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182"/>
  </p:notesMasterIdLst>
  <p:sldIdLst>
    <p:sldId id="257" r:id="rId2"/>
    <p:sldId id="258" r:id="rId3"/>
    <p:sldId id="259" r:id="rId4"/>
    <p:sldId id="261" r:id="rId5"/>
    <p:sldId id="315" r:id="rId6"/>
    <p:sldId id="314" r:id="rId7"/>
    <p:sldId id="313" r:id="rId8"/>
    <p:sldId id="312" r:id="rId9"/>
    <p:sldId id="311" r:id="rId10"/>
    <p:sldId id="310" r:id="rId11"/>
    <p:sldId id="309" r:id="rId12"/>
    <p:sldId id="308" r:id="rId13"/>
    <p:sldId id="299" r:id="rId14"/>
    <p:sldId id="317" r:id="rId15"/>
    <p:sldId id="316" r:id="rId16"/>
    <p:sldId id="300" r:id="rId17"/>
    <p:sldId id="328" r:id="rId18"/>
    <p:sldId id="329" r:id="rId19"/>
    <p:sldId id="327" r:id="rId20"/>
    <p:sldId id="326" r:id="rId21"/>
    <p:sldId id="325" r:id="rId22"/>
    <p:sldId id="324" r:id="rId23"/>
    <p:sldId id="323" r:id="rId24"/>
    <p:sldId id="322" r:id="rId25"/>
    <p:sldId id="321" r:id="rId26"/>
    <p:sldId id="320" r:id="rId27"/>
    <p:sldId id="319" r:id="rId28"/>
    <p:sldId id="318" r:id="rId29"/>
    <p:sldId id="262" r:id="rId30"/>
    <p:sldId id="330" r:id="rId31"/>
    <p:sldId id="332" r:id="rId32"/>
    <p:sldId id="331" r:id="rId33"/>
    <p:sldId id="269" r:id="rId34"/>
    <p:sldId id="334" r:id="rId35"/>
    <p:sldId id="333" r:id="rId36"/>
    <p:sldId id="273" r:id="rId37"/>
    <p:sldId id="335" r:id="rId38"/>
    <p:sldId id="266" r:id="rId39"/>
    <p:sldId id="338" r:id="rId40"/>
    <p:sldId id="337" r:id="rId41"/>
    <p:sldId id="336" r:id="rId42"/>
    <p:sldId id="270" r:id="rId43"/>
    <p:sldId id="341" r:id="rId44"/>
    <p:sldId id="340" r:id="rId45"/>
    <p:sldId id="339" r:id="rId46"/>
    <p:sldId id="271" r:id="rId47"/>
    <p:sldId id="344" r:id="rId48"/>
    <p:sldId id="343" r:id="rId49"/>
    <p:sldId id="342" r:id="rId50"/>
    <p:sldId id="272" r:id="rId51"/>
    <p:sldId id="350" r:id="rId52"/>
    <p:sldId id="349" r:id="rId53"/>
    <p:sldId id="348" r:id="rId54"/>
    <p:sldId id="347" r:id="rId55"/>
    <p:sldId id="345" r:id="rId56"/>
    <p:sldId id="354" r:id="rId57"/>
    <p:sldId id="353" r:id="rId58"/>
    <p:sldId id="352" r:id="rId59"/>
    <p:sldId id="351" r:id="rId60"/>
    <p:sldId id="346" r:id="rId61"/>
    <p:sldId id="357" r:id="rId62"/>
    <p:sldId id="356" r:id="rId63"/>
    <p:sldId id="355" r:id="rId64"/>
    <p:sldId id="263" r:id="rId65"/>
    <p:sldId id="365" r:id="rId66"/>
    <p:sldId id="364" r:id="rId67"/>
    <p:sldId id="363" r:id="rId68"/>
    <p:sldId id="362" r:id="rId69"/>
    <p:sldId id="361" r:id="rId70"/>
    <p:sldId id="360" r:id="rId71"/>
    <p:sldId id="359" r:id="rId72"/>
    <p:sldId id="358" r:id="rId73"/>
    <p:sldId id="264" r:id="rId74"/>
    <p:sldId id="265" r:id="rId75"/>
    <p:sldId id="372" r:id="rId76"/>
    <p:sldId id="371" r:id="rId77"/>
    <p:sldId id="370" r:id="rId78"/>
    <p:sldId id="369" r:id="rId79"/>
    <p:sldId id="368" r:id="rId80"/>
    <p:sldId id="367" r:id="rId81"/>
    <p:sldId id="366" r:id="rId82"/>
    <p:sldId id="274" r:id="rId83"/>
    <p:sldId id="375" r:id="rId84"/>
    <p:sldId id="374" r:id="rId85"/>
    <p:sldId id="373" r:id="rId86"/>
    <p:sldId id="275" r:id="rId87"/>
    <p:sldId id="376" r:id="rId88"/>
    <p:sldId id="276" r:id="rId89"/>
    <p:sldId id="260" r:id="rId90"/>
    <p:sldId id="377" r:id="rId91"/>
    <p:sldId id="277" r:id="rId92"/>
    <p:sldId id="384" r:id="rId93"/>
    <p:sldId id="383" r:id="rId94"/>
    <p:sldId id="382" r:id="rId95"/>
    <p:sldId id="381" r:id="rId96"/>
    <p:sldId id="380" r:id="rId97"/>
    <p:sldId id="379" r:id="rId98"/>
    <p:sldId id="378" r:id="rId99"/>
    <p:sldId id="278" r:id="rId100"/>
    <p:sldId id="389" r:id="rId101"/>
    <p:sldId id="388" r:id="rId102"/>
    <p:sldId id="387" r:id="rId103"/>
    <p:sldId id="386" r:id="rId104"/>
    <p:sldId id="385" r:id="rId105"/>
    <p:sldId id="279" r:id="rId106"/>
    <p:sldId id="390" r:id="rId107"/>
    <p:sldId id="280" r:id="rId108"/>
    <p:sldId id="395" r:id="rId109"/>
    <p:sldId id="394" r:id="rId110"/>
    <p:sldId id="393" r:id="rId111"/>
    <p:sldId id="392" r:id="rId112"/>
    <p:sldId id="391" r:id="rId113"/>
    <p:sldId id="281" r:id="rId114"/>
    <p:sldId id="401" r:id="rId115"/>
    <p:sldId id="400" r:id="rId116"/>
    <p:sldId id="399" r:id="rId117"/>
    <p:sldId id="398" r:id="rId118"/>
    <p:sldId id="397" r:id="rId119"/>
    <p:sldId id="396" r:id="rId120"/>
    <p:sldId id="284" r:id="rId121"/>
    <p:sldId id="407" r:id="rId122"/>
    <p:sldId id="406" r:id="rId123"/>
    <p:sldId id="405" r:id="rId124"/>
    <p:sldId id="404" r:id="rId125"/>
    <p:sldId id="403" r:id="rId126"/>
    <p:sldId id="402" r:id="rId127"/>
    <p:sldId id="282" r:id="rId128"/>
    <p:sldId id="411" r:id="rId129"/>
    <p:sldId id="410" r:id="rId130"/>
    <p:sldId id="409" r:id="rId131"/>
    <p:sldId id="408" r:id="rId132"/>
    <p:sldId id="412" r:id="rId133"/>
    <p:sldId id="419" r:id="rId134"/>
    <p:sldId id="418" r:id="rId135"/>
    <p:sldId id="417" r:id="rId136"/>
    <p:sldId id="416" r:id="rId137"/>
    <p:sldId id="415" r:id="rId138"/>
    <p:sldId id="414" r:id="rId139"/>
    <p:sldId id="413" r:id="rId140"/>
    <p:sldId id="285" r:id="rId141"/>
    <p:sldId id="426" r:id="rId142"/>
    <p:sldId id="425" r:id="rId143"/>
    <p:sldId id="424" r:id="rId144"/>
    <p:sldId id="430" r:id="rId145"/>
    <p:sldId id="429" r:id="rId146"/>
    <p:sldId id="428" r:id="rId147"/>
    <p:sldId id="427" r:id="rId148"/>
    <p:sldId id="292" r:id="rId149"/>
    <p:sldId id="435" r:id="rId150"/>
    <p:sldId id="434" r:id="rId151"/>
    <p:sldId id="433" r:id="rId152"/>
    <p:sldId id="432" r:id="rId153"/>
    <p:sldId id="431" r:id="rId154"/>
    <p:sldId id="287" r:id="rId155"/>
    <p:sldId id="440" r:id="rId156"/>
    <p:sldId id="441" r:id="rId157"/>
    <p:sldId id="439" r:id="rId158"/>
    <p:sldId id="438" r:id="rId159"/>
    <p:sldId id="437" r:id="rId160"/>
    <p:sldId id="436" r:id="rId161"/>
    <p:sldId id="289" r:id="rId162"/>
    <p:sldId id="445" r:id="rId163"/>
    <p:sldId id="444" r:id="rId164"/>
    <p:sldId id="446" r:id="rId165"/>
    <p:sldId id="443" r:id="rId166"/>
    <p:sldId id="442" r:id="rId167"/>
    <p:sldId id="288" r:id="rId168"/>
    <p:sldId id="451" r:id="rId169"/>
    <p:sldId id="450" r:id="rId170"/>
    <p:sldId id="449" r:id="rId171"/>
    <p:sldId id="448" r:id="rId172"/>
    <p:sldId id="447" r:id="rId173"/>
    <p:sldId id="296" r:id="rId174"/>
    <p:sldId id="453" r:id="rId175"/>
    <p:sldId id="452" r:id="rId176"/>
    <p:sldId id="298" r:id="rId177"/>
    <p:sldId id="455" r:id="rId178"/>
    <p:sldId id="454" r:id="rId179"/>
    <p:sldId id="456" r:id="rId180"/>
    <p:sldId id="301" r:id="rId181"/>
  </p:sldIdLst>
  <p:sldSz cx="12192000" cy="6858000"/>
  <p:notesSz cx="6858000" cy="9144000"/>
  <p:defaultTextStyle>
    <a:defPPr>
      <a:defRPr lang="en-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B0A1C37-CEB8-4E70-8FE3-829523EE7097}" v="6078" dt="2021-03-30T11:40:18.83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764" autoAdjust="0"/>
    <p:restoredTop sz="93792" autoAdjust="0"/>
  </p:normalViewPr>
  <p:slideViewPr>
    <p:cSldViewPr snapToGrid="0">
      <p:cViewPr varScale="1">
        <p:scale>
          <a:sx n="67" d="100"/>
          <a:sy n="67" d="100"/>
        </p:scale>
        <p:origin x="536"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notesMaster" Target="notesMasters/notesMaster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microsoft.com/office/2015/10/relationships/revisionInfo" Target="revisionInfo.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presProps" Target="pres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viewProps" Target="view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tableStyles" Target="tableStyles.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microsoft.com/office/2016/11/relationships/changesInfo" Target="changesInfos/changesInfo1.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vgenia Korneva" userId="e62070071816427d" providerId="LiveId" clId="{6B0A1C37-CEB8-4E70-8FE3-829523EE7097}"/>
    <pc:docChg chg="undo custSel addSld delSld modSld sldOrd">
      <pc:chgData name="Evgenia Korneva" userId="e62070071816427d" providerId="LiveId" clId="{6B0A1C37-CEB8-4E70-8FE3-829523EE7097}" dt="2021-03-30T11:47:29.455" v="11501" actId="20577"/>
      <pc:docMkLst>
        <pc:docMk/>
      </pc:docMkLst>
      <pc:sldChg chg="modSp mod">
        <pc:chgData name="Evgenia Korneva" userId="e62070071816427d" providerId="LiveId" clId="{6B0A1C37-CEB8-4E70-8FE3-829523EE7097}" dt="2021-03-30T11:47:29.455" v="11501" actId="20577"/>
        <pc:sldMkLst>
          <pc:docMk/>
          <pc:sldMk cId="2509116535" sldId="257"/>
        </pc:sldMkLst>
        <pc:spChg chg="mod">
          <ac:chgData name="Evgenia Korneva" userId="e62070071816427d" providerId="LiveId" clId="{6B0A1C37-CEB8-4E70-8FE3-829523EE7097}" dt="2021-03-30T11:47:29.455" v="11501" actId="20577"/>
          <ac:spMkLst>
            <pc:docMk/>
            <pc:sldMk cId="2509116535" sldId="257"/>
            <ac:spMk id="3" creationId="{D462F817-06CB-448E-B553-8D147248C3EF}"/>
          </ac:spMkLst>
        </pc:spChg>
      </pc:sldChg>
      <pc:sldChg chg="modSp new mod">
        <pc:chgData name="Evgenia Korneva" userId="e62070071816427d" providerId="LiveId" clId="{6B0A1C37-CEB8-4E70-8FE3-829523EE7097}" dt="2021-03-29T19:54:46.047" v="69" actId="5793"/>
        <pc:sldMkLst>
          <pc:docMk/>
          <pc:sldMk cId="1798512560" sldId="258"/>
        </pc:sldMkLst>
        <pc:spChg chg="mod">
          <ac:chgData name="Evgenia Korneva" userId="e62070071816427d" providerId="LiveId" clId="{6B0A1C37-CEB8-4E70-8FE3-829523EE7097}" dt="2021-03-29T19:54:25.851" v="26" actId="20577"/>
          <ac:spMkLst>
            <pc:docMk/>
            <pc:sldMk cId="1798512560" sldId="258"/>
            <ac:spMk id="2" creationId="{9ADEF8A0-4037-4EF8-AD7E-21402033D369}"/>
          </ac:spMkLst>
        </pc:spChg>
        <pc:spChg chg="mod">
          <ac:chgData name="Evgenia Korneva" userId="e62070071816427d" providerId="LiveId" clId="{6B0A1C37-CEB8-4E70-8FE3-829523EE7097}" dt="2021-03-29T19:54:46.047" v="69" actId="5793"/>
          <ac:spMkLst>
            <pc:docMk/>
            <pc:sldMk cId="1798512560" sldId="258"/>
            <ac:spMk id="3" creationId="{278F5EE7-D6DE-4EC7-8E25-7543D683F55B}"/>
          </ac:spMkLst>
        </pc:spChg>
      </pc:sldChg>
      <pc:sldChg chg="addSp delSp modSp new mod">
        <pc:chgData name="Evgenia Korneva" userId="e62070071816427d" providerId="LiveId" clId="{6B0A1C37-CEB8-4E70-8FE3-829523EE7097}" dt="2021-03-29T19:54:57.620" v="93" actId="20577"/>
        <pc:sldMkLst>
          <pc:docMk/>
          <pc:sldMk cId="342509320" sldId="259"/>
        </pc:sldMkLst>
        <pc:spChg chg="del">
          <ac:chgData name="Evgenia Korneva" userId="e62070071816427d" providerId="LiveId" clId="{6B0A1C37-CEB8-4E70-8FE3-829523EE7097}" dt="2021-03-29T19:54:52.070" v="71"/>
          <ac:spMkLst>
            <pc:docMk/>
            <pc:sldMk cId="342509320" sldId="259"/>
            <ac:spMk id="2" creationId="{594CCAD6-813D-437D-86FF-9CBECBB48675}"/>
          </ac:spMkLst>
        </pc:spChg>
        <pc:spChg chg="del">
          <ac:chgData name="Evgenia Korneva" userId="e62070071816427d" providerId="LiveId" clId="{6B0A1C37-CEB8-4E70-8FE3-829523EE7097}" dt="2021-03-29T19:54:52.070" v="71"/>
          <ac:spMkLst>
            <pc:docMk/>
            <pc:sldMk cId="342509320" sldId="259"/>
            <ac:spMk id="3" creationId="{38EA2641-0124-4A81-ACDC-E56B79CC2386}"/>
          </ac:spMkLst>
        </pc:spChg>
        <pc:spChg chg="mod">
          <ac:chgData name="Evgenia Korneva" userId="e62070071816427d" providerId="LiveId" clId="{6B0A1C37-CEB8-4E70-8FE3-829523EE7097}" dt="2021-03-29T19:54:52.070" v="71"/>
          <ac:spMkLst>
            <pc:docMk/>
            <pc:sldMk cId="342509320" sldId="259"/>
            <ac:spMk id="4" creationId="{DADA0B64-DD8B-4BAE-B6B8-8A94F3C85052}"/>
          </ac:spMkLst>
        </pc:spChg>
        <pc:spChg chg="mod">
          <ac:chgData name="Evgenia Korneva" userId="e62070071816427d" providerId="LiveId" clId="{6B0A1C37-CEB8-4E70-8FE3-829523EE7097}" dt="2021-03-29T19:54:52.070" v="71"/>
          <ac:spMkLst>
            <pc:docMk/>
            <pc:sldMk cId="342509320" sldId="259"/>
            <ac:spMk id="5" creationId="{A594DBB8-396F-4446-87EC-3FBA0B87D371}"/>
          </ac:spMkLst>
        </pc:spChg>
        <pc:spChg chg="add mod">
          <ac:chgData name="Evgenia Korneva" userId="e62070071816427d" providerId="LiveId" clId="{6B0A1C37-CEB8-4E70-8FE3-829523EE7097}" dt="2021-03-29T19:54:57.620" v="93" actId="20577"/>
          <ac:spMkLst>
            <pc:docMk/>
            <pc:sldMk cId="342509320" sldId="259"/>
            <ac:spMk id="6" creationId="{2C6DC225-B3A4-4E18-ABEC-C346E0F3EFA2}"/>
          </ac:spMkLst>
        </pc:spChg>
        <pc:spChg chg="add mod">
          <ac:chgData name="Evgenia Korneva" userId="e62070071816427d" providerId="LiveId" clId="{6B0A1C37-CEB8-4E70-8FE3-829523EE7097}" dt="2021-03-29T19:54:52.070" v="71"/>
          <ac:spMkLst>
            <pc:docMk/>
            <pc:sldMk cId="342509320" sldId="259"/>
            <ac:spMk id="7" creationId="{9E9EAA91-1AF7-4E5B-93BC-645985F4FD20}"/>
          </ac:spMkLst>
        </pc:spChg>
      </pc:sldChg>
      <pc:sldChg chg="modSp new mod">
        <pc:chgData name="Evgenia Korneva" userId="e62070071816427d" providerId="LiveId" clId="{6B0A1C37-CEB8-4E70-8FE3-829523EE7097}" dt="2021-03-29T20:38:58.841" v="1041" actId="20577"/>
        <pc:sldMkLst>
          <pc:docMk/>
          <pc:sldMk cId="2204480908" sldId="260"/>
        </pc:sldMkLst>
        <pc:spChg chg="mod">
          <ac:chgData name="Evgenia Korneva" userId="e62070071816427d" providerId="LiveId" clId="{6B0A1C37-CEB8-4E70-8FE3-829523EE7097}" dt="2021-03-29T19:55:07.348" v="111" actId="20577"/>
          <ac:spMkLst>
            <pc:docMk/>
            <pc:sldMk cId="2204480908" sldId="260"/>
            <ac:spMk id="2" creationId="{8F93376E-01A2-40AB-9D7F-E644F3B48135}"/>
          </ac:spMkLst>
        </pc:spChg>
        <pc:spChg chg="mod">
          <ac:chgData name="Evgenia Korneva" userId="e62070071816427d" providerId="LiveId" clId="{6B0A1C37-CEB8-4E70-8FE3-829523EE7097}" dt="2021-03-29T20:38:58.841" v="1041" actId="20577"/>
          <ac:spMkLst>
            <pc:docMk/>
            <pc:sldMk cId="2204480908" sldId="260"/>
            <ac:spMk id="3" creationId="{20199015-CC07-483E-BAD4-A1ED6706F8A3}"/>
          </ac:spMkLst>
        </pc:spChg>
      </pc:sldChg>
      <pc:sldChg chg="addSp delSp modSp new mod">
        <pc:chgData name="Evgenia Korneva" userId="e62070071816427d" providerId="LiveId" clId="{6B0A1C37-CEB8-4E70-8FE3-829523EE7097}" dt="2021-03-30T06:06:05.658" v="10838"/>
        <pc:sldMkLst>
          <pc:docMk/>
          <pc:sldMk cId="2711068620" sldId="261"/>
        </pc:sldMkLst>
        <pc:spChg chg="del">
          <ac:chgData name="Evgenia Korneva" userId="e62070071816427d" providerId="LiveId" clId="{6B0A1C37-CEB8-4E70-8FE3-829523EE7097}" dt="2021-03-29T19:57:58.821" v="113"/>
          <ac:spMkLst>
            <pc:docMk/>
            <pc:sldMk cId="2711068620" sldId="261"/>
            <ac:spMk id="2" creationId="{B049CC87-164E-40DE-82CF-A30228FC8E39}"/>
          </ac:spMkLst>
        </pc:spChg>
        <pc:spChg chg="del">
          <ac:chgData name="Evgenia Korneva" userId="e62070071816427d" providerId="LiveId" clId="{6B0A1C37-CEB8-4E70-8FE3-829523EE7097}" dt="2021-03-29T19:57:58.821" v="113"/>
          <ac:spMkLst>
            <pc:docMk/>
            <pc:sldMk cId="2711068620" sldId="261"/>
            <ac:spMk id="3" creationId="{DA945481-6D6A-4775-9FE5-EC2F5C9762E1}"/>
          </ac:spMkLst>
        </pc:spChg>
        <pc:spChg chg="mod">
          <ac:chgData name="Evgenia Korneva" userId="e62070071816427d" providerId="LiveId" clId="{6B0A1C37-CEB8-4E70-8FE3-829523EE7097}" dt="2021-03-29T19:58:02.076" v="114"/>
          <ac:spMkLst>
            <pc:docMk/>
            <pc:sldMk cId="2711068620" sldId="261"/>
            <ac:spMk id="4" creationId="{702F9345-1ABF-4CB1-BAD1-58C4642E426B}"/>
          </ac:spMkLst>
        </pc:spChg>
        <pc:spChg chg="mod">
          <ac:chgData name="Evgenia Korneva" userId="e62070071816427d" providerId="LiveId" clId="{6B0A1C37-CEB8-4E70-8FE3-829523EE7097}" dt="2021-03-29T19:58:02.076" v="114"/>
          <ac:spMkLst>
            <pc:docMk/>
            <pc:sldMk cId="2711068620" sldId="261"/>
            <ac:spMk id="5" creationId="{CF6CD7D5-7BFE-4098-8085-20A8772B18BB}"/>
          </ac:spMkLst>
        </pc:spChg>
        <pc:spChg chg="add del mod">
          <ac:chgData name="Evgenia Korneva" userId="e62070071816427d" providerId="LiveId" clId="{6B0A1C37-CEB8-4E70-8FE3-829523EE7097}" dt="2021-03-29T19:58:02.076" v="114"/>
          <ac:spMkLst>
            <pc:docMk/>
            <pc:sldMk cId="2711068620" sldId="261"/>
            <ac:spMk id="6" creationId="{D4DF43A4-14F7-4BE7-9358-75C79479584E}"/>
          </ac:spMkLst>
        </pc:spChg>
        <pc:spChg chg="add del mod">
          <ac:chgData name="Evgenia Korneva" userId="e62070071816427d" providerId="LiveId" clId="{6B0A1C37-CEB8-4E70-8FE3-829523EE7097}" dt="2021-03-29T19:58:02.076" v="114"/>
          <ac:spMkLst>
            <pc:docMk/>
            <pc:sldMk cId="2711068620" sldId="261"/>
            <ac:spMk id="7" creationId="{416707D4-E673-4083-B75A-940D6F5A38C4}"/>
          </ac:spMkLst>
        </pc:spChg>
        <pc:spChg chg="add mod">
          <ac:chgData name="Evgenia Korneva" userId="e62070071816427d" providerId="LiveId" clId="{6B0A1C37-CEB8-4E70-8FE3-829523EE7097}" dt="2021-03-29T19:58:08.323" v="125" actId="20577"/>
          <ac:spMkLst>
            <pc:docMk/>
            <pc:sldMk cId="2711068620" sldId="261"/>
            <ac:spMk id="8" creationId="{12301951-DDDA-42B1-8AC2-D837E339B3DB}"/>
          </ac:spMkLst>
        </pc:spChg>
        <pc:spChg chg="add mod">
          <ac:chgData name="Evgenia Korneva" userId="e62070071816427d" providerId="LiveId" clId="{6B0A1C37-CEB8-4E70-8FE3-829523EE7097}" dt="2021-03-30T03:33:35.276" v="5414" actId="20577"/>
          <ac:spMkLst>
            <pc:docMk/>
            <pc:sldMk cId="2711068620" sldId="261"/>
            <ac:spMk id="9" creationId="{EB6A59D9-3A40-4A14-BA80-007F93A5EE01}"/>
          </ac:spMkLst>
        </pc:spChg>
        <pc:spChg chg="add del mod">
          <ac:chgData name="Evgenia Korneva" userId="e62070071816427d" providerId="LiveId" clId="{6B0A1C37-CEB8-4E70-8FE3-829523EE7097}" dt="2021-03-30T06:06:05.658" v="10838"/>
          <ac:spMkLst>
            <pc:docMk/>
            <pc:sldMk cId="2711068620" sldId="261"/>
            <ac:spMk id="10" creationId="{8D7F7BFE-30FF-4455-8089-E3884E583C11}"/>
          </ac:spMkLst>
        </pc:spChg>
      </pc:sldChg>
      <pc:sldChg chg="addSp delSp modSp new mod">
        <pc:chgData name="Evgenia Korneva" userId="e62070071816427d" providerId="LiveId" clId="{6B0A1C37-CEB8-4E70-8FE3-829523EE7097}" dt="2021-03-30T03:49:00.298" v="5963" actId="20577"/>
        <pc:sldMkLst>
          <pc:docMk/>
          <pc:sldMk cId="2932848977" sldId="262"/>
        </pc:sldMkLst>
        <pc:spChg chg="mod">
          <ac:chgData name="Evgenia Korneva" userId="e62070071816427d" providerId="LiveId" clId="{6B0A1C37-CEB8-4E70-8FE3-829523EE7097}" dt="2021-03-29T19:58:46.836" v="145" actId="5793"/>
          <ac:spMkLst>
            <pc:docMk/>
            <pc:sldMk cId="2932848977" sldId="262"/>
            <ac:spMk id="2" creationId="{A6F97938-A5BA-4598-A822-C7CD4A5090CC}"/>
          </ac:spMkLst>
        </pc:spChg>
        <pc:spChg chg="mod">
          <ac:chgData name="Evgenia Korneva" userId="e62070071816427d" providerId="LiveId" clId="{6B0A1C37-CEB8-4E70-8FE3-829523EE7097}" dt="2021-03-30T03:49:00.298" v="5963" actId="20577"/>
          <ac:spMkLst>
            <pc:docMk/>
            <pc:sldMk cId="2932848977" sldId="262"/>
            <ac:spMk id="3" creationId="{C805117A-6464-4111-9419-382AE57C1747}"/>
          </ac:spMkLst>
        </pc:spChg>
        <pc:spChg chg="add del mod">
          <ac:chgData name="Evgenia Korneva" userId="e62070071816427d" providerId="LiveId" clId="{6B0A1C37-CEB8-4E70-8FE3-829523EE7097}" dt="2021-03-30T03:44:10.022" v="5716" actId="478"/>
          <ac:spMkLst>
            <pc:docMk/>
            <pc:sldMk cId="2932848977" sldId="262"/>
            <ac:spMk id="6" creationId="{360F260D-7E17-4954-A18E-B44A022D0C60}"/>
          </ac:spMkLst>
        </pc:spChg>
      </pc:sldChg>
      <pc:sldChg chg="modSp new mod">
        <pc:chgData name="Evgenia Korneva" userId="e62070071816427d" providerId="LiveId" clId="{6B0A1C37-CEB8-4E70-8FE3-829523EE7097}" dt="2021-03-29T20:35:45.674" v="1039" actId="404"/>
        <pc:sldMkLst>
          <pc:docMk/>
          <pc:sldMk cId="3396905781" sldId="263"/>
        </pc:sldMkLst>
        <pc:spChg chg="mod">
          <ac:chgData name="Evgenia Korneva" userId="e62070071816427d" providerId="LiveId" clId="{6B0A1C37-CEB8-4E70-8FE3-829523EE7097}" dt="2021-03-29T19:59:21.837" v="164" actId="20577"/>
          <ac:spMkLst>
            <pc:docMk/>
            <pc:sldMk cId="3396905781" sldId="263"/>
            <ac:spMk id="2" creationId="{05CF828B-1426-4B9E-8715-2828E40E271F}"/>
          </ac:spMkLst>
        </pc:spChg>
        <pc:spChg chg="mod">
          <ac:chgData name="Evgenia Korneva" userId="e62070071816427d" providerId="LiveId" clId="{6B0A1C37-CEB8-4E70-8FE3-829523EE7097}" dt="2021-03-29T20:35:45.674" v="1039" actId="404"/>
          <ac:spMkLst>
            <pc:docMk/>
            <pc:sldMk cId="3396905781" sldId="263"/>
            <ac:spMk id="3" creationId="{8E8DBFB4-BC49-40CB-ADAD-9823522D31C2}"/>
          </ac:spMkLst>
        </pc:spChg>
      </pc:sldChg>
      <pc:sldChg chg="modSp new mod">
        <pc:chgData name="Evgenia Korneva" userId="e62070071816427d" providerId="LiveId" clId="{6B0A1C37-CEB8-4E70-8FE3-829523EE7097}" dt="2021-03-29T20:33:04.399" v="868" actId="404"/>
        <pc:sldMkLst>
          <pc:docMk/>
          <pc:sldMk cId="1999723098" sldId="264"/>
        </pc:sldMkLst>
        <pc:spChg chg="mod">
          <ac:chgData name="Evgenia Korneva" userId="e62070071816427d" providerId="LiveId" clId="{6B0A1C37-CEB8-4E70-8FE3-829523EE7097}" dt="2021-03-29T20:00:01.543" v="174" actId="20577"/>
          <ac:spMkLst>
            <pc:docMk/>
            <pc:sldMk cId="1999723098" sldId="264"/>
            <ac:spMk id="2" creationId="{CB353952-3ED4-4A3B-B1F0-26E5C1647A33}"/>
          </ac:spMkLst>
        </pc:spChg>
        <pc:spChg chg="mod">
          <ac:chgData name="Evgenia Korneva" userId="e62070071816427d" providerId="LiveId" clId="{6B0A1C37-CEB8-4E70-8FE3-829523EE7097}" dt="2021-03-29T20:33:04.399" v="868" actId="404"/>
          <ac:spMkLst>
            <pc:docMk/>
            <pc:sldMk cId="1999723098" sldId="264"/>
            <ac:spMk id="3" creationId="{E479154A-822E-4129-BA0B-C5E96EA42DD8}"/>
          </ac:spMkLst>
        </pc:spChg>
      </pc:sldChg>
      <pc:sldChg chg="modSp new mod">
        <pc:chgData name="Evgenia Korneva" userId="e62070071816427d" providerId="LiveId" clId="{6B0A1C37-CEB8-4E70-8FE3-829523EE7097}" dt="2021-03-29T20:33:25.481" v="870" actId="242"/>
        <pc:sldMkLst>
          <pc:docMk/>
          <pc:sldMk cId="2193584525" sldId="265"/>
        </pc:sldMkLst>
        <pc:spChg chg="mod">
          <ac:chgData name="Evgenia Korneva" userId="e62070071816427d" providerId="LiveId" clId="{6B0A1C37-CEB8-4E70-8FE3-829523EE7097}" dt="2021-03-29T20:01:24.164" v="196" actId="20577"/>
          <ac:spMkLst>
            <pc:docMk/>
            <pc:sldMk cId="2193584525" sldId="265"/>
            <ac:spMk id="2" creationId="{570D1BA7-DD0A-4F60-8A8F-4D30EBFA42FE}"/>
          </ac:spMkLst>
        </pc:spChg>
        <pc:spChg chg="mod">
          <ac:chgData name="Evgenia Korneva" userId="e62070071816427d" providerId="LiveId" clId="{6B0A1C37-CEB8-4E70-8FE3-829523EE7097}" dt="2021-03-29T20:33:25.481" v="870" actId="242"/>
          <ac:spMkLst>
            <pc:docMk/>
            <pc:sldMk cId="2193584525" sldId="265"/>
            <ac:spMk id="3" creationId="{5A048B77-E321-43FA-A132-AF14E1483931}"/>
          </ac:spMkLst>
        </pc:spChg>
      </pc:sldChg>
      <pc:sldChg chg="addSp delSp modSp new mod ord">
        <pc:chgData name="Evgenia Korneva" userId="e62070071816427d" providerId="LiveId" clId="{6B0A1C37-CEB8-4E70-8FE3-829523EE7097}" dt="2021-03-30T03:50:55.568" v="6027" actId="403"/>
        <pc:sldMkLst>
          <pc:docMk/>
          <pc:sldMk cId="1743381672" sldId="266"/>
        </pc:sldMkLst>
        <pc:spChg chg="mod">
          <ac:chgData name="Evgenia Korneva" userId="e62070071816427d" providerId="LiveId" clId="{6B0A1C37-CEB8-4E70-8FE3-829523EE7097}" dt="2021-03-29T20:02:17.650" v="203" actId="20577"/>
          <ac:spMkLst>
            <pc:docMk/>
            <pc:sldMk cId="1743381672" sldId="266"/>
            <ac:spMk id="2" creationId="{218F8ED2-04B7-4A12-B45C-B9511B2FFDAA}"/>
          </ac:spMkLst>
        </pc:spChg>
        <pc:spChg chg="mod">
          <ac:chgData name="Evgenia Korneva" userId="e62070071816427d" providerId="LiveId" clId="{6B0A1C37-CEB8-4E70-8FE3-829523EE7097}" dt="2021-03-30T03:50:55.568" v="6027" actId="403"/>
          <ac:spMkLst>
            <pc:docMk/>
            <pc:sldMk cId="1743381672" sldId="266"/>
            <ac:spMk id="3" creationId="{B00B4A89-201B-4782-9648-6F6F5502F3ED}"/>
          </ac:spMkLst>
        </pc:spChg>
        <pc:spChg chg="mod">
          <ac:chgData name="Evgenia Korneva" userId="e62070071816427d" providerId="LiveId" clId="{6B0A1C37-CEB8-4E70-8FE3-829523EE7097}" dt="2021-03-29T20:09:42.975" v="291"/>
          <ac:spMkLst>
            <pc:docMk/>
            <pc:sldMk cId="1743381672" sldId="266"/>
            <ac:spMk id="7" creationId="{5A71140A-BC53-4033-952A-C861CA54C674}"/>
          </ac:spMkLst>
        </pc:spChg>
        <pc:spChg chg="mod">
          <ac:chgData name="Evgenia Korneva" userId="e62070071816427d" providerId="LiveId" clId="{6B0A1C37-CEB8-4E70-8FE3-829523EE7097}" dt="2021-03-29T20:09:42.975" v="291"/>
          <ac:spMkLst>
            <pc:docMk/>
            <pc:sldMk cId="1743381672" sldId="266"/>
            <ac:spMk id="19" creationId="{3377D51A-AF09-4E63-84DE-854B2D5DBD35}"/>
          </ac:spMkLst>
        </pc:spChg>
        <pc:spChg chg="mod">
          <ac:chgData name="Evgenia Korneva" userId="e62070071816427d" providerId="LiveId" clId="{6B0A1C37-CEB8-4E70-8FE3-829523EE7097}" dt="2021-03-29T20:11:10.818" v="311"/>
          <ac:spMkLst>
            <pc:docMk/>
            <pc:sldMk cId="1743381672" sldId="266"/>
            <ac:spMk id="35" creationId="{E47FC1FE-513A-4816-9DA0-6B0D3E6D24F0}"/>
          </ac:spMkLst>
        </pc:spChg>
        <pc:spChg chg="mod">
          <ac:chgData name="Evgenia Korneva" userId="e62070071816427d" providerId="LiveId" clId="{6B0A1C37-CEB8-4E70-8FE3-829523EE7097}" dt="2021-03-29T20:11:10.818" v="311"/>
          <ac:spMkLst>
            <pc:docMk/>
            <pc:sldMk cId="1743381672" sldId="266"/>
            <ac:spMk id="36" creationId="{5C8448AA-361A-4219-96AB-7C2B19AF7BC4}"/>
          </ac:spMkLst>
        </pc:spChg>
        <pc:spChg chg="mod">
          <ac:chgData name="Evgenia Korneva" userId="e62070071816427d" providerId="LiveId" clId="{6B0A1C37-CEB8-4E70-8FE3-829523EE7097}" dt="2021-03-29T20:11:10.818" v="311"/>
          <ac:spMkLst>
            <pc:docMk/>
            <pc:sldMk cId="1743381672" sldId="266"/>
            <ac:spMk id="37" creationId="{35A4C7C8-6686-4C5E-A75B-71AF11D6C1D2}"/>
          </ac:spMkLst>
        </pc:spChg>
        <pc:spChg chg="mod">
          <ac:chgData name="Evgenia Korneva" userId="e62070071816427d" providerId="LiveId" clId="{6B0A1C37-CEB8-4E70-8FE3-829523EE7097}" dt="2021-03-29T20:11:10.818" v="311"/>
          <ac:spMkLst>
            <pc:docMk/>
            <pc:sldMk cId="1743381672" sldId="266"/>
            <ac:spMk id="50" creationId="{0586C2E7-FED9-4D63-843C-94B3EB5F9EC7}"/>
          </ac:spMkLst>
        </pc:spChg>
        <pc:grpChg chg="add del mod">
          <ac:chgData name="Evgenia Korneva" userId="e62070071816427d" providerId="LiveId" clId="{6B0A1C37-CEB8-4E70-8FE3-829523EE7097}" dt="2021-03-29T20:10:04.058" v="296"/>
          <ac:grpSpMkLst>
            <pc:docMk/>
            <pc:sldMk cId="1743381672" sldId="266"/>
            <ac:grpSpMk id="6" creationId="{D5EDD2A7-D676-4999-B308-D4AAEAA4964B}"/>
          </ac:grpSpMkLst>
        </pc:grpChg>
        <pc:grpChg chg="add del mod">
          <ac:chgData name="Evgenia Korneva" userId="e62070071816427d" providerId="LiveId" clId="{6B0A1C37-CEB8-4E70-8FE3-829523EE7097}" dt="2021-03-29T20:10:04.058" v="296"/>
          <ac:grpSpMkLst>
            <pc:docMk/>
            <pc:sldMk cId="1743381672" sldId="266"/>
            <ac:grpSpMk id="18" creationId="{7DA31FB9-8046-4488-AC48-99A89DE46E84}"/>
          </ac:grpSpMkLst>
        </pc:grpChg>
        <pc:grpChg chg="add mod">
          <ac:chgData name="Evgenia Korneva" userId="e62070071816427d" providerId="LiveId" clId="{6B0A1C37-CEB8-4E70-8FE3-829523EE7097}" dt="2021-03-29T20:11:38.194" v="319" actId="1076"/>
          <ac:grpSpMkLst>
            <pc:docMk/>
            <pc:sldMk cId="1743381672" sldId="266"/>
            <ac:grpSpMk id="32" creationId="{81ACB355-2AA3-455C-B91A-403012F8F552}"/>
          </ac:grpSpMkLst>
        </pc:grpChg>
        <pc:grpChg chg="mod">
          <ac:chgData name="Evgenia Korneva" userId="e62070071816427d" providerId="LiveId" clId="{6B0A1C37-CEB8-4E70-8FE3-829523EE7097}" dt="2021-03-29T20:11:10.818" v="311"/>
          <ac:grpSpMkLst>
            <pc:docMk/>
            <pc:sldMk cId="1743381672" sldId="266"/>
            <ac:grpSpMk id="33" creationId="{BCCD956F-1DC8-4419-8D56-D145099616E7}"/>
          </ac:grpSpMkLst>
        </pc:grpChg>
        <pc:grpChg chg="mod">
          <ac:chgData name="Evgenia Korneva" userId="e62070071816427d" providerId="LiveId" clId="{6B0A1C37-CEB8-4E70-8FE3-829523EE7097}" dt="2021-03-29T20:11:10.818" v="311"/>
          <ac:grpSpMkLst>
            <pc:docMk/>
            <pc:sldMk cId="1743381672" sldId="266"/>
            <ac:grpSpMk id="34" creationId="{903A3A46-D69C-4E71-ACAD-7C082D3CCA26}"/>
          </ac:grpSpMkLst>
        </pc:grpChg>
        <pc:picChg chg="mod">
          <ac:chgData name="Evgenia Korneva" userId="e62070071816427d" providerId="LiveId" clId="{6B0A1C37-CEB8-4E70-8FE3-829523EE7097}" dt="2021-03-29T20:09:42.975" v="291"/>
          <ac:picMkLst>
            <pc:docMk/>
            <pc:sldMk cId="1743381672" sldId="266"/>
            <ac:picMk id="8" creationId="{A16DDF92-473B-4E7C-98FA-0C321B33F78B}"/>
          </ac:picMkLst>
        </pc:picChg>
        <pc:picChg chg="mod">
          <ac:chgData name="Evgenia Korneva" userId="e62070071816427d" providerId="LiveId" clId="{6B0A1C37-CEB8-4E70-8FE3-829523EE7097}" dt="2021-03-29T20:09:42.975" v="291"/>
          <ac:picMkLst>
            <pc:docMk/>
            <pc:sldMk cId="1743381672" sldId="266"/>
            <ac:picMk id="9" creationId="{72F8B296-8D66-480C-A2DD-305A912D5C8D}"/>
          </ac:picMkLst>
        </pc:picChg>
        <pc:picChg chg="mod">
          <ac:chgData name="Evgenia Korneva" userId="e62070071816427d" providerId="LiveId" clId="{6B0A1C37-CEB8-4E70-8FE3-829523EE7097}" dt="2021-03-29T20:09:42.975" v="291"/>
          <ac:picMkLst>
            <pc:docMk/>
            <pc:sldMk cId="1743381672" sldId="266"/>
            <ac:picMk id="10" creationId="{78440EDD-6207-495C-A2AA-D3F8E9844049}"/>
          </ac:picMkLst>
        </pc:picChg>
        <pc:picChg chg="mod">
          <ac:chgData name="Evgenia Korneva" userId="e62070071816427d" providerId="LiveId" clId="{6B0A1C37-CEB8-4E70-8FE3-829523EE7097}" dt="2021-03-29T20:09:42.975" v="291"/>
          <ac:picMkLst>
            <pc:docMk/>
            <pc:sldMk cId="1743381672" sldId="266"/>
            <ac:picMk id="11" creationId="{0EDDA7AF-847E-429A-9C71-B6157A14887E}"/>
          </ac:picMkLst>
        </pc:picChg>
        <pc:picChg chg="mod">
          <ac:chgData name="Evgenia Korneva" userId="e62070071816427d" providerId="LiveId" clId="{6B0A1C37-CEB8-4E70-8FE3-829523EE7097}" dt="2021-03-29T20:09:42.975" v="291"/>
          <ac:picMkLst>
            <pc:docMk/>
            <pc:sldMk cId="1743381672" sldId="266"/>
            <ac:picMk id="12" creationId="{B38B9E50-AA5B-4B1E-A4AC-243DEF4E3789}"/>
          </ac:picMkLst>
        </pc:picChg>
        <pc:picChg chg="mod">
          <ac:chgData name="Evgenia Korneva" userId="e62070071816427d" providerId="LiveId" clId="{6B0A1C37-CEB8-4E70-8FE3-829523EE7097}" dt="2021-03-29T20:09:42.975" v="291"/>
          <ac:picMkLst>
            <pc:docMk/>
            <pc:sldMk cId="1743381672" sldId="266"/>
            <ac:picMk id="13" creationId="{C2F4EDAF-4371-425C-A79D-15EA8A12F546}"/>
          </ac:picMkLst>
        </pc:picChg>
        <pc:picChg chg="mod">
          <ac:chgData name="Evgenia Korneva" userId="e62070071816427d" providerId="LiveId" clId="{6B0A1C37-CEB8-4E70-8FE3-829523EE7097}" dt="2021-03-29T20:09:42.975" v="291"/>
          <ac:picMkLst>
            <pc:docMk/>
            <pc:sldMk cId="1743381672" sldId="266"/>
            <ac:picMk id="14" creationId="{78F57DD6-A44A-403E-95C7-BC97669801AD}"/>
          </ac:picMkLst>
        </pc:picChg>
        <pc:picChg chg="mod">
          <ac:chgData name="Evgenia Korneva" userId="e62070071816427d" providerId="LiveId" clId="{6B0A1C37-CEB8-4E70-8FE3-829523EE7097}" dt="2021-03-29T20:09:42.975" v="291"/>
          <ac:picMkLst>
            <pc:docMk/>
            <pc:sldMk cId="1743381672" sldId="266"/>
            <ac:picMk id="15" creationId="{66122765-D79C-47C3-A268-1496285831E7}"/>
          </ac:picMkLst>
        </pc:picChg>
        <pc:picChg chg="mod">
          <ac:chgData name="Evgenia Korneva" userId="e62070071816427d" providerId="LiveId" clId="{6B0A1C37-CEB8-4E70-8FE3-829523EE7097}" dt="2021-03-29T20:09:42.975" v="291"/>
          <ac:picMkLst>
            <pc:docMk/>
            <pc:sldMk cId="1743381672" sldId="266"/>
            <ac:picMk id="16" creationId="{0215DBE4-7A00-4A45-893B-EF70AFF54962}"/>
          </ac:picMkLst>
        </pc:picChg>
        <pc:picChg chg="mod">
          <ac:chgData name="Evgenia Korneva" userId="e62070071816427d" providerId="LiveId" clId="{6B0A1C37-CEB8-4E70-8FE3-829523EE7097}" dt="2021-03-29T20:09:42.975" v="291"/>
          <ac:picMkLst>
            <pc:docMk/>
            <pc:sldMk cId="1743381672" sldId="266"/>
            <ac:picMk id="17" creationId="{A42BF71D-1257-452F-95E2-C652A233F2C8}"/>
          </ac:picMkLst>
        </pc:picChg>
        <pc:picChg chg="mod">
          <ac:chgData name="Evgenia Korneva" userId="e62070071816427d" providerId="LiveId" clId="{6B0A1C37-CEB8-4E70-8FE3-829523EE7097}" dt="2021-03-29T20:09:42.975" v="291"/>
          <ac:picMkLst>
            <pc:docMk/>
            <pc:sldMk cId="1743381672" sldId="266"/>
            <ac:picMk id="20" creationId="{501EC631-D8B8-4BD8-BD4D-62715D0AE89F}"/>
          </ac:picMkLst>
        </pc:picChg>
        <pc:picChg chg="mod">
          <ac:chgData name="Evgenia Korneva" userId="e62070071816427d" providerId="LiveId" clId="{6B0A1C37-CEB8-4E70-8FE3-829523EE7097}" dt="2021-03-29T20:09:42.975" v="291"/>
          <ac:picMkLst>
            <pc:docMk/>
            <pc:sldMk cId="1743381672" sldId="266"/>
            <ac:picMk id="21" creationId="{9EE07B7B-1D9A-493A-B609-28D649E93E6F}"/>
          </ac:picMkLst>
        </pc:picChg>
        <pc:picChg chg="mod">
          <ac:chgData name="Evgenia Korneva" userId="e62070071816427d" providerId="LiveId" clId="{6B0A1C37-CEB8-4E70-8FE3-829523EE7097}" dt="2021-03-29T20:09:42.975" v="291"/>
          <ac:picMkLst>
            <pc:docMk/>
            <pc:sldMk cId="1743381672" sldId="266"/>
            <ac:picMk id="22" creationId="{CE2F1D05-74C1-483F-948C-6E8585E963FD}"/>
          </ac:picMkLst>
        </pc:picChg>
        <pc:picChg chg="mod">
          <ac:chgData name="Evgenia Korneva" userId="e62070071816427d" providerId="LiveId" clId="{6B0A1C37-CEB8-4E70-8FE3-829523EE7097}" dt="2021-03-29T20:09:42.975" v="291"/>
          <ac:picMkLst>
            <pc:docMk/>
            <pc:sldMk cId="1743381672" sldId="266"/>
            <ac:picMk id="23" creationId="{F4477C1B-55D6-492A-8CCC-77C671CE1E27}"/>
          </ac:picMkLst>
        </pc:picChg>
        <pc:picChg chg="mod">
          <ac:chgData name="Evgenia Korneva" userId="e62070071816427d" providerId="LiveId" clId="{6B0A1C37-CEB8-4E70-8FE3-829523EE7097}" dt="2021-03-29T20:09:42.975" v="291"/>
          <ac:picMkLst>
            <pc:docMk/>
            <pc:sldMk cId="1743381672" sldId="266"/>
            <ac:picMk id="24" creationId="{0A4A57D6-34FC-4FAD-A78C-F9A5CC075183}"/>
          </ac:picMkLst>
        </pc:picChg>
        <pc:picChg chg="mod">
          <ac:chgData name="Evgenia Korneva" userId="e62070071816427d" providerId="LiveId" clId="{6B0A1C37-CEB8-4E70-8FE3-829523EE7097}" dt="2021-03-29T20:09:42.975" v="291"/>
          <ac:picMkLst>
            <pc:docMk/>
            <pc:sldMk cId="1743381672" sldId="266"/>
            <ac:picMk id="25" creationId="{17DA3AAA-F422-4DED-AA88-2D282BB49324}"/>
          </ac:picMkLst>
        </pc:picChg>
        <pc:picChg chg="mod">
          <ac:chgData name="Evgenia Korneva" userId="e62070071816427d" providerId="LiveId" clId="{6B0A1C37-CEB8-4E70-8FE3-829523EE7097}" dt="2021-03-29T20:09:42.975" v="291"/>
          <ac:picMkLst>
            <pc:docMk/>
            <pc:sldMk cId="1743381672" sldId="266"/>
            <ac:picMk id="26" creationId="{8007A9F0-1534-4C73-846D-0283632483FA}"/>
          </ac:picMkLst>
        </pc:picChg>
        <pc:picChg chg="mod">
          <ac:chgData name="Evgenia Korneva" userId="e62070071816427d" providerId="LiveId" clId="{6B0A1C37-CEB8-4E70-8FE3-829523EE7097}" dt="2021-03-29T20:09:42.975" v="291"/>
          <ac:picMkLst>
            <pc:docMk/>
            <pc:sldMk cId="1743381672" sldId="266"/>
            <ac:picMk id="27" creationId="{C575332D-682A-4F74-879D-D52825F0310F}"/>
          </ac:picMkLst>
        </pc:picChg>
        <pc:picChg chg="mod">
          <ac:chgData name="Evgenia Korneva" userId="e62070071816427d" providerId="LiveId" clId="{6B0A1C37-CEB8-4E70-8FE3-829523EE7097}" dt="2021-03-29T20:09:42.975" v="291"/>
          <ac:picMkLst>
            <pc:docMk/>
            <pc:sldMk cId="1743381672" sldId="266"/>
            <ac:picMk id="28" creationId="{468FD931-C1FB-49C9-8B42-2BB487EAC15E}"/>
          </ac:picMkLst>
        </pc:picChg>
        <pc:picChg chg="mod">
          <ac:chgData name="Evgenia Korneva" userId="e62070071816427d" providerId="LiveId" clId="{6B0A1C37-CEB8-4E70-8FE3-829523EE7097}" dt="2021-03-29T20:09:42.975" v="291"/>
          <ac:picMkLst>
            <pc:docMk/>
            <pc:sldMk cId="1743381672" sldId="266"/>
            <ac:picMk id="29" creationId="{4A335AB1-A7FF-4EFD-949F-2826CA87B3CD}"/>
          </ac:picMkLst>
        </pc:picChg>
        <pc:picChg chg="mod">
          <ac:chgData name="Evgenia Korneva" userId="e62070071816427d" providerId="LiveId" clId="{6B0A1C37-CEB8-4E70-8FE3-829523EE7097}" dt="2021-03-29T20:09:42.975" v="291"/>
          <ac:picMkLst>
            <pc:docMk/>
            <pc:sldMk cId="1743381672" sldId="266"/>
            <ac:picMk id="30" creationId="{4BEB5A4D-8126-4877-A7C8-7B01CA6FB365}"/>
          </ac:picMkLst>
        </pc:picChg>
        <pc:picChg chg="mod">
          <ac:chgData name="Evgenia Korneva" userId="e62070071816427d" providerId="LiveId" clId="{6B0A1C37-CEB8-4E70-8FE3-829523EE7097}" dt="2021-03-29T20:09:42.975" v="291"/>
          <ac:picMkLst>
            <pc:docMk/>
            <pc:sldMk cId="1743381672" sldId="266"/>
            <ac:picMk id="31" creationId="{B1E61EBB-2B77-4969-A4C8-A414198FE852}"/>
          </ac:picMkLst>
        </pc:picChg>
        <pc:picChg chg="mod">
          <ac:chgData name="Evgenia Korneva" userId="e62070071816427d" providerId="LiveId" clId="{6B0A1C37-CEB8-4E70-8FE3-829523EE7097}" dt="2021-03-29T20:11:10.818" v="311"/>
          <ac:picMkLst>
            <pc:docMk/>
            <pc:sldMk cId="1743381672" sldId="266"/>
            <ac:picMk id="38" creationId="{B95DFE34-69EB-4928-B767-3016A4FDE7CE}"/>
          </ac:picMkLst>
        </pc:picChg>
        <pc:picChg chg="mod">
          <ac:chgData name="Evgenia Korneva" userId="e62070071816427d" providerId="LiveId" clId="{6B0A1C37-CEB8-4E70-8FE3-829523EE7097}" dt="2021-03-29T20:11:10.818" v="311"/>
          <ac:picMkLst>
            <pc:docMk/>
            <pc:sldMk cId="1743381672" sldId="266"/>
            <ac:picMk id="39" creationId="{0291E08E-0C37-470C-9E47-366275106AB7}"/>
          </ac:picMkLst>
        </pc:picChg>
        <pc:picChg chg="mod">
          <ac:chgData name="Evgenia Korneva" userId="e62070071816427d" providerId="LiveId" clId="{6B0A1C37-CEB8-4E70-8FE3-829523EE7097}" dt="2021-03-29T20:11:10.818" v="311"/>
          <ac:picMkLst>
            <pc:docMk/>
            <pc:sldMk cId="1743381672" sldId="266"/>
            <ac:picMk id="40" creationId="{B8B12FDC-A3A6-4C0D-9519-9F5A735BB336}"/>
          </ac:picMkLst>
        </pc:picChg>
        <pc:picChg chg="mod">
          <ac:chgData name="Evgenia Korneva" userId="e62070071816427d" providerId="LiveId" clId="{6B0A1C37-CEB8-4E70-8FE3-829523EE7097}" dt="2021-03-29T20:11:10.818" v="311"/>
          <ac:picMkLst>
            <pc:docMk/>
            <pc:sldMk cId="1743381672" sldId="266"/>
            <ac:picMk id="41" creationId="{F9BA1C1B-ACFC-434D-8468-AB5A6F3DBBA1}"/>
          </ac:picMkLst>
        </pc:picChg>
        <pc:picChg chg="mod">
          <ac:chgData name="Evgenia Korneva" userId="e62070071816427d" providerId="LiveId" clId="{6B0A1C37-CEB8-4E70-8FE3-829523EE7097}" dt="2021-03-29T20:11:10.818" v="311"/>
          <ac:picMkLst>
            <pc:docMk/>
            <pc:sldMk cId="1743381672" sldId="266"/>
            <ac:picMk id="42" creationId="{32E3F93C-1D9F-4982-880A-F7234F3E5F1C}"/>
          </ac:picMkLst>
        </pc:picChg>
        <pc:picChg chg="mod">
          <ac:chgData name="Evgenia Korneva" userId="e62070071816427d" providerId="LiveId" clId="{6B0A1C37-CEB8-4E70-8FE3-829523EE7097}" dt="2021-03-29T20:11:10.818" v="311"/>
          <ac:picMkLst>
            <pc:docMk/>
            <pc:sldMk cId="1743381672" sldId="266"/>
            <ac:picMk id="43" creationId="{6005C1A8-8ABF-45AB-A93B-1CF80E48D38A}"/>
          </ac:picMkLst>
        </pc:picChg>
        <pc:picChg chg="mod">
          <ac:chgData name="Evgenia Korneva" userId="e62070071816427d" providerId="LiveId" clId="{6B0A1C37-CEB8-4E70-8FE3-829523EE7097}" dt="2021-03-29T20:11:10.818" v="311"/>
          <ac:picMkLst>
            <pc:docMk/>
            <pc:sldMk cId="1743381672" sldId="266"/>
            <ac:picMk id="44" creationId="{8F43EEBB-77EC-4AC7-A0AC-3BE510ED929C}"/>
          </ac:picMkLst>
        </pc:picChg>
        <pc:picChg chg="mod">
          <ac:chgData name="Evgenia Korneva" userId="e62070071816427d" providerId="LiveId" clId="{6B0A1C37-CEB8-4E70-8FE3-829523EE7097}" dt="2021-03-29T20:11:10.818" v="311"/>
          <ac:picMkLst>
            <pc:docMk/>
            <pc:sldMk cId="1743381672" sldId="266"/>
            <ac:picMk id="45" creationId="{39455F6E-ED0B-4491-8D51-3B3B928A572C}"/>
          </ac:picMkLst>
        </pc:picChg>
        <pc:picChg chg="mod">
          <ac:chgData name="Evgenia Korneva" userId="e62070071816427d" providerId="LiveId" clId="{6B0A1C37-CEB8-4E70-8FE3-829523EE7097}" dt="2021-03-29T20:11:10.818" v="311"/>
          <ac:picMkLst>
            <pc:docMk/>
            <pc:sldMk cId="1743381672" sldId="266"/>
            <ac:picMk id="46" creationId="{1264DBF0-AE92-4805-A7E3-CFD65F280910}"/>
          </ac:picMkLst>
        </pc:picChg>
        <pc:picChg chg="mod">
          <ac:chgData name="Evgenia Korneva" userId="e62070071816427d" providerId="LiveId" clId="{6B0A1C37-CEB8-4E70-8FE3-829523EE7097}" dt="2021-03-29T20:11:10.818" v="311"/>
          <ac:picMkLst>
            <pc:docMk/>
            <pc:sldMk cId="1743381672" sldId="266"/>
            <ac:picMk id="47" creationId="{50949F6D-C570-49B4-8127-EC80A9AF2D05}"/>
          </ac:picMkLst>
        </pc:picChg>
        <pc:picChg chg="mod">
          <ac:chgData name="Evgenia Korneva" userId="e62070071816427d" providerId="LiveId" clId="{6B0A1C37-CEB8-4E70-8FE3-829523EE7097}" dt="2021-03-29T20:11:10.818" v="311"/>
          <ac:picMkLst>
            <pc:docMk/>
            <pc:sldMk cId="1743381672" sldId="266"/>
            <ac:picMk id="48" creationId="{AA3C79B8-EBF0-4CA9-A1C5-58764502BE7B}"/>
          </ac:picMkLst>
        </pc:picChg>
        <pc:picChg chg="mod">
          <ac:chgData name="Evgenia Korneva" userId="e62070071816427d" providerId="LiveId" clId="{6B0A1C37-CEB8-4E70-8FE3-829523EE7097}" dt="2021-03-29T20:11:10.818" v="311"/>
          <ac:picMkLst>
            <pc:docMk/>
            <pc:sldMk cId="1743381672" sldId="266"/>
            <ac:picMk id="49" creationId="{A54F9E64-6D49-455E-A45E-60B87FF445EC}"/>
          </ac:picMkLst>
        </pc:picChg>
        <pc:picChg chg="mod">
          <ac:chgData name="Evgenia Korneva" userId="e62070071816427d" providerId="LiveId" clId="{6B0A1C37-CEB8-4E70-8FE3-829523EE7097}" dt="2021-03-29T20:11:10.818" v="311"/>
          <ac:picMkLst>
            <pc:docMk/>
            <pc:sldMk cId="1743381672" sldId="266"/>
            <ac:picMk id="51" creationId="{7A75748E-9EE1-42E7-9898-82FA4BFFDA10}"/>
          </ac:picMkLst>
        </pc:picChg>
        <pc:picChg chg="mod">
          <ac:chgData name="Evgenia Korneva" userId="e62070071816427d" providerId="LiveId" clId="{6B0A1C37-CEB8-4E70-8FE3-829523EE7097}" dt="2021-03-29T20:11:10.818" v="311"/>
          <ac:picMkLst>
            <pc:docMk/>
            <pc:sldMk cId="1743381672" sldId="266"/>
            <ac:picMk id="52" creationId="{8177E3B4-63B3-48CD-8E6B-A3710574536C}"/>
          </ac:picMkLst>
        </pc:picChg>
        <pc:picChg chg="mod">
          <ac:chgData name="Evgenia Korneva" userId="e62070071816427d" providerId="LiveId" clId="{6B0A1C37-CEB8-4E70-8FE3-829523EE7097}" dt="2021-03-29T20:11:10.818" v="311"/>
          <ac:picMkLst>
            <pc:docMk/>
            <pc:sldMk cId="1743381672" sldId="266"/>
            <ac:picMk id="53" creationId="{2B541849-5C83-40E2-89B1-764031821C64}"/>
          </ac:picMkLst>
        </pc:picChg>
        <pc:picChg chg="mod">
          <ac:chgData name="Evgenia Korneva" userId="e62070071816427d" providerId="LiveId" clId="{6B0A1C37-CEB8-4E70-8FE3-829523EE7097}" dt="2021-03-29T20:11:10.818" v="311"/>
          <ac:picMkLst>
            <pc:docMk/>
            <pc:sldMk cId="1743381672" sldId="266"/>
            <ac:picMk id="54" creationId="{FF6BFC77-A0B5-45FF-8846-81C6E9860A4D}"/>
          </ac:picMkLst>
        </pc:picChg>
        <pc:picChg chg="mod">
          <ac:chgData name="Evgenia Korneva" userId="e62070071816427d" providerId="LiveId" clId="{6B0A1C37-CEB8-4E70-8FE3-829523EE7097}" dt="2021-03-29T20:11:10.818" v="311"/>
          <ac:picMkLst>
            <pc:docMk/>
            <pc:sldMk cId="1743381672" sldId="266"/>
            <ac:picMk id="55" creationId="{8CA81FBB-7A97-4756-BFA2-E2EBDEB48B00}"/>
          </ac:picMkLst>
        </pc:picChg>
        <pc:picChg chg="mod">
          <ac:chgData name="Evgenia Korneva" userId="e62070071816427d" providerId="LiveId" clId="{6B0A1C37-CEB8-4E70-8FE3-829523EE7097}" dt="2021-03-29T20:11:10.818" v="311"/>
          <ac:picMkLst>
            <pc:docMk/>
            <pc:sldMk cId="1743381672" sldId="266"/>
            <ac:picMk id="56" creationId="{EF6BD32E-627F-4BAE-8BDA-FA4BDC96ACF3}"/>
          </ac:picMkLst>
        </pc:picChg>
        <pc:picChg chg="mod">
          <ac:chgData name="Evgenia Korneva" userId="e62070071816427d" providerId="LiveId" clId="{6B0A1C37-CEB8-4E70-8FE3-829523EE7097}" dt="2021-03-29T20:11:10.818" v="311"/>
          <ac:picMkLst>
            <pc:docMk/>
            <pc:sldMk cId="1743381672" sldId="266"/>
            <ac:picMk id="57" creationId="{77372722-D66B-427D-80ED-5C8F470B0A9F}"/>
          </ac:picMkLst>
        </pc:picChg>
        <pc:picChg chg="mod">
          <ac:chgData name="Evgenia Korneva" userId="e62070071816427d" providerId="LiveId" clId="{6B0A1C37-CEB8-4E70-8FE3-829523EE7097}" dt="2021-03-29T20:11:10.818" v="311"/>
          <ac:picMkLst>
            <pc:docMk/>
            <pc:sldMk cId="1743381672" sldId="266"/>
            <ac:picMk id="58" creationId="{684A32A9-A5DB-458D-98FC-683E312290DA}"/>
          </ac:picMkLst>
        </pc:picChg>
        <pc:picChg chg="mod">
          <ac:chgData name="Evgenia Korneva" userId="e62070071816427d" providerId="LiveId" clId="{6B0A1C37-CEB8-4E70-8FE3-829523EE7097}" dt="2021-03-29T20:11:10.818" v="311"/>
          <ac:picMkLst>
            <pc:docMk/>
            <pc:sldMk cId="1743381672" sldId="266"/>
            <ac:picMk id="59" creationId="{F04552B2-921B-435C-818B-EF496AC5C4FD}"/>
          </ac:picMkLst>
        </pc:picChg>
        <pc:picChg chg="mod">
          <ac:chgData name="Evgenia Korneva" userId="e62070071816427d" providerId="LiveId" clId="{6B0A1C37-CEB8-4E70-8FE3-829523EE7097}" dt="2021-03-29T20:11:10.818" v="311"/>
          <ac:picMkLst>
            <pc:docMk/>
            <pc:sldMk cId="1743381672" sldId="266"/>
            <ac:picMk id="60" creationId="{F08DEC88-FBA7-4096-B2D6-96957E4047A5}"/>
          </ac:picMkLst>
        </pc:picChg>
      </pc:sldChg>
      <pc:sldChg chg="modSp add del mod">
        <pc:chgData name="Evgenia Korneva" userId="e62070071816427d" providerId="LiveId" clId="{6B0A1C37-CEB8-4E70-8FE3-829523EE7097}" dt="2021-03-29T20:13:01.902" v="345" actId="47"/>
        <pc:sldMkLst>
          <pc:docMk/>
          <pc:sldMk cId="3540489523" sldId="267"/>
        </pc:sldMkLst>
        <pc:spChg chg="mod">
          <ac:chgData name="Evgenia Korneva" userId="e62070071816427d" providerId="LiveId" clId="{6B0A1C37-CEB8-4E70-8FE3-829523EE7097}" dt="2021-03-29T20:02:34.866" v="212" actId="20577"/>
          <ac:spMkLst>
            <pc:docMk/>
            <pc:sldMk cId="3540489523" sldId="267"/>
            <ac:spMk id="2" creationId="{218F8ED2-04B7-4A12-B45C-B9511B2FFDAA}"/>
          </ac:spMkLst>
        </pc:spChg>
        <pc:spChg chg="mod">
          <ac:chgData name="Evgenia Korneva" userId="e62070071816427d" providerId="LiveId" clId="{6B0A1C37-CEB8-4E70-8FE3-829523EE7097}" dt="2021-03-29T20:02:40.054" v="213" actId="20577"/>
          <ac:spMkLst>
            <pc:docMk/>
            <pc:sldMk cId="3540489523" sldId="267"/>
            <ac:spMk id="3" creationId="{B00B4A89-201B-4782-9648-6F6F5502F3ED}"/>
          </ac:spMkLst>
        </pc:spChg>
      </pc:sldChg>
      <pc:sldChg chg="addSp delSp modSp new del mod">
        <pc:chgData name="Evgenia Korneva" userId="e62070071816427d" providerId="LiveId" clId="{6B0A1C37-CEB8-4E70-8FE3-829523EE7097}" dt="2021-03-29T20:15:00.169" v="393" actId="47"/>
        <pc:sldMkLst>
          <pc:docMk/>
          <pc:sldMk cId="4045843329" sldId="268"/>
        </pc:sldMkLst>
        <pc:spChg chg="del">
          <ac:chgData name="Evgenia Korneva" userId="e62070071816427d" providerId="LiveId" clId="{6B0A1C37-CEB8-4E70-8FE3-829523EE7097}" dt="2021-03-29T20:02:47.886" v="215"/>
          <ac:spMkLst>
            <pc:docMk/>
            <pc:sldMk cId="4045843329" sldId="268"/>
            <ac:spMk id="2" creationId="{47B30CE7-6F92-4A55-A7EC-2B0CCCA1D989}"/>
          </ac:spMkLst>
        </pc:spChg>
        <pc:spChg chg="del">
          <ac:chgData name="Evgenia Korneva" userId="e62070071816427d" providerId="LiveId" clId="{6B0A1C37-CEB8-4E70-8FE3-829523EE7097}" dt="2021-03-29T20:02:47.886" v="215"/>
          <ac:spMkLst>
            <pc:docMk/>
            <pc:sldMk cId="4045843329" sldId="268"/>
            <ac:spMk id="3" creationId="{DE69F552-AFDC-4DA3-A8BB-9E5CF3E7072E}"/>
          </ac:spMkLst>
        </pc:spChg>
        <pc:spChg chg="mod">
          <ac:chgData name="Evgenia Korneva" userId="e62070071816427d" providerId="LiveId" clId="{6B0A1C37-CEB8-4E70-8FE3-829523EE7097}" dt="2021-03-29T20:02:47.886" v="215"/>
          <ac:spMkLst>
            <pc:docMk/>
            <pc:sldMk cId="4045843329" sldId="268"/>
            <ac:spMk id="4" creationId="{6093C6B1-8A9F-4306-9390-75835571CCD7}"/>
          </ac:spMkLst>
        </pc:spChg>
        <pc:spChg chg="mod">
          <ac:chgData name="Evgenia Korneva" userId="e62070071816427d" providerId="LiveId" clId="{6B0A1C37-CEB8-4E70-8FE3-829523EE7097}" dt="2021-03-29T20:02:47.886" v="215"/>
          <ac:spMkLst>
            <pc:docMk/>
            <pc:sldMk cId="4045843329" sldId="268"/>
            <ac:spMk id="5" creationId="{7A5415CB-F9F5-4A49-BAE8-F5EE1C262775}"/>
          </ac:spMkLst>
        </pc:spChg>
        <pc:spChg chg="add mod">
          <ac:chgData name="Evgenia Korneva" userId="e62070071816427d" providerId="LiveId" clId="{6B0A1C37-CEB8-4E70-8FE3-829523EE7097}" dt="2021-03-29T20:09:32.837" v="290" actId="164"/>
          <ac:spMkLst>
            <pc:docMk/>
            <pc:sldMk cId="4045843329" sldId="268"/>
            <ac:spMk id="6" creationId="{730E26CC-B33B-4FF8-9D10-D05B3B86D0EB}"/>
          </ac:spMkLst>
        </pc:spChg>
        <pc:spChg chg="add mod">
          <ac:chgData name="Evgenia Korneva" userId="e62070071816427d" providerId="LiveId" clId="{6B0A1C37-CEB8-4E70-8FE3-829523EE7097}" dt="2021-03-29T20:09:26.194" v="289" actId="164"/>
          <ac:spMkLst>
            <pc:docMk/>
            <pc:sldMk cId="4045843329" sldId="268"/>
            <ac:spMk id="7" creationId="{C029328A-4CD4-42C3-91AC-B66164F38AC6}"/>
          </ac:spMkLst>
        </pc:spChg>
        <pc:spChg chg="add mod">
          <ac:chgData name="Evgenia Korneva" userId="e62070071816427d" providerId="LiveId" clId="{6B0A1C37-CEB8-4E70-8FE3-829523EE7097}" dt="2021-03-29T20:11:02.179" v="310" actId="164"/>
          <ac:spMkLst>
            <pc:docMk/>
            <pc:sldMk cId="4045843329" sldId="268"/>
            <ac:spMk id="35" creationId="{91200B9D-4878-4F8D-81FB-B093ED503C61}"/>
          </ac:spMkLst>
        </pc:spChg>
        <pc:spChg chg="add mod">
          <ac:chgData name="Evgenia Korneva" userId="e62070071816427d" providerId="LiveId" clId="{6B0A1C37-CEB8-4E70-8FE3-829523EE7097}" dt="2021-03-29T20:11:02.179" v="310" actId="164"/>
          <ac:spMkLst>
            <pc:docMk/>
            <pc:sldMk cId="4045843329" sldId="268"/>
            <ac:spMk id="36" creationId="{F8F39294-6DB0-4474-BCB1-758CF48DD068}"/>
          </ac:spMkLst>
        </pc:spChg>
        <pc:grpChg chg="add mod">
          <ac:chgData name="Evgenia Korneva" userId="e62070071816427d" providerId="LiveId" clId="{6B0A1C37-CEB8-4E70-8FE3-829523EE7097}" dt="2021-03-29T20:11:02.179" v="310" actId="164"/>
          <ac:grpSpMkLst>
            <pc:docMk/>
            <pc:sldMk cId="4045843329" sldId="268"/>
            <ac:grpSpMk id="33" creationId="{797990E5-4680-4469-9015-179335FB4B05}"/>
          </ac:grpSpMkLst>
        </pc:grpChg>
        <pc:grpChg chg="add mod">
          <ac:chgData name="Evgenia Korneva" userId="e62070071816427d" providerId="LiveId" clId="{6B0A1C37-CEB8-4E70-8FE3-829523EE7097}" dt="2021-03-29T20:11:02.179" v="310" actId="164"/>
          <ac:grpSpMkLst>
            <pc:docMk/>
            <pc:sldMk cId="4045843329" sldId="268"/>
            <ac:grpSpMk id="34" creationId="{5B8E918D-9D78-47B7-AE5F-E55C6BB17D25}"/>
          </ac:grpSpMkLst>
        </pc:grpChg>
        <pc:grpChg chg="add mod">
          <ac:chgData name="Evgenia Korneva" userId="e62070071816427d" providerId="LiveId" clId="{6B0A1C37-CEB8-4E70-8FE3-829523EE7097}" dt="2021-03-29T20:11:02.179" v="310" actId="164"/>
          <ac:grpSpMkLst>
            <pc:docMk/>
            <pc:sldMk cId="4045843329" sldId="268"/>
            <ac:grpSpMk id="37" creationId="{64A7D26E-A0E0-47A2-B70F-A542844A7824}"/>
          </ac:grpSpMkLst>
        </pc:grpChg>
        <pc:picChg chg="add mod modCrop">
          <ac:chgData name="Evgenia Korneva" userId="e62070071816427d" providerId="LiveId" clId="{6B0A1C37-CEB8-4E70-8FE3-829523EE7097}" dt="2021-03-29T20:09:32.837" v="290" actId="164"/>
          <ac:picMkLst>
            <pc:docMk/>
            <pc:sldMk cId="4045843329" sldId="268"/>
            <ac:picMk id="9" creationId="{BF0F83EB-A776-4695-909E-25E527FBE651}"/>
          </ac:picMkLst>
        </pc:picChg>
        <pc:picChg chg="add mod modCrop">
          <ac:chgData name="Evgenia Korneva" userId="e62070071816427d" providerId="LiveId" clId="{6B0A1C37-CEB8-4E70-8FE3-829523EE7097}" dt="2021-03-29T20:09:32.837" v="290" actId="164"/>
          <ac:picMkLst>
            <pc:docMk/>
            <pc:sldMk cId="4045843329" sldId="268"/>
            <ac:picMk id="11" creationId="{73108A3C-884D-4B3C-BFDB-13C10ED203F5}"/>
          </ac:picMkLst>
        </pc:picChg>
        <pc:picChg chg="add mod modCrop">
          <ac:chgData name="Evgenia Korneva" userId="e62070071816427d" providerId="LiveId" clId="{6B0A1C37-CEB8-4E70-8FE3-829523EE7097}" dt="2021-03-29T20:09:26.194" v="289" actId="164"/>
          <ac:picMkLst>
            <pc:docMk/>
            <pc:sldMk cId="4045843329" sldId="268"/>
            <ac:picMk id="13" creationId="{4302A1A2-A148-4416-BE12-0A521B252679}"/>
          </ac:picMkLst>
        </pc:picChg>
        <pc:picChg chg="add mod">
          <ac:chgData name="Evgenia Korneva" userId="e62070071816427d" providerId="LiveId" clId="{6B0A1C37-CEB8-4E70-8FE3-829523EE7097}" dt="2021-03-29T20:09:32.837" v="290" actId="164"/>
          <ac:picMkLst>
            <pc:docMk/>
            <pc:sldMk cId="4045843329" sldId="268"/>
            <ac:picMk id="14" creationId="{6CEA4584-A45E-4AE0-8C26-2C67ECD405BF}"/>
          </ac:picMkLst>
        </pc:picChg>
        <pc:picChg chg="add mod">
          <ac:chgData name="Evgenia Korneva" userId="e62070071816427d" providerId="LiveId" clId="{6B0A1C37-CEB8-4E70-8FE3-829523EE7097}" dt="2021-03-29T20:09:32.837" v="290" actId="164"/>
          <ac:picMkLst>
            <pc:docMk/>
            <pc:sldMk cId="4045843329" sldId="268"/>
            <ac:picMk id="15" creationId="{985D2097-F651-4A10-BC7B-25A37A364DC0}"/>
          </ac:picMkLst>
        </pc:picChg>
        <pc:picChg chg="add mod">
          <ac:chgData name="Evgenia Korneva" userId="e62070071816427d" providerId="LiveId" clId="{6B0A1C37-CEB8-4E70-8FE3-829523EE7097}" dt="2021-03-29T20:09:32.837" v="290" actId="164"/>
          <ac:picMkLst>
            <pc:docMk/>
            <pc:sldMk cId="4045843329" sldId="268"/>
            <ac:picMk id="16" creationId="{69A28B26-E270-44ED-9FC6-6E0143FB2ACF}"/>
          </ac:picMkLst>
        </pc:picChg>
        <pc:picChg chg="add mod">
          <ac:chgData name="Evgenia Korneva" userId="e62070071816427d" providerId="LiveId" clId="{6B0A1C37-CEB8-4E70-8FE3-829523EE7097}" dt="2021-03-29T20:09:32.837" v="290" actId="164"/>
          <ac:picMkLst>
            <pc:docMk/>
            <pc:sldMk cId="4045843329" sldId="268"/>
            <ac:picMk id="17" creationId="{FC55F42E-89D2-4B27-B7E8-07346717923C}"/>
          </ac:picMkLst>
        </pc:picChg>
        <pc:picChg chg="add mod">
          <ac:chgData name="Evgenia Korneva" userId="e62070071816427d" providerId="LiveId" clId="{6B0A1C37-CEB8-4E70-8FE3-829523EE7097}" dt="2021-03-29T20:09:32.837" v="290" actId="164"/>
          <ac:picMkLst>
            <pc:docMk/>
            <pc:sldMk cId="4045843329" sldId="268"/>
            <ac:picMk id="18" creationId="{24EFBA1E-344A-452D-9D78-1458889E7EF0}"/>
          </ac:picMkLst>
        </pc:picChg>
        <pc:picChg chg="add mod">
          <ac:chgData name="Evgenia Korneva" userId="e62070071816427d" providerId="LiveId" clId="{6B0A1C37-CEB8-4E70-8FE3-829523EE7097}" dt="2021-03-29T20:09:32.837" v="290" actId="164"/>
          <ac:picMkLst>
            <pc:docMk/>
            <pc:sldMk cId="4045843329" sldId="268"/>
            <ac:picMk id="19" creationId="{DAD1E8DE-389C-45B3-B483-376F9E545F65}"/>
          </ac:picMkLst>
        </pc:picChg>
        <pc:picChg chg="add mod">
          <ac:chgData name="Evgenia Korneva" userId="e62070071816427d" providerId="LiveId" clId="{6B0A1C37-CEB8-4E70-8FE3-829523EE7097}" dt="2021-03-29T20:09:32.837" v="290" actId="164"/>
          <ac:picMkLst>
            <pc:docMk/>
            <pc:sldMk cId="4045843329" sldId="268"/>
            <ac:picMk id="20" creationId="{A23E4B99-8472-4A30-B91F-6E3D73DFFE12}"/>
          </ac:picMkLst>
        </pc:picChg>
        <pc:picChg chg="add mod">
          <ac:chgData name="Evgenia Korneva" userId="e62070071816427d" providerId="LiveId" clId="{6B0A1C37-CEB8-4E70-8FE3-829523EE7097}" dt="2021-03-29T20:09:32.837" v="290" actId="164"/>
          <ac:picMkLst>
            <pc:docMk/>
            <pc:sldMk cId="4045843329" sldId="268"/>
            <ac:picMk id="21" creationId="{7B5A2464-AFE0-4186-A36C-3616AB4123CF}"/>
          </ac:picMkLst>
        </pc:picChg>
        <pc:picChg chg="add mod">
          <ac:chgData name="Evgenia Korneva" userId="e62070071816427d" providerId="LiveId" clId="{6B0A1C37-CEB8-4E70-8FE3-829523EE7097}" dt="2021-03-29T20:09:26.194" v="289" actId="164"/>
          <ac:picMkLst>
            <pc:docMk/>
            <pc:sldMk cId="4045843329" sldId="268"/>
            <ac:picMk id="22" creationId="{E0C5AD69-FD98-4B33-8DE2-39C49000ED18}"/>
          </ac:picMkLst>
        </pc:picChg>
        <pc:picChg chg="add mod">
          <ac:chgData name="Evgenia Korneva" userId="e62070071816427d" providerId="LiveId" clId="{6B0A1C37-CEB8-4E70-8FE3-829523EE7097}" dt="2021-03-29T20:09:26.194" v="289" actId="164"/>
          <ac:picMkLst>
            <pc:docMk/>
            <pc:sldMk cId="4045843329" sldId="268"/>
            <ac:picMk id="23" creationId="{4F88B36E-6454-4E0B-9BAF-198D0F2ED4FF}"/>
          </ac:picMkLst>
        </pc:picChg>
        <pc:picChg chg="add mod">
          <ac:chgData name="Evgenia Korneva" userId="e62070071816427d" providerId="LiveId" clId="{6B0A1C37-CEB8-4E70-8FE3-829523EE7097}" dt="2021-03-29T20:09:26.194" v="289" actId="164"/>
          <ac:picMkLst>
            <pc:docMk/>
            <pc:sldMk cId="4045843329" sldId="268"/>
            <ac:picMk id="24" creationId="{AD2AD6C3-B024-4C0F-9CB9-192938B28248}"/>
          </ac:picMkLst>
        </pc:picChg>
        <pc:picChg chg="add mod">
          <ac:chgData name="Evgenia Korneva" userId="e62070071816427d" providerId="LiveId" clId="{6B0A1C37-CEB8-4E70-8FE3-829523EE7097}" dt="2021-03-29T20:09:26.194" v="289" actId="164"/>
          <ac:picMkLst>
            <pc:docMk/>
            <pc:sldMk cId="4045843329" sldId="268"/>
            <ac:picMk id="25" creationId="{70DF579F-0C98-4A0A-8834-CF3CDCF09DEE}"/>
          </ac:picMkLst>
        </pc:picChg>
        <pc:picChg chg="add mod">
          <ac:chgData name="Evgenia Korneva" userId="e62070071816427d" providerId="LiveId" clId="{6B0A1C37-CEB8-4E70-8FE3-829523EE7097}" dt="2021-03-29T20:09:26.194" v="289" actId="164"/>
          <ac:picMkLst>
            <pc:docMk/>
            <pc:sldMk cId="4045843329" sldId="268"/>
            <ac:picMk id="26" creationId="{3537FFA8-4869-4E1D-9D0A-69C0D3350FA6}"/>
          </ac:picMkLst>
        </pc:picChg>
        <pc:picChg chg="add mod">
          <ac:chgData name="Evgenia Korneva" userId="e62070071816427d" providerId="LiveId" clId="{6B0A1C37-CEB8-4E70-8FE3-829523EE7097}" dt="2021-03-29T20:09:26.194" v="289" actId="164"/>
          <ac:picMkLst>
            <pc:docMk/>
            <pc:sldMk cId="4045843329" sldId="268"/>
            <ac:picMk id="27" creationId="{3499F333-8A36-429F-809B-68016B56013D}"/>
          </ac:picMkLst>
        </pc:picChg>
        <pc:picChg chg="add mod">
          <ac:chgData name="Evgenia Korneva" userId="e62070071816427d" providerId="LiveId" clId="{6B0A1C37-CEB8-4E70-8FE3-829523EE7097}" dt="2021-03-29T20:09:26.194" v="289" actId="164"/>
          <ac:picMkLst>
            <pc:docMk/>
            <pc:sldMk cId="4045843329" sldId="268"/>
            <ac:picMk id="28" creationId="{4A19FF08-CB34-4444-8147-E15B0F1C7919}"/>
          </ac:picMkLst>
        </pc:picChg>
        <pc:picChg chg="add mod">
          <ac:chgData name="Evgenia Korneva" userId="e62070071816427d" providerId="LiveId" clId="{6B0A1C37-CEB8-4E70-8FE3-829523EE7097}" dt="2021-03-29T20:09:26.194" v="289" actId="164"/>
          <ac:picMkLst>
            <pc:docMk/>
            <pc:sldMk cId="4045843329" sldId="268"/>
            <ac:picMk id="29" creationId="{75ECBCD0-B823-422E-A0FA-397388E203B7}"/>
          </ac:picMkLst>
        </pc:picChg>
        <pc:picChg chg="add mod">
          <ac:chgData name="Evgenia Korneva" userId="e62070071816427d" providerId="LiveId" clId="{6B0A1C37-CEB8-4E70-8FE3-829523EE7097}" dt="2021-03-29T20:09:26.194" v="289" actId="164"/>
          <ac:picMkLst>
            <pc:docMk/>
            <pc:sldMk cId="4045843329" sldId="268"/>
            <ac:picMk id="30" creationId="{6FD74490-20AF-4A32-88C0-6F2D83D26B02}"/>
          </ac:picMkLst>
        </pc:picChg>
        <pc:picChg chg="add mod">
          <ac:chgData name="Evgenia Korneva" userId="e62070071816427d" providerId="LiveId" clId="{6B0A1C37-CEB8-4E70-8FE3-829523EE7097}" dt="2021-03-29T20:09:26.194" v="289" actId="164"/>
          <ac:picMkLst>
            <pc:docMk/>
            <pc:sldMk cId="4045843329" sldId="268"/>
            <ac:picMk id="31" creationId="{C364F237-3C5C-499C-B93C-6A7B2EB70F4E}"/>
          </ac:picMkLst>
        </pc:picChg>
        <pc:picChg chg="add mod">
          <ac:chgData name="Evgenia Korneva" userId="e62070071816427d" providerId="LiveId" clId="{6B0A1C37-CEB8-4E70-8FE3-829523EE7097}" dt="2021-03-29T20:09:26.194" v="289" actId="164"/>
          <ac:picMkLst>
            <pc:docMk/>
            <pc:sldMk cId="4045843329" sldId="268"/>
            <ac:picMk id="32" creationId="{C4760579-EABC-42E1-8D28-18EAD95F88F0}"/>
          </ac:picMkLst>
        </pc:picChg>
      </pc:sldChg>
      <pc:sldChg chg="modSp add mod ord">
        <pc:chgData name="Evgenia Korneva" userId="e62070071816427d" providerId="LiveId" clId="{6B0A1C37-CEB8-4E70-8FE3-829523EE7097}" dt="2021-03-30T03:51:36.048" v="6049"/>
        <pc:sldMkLst>
          <pc:docMk/>
          <pc:sldMk cId="1645502254" sldId="269"/>
        </pc:sldMkLst>
        <pc:spChg chg="mod">
          <ac:chgData name="Evgenia Korneva" userId="e62070071816427d" providerId="LiveId" clId="{6B0A1C37-CEB8-4E70-8FE3-829523EE7097}" dt="2021-03-30T03:51:20.233" v="6047" actId="404"/>
          <ac:spMkLst>
            <pc:docMk/>
            <pc:sldMk cId="1645502254" sldId="269"/>
            <ac:spMk id="3" creationId="{B00B4A89-201B-4782-9648-6F6F5502F3ED}"/>
          </ac:spMkLst>
        </pc:spChg>
      </pc:sldChg>
      <pc:sldChg chg="modSp add mod">
        <pc:chgData name="Evgenia Korneva" userId="e62070071816427d" providerId="LiveId" clId="{6B0A1C37-CEB8-4E70-8FE3-829523EE7097}" dt="2021-03-30T03:53:56.318" v="6234" actId="404"/>
        <pc:sldMkLst>
          <pc:docMk/>
          <pc:sldMk cId="2084660557" sldId="270"/>
        </pc:sldMkLst>
        <pc:spChg chg="mod">
          <ac:chgData name="Evgenia Korneva" userId="e62070071816427d" providerId="LiveId" clId="{6B0A1C37-CEB8-4E70-8FE3-829523EE7097}" dt="2021-03-30T03:53:56.318" v="6234" actId="404"/>
          <ac:spMkLst>
            <pc:docMk/>
            <pc:sldMk cId="2084660557" sldId="270"/>
            <ac:spMk id="3" creationId="{B00B4A89-201B-4782-9648-6F6F5502F3ED}"/>
          </ac:spMkLst>
        </pc:spChg>
      </pc:sldChg>
      <pc:sldChg chg="modSp add mod">
        <pc:chgData name="Evgenia Korneva" userId="e62070071816427d" providerId="LiveId" clId="{6B0A1C37-CEB8-4E70-8FE3-829523EE7097}" dt="2021-03-30T03:58:07.724" v="6429" actId="14100"/>
        <pc:sldMkLst>
          <pc:docMk/>
          <pc:sldMk cId="536331267" sldId="271"/>
        </pc:sldMkLst>
        <pc:spChg chg="mod">
          <ac:chgData name="Evgenia Korneva" userId="e62070071816427d" providerId="LiveId" clId="{6B0A1C37-CEB8-4E70-8FE3-829523EE7097}" dt="2021-03-30T03:58:07.724" v="6429" actId="14100"/>
          <ac:spMkLst>
            <pc:docMk/>
            <pc:sldMk cId="536331267" sldId="271"/>
            <ac:spMk id="3" creationId="{B00B4A89-201B-4782-9648-6F6F5502F3ED}"/>
          </ac:spMkLst>
        </pc:spChg>
      </pc:sldChg>
      <pc:sldChg chg="modSp add mod">
        <pc:chgData name="Evgenia Korneva" userId="e62070071816427d" providerId="LiveId" clId="{6B0A1C37-CEB8-4E70-8FE3-829523EE7097}" dt="2021-03-30T04:00:12.253" v="6580" actId="14100"/>
        <pc:sldMkLst>
          <pc:docMk/>
          <pc:sldMk cId="3250413544" sldId="272"/>
        </pc:sldMkLst>
        <pc:spChg chg="mod">
          <ac:chgData name="Evgenia Korneva" userId="e62070071816427d" providerId="LiveId" clId="{6B0A1C37-CEB8-4E70-8FE3-829523EE7097}" dt="2021-03-30T04:00:12.253" v="6580" actId="14100"/>
          <ac:spMkLst>
            <pc:docMk/>
            <pc:sldMk cId="3250413544" sldId="272"/>
            <ac:spMk id="3" creationId="{B00B4A89-201B-4782-9648-6F6F5502F3ED}"/>
          </ac:spMkLst>
        </pc:spChg>
      </pc:sldChg>
      <pc:sldChg chg="modSp add mod">
        <pc:chgData name="Evgenia Korneva" userId="e62070071816427d" providerId="LiveId" clId="{6B0A1C37-CEB8-4E70-8FE3-829523EE7097}" dt="2021-03-30T03:50:11.055" v="5998" actId="404"/>
        <pc:sldMkLst>
          <pc:docMk/>
          <pc:sldMk cId="2331639044" sldId="273"/>
        </pc:sldMkLst>
        <pc:spChg chg="mod">
          <ac:chgData name="Evgenia Korneva" userId="e62070071816427d" providerId="LiveId" clId="{6B0A1C37-CEB8-4E70-8FE3-829523EE7097}" dt="2021-03-30T03:50:11.055" v="5998" actId="404"/>
          <ac:spMkLst>
            <pc:docMk/>
            <pc:sldMk cId="2331639044" sldId="273"/>
            <ac:spMk id="3" creationId="{B00B4A89-201B-4782-9648-6F6F5502F3ED}"/>
          </ac:spMkLst>
        </pc:spChg>
      </pc:sldChg>
      <pc:sldChg chg="addSp delSp modSp new mod">
        <pc:chgData name="Evgenia Korneva" userId="e62070071816427d" providerId="LiveId" clId="{6B0A1C37-CEB8-4E70-8FE3-829523EE7097}" dt="2021-03-30T06:24:23.399" v="11223" actId="20577"/>
        <pc:sldMkLst>
          <pc:docMk/>
          <pc:sldMk cId="3650493909" sldId="274"/>
        </pc:sldMkLst>
        <pc:spChg chg="del">
          <ac:chgData name="Evgenia Korneva" userId="e62070071816427d" providerId="LiveId" clId="{6B0A1C37-CEB8-4E70-8FE3-829523EE7097}" dt="2021-03-29T20:20:45.543" v="398"/>
          <ac:spMkLst>
            <pc:docMk/>
            <pc:sldMk cId="3650493909" sldId="274"/>
            <ac:spMk id="2" creationId="{178E2B58-2DC0-45F6-9CA8-B4732A3DCC96}"/>
          </ac:spMkLst>
        </pc:spChg>
        <pc:spChg chg="del">
          <ac:chgData name="Evgenia Korneva" userId="e62070071816427d" providerId="LiveId" clId="{6B0A1C37-CEB8-4E70-8FE3-829523EE7097}" dt="2021-03-29T20:20:45.543" v="398"/>
          <ac:spMkLst>
            <pc:docMk/>
            <pc:sldMk cId="3650493909" sldId="274"/>
            <ac:spMk id="3" creationId="{1F7715CB-BF08-480E-A59F-3225013747AA}"/>
          </ac:spMkLst>
        </pc:spChg>
        <pc:spChg chg="mod">
          <ac:chgData name="Evgenia Korneva" userId="e62070071816427d" providerId="LiveId" clId="{6B0A1C37-CEB8-4E70-8FE3-829523EE7097}" dt="2021-03-29T20:20:45.543" v="398"/>
          <ac:spMkLst>
            <pc:docMk/>
            <pc:sldMk cId="3650493909" sldId="274"/>
            <ac:spMk id="4" creationId="{0D0E60EC-D179-4DEC-BF6C-2D4C57CA3629}"/>
          </ac:spMkLst>
        </pc:spChg>
        <pc:spChg chg="mod">
          <ac:chgData name="Evgenia Korneva" userId="e62070071816427d" providerId="LiveId" clId="{6B0A1C37-CEB8-4E70-8FE3-829523EE7097}" dt="2021-03-29T20:20:45.543" v="398"/>
          <ac:spMkLst>
            <pc:docMk/>
            <pc:sldMk cId="3650493909" sldId="274"/>
            <ac:spMk id="5" creationId="{662FF4D5-6DF8-4022-A444-486265CF0AB1}"/>
          </ac:spMkLst>
        </pc:spChg>
        <pc:spChg chg="add mod">
          <ac:chgData name="Evgenia Korneva" userId="e62070071816427d" providerId="LiveId" clId="{6B0A1C37-CEB8-4E70-8FE3-829523EE7097}" dt="2021-03-29T20:25:10.920" v="546" actId="20577"/>
          <ac:spMkLst>
            <pc:docMk/>
            <pc:sldMk cId="3650493909" sldId="274"/>
            <ac:spMk id="6" creationId="{F74549EC-6DD3-4705-BCAD-5FE508A53A93}"/>
          </ac:spMkLst>
        </pc:spChg>
        <pc:spChg chg="add mod">
          <ac:chgData name="Evgenia Korneva" userId="e62070071816427d" providerId="LiveId" clId="{6B0A1C37-CEB8-4E70-8FE3-829523EE7097}" dt="2021-03-29T20:26:19.397" v="550" actId="27636"/>
          <ac:spMkLst>
            <pc:docMk/>
            <pc:sldMk cId="3650493909" sldId="274"/>
            <ac:spMk id="7" creationId="{0CC2ECDE-20AA-43D1-BB36-1EB15D18164E}"/>
          </ac:spMkLst>
        </pc:spChg>
        <pc:spChg chg="add mod">
          <ac:chgData name="Evgenia Korneva" userId="e62070071816427d" providerId="LiveId" clId="{6B0A1C37-CEB8-4E70-8FE3-829523EE7097}" dt="2021-03-30T06:24:23.399" v="11223" actId="20577"/>
          <ac:spMkLst>
            <pc:docMk/>
            <pc:sldMk cId="3650493909" sldId="274"/>
            <ac:spMk id="8" creationId="{B0DF1A74-F8BD-4363-A45E-42D9B52AA250}"/>
          </ac:spMkLst>
        </pc:spChg>
      </pc:sldChg>
      <pc:sldChg chg="modSp add mod">
        <pc:chgData name="Evgenia Korneva" userId="e62070071816427d" providerId="LiveId" clId="{6B0A1C37-CEB8-4E70-8FE3-829523EE7097}" dt="2021-03-29T20:28:42.860" v="666" actId="20577"/>
        <pc:sldMkLst>
          <pc:docMk/>
          <pc:sldMk cId="1918158041" sldId="275"/>
        </pc:sldMkLst>
        <pc:spChg chg="mod">
          <ac:chgData name="Evgenia Korneva" userId="e62070071816427d" providerId="LiveId" clId="{6B0A1C37-CEB8-4E70-8FE3-829523EE7097}" dt="2021-03-29T20:28:42.860" v="666" actId="20577"/>
          <ac:spMkLst>
            <pc:docMk/>
            <pc:sldMk cId="1918158041" sldId="275"/>
            <ac:spMk id="3" creationId="{5A048B77-E321-43FA-A132-AF14E1483931}"/>
          </ac:spMkLst>
        </pc:spChg>
      </pc:sldChg>
      <pc:sldChg chg="modSp add mod">
        <pc:chgData name="Evgenia Korneva" userId="e62070071816427d" providerId="LiveId" clId="{6B0A1C37-CEB8-4E70-8FE3-829523EE7097}" dt="2021-03-30T06:25:24.837" v="11235" actId="20577"/>
        <pc:sldMkLst>
          <pc:docMk/>
          <pc:sldMk cId="1436360151" sldId="276"/>
        </pc:sldMkLst>
        <pc:spChg chg="mod">
          <ac:chgData name="Evgenia Korneva" userId="e62070071816427d" providerId="LiveId" clId="{6B0A1C37-CEB8-4E70-8FE3-829523EE7097}" dt="2021-03-30T06:25:24.837" v="11235" actId="20577"/>
          <ac:spMkLst>
            <pc:docMk/>
            <pc:sldMk cId="1436360151" sldId="276"/>
            <ac:spMk id="3" creationId="{5A048B77-E321-43FA-A132-AF14E1483931}"/>
          </ac:spMkLst>
        </pc:spChg>
      </pc:sldChg>
      <pc:sldChg chg="addSp delSp modSp new mod">
        <pc:chgData name="Evgenia Korneva" userId="e62070071816427d" providerId="LiveId" clId="{6B0A1C37-CEB8-4E70-8FE3-829523EE7097}" dt="2021-03-30T06:25:48.691" v="11240" actId="27636"/>
        <pc:sldMkLst>
          <pc:docMk/>
          <pc:sldMk cId="1300434365" sldId="277"/>
        </pc:sldMkLst>
        <pc:spChg chg="del">
          <ac:chgData name="Evgenia Korneva" userId="e62070071816427d" providerId="LiveId" clId="{6B0A1C37-CEB8-4E70-8FE3-829523EE7097}" dt="2021-03-29T20:39:04.653" v="1043"/>
          <ac:spMkLst>
            <pc:docMk/>
            <pc:sldMk cId="1300434365" sldId="277"/>
            <ac:spMk id="2" creationId="{C99A2864-B07F-4504-9C36-22F77D413197}"/>
          </ac:spMkLst>
        </pc:spChg>
        <pc:spChg chg="del">
          <ac:chgData name="Evgenia Korneva" userId="e62070071816427d" providerId="LiveId" clId="{6B0A1C37-CEB8-4E70-8FE3-829523EE7097}" dt="2021-03-29T20:39:04.653" v="1043"/>
          <ac:spMkLst>
            <pc:docMk/>
            <pc:sldMk cId="1300434365" sldId="277"/>
            <ac:spMk id="3" creationId="{6582C272-899C-4BBB-844C-A4671B06E8AC}"/>
          </ac:spMkLst>
        </pc:spChg>
        <pc:spChg chg="mod">
          <ac:chgData name="Evgenia Korneva" userId="e62070071816427d" providerId="LiveId" clId="{6B0A1C37-CEB8-4E70-8FE3-829523EE7097}" dt="2021-03-29T20:39:04.653" v="1043"/>
          <ac:spMkLst>
            <pc:docMk/>
            <pc:sldMk cId="1300434365" sldId="277"/>
            <ac:spMk id="4" creationId="{41E66A36-FC25-4E5F-ABD3-7E7E888725CF}"/>
          </ac:spMkLst>
        </pc:spChg>
        <pc:spChg chg="mod">
          <ac:chgData name="Evgenia Korneva" userId="e62070071816427d" providerId="LiveId" clId="{6B0A1C37-CEB8-4E70-8FE3-829523EE7097}" dt="2021-03-29T20:39:04.653" v="1043"/>
          <ac:spMkLst>
            <pc:docMk/>
            <pc:sldMk cId="1300434365" sldId="277"/>
            <ac:spMk id="5" creationId="{C4E3D4E3-9FC0-40ED-A330-2170A769A587}"/>
          </ac:spMkLst>
        </pc:spChg>
        <pc:spChg chg="add mod">
          <ac:chgData name="Evgenia Korneva" userId="e62070071816427d" providerId="LiveId" clId="{6B0A1C37-CEB8-4E70-8FE3-829523EE7097}" dt="2021-03-29T20:41:48.018" v="1185" actId="20577"/>
          <ac:spMkLst>
            <pc:docMk/>
            <pc:sldMk cId="1300434365" sldId="277"/>
            <ac:spMk id="6" creationId="{A4279794-729A-4A4D-AF06-2A5BD7970879}"/>
          </ac:spMkLst>
        </pc:spChg>
        <pc:spChg chg="add mod">
          <ac:chgData name="Evgenia Korneva" userId="e62070071816427d" providerId="LiveId" clId="{6B0A1C37-CEB8-4E70-8FE3-829523EE7097}" dt="2021-03-30T06:25:48.691" v="11240" actId="27636"/>
          <ac:spMkLst>
            <pc:docMk/>
            <pc:sldMk cId="1300434365" sldId="277"/>
            <ac:spMk id="7" creationId="{280BD71E-294D-4039-A04E-A47E856B456F}"/>
          </ac:spMkLst>
        </pc:spChg>
      </pc:sldChg>
      <pc:sldChg chg="modSp new mod">
        <pc:chgData name="Evgenia Korneva" userId="e62070071816427d" providerId="LiveId" clId="{6B0A1C37-CEB8-4E70-8FE3-829523EE7097}" dt="2021-03-29T20:45:57.164" v="1506" actId="403"/>
        <pc:sldMkLst>
          <pc:docMk/>
          <pc:sldMk cId="2731910988" sldId="278"/>
        </pc:sldMkLst>
        <pc:spChg chg="mod">
          <ac:chgData name="Evgenia Korneva" userId="e62070071816427d" providerId="LiveId" clId="{6B0A1C37-CEB8-4E70-8FE3-829523EE7097}" dt="2021-03-29T20:42:35.707" v="1268" actId="1076"/>
          <ac:spMkLst>
            <pc:docMk/>
            <pc:sldMk cId="2731910988" sldId="278"/>
            <ac:spMk id="2" creationId="{091964BD-7E37-4E01-A3C0-F7B9C3142581}"/>
          </ac:spMkLst>
        </pc:spChg>
        <pc:spChg chg="mod">
          <ac:chgData name="Evgenia Korneva" userId="e62070071816427d" providerId="LiveId" clId="{6B0A1C37-CEB8-4E70-8FE3-829523EE7097}" dt="2021-03-29T20:45:57.164" v="1506" actId="403"/>
          <ac:spMkLst>
            <pc:docMk/>
            <pc:sldMk cId="2731910988" sldId="278"/>
            <ac:spMk id="3" creationId="{58E6E08F-5C0C-4595-A218-916A300DBAA8}"/>
          </ac:spMkLst>
        </pc:spChg>
      </pc:sldChg>
      <pc:sldChg chg="modSp new mod">
        <pc:chgData name="Evgenia Korneva" userId="e62070071816427d" providerId="LiveId" clId="{6B0A1C37-CEB8-4E70-8FE3-829523EE7097}" dt="2021-03-29T20:50:34.704" v="1803" actId="20577"/>
        <pc:sldMkLst>
          <pc:docMk/>
          <pc:sldMk cId="250474348" sldId="279"/>
        </pc:sldMkLst>
        <pc:spChg chg="mod">
          <ac:chgData name="Evgenia Korneva" userId="e62070071816427d" providerId="LiveId" clId="{6B0A1C37-CEB8-4E70-8FE3-829523EE7097}" dt="2021-03-29T20:47:17.939" v="1538" actId="20577"/>
          <ac:spMkLst>
            <pc:docMk/>
            <pc:sldMk cId="250474348" sldId="279"/>
            <ac:spMk id="2" creationId="{66C7DE74-DBB1-40FC-9E87-A8926640F212}"/>
          </ac:spMkLst>
        </pc:spChg>
        <pc:spChg chg="mod">
          <ac:chgData name="Evgenia Korneva" userId="e62070071816427d" providerId="LiveId" clId="{6B0A1C37-CEB8-4E70-8FE3-829523EE7097}" dt="2021-03-29T20:50:34.704" v="1803" actId="20577"/>
          <ac:spMkLst>
            <pc:docMk/>
            <pc:sldMk cId="250474348" sldId="279"/>
            <ac:spMk id="3" creationId="{468C1493-0A7A-49F8-8690-B20266402AC7}"/>
          </ac:spMkLst>
        </pc:spChg>
      </pc:sldChg>
      <pc:sldChg chg="addSp delSp modSp new mod">
        <pc:chgData name="Evgenia Korneva" userId="e62070071816427d" providerId="LiveId" clId="{6B0A1C37-CEB8-4E70-8FE3-829523EE7097}" dt="2021-03-29T21:16:27.080" v="2030" actId="20577"/>
        <pc:sldMkLst>
          <pc:docMk/>
          <pc:sldMk cId="785003557" sldId="280"/>
        </pc:sldMkLst>
        <pc:spChg chg="mod">
          <ac:chgData name="Evgenia Korneva" userId="e62070071816427d" providerId="LiveId" clId="{6B0A1C37-CEB8-4E70-8FE3-829523EE7097}" dt="2021-03-29T20:51:11.632" v="1827" actId="20577"/>
          <ac:spMkLst>
            <pc:docMk/>
            <pc:sldMk cId="785003557" sldId="280"/>
            <ac:spMk id="2" creationId="{14243B40-6F75-4C59-BF36-5386741E9B85}"/>
          </ac:spMkLst>
        </pc:spChg>
        <pc:spChg chg="add del mod">
          <ac:chgData name="Evgenia Korneva" userId="e62070071816427d" providerId="LiveId" clId="{6B0A1C37-CEB8-4E70-8FE3-829523EE7097}" dt="2021-03-29T21:16:27.080" v="2030" actId="20577"/>
          <ac:spMkLst>
            <pc:docMk/>
            <pc:sldMk cId="785003557" sldId="280"/>
            <ac:spMk id="3" creationId="{38F1AA15-2379-4C1F-BCDD-21F037B1301C}"/>
          </ac:spMkLst>
        </pc:spChg>
        <pc:spChg chg="add del mod">
          <ac:chgData name="Evgenia Korneva" userId="e62070071816427d" providerId="LiveId" clId="{6B0A1C37-CEB8-4E70-8FE3-829523EE7097}" dt="2021-03-29T20:51:14.481" v="1829"/>
          <ac:spMkLst>
            <pc:docMk/>
            <pc:sldMk cId="785003557" sldId="280"/>
            <ac:spMk id="6" creationId="{F96271BA-3EF8-4633-BAEB-A5E369BB5550}"/>
          </ac:spMkLst>
        </pc:spChg>
      </pc:sldChg>
      <pc:sldChg chg="addSp delSp modSp new mod">
        <pc:chgData name="Evgenia Korneva" userId="e62070071816427d" providerId="LiveId" clId="{6B0A1C37-CEB8-4E70-8FE3-829523EE7097}" dt="2021-03-29T23:01:02.951" v="5070" actId="123"/>
        <pc:sldMkLst>
          <pc:docMk/>
          <pc:sldMk cId="388022782" sldId="281"/>
        </pc:sldMkLst>
        <pc:spChg chg="mod">
          <ac:chgData name="Evgenia Korneva" userId="e62070071816427d" providerId="LiveId" clId="{6B0A1C37-CEB8-4E70-8FE3-829523EE7097}" dt="2021-03-29T21:16:40.173" v="2062" actId="20577"/>
          <ac:spMkLst>
            <pc:docMk/>
            <pc:sldMk cId="388022782" sldId="281"/>
            <ac:spMk id="2" creationId="{0F97F636-DCE7-451C-918E-B451B97B0EB6}"/>
          </ac:spMkLst>
        </pc:spChg>
        <pc:spChg chg="add del mod">
          <ac:chgData name="Evgenia Korneva" userId="e62070071816427d" providerId="LiveId" clId="{6B0A1C37-CEB8-4E70-8FE3-829523EE7097}" dt="2021-03-29T23:01:02.951" v="5070" actId="123"/>
          <ac:spMkLst>
            <pc:docMk/>
            <pc:sldMk cId="388022782" sldId="281"/>
            <ac:spMk id="3" creationId="{7E9272AA-2CA9-456C-88B5-E173075A99B7}"/>
          </ac:spMkLst>
        </pc:spChg>
        <pc:spChg chg="add del mod">
          <ac:chgData name="Evgenia Korneva" userId="e62070071816427d" providerId="LiveId" clId="{6B0A1C37-CEB8-4E70-8FE3-829523EE7097}" dt="2021-03-29T21:16:52.980" v="2064"/>
          <ac:spMkLst>
            <pc:docMk/>
            <pc:sldMk cId="388022782" sldId="281"/>
            <ac:spMk id="6" creationId="{B05B42D2-7903-433A-8CF3-FBF522032A1F}"/>
          </ac:spMkLst>
        </pc:spChg>
      </pc:sldChg>
      <pc:sldChg chg="addSp delSp modSp new mod">
        <pc:chgData name="Evgenia Korneva" userId="e62070071816427d" providerId="LiveId" clId="{6B0A1C37-CEB8-4E70-8FE3-829523EE7097}" dt="2021-03-30T06:31:31.380" v="11316"/>
        <pc:sldMkLst>
          <pc:docMk/>
          <pc:sldMk cId="3662213269" sldId="282"/>
        </pc:sldMkLst>
        <pc:spChg chg="mod">
          <ac:chgData name="Evgenia Korneva" userId="e62070071816427d" providerId="LiveId" clId="{6B0A1C37-CEB8-4E70-8FE3-829523EE7097}" dt="2021-03-29T21:50:26.435" v="2633" actId="20577"/>
          <ac:spMkLst>
            <pc:docMk/>
            <pc:sldMk cId="3662213269" sldId="282"/>
            <ac:spMk id="2" creationId="{E4EDD605-9DD7-41A6-B48A-593E610E50D7}"/>
          </ac:spMkLst>
        </pc:spChg>
        <pc:spChg chg="mod">
          <ac:chgData name="Evgenia Korneva" userId="e62070071816427d" providerId="LiveId" clId="{6B0A1C37-CEB8-4E70-8FE3-829523EE7097}" dt="2021-03-30T06:31:09.060" v="11310" actId="20577"/>
          <ac:spMkLst>
            <pc:docMk/>
            <pc:sldMk cId="3662213269" sldId="282"/>
            <ac:spMk id="3" creationId="{6EF0185D-3C4B-40E8-ADD4-CF05E75D70CC}"/>
          </ac:spMkLst>
        </pc:spChg>
        <pc:spChg chg="add del mod">
          <ac:chgData name="Evgenia Korneva" userId="e62070071816427d" providerId="LiveId" clId="{6B0A1C37-CEB8-4E70-8FE3-829523EE7097}" dt="2021-03-30T06:31:31.380" v="11316"/>
          <ac:spMkLst>
            <pc:docMk/>
            <pc:sldMk cId="3662213269" sldId="282"/>
            <ac:spMk id="6" creationId="{0436447D-BA9D-494C-BC9F-D7AE9DDBD3AC}"/>
          </ac:spMkLst>
        </pc:spChg>
      </pc:sldChg>
      <pc:sldChg chg="modSp new del mod">
        <pc:chgData name="Evgenia Korneva" userId="e62070071816427d" providerId="LiveId" clId="{6B0A1C37-CEB8-4E70-8FE3-829523EE7097}" dt="2021-03-30T08:45:00.039" v="11322" actId="47"/>
        <pc:sldMkLst>
          <pc:docMk/>
          <pc:sldMk cId="1044774886" sldId="283"/>
        </pc:sldMkLst>
        <pc:spChg chg="mod">
          <ac:chgData name="Evgenia Korneva" userId="e62070071816427d" providerId="LiveId" clId="{6B0A1C37-CEB8-4E70-8FE3-829523EE7097}" dt="2021-03-29T21:50:39.272" v="2662" actId="20577"/>
          <ac:spMkLst>
            <pc:docMk/>
            <pc:sldMk cId="1044774886" sldId="283"/>
            <ac:spMk id="2" creationId="{9F64F9BF-783B-41D2-A2BD-16750615ADCA}"/>
          </ac:spMkLst>
        </pc:spChg>
        <pc:spChg chg="mod">
          <ac:chgData name="Evgenia Korneva" userId="e62070071816427d" providerId="LiveId" clId="{6B0A1C37-CEB8-4E70-8FE3-829523EE7097}" dt="2021-03-29T21:57:46.273" v="3121" actId="403"/>
          <ac:spMkLst>
            <pc:docMk/>
            <pc:sldMk cId="1044774886" sldId="283"/>
            <ac:spMk id="3" creationId="{8D3D9B06-6598-4FA2-BD6C-C3C977B0BF4F}"/>
          </ac:spMkLst>
        </pc:spChg>
      </pc:sldChg>
      <pc:sldChg chg="modSp new mod">
        <pc:chgData name="Evgenia Korneva" userId="e62070071816427d" providerId="LiveId" clId="{6B0A1C37-CEB8-4E70-8FE3-829523EE7097}" dt="2021-03-30T04:08:55.471" v="7039" actId="404"/>
        <pc:sldMkLst>
          <pc:docMk/>
          <pc:sldMk cId="172628179" sldId="284"/>
        </pc:sldMkLst>
        <pc:spChg chg="mod">
          <ac:chgData name="Evgenia Korneva" userId="e62070071816427d" providerId="LiveId" clId="{6B0A1C37-CEB8-4E70-8FE3-829523EE7097}" dt="2021-03-29T21:51:37.988" v="2735" actId="20577"/>
          <ac:spMkLst>
            <pc:docMk/>
            <pc:sldMk cId="172628179" sldId="284"/>
            <ac:spMk id="2" creationId="{EBD0E49E-19CF-41FC-A5ED-92C7C163E547}"/>
          </ac:spMkLst>
        </pc:spChg>
        <pc:spChg chg="mod">
          <ac:chgData name="Evgenia Korneva" userId="e62070071816427d" providerId="LiveId" clId="{6B0A1C37-CEB8-4E70-8FE3-829523EE7097}" dt="2021-03-30T04:08:55.471" v="7039" actId="404"/>
          <ac:spMkLst>
            <pc:docMk/>
            <pc:sldMk cId="172628179" sldId="284"/>
            <ac:spMk id="3" creationId="{0E2DF17C-8BD5-44D5-A080-A5BB6AFCE37A}"/>
          </ac:spMkLst>
        </pc:spChg>
      </pc:sldChg>
      <pc:sldChg chg="addSp modSp new mod">
        <pc:chgData name="Evgenia Korneva" userId="e62070071816427d" providerId="LiveId" clId="{6B0A1C37-CEB8-4E70-8FE3-829523EE7097}" dt="2021-03-29T22:26:09.401" v="3785" actId="14100"/>
        <pc:sldMkLst>
          <pc:docMk/>
          <pc:sldMk cId="2784050970" sldId="285"/>
        </pc:sldMkLst>
        <pc:spChg chg="mod">
          <ac:chgData name="Evgenia Korneva" userId="e62070071816427d" providerId="LiveId" clId="{6B0A1C37-CEB8-4E70-8FE3-829523EE7097}" dt="2021-03-29T21:58:52.448" v="3179" actId="20577"/>
          <ac:spMkLst>
            <pc:docMk/>
            <pc:sldMk cId="2784050970" sldId="285"/>
            <ac:spMk id="2" creationId="{C1C32EA8-5C33-4F97-8FBA-C6621534A2C1}"/>
          </ac:spMkLst>
        </pc:spChg>
        <pc:spChg chg="mod">
          <ac:chgData name="Evgenia Korneva" userId="e62070071816427d" providerId="LiveId" clId="{6B0A1C37-CEB8-4E70-8FE3-829523EE7097}" dt="2021-03-29T22:26:09.401" v="3785" actId="14100"/>
          <ac:spMkLst>
            <pc:docMk/>
            <pc:sldMk cId="2784050970" sldId="285"/>
            <ac:spMk id="3" creationId="{78EFE08E-0C2A-4261-8829-6C151930BA2A}"/>
          </ac:spMkLst>
        </pc:spChg>
        <pc:graphicFrameChg chg="add mod modGraphic">
          <ac:chgData name="Evgenia Korneva" userId="e62070071816427d" providerId="LiveId" clId="{6B0A1C37-CEB8-4E70-8FE3-829523EE7097}" dt="2021-03-29T22:05:54.045" v="3507" actId="1076"/>
          <ac:graphicFrameMkLst>
            <pc:docMk/>
            <pc:sldMk cId="2784050970" sldId="285"/>
            <ac:graphicFrameMk id="6" creationId="{2703043A-1ED5-466C-9B46-D0112EC422E9}"/>
          </ac:graphicFrameMkLst>
        </pc:graphicFrameChg>
      </pc:sldChg>
      <pc:sldChg chg="modSp new del mod">
        <pc:chgData name="Evgenia Korneva" userId="e62070071816427d" providerId="LiveId" clId="{6B0A1C37-CEB8-4E70-8FE3-829523EE7097}" dt="2021-03-30T08:49:36.183" v="11363" actId="47"/>
        <pc:sldMkLst>
          <pc:docMk/>
          <pc:sldMk cId="3905039453" sldId="286"/>
        </pc:sldMkLst>
        <pc:spChg chg="mod">
          <ac:chgData name="Evgenia Korneva" userId="e62070071816427d" providerId="LiveId" clId="{6B0A1C37-CEB8-4E70-8FE3-829523EE7097}" dt="2021-03-29T22:07:17.720" v="3534" actId="20577"/>
          <ac:spMkLst>
            <pc:docMk/>
            <pc:sldMk cId="3905039453" sldId="286"/>
            <ac:spMk id="2" creationId="{D1FEFB04-F114-4FDD-93A4-7FE31114EFF2}"/>
          </ac:spMkLst>
        </pc:spChg>
        <pc:spChg chg="mod">
          <ac:chgData name="Evgenia Korneva" userId="e62070071816427d" providerId="LiveId" clId="{6B0A1C37-CEB8-4E70-8FE3-829523EE7097}" dt="2021-03-29T22:30:53.193" v="3951" actId="20577"/>
          <ac:spMkLst>
            <pc:docMk/>
            <pc:sldMk cId="3905039453" sldId="286"/>
            <ac:spMk id="3" creationId="{74283C54-E8A5-432A-82AD-F443E5C0E486}"/>
          </ac:spMkLst>
        </pc:spChg>
      </pc:sldChg>
      <pc:sldChg chg="addSp modSp new mod">
        <pc:chgData name="Evgenia Korneva" userId="e62070071816427d" providerId="LiveId" clId="{6B0A1C37-CEB8-4E70-8FE3-829523EE7097}" dt="2021-03-29T22:44:28.746" v="4509" actId="20577"/>
        <pc:sldMkLst>
          <pc:docMk/>
          <pc:sldMk cId="1117993853" sldId="287"/>
        </pc:sldMkLst>
        <pc:spChg chg="mod">
          <ac:chgData name="Evgenia Korneva" userId="e62070071816427d" providerId="LiveId" clId="{6B0A1C37-CEB8-4E70-8FE3-829523EE7097}" dt="2021-03-29T22:30:46.534" v="3945" actId="20577"/>
          <ac:spMkLst>
            <pc:docMk/>
            <pc:sldMk cId="1117993853" sldId="287"/>
            <ac:spMk id="2" creationId="{45CB3C81-5D6C-44BB-A001-935E547B1758}"/>
          </ac:spMkLst>
        </pc:spChg>
        <pc:spChg chg="mod">
          <ac:chgData name="Evgenia Korneva" userId="e62070071816427d" providerId="LiveId" clId="{6B0A1C37-CEB8-4E70-8FE3-829523EE7097}" dt="2021-03-29T22:44:28.746" v="4509" actId="20577"/>
          <ac:spMkLst>
            <pc:docMk/>
            <pc:sldMk cId="1117993853" sldId="287"/>
            <ac:spMk id="3" creationId="{9D83A9E3-7C0B-49E8-A570-A46B13D76DDB}"/>
          </ac:spMkLst>
        </pc:spChg>
        <pc:graphicFrameChg chg="add mod modGraphic">
          <ac:chgData name="Evgenia Korneva" userId="e62070071816427d" providerId="LiveId" clId="{6B0A1C37-CEB8-4E70-8FE3-829523EE7097}" dt="2021-03-29T22:40:47.544" v="4358" actId="1076"/>
          <ac:graphicFrameMkLst>
            <pc:docMk/>
            <pc:sldMk cId="1117993853" sldId="287"/>
            <ac:graphicFrameMk id="6" creationId="{AB93820A-5A35-4753-BE5F-B1BF0B5CD73B}"/>
          </ac:graphicFrameMkLst>
        </pc:graphicFrameChg>
      </pc:sldChg>
      <pc:sldChg chg="modSp new mod">
        <pc:chgData name="Evgenia Korneva" userId="e62070071816427d" providerId="LiveId" clId="{6B0A1C37-CEB8-4E70-8FE3-829523EE7097}" dt="2021-03-29T22:54:47.819" v="5038" actId="404"/>
        <pc:sldMkLst>
          <pc:docMk/>
          <pc:sldMk cId="65119954" sldId="288"/>
        </pc:sldMkLst>
        <pc:spChg chg="mod">
          <ac:chgData name="Evgenia Korneva" userId="e62070071816427d" providerId="LiveId" clId="{6B0A1C37-CEB8-4E70-8FE3-829523EE7097}" dt="2021-03-29T22:46:52.292" v="4524" actId="20577"/>
          <ac:spMkLst>
            <pc:docMk/>
            <pc:sldMk cId="65119954" sldId="288"/>
            <ac:spMk id="2" creationId="{4BC910F6-EDB9-4A36-97C5-B610F0725F6E}"/>
          </ac:spMkLst>
        </pc:spChg>
        <pc:spChg chg="mod">
          <ac:chgData name="Evgenia Korneva" userId="e62070071816427d" providerId="LiveId" clId="{6B0A1C37-CEB8-4E70-8FE3-829523EE7097}" dt="2021-03-29T22:54:47.819" v="5038" actId="404"/>
          <ac:spMkLst>
            <pc:docMk/>
            <pc:sldMk cId="65119954" sldId="288"/>
            <ac:spMk id="3" creationId="{8D61E334-0073-4924-8D96-0DA18E6BEA9B}"/>
          </ac:spMkLst>
        </pc:spChg>
      </pc:sldChg>
      <pc:sldChg chg="addSp delSp modSp add">
        <pc:chgData name="Evgenia Korneva" userId="e62070071816427d" providerId="LiveId" clId="{6B0A1C37-CEB8-4E70-8FE3-829523EE7097}" dt="2021-03-30T08:51:58.289" v="11389"/>
        <pc:sldMkLst>
          <pc:docMk/>
          <pc:sldMk cId="667919333" sldId="289"/>
        </pc:sldMkLst>
        <pc:spChg chg="mod">
          <ac:chgData name="Evgenia Korneva" userId="e62070071816427d" providerId="LiveId" clId="{6B0A1C37-CEB8-4E70-8FE3-829523EE7097}" dt="2021-03-29T22:54:59.733" v="5041" actId="20577"/>
          <ac:spMkLst>
            <pc:docMk/>
            <pc:sldMk cId="667919333" sldId="289"/>
            <ac:spMk id="3" creationId="{8D61E334-0073-4924-8D96-0DA18E6BEA9B}"/>
          </ac:spMkLst>
        </pc:spChg>
        <pc:spChg chg="add del mod">
          <ac:chgData name="Evgenia Korneva" userId="e62070071816427d" providerId="LiveId" clId="{6B0A1C37-CEB8-4E70-8FE3-829523EE7097}" dt="2021-03-30T08:51:58.289" v="11389"/>
          <ac:spMkLst>
            <pc:docMk/>
            <pc:sldMk cId="667919333" sldId="289"/>
            <ac:spMk id="6" creationId="{17E248AF-77F6-4799-B66F-E3E45A9BD4E4}"/>
          </ac:spMkLst>
        </pc:spChg>
      </pc:sldChg>
      <pc:sldChg chg="addSp delSp modSp new del mod">
        <pc:chgData name="Evgenia Korneva" userId="e62070071816427d" providerId="LiveId" clId="{6B0A1C37-CEB8-4E70-8FE3-829523EE7097}" dt="2021-03-30T11:46:45.926" v="11491" actId="47"/>
        <pc:sldMkLst>
          <pc:docMk/>
          <pc:sldMk cId="689031705" sldId="290"/>
        </pc:sldMkLst>
        <pc:spChg chg="del">
          <ac:chgData name="Evgenia Korneva" userId="e62070071816427d" providerId="LiveId" clId="{6B0A1C37-CEB8-4E70-8FE3-829523EE7097}" dt="2021-03-29T22:56:06.209" v="5043"/>
          <ac:spMkLst>
            <pc:docMk/>
            <pc:sldMk cId="689031705" sldId="290"/>
            <ac:spMk id="2" creationId="{70C504B8-7CBB-4F10-95C0-D288EBD91E70}"/>
          </ac:spMkLst>
        </pc:spChg>
        <pc:spChg chg="del">
          <ac:chgData name="Evgenia Korneva" userId="e62070071816427d" providerId="LiveId" clId="{6B0A1C37-CEB8-4E70-8FE3-829523EE7097}" dt="2021-03-29T22:56:06.209" v="5043"/>
          <ac:spMkLst>
            <pc:docMk/>
            <pc:sldMk cId="689031705" sldId="290"/>
            <ac:spMk id="3" creationId="{C894397C-53DA-40B9-84DC-D4BDA28792A0}"/>
          </ac:spMkLst>
        </pc:spChg>
        <pc:spChg chg="mod">
          <ac:chgData name="Evgenia Korneva" userId="e62070071816427d" providerId="LiveId" clId="{6B0A1C37-CEB8-4E70-8FE3-829523EE7097}" dt="2021-03-29T22:56:06.209" v="5043"/>
          <ac:spMkLst>
            <pc:docMk/>
            <pc:sldMk cId="689031705" sldId="290"/>
            <ac:spMk id="4" creationId="{55CAC5A6-3F18-44B1-9111-B937CE08B0FD}"/>
          </ac:spMkLst>
        </pc:spChg>
        <pc:spChg chg="mod">
          <ac:chgData name="Evgenia Korneva" userId="e62070071816427d" providerId="LiveId" clId="{6B0A1C37-CEB8-4E70-8FE3-829523EE7097}" dt="2021-03-29T22:56:06.209" v="5043"/>
          <ac:spMkLst>
            <pc:docMk/>
            <pc:sldMk cId="689031705" sldId="290"/>
            <ac:spMk id="5" creationId="{487E8E34-D873-42F2-BBF6-1D4EAE4015C6}"/>
          </ac:spMkLst>
        </pc:spChg>
        <pc:spChg chg="add mod">
          <ac:chgData name="Evgenia Korneva" userId="e62070071816427d" providerId="LiveId" clId="{6B0A1C37-CEB8-4E70-8FE3-829523EE7097}" dt="2021-03-29T22:56:11.831" v="5065" actId="20577"/>
          <ac:spMkLst>
            <pc:docMk/>
            <pc:sldMk cId="689031705" sldId="290"/>
            <ac:spMk id="6" creationId="{DE82B046-ACB3-4915-9719-B3011F070218}"/>
          </ac:spMkLst>
        </pc:spChg>
        <pc:spChg chg="add mod">
          <ac:chgData name="Evgenia Korneva" userId="e62070071816427d" providerId="LiveId" clId="{6B0A1C37-CEB8-4E70-8FE3-829523EE7097}" dt="2021-03-29T22:56:06.209" v="5043"/>
          <ac:spMkLst>
            <pc:docMk/>
            <pc:sldMk cId="689031705" sldId="290"/>
            <ac:spMk id="7" creationId="{C38533C6-5421-4A03-9A62-D48863670177}"/>
          </ac:spMkLst>
        </pc:spChg>
      </pc:sldChg>
      <pc:sldChg chg="addSp delSp modSp new del mod">
        <pc:chgData name="Evgenia Korneva" userId="e62070071816427d" providerId="LiveId" clId="{6B0A1C37-CEB8-4E70-8FE3-829523EE7097}" dt="2021-03-30T05:11:02.569" v="8677" actId="47"/>
        <pc:sldMkLst>
          <pc:docMk/>
          <pc:sldMk cId="1010840111" sldId="291"/>
        </pc:sldMkLst>
        <pc:spChg chg="del">
          <ac:chgData name="Evgenia Korneva" userId="e62070071816427d" providerId="LiveId" clId="{6B0A1C37-CEB8-4E70-8FE3-829523EE7097}" dt="2021-03-29T22:58:42.162" v="5067"/>
          <ac:spMkLst>
            <pc:docMk/>
            <pc:sldMk cId="1010840111" sldId="291"/>
            <ac:spMk id="2" creationId="{5FF4AB25-0DDA-4B4F-A062-BBD7CDECF9BC}"/>
          </ac:spMkLst>
        </pc:spChg>
        <pc:spChg chg="del">
          <ac:chgData name="Evgenia Korneva" userId="e62070071816427d" providerId="LiveId" clId="{6B0A1C37-CEB8-4E70-8FE3-829523EE7097}" dt="2021-03-29T22:58:42.162" v="5067"/>
          <ac:spMkLst>
            <pc:docMk/>
            <pc:sldMk cId="1010840111" sldId="291"/>
            <ac:spMk id="3" creationId="{C44C69EA-7954-45FF-8E5D-FACD13C19497}"/>
          </ac:spMkLst>
        </pc:spChg>
        <pc:spChg chg="mod">
          <ac:chgData name="Evgenia Korneva" userId="e62070071816427d" providerId="LiveId" clId="{6B0A1C37-CEB8-4E70-8FE3-829523EE7097}" dt="2021-03-29T22:58:42.162" v="5067"/>
          <ac:spMkLst>
            <pc:docMk/>
            <pc:sldMk cId="1010840111" sldId="291"/>
            <ac:spMk id="4" creationId="{143E2E4D-98CC-41FD-9882-BC069782A2E0}"/>
          </ac:spMkLst>
        </pc:spChg>
        <pc:spChg chg="mod">
          <ac:chgData name="Evgenia Korneva" userId="e62070071816427d" providerId="LiveId" clId="{6B0A1C37-CEB8-4E70-8FE3-829523EE7097}" dt="2021-03-29T22:58:42.162" v="5067"/>
          <ac:spMkLst>
            <pc:docMk/>
            <pc:sldMk cId="1010840111" sldId="291"/>
            <ac:spMk id="5" creationId="{87AB20A3-E299-42FC-AEAE-25BBD53267D3}"/>
          </ac:spMkLst>
        </pc:spChg>
        <pc:spChg chg="add mod">
          <ac:chgData name="Evgenia Korneva" userId="e62070071816427d" providerId="LiveId" clId="{6B0A1C37-CEB8-4E70-8FE3-829523EE7097}" dt="2021-03-29T22:59:20.321" v="5068"/>
          <ac:spMkLst>
            <pc:docMk/>
            <pc:sldMk cId="1010840111" sldId="291"/>
            <ac:spMk id="6" creationId="{50FD6C6D-213B-4524-9CB9-4434F380D8D1}"/>
          </ac:spMkLst>
        </pc:spChg>
        <pc:spChg chg="add del mod">
          <ac:chgData name="Evgenia Korneva" userId="e62070071816427d" providerId="LiveId" clId="{6B0A1C37-CEB8-4E70-8FE3-829523EE7097}" dt="2021-03-29T23:09:46.618" v="5228" actId="478"/>
          <ac:spMkLst>
            <pc:docMk/>
            <pc:sldMk cId="1010840111" sldId="291"/>
            <ac:spMk id="7" creationId="{4FB11800-CC33-4922-B971-579884585E4C}"/>
          </ac:spMkLst>
        </pc:spChg>
        <pc:picChg chg="add mod modCrop">
          <ac:chgData name="Evgenia Korneva" userId="e62070071816427d" providerId="LiveId" clId="{6B0A1C37-CEB8-4E70-8FE3-829523EE7097}" dt="2021-03-29T23:11:10.232" v="5241" actId="1076"/>
          <ac:picMkLst>
            <pc:docMk/>
            <pc:sldMk cId="1010840111" sldId="291"/>
            <ac:picMk id="8" creationId="{6F561BEA-40E9-44D1-8D76-A968A97517B3}"/>
          </ac:picMkLst>
        </pc:picChg>
        <pc:picChg chg="add del mod modCrop">
          <ac:chgData name="Evgenia Korneva" userId="e62070071816427d" providerId="LiveId" clId="{6B0A1C37-CEB8-4E70-8FE3-829523EE7097}" dt="2021-03-29T23:10:56.140" v="5237" actId="21"/>
          <ac:picMkLst>
            <pc:docMk/>
            <pc:sldMk cId="1010840111" sldId="291"/>
            <ac:picMk id="9" creationId="{50C92745-312C-41CC-BEE0-4D5DD5AB9BE3}"/>
          </ac:picMkLst>
        </pc:picChg>
      </pc:sldChg>
      <pc:sldChg chg="modSp add mod ord">
        <pc:chgData name="Evgenia Korneva" userId="e62070071816427d" providerId="LiveId" clId="{6B0A1C37-CEB8-4E70-8FE3-829523EE7097}" dt="2021-03-30T11:21:12.179" v="11443" actId="20577"/>
        <pc:sldMkLst>
          <pc:docMk/>
          <pc:sldMk cId="4215539749" sldId="292"/>
        </pc:sldMkLst>
        <pc:spChg chg="mod">
          <ac:chgData name="Evgenia Korneva" userId="e62070071816427d" providerId="LiveId" clId="{6B0A1C37-CEB8-4E70-8FE3-829523EE7097}" dt="2021-03-30T11:21:12.179" v="11443" actId="20577"/>
          <ac:spMkLst>
            <pc:docMk/>
            <pc:sldMk cId="4215539749" sldId="292"/>
            <ac:spMk id="3" creationId="{74283C54-E8A5-432A-82AD-F443E5C0E486}"/>
          </ac:spMkLst>
        </pc:spChg>
      </pc:sldChg>
      <pc:sldChg chg="addSp delSp modSp new del mod">
        <pc:chgData name="Evgenia Korneva" userId="e62070071816427d" providerId="LiveId" clId="{6B0A1C37-CEB8-4E70-8FE3-829523EE7097}" dt="2021-03-30T05:30:11.709" v="9596" actId="47"/>
        <pc:sldMkLst>
          <pc:docMk/>
          <pc:sldMk cId="408175572" sldId="293"/>
        </pc:sldMkLst>
        <pc:spChg chg="mod">
          <ac:chgData name="Evgenia Korneva" userId="e62070071816427d" providerId="LiveId" clId="{6B0A1C37-CEB8-4E70-8FE3-829523EE7097}" dt="2021-03-29T23:08:34.707" v="5219" actId="20577"/>
          <ac:spMkLst>
            <pc:docMk/>
            <pc:sldMk cId="408175572" sldId="293"/>
            <ac:spMk id="2" creationId="{F5171AA0-8758-40EE-89C0-61BE68EDAB2B}"/>
          </ac:spMkLst>
        </pc:spChg>
        <pc:spChg chg="del">
          <ac:chgData name="Evgenia Korneva" userId="e62070071816427d" providerId="LiveId" clId="{6B0A1C37-CEB8-4E70-8FE3-829523EE7097}" dt="2021-03-29T23:11:00.906" v="5239" actId="478"/>
          <ac:spMkLst>
            <pc:docMk/>
            <pc:sldMk cId="408175572" sldId="293"/>
            <ac:spMk id="3" creationId="{597B992C-F071-4EA3-8CF0-82664B0FBB83}"/>
          </ac:spMkLst>
        </pc:spChg>
        <pc:picChg chg="add mod">
          <ac:chgData name="Evgenia Korneva" userId="e62070071816427d" providerId="LiveId" clId="{6B0A1C37-CEB8-4E70-8FE3-829523EE7097}" dt="2021-03-29T23:11:04.240" v="5240" actId="1076"/>
          <ac:picMkLst>
            <pc:docMk/>
            <pc:sldMk cId="408175572" sldId="293"/>
            <ac:picMk id="6" creationId="{EEAB175A-35BF-46CC-A54D-E1AF2DF16381}"/>
          </ac:picMkLst>
        </pc:picChg>
      </pc:sldChg>
      <pc:sldChg chg="addSp delSp modSp add del mod">
        <pc:chgData name="Evgenia Korneva" userId="e62070071816427d" providerId="LiveId" clId="{6B0A1C37-CEB8-4E70-8FE3-829523EE7097}" dt="2021-03-30T11:46:45.926" v="11491" actId="47"/>
        <pc:sldMkLst>
          <pc:docMk/>
          <pc:sldMk cId="4182497633" sldId="294"/>
        </pc:sldMkLst>
        <pc:spChg chg="mod">
          <ac:chgData name="Evgenia Korneva" userId="e62070071816427d" providerId="LiveId" clId="{6B0A1C37-CEB8-4E70-8FE3-829523EE7097}" dt="2021-03-29T23:11:54.811" v="5244"/>
          <ac:spMkLst>
            <pc:docMk/>
            <pc:sldMk cId="4182497633" sldId="294"/>
            <ac:spMk id="2" creationId="{F5171AA0-8758-40EE-89C0-61BE68EDAB2B}"/>
          </ac:spMkLst>
        </pc:spChg>
        <pc:spChg chg="add mod">
          <ac:chgData name="Evgenia Korneva" userId="e62070071816427d" providerId="LiveId" clId="{6B0A1C37-CEB8-4E70-8FE3-829523EE7097}" dt="2021-03-30T05:19:11.652" v="9137" actId="404"/>
          <ac:spMkLst>
            <pc:docMk/>
            <pc:sldMk cId="4182497633" sldId="294"/>
            <ac:spMk id="3" creationId="{E129C4B6-003A-4E01-AED5-CDCA16932371}"/>
          </ac:spMkLst>
        </pc:spChg>
        <pc:spChg chg="mod">
          <ac:chgData name="Evgenia Korneva" userId="e62070071816427d" providerId="LiveId" clId="{6B0A1C37-CEB8-4E70-8FE3-829523EE7097}" dt="2021-03-29T23:11:54.811" v="5244"/>
          <ac:spMkLst>
            <pc:docMk/>
            <pc:sldMk cId="4182497633" sldId="294"/>
            <ac:spMk id="4" creationId="{41B63E01-F08E-475C-A4F9-73B59DA98135}"/>
          </ac:spMkLst>
        </pc:spChg>
        <pc:spChg chg="mod">
          <ac:chgData name="Evgenia Korneva" userId="e62070071816427d" providerId="LiveId" clId="{6B0A1C37-CEB8-4E70-8FE3-829523EE7097}" dt="2021-03-29T23:11:54.811" v="5244"/>
          <ac:spMkLst>
            <pc:docMk/>
            <pc:sldMk cId="4182497633" sldId="294"/>
            <ac:spMk id="5" creationId="{308C1A68-BB6E-4526-A44F-074CA24B68EA}"/>
          </ac:spMkLst>
        </pc:spChg>
        <pc:picChg chg="del">
          <ac:chgData name="Evgenia Korneva" userId="e62070071816427d" providerId="LiveId" clId="{6B0A1C37-CEB8-4E70-8FE3-829523EE7097}" dt="2021-03-29T23:11:51.255" v="5243" actId="478"/>
          <ac:picMkLst>
            <pc:docMk/>
            <pc:sldMk cId="4182497633" sldId="294"/>
            <ac:picMk id="6" creationId="{EEAB175A-35BF-46CC-A54D-E1AF2DF16381}"/>
          </ac:picMkLst>
        </pc:picChg>
      </pc:sldChg>
      <pc:sldChg chg="addSp delSp modSp new del mod">
        <pc:chgData name="Evgenia Korneva" userId="e62070071816427d" providerId="LiveId" clId="{6B0A1C37-CEB8-4E70-8FE3-829523EE7097}" dt="2021-03-30T11:46:45.926" v="11491" actId="47"/>
        <pc:sldMkLst>
          <pc:docMk/>
          <pc:sldMk cId="3284430792" sldId="295"/>
        </pc:sldMkLst>
        <pc:spChg chg="del">
          <ac:chgData name="Evgenia Korneva" userId="e62070071816427d" providerId="LiveId" clId="{6B0A1C37-CEB8-4E70-8FE3-829523EE7097}" dt="2021-03-29T23:12:42.993" v="5246"/>
          <ac:spMkLst>
            <pc:docMk/>
            <pc:sldMk cId="3284430792" sldId="295"/>
            <ac:spMk id="2" creationId="{DA18EF6C-A11E-4808-830F-224B2B247311}"/>
          </ac:spMkLst>
        </pc:spChg>
        <pc:spChg chg="del">
          <ac:chgData name="Evgenia Korneva" userId="e62070071816427d" providerId="LiveId" clId="{6B0A1C37-CEB8-4E70-8FE3-829523EE7097}" dt="2021-03-29T23:12:42.993" v="5246"/>
          <ac:spMkLst>
            <pc:docMk/>
            <pc:sldMk cId="3284430792" sldId="295"/>
            <ac:spMk id="3" creationId="{802C7433-D163-4232-B2E6-97E833EBD7B4}"/>
          </ac:spMkLst>
        </pc:spChg>
        <pc:spChg chg="mod">
          <ac:chgData name="Evgenia Korneva" userId="e62070071816427d" providerId="LiveId" clId="{6B0A1C37-CEB8-4E70-8FE3-829523EE7097}" dt="2021-03-29T23:12:42.993" v="5246"/>
          <ac:spMkLst>
            <pc:docMk/>
            <pc:sldMk cId="3284430792" sldId="295"/>
            <ac:spMk id="4" creationId="{20B3968F-E2D7-498A-AC67-8372B6997696}"/>
          </ac:spMkLst>
        </pc:spChg>
        <pc:spChg chg="mod">
          <ac:chgData name="Evgenia Korneva" userId="e62070071816427d" providerId="LiveId" clId="{6B0A1C37-CEB8-4E70-8FE3-829523EE7097}" dt="2021-03-29T23:12:42.993" v="5246"/>
          <ac:spMkLst>
            <pc:docMk/>
            <pc:sldMk cId="3284430792" sldId="295"/>
            <ac:spMk id="5" creationId="{37CE1260-1B97-455C-B4F8-29A17221F588}"/>
          </ac:spMkLst>
        </pc:spChg>
        <pc:spChg chg="add mod">
          <ac:chgData name="Evgenia Korneva" userId="e62070071816427d" providerId="LiveId" clId="{6B0A1C37-CEB8-4E70-8FE3-829523EE7097}" dt="2021-03-29T23:12:48.579" v="5269" actId="20577"/>
          <ac:spMkLst>
            <pc:docMk/>
            <pc:sldMk cId="3284430792" sldId="295"/>
            <ac:spMk id="6" creationId="{616536A8-9618-41E1-B755-94CCBA4F237B}"/>
          </ac:spMkLst>
        </pc:spChg>
        <pc:spChg chg="add mod">
          <ac:chgData name="Evgenia Korneva" userId="e62070071816427d" providerId="LiveId" clId="{6B0A1C37-CEB8-4E70-8FE3-829523EE7097}" dt="2021-03-30T05:07:27.105" v="8466" actId="20577"/>
          <ac:spMkLst>
            <pc:docMk/>
            <pc:sldMk cId="3284430792" sldId="295"/>
            <ac:spMk id="7" creationId="{A08AFBE3-EADB-4E94-BA6B-2859BC6A5AC0}"/>
          </ac:spMkLst>
        </pc:spChg>
        <pc:graphicFrameChg chg="add del mod modGraphic">
          <ac:chgData name="Evgenia Korneva" userId="e62070071816427d" providerId="LiveId" clId="{6B0A1C37-CEB8-4E70-8FE3-829523EE7097}" dt="2021-03-30T05:02:54.866" v="8270" actId="3680"/>
          <ac:graphicFrameMkLst>
            <pc:docMk/>
            <pc:sldMk cId="3284430792" sldId="295"/>
            <ac:graphicFrameMk id="8" creationId="{B8F63ACA-3577-459D-89DA-4EB517403B7A}"/>
          </ac:graphicFrameMkLst>
        </pc:graphicFrameChg>
        <pc:graphicFrameChg chg="add mod modGraphic">
          <ac:chgData name="Evgenia Korneva" userId="e62070071816427d" providerId="LiveId" clId="{6B0A1C37-CEB8-4E70-8FE3-829523EE7097}" dt="2021-03-30T05:07:17.140" v="8465" actId="1076"/>
          <ac:graphicFrameMkLst>
            <pc:docMk/>
            <pc:sldMk cId="3284430792" sldId="295"/>
            <ac:graphicFrameMk id="9" creationId="{C8244DEC-D3FC-4119-91F4-64FB4E208839}"/>
          </ac:graphicFrameMkLst>
        </pc:graphicFrameChg>
      </pc:sldChg>
      <pc:sldChg chg="modSp new mod">
        <pc:chgData name="Evgenia Korneva" userId="e62070071816427d" providerId="LiveId" clId="{6B0A1C37-CEB8-4E70-8FE3-829523EE7097}" dt="2021-03-30T04:15:53.777" v="7343" actId="404"/>
        <pc:sldMkLst>
          <pc:docMk/>
          <pc:sldMk cId="3431931750" sldId="296"/>
        </pc:sldMkLst>
        <pc:spChg chg="mod">
          <ac:chgData name="Evgenia Korneva" userId="e62070071816427d" providerId="LiveId" clId="{6B0A1C37-CEB8-4E70-8FE3-829523EE7097}" dt="2021-03-30T04:10:05.653" v="7061" actId="20577"/>
          <ac:spMkLst>
            <pc:docMk/>
            <pc:sldMk cId="3431931750" sldId="296"/>
            <ac:spMk id="2" creationId="{DE3D096D-31A4-4070-B826-665FEA5972CC}"/>
          </ac:spMkLst>
        </pc:spChg>
        <pc:spChg chg="mod">
          <ac:chgData name="Evgenia Korneva" userId="e62070071816427d" providerId="LiveId" clId="{6B0A1C37-CEB8-4E70-8FE3-829523EE7097}" dt="2021-03-30T04:15:53.777" v="7343" actId="404"/>
          <ac:spMkLst>
            <pc:docMk/>
            <pc:sldMk cId="3431931750" sldId="296"/>
            <ac:spMk id="3" creationId="{30EBA5C3-7C26-4329-9D72-5FC2AC8B9A10}"/>
          </ac:spMkLst>
        </pc:spChg>
      </pc:sldChg>
      <pc:sldChg chg="addSp delSp modSp new del mod">
        <pc:chgData name="Evgenia Korneva" userId="e62070071816427d" providerId="LiveId" clId="{6B0A1C37-CEB8-4E70-8FE3-829523EE7097}" dt="2021-03-30T05:51:54.846" v="10831" actId="47"/>
        <pc:sldMkLst>
          <pc:docMk/>
          <pc:sldMk cId="2665455911" sldId="297"/>
        </pc:sldMkLst>
        <pc:spChg chg="mod">
          <ac:chgData name="Evgenia Korneva" userId="e62070071816427d" providerId="LiveId" clId="{6B0A1C37-CEB8-4E70-8FE3-829523EE7097}" dt="2021-03-30T05:30:26.455" v="9605" actId="20577"/>
          <ac:spMkLst>
            <pc:docMk/>
            <pc:sldMk cId="2665455911" sldId="297"/>
            <ac:spMk id="2" creationId="{1D21F11E-B9EC-4CB2-A1F5-E66FFCE10D8C}"/>
          </ac:spMkLst>
        </pc:spChg>
        <pc:spChg chg="add del mod">
          <ac:chgData name="Evgenia Korneva" userId="e62070071816427d" providerId="LiveId" clId="{6B0A1C37-CEB8-4E70-8FE3-829523EE7097}" dt="2021-03-29T23:25:56.128" v="5357" actId="20577"/>
          <ac:spMkLst>
            <pc:docMk/>
            <pc:sldMk cId="2665455911" sldId="297"/>
            <ac:spMk id="3" creationId="{824097B2-471F-4CB4-B37F-A928D2147338}"/>
          </ac:spMkLst>
        </pc:spChg>
        <pc:spChg chg="add del mod">
          <ac:chgData name="Evgenia Korneva" userId="e62070071816427d" providerId="LiveId" clId="{6B0A1C37-CEB8-4E70-8FE3-829523EE7097}" dt="2021-03-29T23:25:27.061" v="5310"/>
          <ac:spMkLst>
            <pc:docMk/>
            <pc:sldMk cId="2665455911" sldId="297"/>
            <ac:spMk id="6" creationId="{8AB9D225-6E5D-41C1-A964-0675BB5A7C2E}"/>
          </ac:spMkLst>
        </pc:spChg>
        <pc:spChg chg="add del mod">
          <ac:chgData name="Evgenia Korneva" userId="e62070071816427d" providerId="LiveId" clId="{6B0A1C37-CEB8-4E70-8FE3-829523EE7097}" dt="2021-03-29T23:25:30.829" v="5312"/>
          <ac:spMkLst>
            <pc:docMk/>
            <pc:sldMk cId="2665455911" sldId="297"/>
            <ac:spMk id="7" creationId="{252905D1-1DCF-46CE-B393-2B5F7BB0A710}"/>
          </ac:spMkLst>
        </pc:spChg>
      </pc:sldChg>
      <pc:sldChg chg="addSp modSp new mod">
        <pc:chgData name="Evgenia Korneva" userId="e62070071816427d" providerId="LiveId" clId="{6B0A1C37-CEB8-4E70-8FE3-829523EE7097}" dt="2021-03-30T04:29:50.912" v="7937" actId="1036"/>
        <pc:sldMkLst>
          <pc:docMk/>
          <pc:sldMk cId="1919654781" sldId="298"/>
        </pc:sldMkLst>
        <pc:spChg chg="mod">
          <ac:chgData name="Evgenia Korneva" userId="e62070071816427d" providerId="LiveId" clId="{6B0A1C37-CEB8-4E70-8FE3-829523EE7097}" dt="2021-03-29T23:27:49.724" v="5404" actId="20577"/>
          <ac:spMkLst>
            <pc:docMk/>
            <pc:sldMk cId="1919654781" sldId="298"/>
            <ac:spMk id="2" creationId="{30D0735A-6315-4E27-AF1F-AF879DBBF868}"/>
          </ac:spMkLst>
        </pc:spChg>
        <pc:spChg chg="mod">
          <ac:chgData name="Evgenia Korneva" userId="e62070071816427d" providerId="LiveId" clId="{6B0A1C37-CEB8-4E70-8FE3-829523EE7097}" dt="2021-03-30T04:23:43.813" v="7683" actId="14100"/>
          <ac:spMkLst>
            <pc:docMk/>
            <pc:sldMk cId="1919654781" sldId="298"/>
            <ac:spMk id="3" creationId="{DE2DE9BB-3B4C-4057-B2A9-80769AF57D01}"/>
          </ac:spMkLst>
        </pc:spChg>
        <pc:spChg chg="add mod">
          <ac:chgData name="Evgenia Korneva" userId="e62070071816427d" providerId="LiveId" clId="{6B0A1C37-CEB8-4E70-8FE3-829523EE7097}" dt="2021-03-30T04:29:50.912" v="7937" actId="1036"/>
          <ac:spMkLst>
            <pc:docMk/>
            <pc:sldMk cId="1919654781" sldId="298"/>
            <ac:spMk id="6" creationId="{160E41B2-6554-4F78-B1D7-514972F1A3B9}"/>
          </ac:spMkLst>
        </pc:spChg>
        <pc:spChg chg="add mod">
          <ac:chgData name="Evgenia Korneva" userId="e62070071816427d" providerId="LiveId" clId="{6B0A1C37-CEB8-4E70-8FE3-829523EE7097}" dt="2021-03-30T04:29:50.912" v="7937" actId="1036"/>
          <ac:spMkLst>
            <pc:docMk/>
            <pc:sldMk cId="1919654781" sldId="298"/>
            <ac:spMk id="7" creationId="{F6747607-CB1A-496E-8318-3A8EAA5A0456}"/>
          </ac:spMkLst>
        </pc:spChg>
      </pc:sldChg>
      <pc:sldChg chg="addSp delSp modSp new mod">
        <pc:chgData name="Evgenia Korneva" userId="e62070071816427d" providerId="LiveId" clId="{6B0A1C37-CEB8-4E70-8FE3-829523EE7097}" dt="2021-03-30T06:07:22.916" v="10857" actId="20577"/>
        <pc:sldMkLst>
          <pc:docMk/>
          <pc:sldMk cId="1703255259" sldId="299"/>
        </pc:sldMkLst>
        <pc:spChg chg="del">
          <ac:chgData name="Evgenia Korneva" userId="e62070071816427d" providerId="LiveId" clId="{6B0A1C37-CEB8-4E70-8FE3-829523EE7097}" dt="2021-03-30T03:33:43.078" v="5416"/>
          <ac:spMkLst>
            <pc:docMk/>
            <pc:sldMk cId="1703255259" sldId="299"/>
            <ac:spMk id="2" creationId="{4BD5A8F1-F882-4C02-AACE-9BC0E0B449EE}"/>
          </ac:spMkLst>
        </pc:spChg>
        <pc:spChg chg="del">
          <ac:chgData name="Evgenia Korneva" userId="e62070071816427d" providerId="LiveId" clId="{6B0A1C37-CEB8-4E70-8FE3-829523EE7097}" dt="2021-03-30T03:33:43.078" v="5416"/>
          <ac:spMkLst>
            <pc:docMk/>
            <pc:sldMk cId="1703255259" sldId="299"/>
            <ac:spMk id="3" creationId="{C463312F-C3EC-4728-B63A-8696AE0AF52F}"/>
          </ac:spMkLst>
        </pc:spChg>
        <pc:spChg chg="mod">
          <ac:chgData name="Evgenia Korneva" userId="e62070071816427d" providerId="LiveId" clId="{6B0A1C37-CEB8-4E70-8FE3-829523EE7097}" dt="2021-03-30T03:39:11.146" v="5564"/>
          <ac:spMkLst>
            <pc:docMk/>
            <pc:sldMk cId="1703255259" sldId="299"/>
            <ac:spMk id="4" creationId="{F454CEE7-F1D4-4A2E-AE6B-9B25CBC1972C}"/>
          </ac:spMkLst>
        </pc:spChg>
        <pc:spChg chg="mod">
          <ac:chgData name="Evgenia Korneva" userId="e62070071816427d" providerId="LiveId" clId="{6B0A1C37-CEB8-4E70-8FE3-829523EE7097}" dt="2021-03-30T03:39:11.146" v="5564"/>
          <ac:spMkLst>
            <pc:docMk/>
            <pc:sldMk cId="1703255259" sldId="299"/>
            <ac:spMk id="5" creationId="{4852D98C-7E7A-47B0-AA3E-68E2B0C868EE}"/>
          </ac:spMkLst>
        </pc:spChg>
        <pc:spChg chg="add del mod">
          <ac:chgData name="Evgenia Korneva" userId="e62070071816427d" providerId="LiveId" clId="{6B0A1C37-CEB8-4E70-8FE3-829523EE7097}" dt="2021-03-30T03:39:11.146" v="5564"/>
          <ac:spMkLst>
            <pc:docMk/>
            <pc:sldMk cId="1703255259" sldId="299"/>
            <ac:spMk id="6" creationId="{476DDD56-173C-40A1-8E11-35476DF75256}"/>
          </ac:spMkLst>
        </pc:spChg>
        <pc:spChg chg="add mod">
          <ac:chgData name="Evgenia Korneva" userId="e62070071816427d" providerId="LiveId" clId="{6B0A1C37-CEB8-4E70-8FE3-829523EE7097}" dt="2021-03-30T06:07:22.916" v="10857" actId="20577"/>
          <ac:spMkLst>
            <pc:docMk/>
            <pc:sldMk cId="1703255259" sldId="299"/>
            <ac:spMk id="7" creationId="{79B20CA3-31C1-4770-A36B-CD9D1549E7F7}"/>
          </ac:spMkLst>
        </pc:spChg>
        <pc:spChg chg="add del mod">
          <ac:chgData name="Evgenia Korneva" userId="e62070071816427d" providerId="LiveId" clId="{6B0A1C37-CEB8-4E70-8FE3-829523EE7097}" dt="2021-03-30T03:39:11.146" v="5564"/>
          <ac:spMkLst>
            <pc:docMk/>
            <pc:sldMk cId="1703255259" sldId="299"/>
            <ac:spMk id="8" creationId="{1F25639C-FEDE-44BD-B62A-E1B0D3E11D65}"/>
          </ac:spMkLst>
        </pc:spChg>
        <pc:spChg chg="add mod">
          <ac:chgData name="Evgenia Korneva" userId="e62070071816427d" providerId="LiveId" clId="{6B0A1C37-CEB8-4E70-8FE3-829523EE7097}" dt="2021-03-30T03:39:57.078" v="5593" actId="20577"/>
          <ac:spMkLst>
            <pc:docMk/>
            <pc:sldMk cId="1703255259" sldId="299"/>
            <ac:spMk id="9" creationId="{26D5BC78-A84F-4D27-9D5F-63AB340DC44A}"/>
          </ac:spMkLst>
        </pc:spChg>
      </pc:sldChg>
      <pc:sldChg chg="modSp add mod">
        <pc:chgData name="Evgenia Korneva" userId="e62070071816427d" providerId="LiveId" clId="{6B0A1C37-CEB8-4E70-8FE3-829523EE7097}" dt="2021-03-30T06:07:38.518" v="10867" actId="20577"/>
        <pc:sldMkLst>
          <pc:docMk/>
          <pc:sldMk cId="3653573708" sldId="300"/>
        </pc:sldMkLst>
        <pc:spChg chg="mod">
          <ac:chgData name="Evgenia Korneva" userId="e62070071816427d" providerId="LiveId" clId="{6B0A1C37-CEB8-4E70-8FE3-829523EE7097}" dt="2021-03-30T06:07:38.518" v="10867" actId="20577"/>
          <ac:spMkLst>
            <pc:docMk/>
            <pc:sldMk cId="3653573708" sldId="300"/>
            <ac:spMk id="9" creationId="{EB6A59D9-3A40-4A14-BA80-007F93A5EE01}"/>
          </ac:spMkLst>
        </pc:spChg>
      </pc:sldChg>
      <pc:sldChg chg="addSp modSp new mod">
        <pc:chgData name="Evgenia Korneva" userId="e62070071816427d" providerId="LiveId" clId="{6B0A1C37-CEB8-4E70-8FE3-829523EE7097}" dt="2021-03-30T11:40:42.311" v="11490" actId="20577"/>
        <pc:sldMkLst>
          <pc:docMk/>
          <pc:sldMk cId="1057707963" sldId="301"/>
        </pc:sldMkLst>
        <pc:spChg chg="mod">
          <ac:chgData name="Evgenia Korneva" userId="e62070071816427d" providerId="LiveId" clId="{6B0A1C37-CEB8-4E70-8FE3-829523EE7097}" dt="2021-03-30T04:25:09.905" v="7779" actId="20577"/>
          <ac:spMkLst>
            <pc:docMk/>
            <pc:sldMk cId="1057707963" sldId="301"/>
            <ac:spMk id="2" creationId="{FFED74AB-2224-49D5-B062-C2625098C597}"/>
          </ac:spMkLst>
        </pc:spChg>
        <pc:spChg chg="mod">
          <ac:chgData name="Evgenia Korneva" userId="e62070071816427d" providerId="LiveId" clId="{6B0A1C37-CEB8-4E70-8FE3-829523EE7097}" dt="2021-03-30T04:35:11.515" v="8122"/>
          <ac:spMkLst>
            <pc:docMk/>
            <pc:sldMk cId="1057707963" sldId="301"/>
            <ac:spMk id="3" creationId="{EDDF4588-345E-47A5-BB67-09471D7D0C08}"/>
          </ac:spMkLst>
        </pc:spChg>
        <pc:spChg chg="add mod">
          <ac:chgData name="Evgenia Korneva" userId="e62070071816427d" providerId="LiveId" clId="{6B0A1C37-CEB8-4E70-8FE3-829523EE7097}" dt="2021-03-30T04:34:55.697" v="8120" actId="1076"/>
          <ac:spMkLst>
            <pc:docMk/>
            <pc:sldMk cId="1057707963" sldId="301"/>
            <ac:spMk id="6" creationId="{C8787304-C08C-42E9-B270-69268BF08E12}"/>
          </ac:spMkLst>
        </pc:spChg>
        <pc:spChg chg="add mod">
          <ac:chgData name="Evgenia Korneva" userId="e62070071816427d" providerId="LiveId" clId="{6B0A1C37-CEB8-4E70-8FE3-829523EE7097}" dt="2021-03-30T11:40:42.311" v="11490" actId="20577"/>
          <ac:spMkLst>
            <pc:docMk/>
            <pc:sldMk cId="1057707963" sldId="301"/>
            <ac:spMk id="7" creationId="{A175E3B8-D0E5-40E4-B567-74CA3B7F1EC5}"/>
          </ac:spMkLst>
        </pc:spChg>
      </pc:sldChg>
      <pc:sldChg chg="modSp new del mod">
        <pc:chgData name="Evgenia Korneva" userId="e62070071816427d" providerId="LiveId" clId="{6B0A1C37-CEB8-4E70-8FE3-829523EE7097}" dt="2021-03-30T11:46:45.926" v="11491" actId="47"/>
        <pc:sldMkLst>
          <pc:docMk/>
          <pc:sldMk cId="1167855288" sldId="302"/>
        </pc:sldMkLst>
        <pc:spChg chg="mod">
          <ac:chgData name="Evgenia Korneva" userId="e62070071816427d" providerId="LiveId" clId="{6B0A1C37-CEB8-4E70-8FE3-829523EE7097}" dt="2021-03-30T05:08:11.422" v="8490" actId="20577"/>
          <ac:spMkLst>
            <pc:docMk/>
            <pc:sldMk cId="1167855288" sldId="302"/>
            <ac:spMk id="2" creationId="{247E66BA-89CA-4465-84A7-CD9A3CDE768C}"/>
          </ac:spMkLst>
        </pc:spChg>
        <pc:spChg chg="mod">
          <ac:chgData name="Evgenia Korneva" userId="e62070071816427d" providerId="LiveId" clId="{6B0A1C37-CEB8-4E70-8FE3-829523EE7097}" dt="2021-03-30T05:10:32.192" v="8676" actId="14100"/>
          <ac:spMkLst>
            <pc:docMk/>
            <pc:sldMk cId="1167855288" sldId="302"/>
            <ac:spMk id="3" creationId="{9D100EBB-C317-49FF-9E55-EEFDC95C59A0}"/>
          </ac:spMkLst>
        </pc:spChg>
      </pc:sldChg>
      <pc:sldChg chg="modSp new del mod">
        <pc:chgData name="Evgenia Korneva" userId="e62070071816427d" providerId="LiveId" clId="{6B0A1C37-CEB8-4E70-8FE3-829523EE7097}" dt="2021-03-30T11:46:45.926" v="11491" actId="47"/>
        <pc:sldMkLst>
          <pc:docMk/>
          <pc:sldMk cId="404996572" sldId="303"/>
        </pc:sldMkLst>
        <pc:spChg chg="mod">
          <ac:chgData name="Evgenia Korneva" userId="e62070071816427d" providerId="LiveId" clId="{6B0A1C37-CEB8-4E70-8FE3-829523EE7097}" dt="2021-03-30T05:19:20.741" v="9160" actId="20577"/>
          <ac:spMkLst>
            <pc:docMk/>
            <pc:sldMk cId="404996572" sldId="303"/>
            <ac:spMk id="2" creationId="{F5C7BBC6-38CC-49C8-A434-5DB8B45200E1}"/>
          </ac:spMkLst>
        </pc:spChg>
        <pc:spChg chg="mod">
          <ac:chgData name="Evgenia Korneva" userId="e62070071816427d" providerId="LiveId" clId="{6B0A1C37-CEB8-4E70-8FE3-829523EE7097}" dt="2021-03-30T05:23:42.360" v="9595" actId="404"/>
          <ac:spMkLst>
            <pc:docMk/>
            <pc:sldMk cId="404996572" sldId="303"/>
            <ac:spMk id="3" creationId="{569F8927-722B-4B1E-88AB-2AFA887675C0}"/>
          </ac:spMkLst>
        </pc:spChg>
      </pc:sldChg>
      <pc:sldChg chg="modSp add del mod">
        <pc:chgData name="Evgenia Korneva" userId="e62070071816427d" providerId="LiveId" clId="{6B0A1C37-CEB8-4E70-8FE3-829523EE7097}" dt="2021-03-30T11:46:45.926" v="11491" actId="47"/>
        <pc:sldMkLst>
          <pc:docMk/>
          <pc:sldMk cId="1296201414" sldId="304"/>
        </pc:sldMkLst>
        <pc:spChg chg="mod">
          <ac:chgData name="Evgenia Korneva" userId="e62070071816427d" providerId="LiveId" clId="{6B0A1C37-CEB8-4E70-8FE3-829523EE7097}" dt="2021-03-30T05:43:23.131" v="10584" actId="14100"/>
          <ac:spMkLst>
            <pc:docMk/>
            <pc:sldMk cId="1296201414" sldId="304"/>
            <ac:spMk id="3" creationId="{824097B2-471F-4CB4-B37F-A928D2147338}"/>
          </ac:spMkLst>
        </pc:spChg>
      </pc:sldChg>
      <pc:sldChg chg="modSp new del mod">
        <pc:chgData name="Evgenia Korneva" userId="e62070071816427d" providerId="LiveId" clId="{6B0A1C37-CEB8-4E70-8FE3-829523EE7097}" dt="2021-03-30T11:46:45.926" v="11491" actId="47"/>
        <pc:sldMkLst>
          <pc:docMk/>
          <pc:sldMk cId="4148466228" sldId="305"/>
        </pc:sldMkLst>
        <pc:spChg chg="mod">
          <ac:chgData name="Evgenia Korneva" userId="e62070071816427d" providerId="LiveId" clId="{6B0A1C37-CEB8-4E70-8FE3-829523EE7097}" dt="2021-03-30T05:31:04.784" v="9649" actId="20577"/>
          <ac:spMkLst>
            <pc:docMk/>
            <pc:sldMk cId="4148466228" sldId="305"/>
            <ac:spMk id="2" creationId="{8C2A3A0D-B842-4D1A-ADA7-0893625E1181}"/>
          </ac:spMkLst>
        </pc:spChg>
        <pc:spChg chg="mod">
          <ac:chgData name="Evgenia Korneva" userId="e62070071816427d" providerId="LiveId" clId="{6B0A1C37-CEB8-4E70-8FE3-829523EE7097}" dt="2021-03-30T05:34:58.105" v="9995" actId="404"/>
          <ac:spMkLst>
            <pc:docMk/>
            <pc:sldMk cId="4148466228" sldId="305"/>
            <ac:spMk id="3" creationId="{92435009-1129-4E7C-9C17-F3DE0E30568C}"/>
          </ac:spMkLst>
        </pc:spChg>
      </pc:sldChg>
      <pc:sldChg chg="modSp add del">
        <pc:chgData name="Evgenia Korneva" userId="e62070071816427d" providerId="LiveId" clId="{6B0A1C37-CEB8-4E70-8FE3-829523EE7097}" dt="2021-03-30T11:46:45.926" v="11491" actId="47"/>
        <pc:sldMkLst>
          <pc:docMk/>
          <pc:sldMk cId="69868108" sldId="306"/>
        </pc:sldMkLst>
        <pc:spChg chg="mod">
          <ac:chgData name="Evgenia Korneva" userId="e62070071816427d" providerId="LiveId" clId="{6B0A1C37-CEB8-4E70-8FE3-829523EE7097}" dt="2021-03-30T05:44:44.111" v="10627" actId="20577"/>
          <ac:spMkLst>
            <pc:docMk/>
            <pc:sldMk cId="69868108" sldId="306"/>
            <ac:spMk id="3" creationId="{824097B2-471F-4CB4-B37F-A928D2147338}"/>
          </ac:spMkLst>
        </pc:spChg>
      </pc:sldChg>
      <pc:sldChg chg="modSp add del mod">
        <pc:chgData name="Evgenia Korneva" userId="e62070071816427d" providerId="LiveId" clId="{6B0A1C37-CEB8-4E70-8FE3-829523EE7097}" dt="2021-03-30T11:46:45.926" v="11491" actId="47"/>
        <pc:sldMkLst>
          <pc:docMk/>
          <pc:sldMk cId="103779137" sldId="307"/>
        </pc:sldMkLst>
        <pc:spChg chg="mod">
          <ac:chgData name="Evgenia Korneva" userId="e62070071816427d" providerId="LiveId" clId="{6B0A1C37-CEB8-4E70-8FE3-829523EE7097}" dt="2021-03-30T05:51:46.901" v="10830" actId="404"/>
          <ac:spMkLst>
            <pc:docMk/>
            <pc:sldMk cId="103779137" sldId="307"/>
            <ac:spMk id="3" creationId="{824097B2-471F-4CB4-B37F-A928D2147338}"/>
          </ac:spMkLst>
        </pc:spChg>
      </pc:sldChg>
      <pc:sldChg chg="add del">
        <pc:chgData name="Evgenia Korneva" userId="e62070071816427d" providerId="LiveId" clId="{6B0A1C37-CEB8-4E70-8FE3-829523EE7097}" dt="2021-03-30T05:45:51.687" v="10629"/>
        <pc:sldMkLst>
          <pc:docMk/>
          <pc:sldMk cId="1924319555" sldId="307"/>
        </pc:sldMkLst>
      </pc:sldChg>
      <pc:sldChg chg="modSp add del">
        <pc:chgData name="Evgenia Korneva" userId="e62070071816427d" providerId="LiveId" clId="{6B0A1C37-CEB8-4E70-8FE3-829523EE7097}" dt="2021-03-30T06:05:53.719" v="10834" actId="2696"/>
        <pc:sldMkLst>
          <pc:docMk/>
          <pc:sldMk cId="664814084" sldId="308"/>
        </pc:sldMkLst>
        <pc:spChg chg="mod">
          <ac:chgData name="Evgenia Korneva" userId="e62070071816427d" providerId="LiveId" clId="{6B0A1C37-CEB8-4E70-8FE3-829523EE7097}" dt="2021-03-30T06:05:47.183" v="10833" actId="207"/>
          <ac:spMkLst>
            <pc:docMk/>
            <pc:sldMk cId="664814084" sldId="308"/>
            <ac:spMk id="7" creationId="{79B20CA3-31C1-4770-A36B-CD9D1549E7F7}"/>
          </ac:spMkLst>
        </pc:spChg>
      </pc:sldChg>
      <pc:sldChg chg="modSp add">
        <pc:chgData name="Evgenia Korneva" userId="e62070071816427d" providerId="LiveId" clId="{6B0A1C37-CEB8-4E70-8FE3-829523EE7097}" dt="2021-03-30T06:07:31.727" v="10862" actId="20577"/>
        <pc:sldMkLst>
          <pc:docMk/>
          <pc:sldMk cId="3103423596" sldId="308"/>
        </pc:sldMkLst>
        <pc:spChg chg="mod">
          <ac:chgData name="Evgenia Korneva" userId="e62070071816427d" providerId="LiveId" clId="{6B0A1C37-CEB8-4E70-8FE3-829523EE7097}" dt="2021-03-30T06:07:31.727" v="10862" actId="20577"/>
          <ac:spMkLst>
            <pc:docMk/>
            <pc:sldMk cId="3103423596" sldId="308"/>
            <ac:spMk id="7" creationId="{79B20CA3-31C1-4770-A36B-CD9D1549E7F7}"/>
          </ac:spMkLst>
        </pc:spChg>
      </pc:sldChg>
      <pc:sldChg chg="modSp add">
        <pc:chgData name="Evgenia Korneva" userId="e62070071816427d" providerId="LiveId" clId="{6B0A1C37-CEB8-4E70-8FE3-829523EE7097}" dt="2021-03-30T06:06:14.699" v="10840" actId="207"/>
        <pc:sldMkLst>
          <pc:docMk/>
          <pc:sldMk cId="3743577289" sldId="309"/>
        </pc:sldMkLst>
        <pc:spChg chg="mod">
          <ac:chgData name="Evgenia Korneva" userId="e62070071816427d" providerId="LiveId" clId="{6B0A1C37-CEB8-4E70-8FE3-829523EE7097}" dt="2021-03-30T06:06:14.699" v="10840" actId="207"/>
          <ac:spMkLst>
            <pc:docMk/>
            <pc:sldMk cId="3743577289" sldId="309"/>
            <ac:spMk id="7" creationId="{79B20CA3-31C1-4770-A36B-CD9D1549E7F7}"/>
          </ac:spMkLst>
        </pc:spChg>
      </pc:sldChg>
      <pc:sldChg chg="modSp add">
        <pc:chgData name="Evgenia Korneva" userId="e62070071816427d" providerId="LiveId" clId="{6B0A1C37-CEB8-4E70-8FE3-829523EE7097}" dt="2021-03-30T06:06:21.480" v="10842" actId="207"/>
        <pc:sldMkLst>
          <pc:docMk/>
          <pc:sldMk cId="3327881082" sldId="310"/>
        </pc:sldMkLst>
        <pc:spChg chg="mod">
          <ac:chgData name="Evgenia Korneva" userId="e62070071816427d" providerId="LiveId" clId="{6B0A1C37-CEB8-4E70-8FE3-829523EE7097}" dt="2021-03-30T06:06:21.480" v="10842" actId="207"/>
          <ac:spMkLst>
            <pc:docMk/>
            <pc:sldMk cId="3327881082" sldId="310"/>
            <ac:spMk id="7" creationId="{79B20CA3-31C1-4770-A36B-CD9D1549E7F7}"/>
          </ac:spMkLst>
        </pc:spChg>
      </pc:sldChg>
      <pc:sldChg chg="modSp add">
        <pc:chgData name="Evgenia Korneva" userId="e62070071816427d" providerId="LiveId" clId="{6B0A1C37-CEB8-4E70-8FE3-829523EE7097}" dt="2021-03-30T06:06:27.784" v="10844" actId="207"/>
        <pc:sldMkLst>
          <pc:docMk/>
          <pc:sldMk cId="1131905827" sldId="311"/>
        </pc:sldMkLst>
        <pc:spChg chg="mod">
          <ac:chgData name="Evgenia Korneva" userId="e62070071816427d" providerId="LiveId" clId="{6B0A1C37-CEB8-4E70-8FE3-829523EE7097}" dt="2021-03-30T06:06:27.784" v="10844" actId="207"/>
          <ac:spMkLst>
            <pc:docMk/>
            <pc:sldMk cId="1131905827" sldId="311"/>
            <ac:spMk id="7" creationId="{79B20CA3-31C1-4770-A36B-CD9D1549E7F7}"/>
          </ac:spMkLst>
        </pc:spChg>
      </pc:sldChg>
      <pc:sldChg chg="modSp add">
        <pc:chgData name="Evgenia Korneva" userId="e62070071816427d" providerId="LiveId" clId="{6B0A1C37-CEB8-4E70-8FE3-829523EE7097}" dt="2021-03-30T06:06:36.295" v="10846" actId="207"/>
        <pc:sldMkLst>
          <pc:docMk/>
          <pc:sldMk cId="1254572243" sldId="312"/>
        </pc:sldMkLst>
        <pc:spChg chg="mod">
          <ac:chgData name="Evgenia Korneva" userId="e62070071816427d" providerId="LiveId" clId="{6B0A1C37-CEB8-4E70-8FE3-829523EE7097}" dt="2021-03-30T06:06:36.295" v="10846" actId="207"/>
          <ac:spMkLst>
            <pc:docMk/>
            <pc:sldMk cId="1254572243" sldId="312"/>
            <ac:spMk id="7" creationId="{79B20CA3-31C1-4770-A36B-CD9D1549E7F7}"/>
          </ac:spMkLst>
        </pc:spChg>
      </pc:sldChg>
      <pc:sldChg chg="modSp add">
        <pc:chgData name="Evgenia Korneva" userId="e62070071816427d" providerId="LiveId" clId="{6B0A1C37-CEB8-4E70-8FE3-829523EE7097}" dt="2021-03-30T06:06:44.993" v="10848" actId="207"/>
        <pc:sldMkLst>
          <pc:docMk/>
          <pc:sldMk cId="696669925" sldId="313"/>
        </pc:sldMkLst>
        <pc:spChg chg="mod">
          <ac:chgData name="Evgenia Korneva" userId="e62070071816427d" providerId="LiveId" clId="{6B0A1C37-CEB8-4E70-8FE3-829523EE7097}" dt="2021-03-30T06:06:44.993" v="10848" actId="207"/>
          <ac:spMkLst>
            <pc:docMk/>
            <pc:sldMk cId="696669925" sldId="313"/>
            <ac:spMk id="7" creationId="{79B20CA3-31C1-4770-A36B-CD9D1549E7F7}"/>
          </ac:spMkLst>
        </pc:spChg>
      </pc:sldChg>
      <pc:sldChg chg="modSp add">
        <pc:chgData name="Evgenia Korneva" userId="e62070071816427d" providerId="LiveId" clId="{6B0A1C37-CEB8-4E70-8FE3-829523EE7097}" dt="2021-03-30T06:06:53.449" v="10850" actId="207"/>
        <pc:sldMkLst>
          <pc:docMk/>
          <pc:sldMk cId="1853269222" sldId="314"/>
        </pc:sldMkLst>
        <pc:spChg chg="mod">
          <ac:chgData name="Evgenia Korneva" userId="e62070071816427d" providerId="LiveId" clId="{6B0A1C37-CEB8-4E70-8FE3-829523EE7097}" dt="2021-03-30T06:06:53.449" v="10850" actId="207"/>
          <ac:spMkLst>
            <pc:docMk/>
            <pc:sldMk cId="1853269222" sldId="314"/>
            <ac:spMk id="7" creationId="{79B20CA3-31C1-4770-A36B-CD9D1549E7F7}"/>
          </ac:spMkLst>
        </pc:spChg>
      </pc:sldChg>
      <pc:sldChg chg="modSp add">
        <pc:chgData name="Evgenia Korneva" userId="e62070071816427d" providerId="LiveId" clId="{6B0A1C37-CEB8-4E70-8FE3-829523EE7097}" dt="2021-03-30T06:07:02.359" v="10852" actId="207"/>
        <pc:sldMkLst>
          <pc:docMk/>
          <pc:sldMk cId="2940771358" sldId="315"/>
        </pc:sldMkLst>
        <pc:spChg chg="mod">
          <ac:chgData name="Evgenia Korneva" userId="e62070071816427d" providerId="LiveId" clId="{6B0A1C37-CEB8-4E70-8FE3-829523EE7097}" dt="2021-03-30T06:07:02.359" v="10852" actId="207"/>
          <ac:spMkLst>
            <pc:docMk/>
            <pc:sldMk cId="2940771358" sldId="315"/>
            <ac:spMk id="7" creationId="{79B20CA3-31C1-4770-A36B-CD9D1549E7F7}"/>
          </ac:spMkLst>
        </pc:spChg>
      </pc:sldChg>
      <pc:sldChg chg="modSp add">
        <pc:chgData name="Evgenia Korneva" userId="e62070071816427d" providerId="LiveId" clId="{6B0A1C37-CEB8-4E70-8FE3-829523EE7097}" dt="2021-03-30T06:07:49.937" v="10869" actId="207"/>
        <pc:sldMkLst>
          <pc:docMk/>
          <pc:sldMk cId="3580171606" sldId="316"/>
        </pc:sldMkLst>
        <pc:spChg chg="mod">
          <ac:chgData name="Evgenia Korneva" userId="e62070071816427d" providerId="LiveId" clId="{6B0A1C37-CEB8-4E70-8FE3-829523EE7097}" dt="2021-03-30T06:07:49.937" v="10869" actId="207"/>
          <ac:spMkLst>
            <pc:docMk/>
            <pc:sldMk cId="3580171606" sldId="316"/>
            <ac:spMk id="9" creationId="{EB6A59D9-3A40-4A14-BA80-007F93A5EE01}"/>
          </ac:spMkLst>
        </pc:spChg>
      </pc:sldChg>
      <pc:sldChg chg="modSp add">
        <pc:chgData name="Evgenia Korneva" userId="e62070071816427d" providerId="LiveId" clId="{6B0A1C37-CEB8-4E70-8FE3-829523EE7097}" dt="2021-03-30T06:07:57.414" v="10871" actId="207"/>
        <pc:sldMkLst>
          <pc:docMk/>
          <pc:sldMk cId="2801524497" sldId="317"/>
        </pc:sldMkLst>
        <pc:spChg chg="mod">
          <ac:chgData name="Evgenia Korneva" userId="e62070071816427d" providerId="LiveId" clId="{6B0A1C37-CEB8-4E70-8FE3-829523EE7097}" dt="2021-03-30T06:07:57.414" v="10871" actId="207"/>
          <ac:spMkLst>
            <pc:docMk/>
            <pc:sldMk cId="2801524497" sldId="317"/>
            <ac:spMk id="9" creationId="{EB6A59D9-3A40-4A14-BA80-007F93A5EE01}"/>
          </ac:spMkLst>
        </pc:spChg>
      </pc:sldChg>
      <pc:sldChg chg="modSp add">
        <pc:chgData name="Evgenia Korneva" userId="e62070071816427d" providerId="LiveId" clId="{6B0A1C37-CEB8-4E70-8FE3-829523EE7097}" dt="2021-03-30T06:08:14.329" v="10873" actId="207"/>
        <pc:sldMkLst>
          <pc:docMk/>
          <pc:sldMk cId="1039356542" sldId="318"/>
        </pc:sldMkLst>
        <pc:spChg chg="mod">
          <ac:chgData name="Evgenia Korneva" userId="e62070071816427d" providerId="LiveId" clId="{6B0A1C37-CEB8-4E70-8FE3-829523EE7097}" dt="2021-03-30T06:08:14.329" v="10873" actId="207"/>
          <ac:spMkLst>
            <pc:docMk/>
            <pc:sldMk cId="1039356542" sldId="318"/>
            <ac:spMk id="3" creationId="{C805117A-6464-4111-9419-382AE57C1747}"/>
          </ac:spMkLst>
        </pc:spChg>
      </pc:sldChg>
      <pc:sldChg chg="modSp add">
        <pc:chgData name="Evgenia Korneva" userId="e62070071816427d" providerId="LiveId" clId="{6B0A1C37-CEB8-4E70-8FE3-829523EE7097}" dt="2021-03-30T06:08:29.921" v="10875" actId="207"/>
        <pc:sldMkLst>
          <pc:docMk/>
          <pc:sldMk cId="2874919543" sldId="319"/>
        </pc:sldMkLst>
        <pc:spChg chg="mod">
          <ac:chgData name="Evgenia Korneva" userId="e62070071816427d" providerId="LiveId" clId="{6B0A1C37-CEB8-4E70-8FE3-829523EE7097}" dt="2021-03-30T06:08:29.921" v="10875" actId="207"/>
          <ac:spMkLst>
            <pc:docMk/>
            <pc:sldMk cId="2874919543" sldId="319"/>
            <ac:spMk id="3" creationId="{C805117A-6464-4111-9419-382AE57C1747}"/>
          </ac:spMkLst>
        </pc:spChg>
      </pc:sldChg>
      <pc:sldChg chg="modSp add mod">
        <pc:chgData name="Evgenia Korneva" userId="e62070071816427d" providerId="LiveId" clId="{6B0A1C37-CEB8-4E70-8FE3-829523EE7097}" dt="2021-03-30T06:08:44.003" v="10880" actId="21"/>
        <pc:sldMkLst>
          <pc:docMk/>
          <pc:sldMk cId="4061118663" sldId="320"/>
        </pc:sldMkLst>
        <pc:spChg chg="mod">
          <ac:chgData name="Evgenia Korneva" userId="e62070071816427d" providerId="LiveId" clId="{6B0A1C37-CEB8-4E70-8FE3-829523EE7097}" dt="2021-03-30T06:08:44.003" v="10880" actId="21"/>
          <ac:spMkLst>
            <pc:docMk/>
            <pc:sldMk cId="4061118663" sldId="320"/>
            <ac:spMk id="3" creationId="{C805117A-6464-4111-9419-382AE57C1747}"/>
          </ac:spMkLst>
        </pc:spChg>
      </pc:sldChg>
      <pc:sldChg chg="modSp add">
        <pc:chgData name="Evgenia Korneva" userId="e62070071816427d" providerId="LiveId" clId="{6B0A1C37-CEB8-4E70-8FE3-829523EE7097}" dt="2021-03-30T06:08:52.146" v="10882" actId="207"/>
        <pc:sldMkLst>
          <pc:docMk/>
          <pc:sldMk cId="3123115825" sldId="321"/>
        </pc:sldMkLst>
        <pc:spChg chg="mod">
          <ac:chgData name="Evgenia Korneva" userId="e62070071816427d" providerId="LiveId" clId="{6B0A1C37-CEB8-4E70-8FE3-829523EE7097}" dt="2021-03-30T06:08:52.146" v="10882" actId="207"/>
          <ac:spMkLst>
            <pc:docMk/>
            <pc:sldMk cId="3123115825" sldId="321"/>
            <ac:spMk id="3" creationId="{C805117A-6464-4111-9419-382AE57C1747}"/>
          </ac:spMkLst>
        </pc:spChg>
      </pc:sldChg>
      <pc:sldChg chg="modSp add">
        <pc:chgData name="Evgenia Korneva" userId="e62070071816427d" providerId="LiveId" clId="{6B0A1C37-CEB8-4E70-8FE3-829523EE7097}" dt="2021-03-30T06:09:01.734" v="10884" actId="207"/>
        <pc:sldMkLst>
          <pc:docMk/>
          <pc:sldMk cId="2068347934" sldId="322"/>
        </pc:sldMkLst>
        <pc:spChg chg="mod">
          <ac:chgData name="Evgenia Korneva" userId="e62070071816427d" providerId="LiveId" clId="{6B0A1C37-CEB8-4E70-8FE3-829523EE7097}" dt="2021-03-30T06:09:01.734" v="10884" actId="207"/>
          <ac:spMkLst>
            <pc:docMk/>
            <pc:sldMk cId="2068347934" sldId="322"/>
            <ac:spMk id="3" creationId="{C805117A-6464-4111-9419-382AE57C1747}"/>
          </ac:spMkLst>
        </pc:spChg>
      </pc:sldChg>
      <pc:sldChg chg="modSp add">
        <pc:chgData name="Evgenia Korneva" userId="e62070071816427d" providerId="LiveId" clId="{6B0A1C37-CEB8-4E70-8FE3-829523EE7097}" dt="2021-03-30T06:09:09.846" v="10886" actId="207"/>
        <pc:sldMkLst>
          <pc:docMk/>
          <pc:sldMk cId="3003248624" sldId="323"/>
        </pc:sldMkLst>
        <pc:spChg chg="mod">
          <ac:chgData name="Evgenia Korneva" userId="e62070071816427d" providerId="LiveId" clId="{6B0A1C37-CEB8-4E70-8FE3-829523EE7097}" dt="2021-03-30T06:09:09.846" v="10886" actId="207"/>
          <ac:spMkLst>
            <pc:docMk/>
            <pc:sldMk cId="3003248624" sldId="323"/>
            <ac:spMk id="3" creationId="{C805117A-6464-4111-9419-382AE57C1747}"/>
          </ac:spMkLst>
        </pc:spChg>
      </pc:sldChg>
      <pc:sldChg chg="modSp add">
        <pc:chgData name="Evgenia Korneva" userId="e62070071816427d" providerId="LiveId" clId="{6B0A1C37-CEB8-4E70-8FE3-829523EE7097}" dt="2021-03-30T06:09:27.519" v="10888" actId="207"/>
        <pc:sldMkLst>
          <pc:docMk/>
          <pc:sldMk cId="4116320658" sldId="324"/>
        </pc:sldMkLst>
        <pc:spChg chg="mod">
          <ac:chgData name="Evgenia Korneva" userId="e62070071816427d" providerId="LiveId" clId="{6B0A1C37-CEB8-4E70-8FE3-829523EE7097}" dt="2021-03-30T06:09:27.519" v="10888" actId="207"/>
          <ac:spMkLst>
            <pc:docMk/>
            <pc:sldMk cId="4116320658" sldId="324"/>
            <ac:spMk id="3" creationId="{C805117A-6464-4111-9419-382AE57C1747}"/>
          </ac:spMkLst>
        </pc:spChg>
      </pc:sldChg>
      <pc:sldChg chg="modSp add">
        <pc:chgData name="Evgenia Korneva" userId="e62070071816427d" providerId="LiveId" clId="{6B0A1C37-CEB8-4E70-8FE3-829523EE7097}" dt="2021-03-30T06:09:54.106" v="10890" actId="207"/>
        <pc:sldMkLst>
          <pc:docMk/>
          <pc:sldMk cId="758392411" sldId="325"/>
        </pc:sldMkLst>
        <pc:spChg chg="mod">
          <ac:chgData name="Evgenia Korneva" userId="e62070071816427d" providerId="LiveId" clId="{6B0A1C37-CEB8-4E70-8FE3-829523EE7097}" dt="2021-03-30T06:09:54.106" v="10890" actId="207"/>
          <ac:spMkLst>
            <pc:docMk/>
            <pc:sldMk cId="758392411" sldId="325"/>
            <ac:spMk id="3" creationId="{C805117A-6464-4111-9419-382AE57C1747}"/>
          </ac:spMkLst>
        </pc:spChg>
      </pc:sldChg>
      <pc:sldChg chg="modSp add">
        <pc:chgData name="Evgenia Korneva" userId="e62070071816427d" providerId="LiveId" clId="{6B0A1C37-CEB8-4E70-8FE3-829523EE7097}" dt="2021-03-30T06:10:01.390" v="10892" actId="207"/>
        <pc:sldMkLst>
          <pc:docMk/>
          <pc:sldMk cId="557833684" sldId="326"/>
        </pc:sldMkLst>
        <pc:spChg chg="mod">
          <ac:chgData name="Evgenia Korneva" userId="e62070071816427d" providerId="LiveId" clId="{6B0A1C37-CEB8-4E70-8FE3-829523EE7097}" dt="2021-03-30T06:10:01.390" v="10892" actId="207"/>
          <ac:spMkLst>
            <pc:docMk/>
            <pc:sldMk cId="557833684" sldId="326"/>
            <ac:spMk id="3" creationId="{C805117A-6464-4111-9419-382AE57C1747}"/>
          </ac:spMkLst>
        </pc:spChg>
      </pc:sldChg>
      <pc:sldChg chg="modSp add">
        <pc:chgData name="Evgenia Korneva" userId="e62070071816427d" providerId="LiveId" clId="{6B0A1C37-CEB8-4E70-8FE3-829523EE7097}" dt="2021-03-30T06:10:09.989" v="10894" actId="207"/>
        <pc:sldMkLst>
          <pc:docMk/>
          <pc:sldMk cId="497336134" sldId="327"/>
        </pc:sldMkLst>
        <pc:spChg chg="mod">
          <ac:chgData name="Evgenia Korneva" userId="e62070071816427d" providerId="LiveId" clId="{6B0A1C37-CEB8-4E70-8FE3-829523EE7097}" dt="2021-03-30T06:10:09.989" v="10894" actId="207"/>
          <ac:spMkLst>
            <pc:docMk/>
            <pc:sldMk cId="497336134" sldId="327"/>
            <ac:spMk id="3" creationId="{C805117A-6464-4111-9419-382AE57C1747}"/>
          </ac:spMkLst>
        </pc:spChg>
      </pc:sldChg>
      <pc:sldChg chg="modSp add">
        <pc:chgData name="Evgenia Korneva" userId="e62070071816427d" providerId="LiveId" clId="{6B0A1C37-CEB8-4E70-8FE3-829523EE7097}" dt="2021-03-30T06:10:19.082" v="10896" actId="207"/>
        <pc:sldMkLst>
          <pc:docMk/>
          <pc:sldMk cId="122166744" sldId="328"/>
        </pc:sldMkLst>
        <pc:spChg chg="mod">
          <ac:chgData name="Evgenia Korneva" userId="e62070071816427d" providerId="LiveId" clId="{6B0A1C37-CEB8-4E70-8FE3-829523EE7097}" dt="2021-03-30T06:10:19.082" v="10896" actId="207"/>
          <ac:spMkLst>
            <pc:docMk/>
            <pc:sldMk cId="122166744" sldId="328"/>
            <ac:spMk id="3" creationId="{C805117A-6464-4111-9419-382AE57C1747}"/>
          </ac:spMkLst>
        </pc:spChg>
      </pc:sldChg>
      <pc:sldChg chg="modSp add mod">
        <pc:chgData name="Evgenia Korneva" userId="e62070071816427d" providerId="LiveId" clId="{6B0A1C37-CEB8-4E70-8FE3-829523EE7097}" dt="2021-03-30T06:11:09.121" v="10944" actId="404"/>
        <pc:sldMkLst>
          <pc:docMk/>
          <pc:sldMk cId="1355470691" sldId="329"/>
        </pc:sldMkLst>
        <pc:spChg chg="mod">
          <ac:chgData name="Evgenia Korneva" userId="e62070071816427d" providerId="LiveId" clId="{6B0A1C37-CEB8-4E70-8FE3-829523EE7097}" dt="2021-03-30T06:11:09.121" v="10944" actId="404"/>
          <ac:spMkLst>
            <pc:docMk/>
            <pc:sldMk cId="1355470691" sldId="329"/>
            <ac:spMk id="3" creationId="{C805117A-6464-4111-9419-382AE57C1747}"/>
          </ac:spMkLst>
        </pc:spChg>
      </pc:sldChg>
      <pc:sldChg chg="modSp add">
        <pc:chgData name="Evgenia Korneva" userId="e62070071816427d" providerId="LiveId" clId="{6B0A1C37-CEB8-4E70-8FE3-829523EE7097}" dt="2021-03-30T06:11:33.921" v="10946" actId="207"/>
        <pc:sldMkLst>
          <pc:docMk/>
          <pc:sldMk cId="567956267" sldId="330"/>
        </pc:sldMkLst>
        <pc:spChg chg="mod">
          <ac:chgData name="Evgenia Korneva" userId="e62070071816427d" providerId="LiveId" clId="{6B0A1C37-CEB8-4E70-8FE3-829523EE7097}" dt="2021-03-30T06:11:33.921" v="10946" actId="207"/>
          <ac:spMkLst>
            <pc:docMk/>
            <pc:sldMk cId="567956267" sldId="330"/>
            <ac:spMk id="3" creationId="{B00B4A89-201B-4782-9648-6F6F5502F3ED}"/>
          </ac:spMkLst>
        </pc:spChg>
      </pc:sldChg>
      <pc:sldChg chg="modSp add">
        <pc:chgData name="Evgenia Korneva" userId="e62070071816427d" providerId="LiveId" clId="{6B0A1C37-CEB8-4E70-8FE3-829523EE7097}" dt="2021-03-30T06:11:44.113" v="10948" actId="207"/>
        <pc:sldMkLst>
          <pc:docMk/>
          <pc:sldMk cId="3311011860" sldId="331"/>
        </pc:sldMkLst>
        <pc:spChg chg="mod">
          <ac:chgData name="Evgenia Korneva" userId="e62070071816427d" providerId="LiveId" clId="{6B0A1C37-CEB8-4E70-8FE3-829523EE7097}" dt="2021-03-30T06:11:44.113" v="10948" actId="207"/>
          <ac:spMkLst>
            <pc:docMk/>
            <pc:sldMk cId="3311011860" sldId="331"/>
            <ac:spMk id="3" creationId="{B00B4A89-201B-4782-9648-6F6F5502F3ED}"/>
          </ac:spMkLst>
        </pc:spChg>
      </pc:sldChg>
      <pc:sldChg chg="modSp add">
        <pc:chgData name="Evgenia Korneva" userId="e62070071816427d" providerId="LiveId" clId="{6B0A1C37-CEB8-4E70-8FE3-829523EE7097}" dt="2021-03-30T06:11:52.415" v="10950" actId="207"/>
        <pc:sldMkLst>
          <pc:docMk/>
          <pc:sldMk cId="3388870916" sldId="332"/>
        </pc:sldMkLst>
        <pc:spChg chg="mod">
          <ac:chgData name="Evgenia Korneva" userId="e62070071816427d" providerId="LiveId" clId="{6B0A1C37-CEB8-4E70-8FE3-829523EE7097}" dt="2021-03-30T06:11:52.415" v="10950" actId="207"/>
          <ac:spMkLst>
            <pc:docMk/>
            <pc:sldMk cId="3388870916" sldId="332"/>
            <ac:spMk id="3" creationId="{B00B4A89-201B-4782-9648-6F6F5502F3ED}"/>
          </ac:spMkLst>
        </pc:spChg>
      </pc:sldChg>
      <pc:sldChg chg="modSp add">
        <pc:chgData name="Evgenia Korneva" userId="e62070071816427d" providerId="LiveId" clId="{6B0A1C37-CEB8-4E70-8FE3-829523EE7097}" dt="2021-03-30T06:12:07.200" v="10952" actId="207"/>
        <pc:sldMkLst>
          <pc:docMk/>
          <pc:sldMk cId="2498860020" sldId="333"/>
        </pc:sldMkLst>
        <pc:spChg chg="mod">
          <ac:chgData name="Evgenia Korneva" userId="e62070071816427d" providerId="LiveId" clId="{6B0A1C37-CEB8-4E70-8FE3-829523EE7097}" dt="2021-03-30T06:12:07.200" v="10952" actId="207"/>
          <ac:spMkLst>
            <pc:docMk/>
            <pc:sldMk cId="2498860020" sldId="333"/>
            <ac:spMk id="3" creationId="{B00B4A89-201B-4782-9648-6F6F5502F3ED}"/>
          </ac:spMkLst>
        </pc:spChg>
      </pc:sldChg>
      <pc:sldChg chg="modSp add">
        <pc:chgData name="Evgenia Korneva" userId="e62070071816427d" providerId="LiveId" clId="{6B0A1C37-CEB8-4E70-8FE3-829523EE7097}" dt="2021-03-30T06:12:13.073" v="10954" actId="207"/>
        <pc:sldMkLst>
          <pc:docMk/>
          <pc:sldMk cId="903398038" sldId="334"/>
        </pc:sldMkLst>
        <pc:spChg chg="mod">
          <ac:chgData name="Evgenia Korneva" userId="e62070071816427d" providerId="LiveId" clId="{6B0A1C37-CEB8-4E70-8FE3-829523EE7097}" dt="2021-03-30T06:12:13.073" v="10954" actId="207"/>
          <ac:spMkLst>
            <pc:docMk/>
            <pc:sldMk cId="903398038" sldId="334"/>
            <ac:spMk id="3" creationId="{B00B4A89-201B-4782-9648-6F6F5502F3ED}"/>
          </ac:spMkLst>
        </pc:spChg>
      </pc:sldChg>
      <pc:sldChg chg="modSp add">
        <pc:chgData name="Evgenia Korneva" userId="e62070071816427d" providerId="LiveId" clId="{6B0A1C37-CEB8-4E70-8FE3-829523EE7097}" dt="2021-03-30T06:12:27.573" v="10956" actId="207"/>
        <pc:sldMkLst>
          <pc:docMk/>
          <pc:sldMk cId="2178828578" sldId="335"/>
        </pc:sldMkLst>
        <pc:spChg chg="mod">
          <ac:chgData name="Evgenia Korneva" userId="e62070071816427d" providerId="LiveId" clId="{6B0A1C37-CEB8-4E70-8FE3-829523EE7097}" dt="2021-03-30T06:12:27.573" v="10956" actId="207"/>
          <ac:spMkLst>
            <pc:docMk/>
            <pc:sldMk cId="2178828578" sldId="335"/>
            <ac:spMk id="3" creationId="{B00B4A89-201B-4782-9648-6F6F5502F3ED}"/>
          </ac:spMkLst>
        </pc:spChg>
      </pc:sldChg>
      <pc:sldChg chg="modSp add">
        <pc:chgData name="Evgenia Korneva" userId="e62070071816427d" providerId="LiveId" clId="{6B0A1C37-CEB8-4E70-8FE3-829523EE7097}" dt="2021-03-30T06:12:38.509" v="10958" actId="207"/>
        <pc:sldMkLst>
          <pc:docMk/>
          <pc:sldMk cId="449468996" sldId="336"/>
        </pc:sldMkLst>
        <pc:spChg chg="mod">
          <ac:chgData name="Evgenia Korneva" userId="e62070071816427d" providerId="LiveId" clId="{6B0A1C37-CEB8-4E70-8FE3-829523EE7097}" dt="2021-03-30T06:12:38.509" v="10958" actId="207"/>
          <ac:spMkLst>
            <pc:docMk/>
            <pc:sldMk cId="449468996" sldId="336"/>
            <ac:spMk id="3" creationId="{B00B4A89-201B-4782-9648-6F6F5502F3ED}"/>
          </ac:spMkLst>
        </pc:spChg>
      </pc:sldChg>
      <pc:sldChg chg="modSp add">
        <pc:chgData name="Evgenia Korneva" userId="e62070071816427d" providerId="LiveId" clId="{6B0A1C37-CEB8-4E70-8FE3-829523EE7097}" dt="2021-03-30T06:12:47.406" v="10960" actId="207"/>
        <pc:sldMkLst>
          <pc:docMk/>
          <pc:sldMk cId="2053653726" sldId="337"/>
        </pc:sldMkLst>
        <pc:spChg chg="mod">
          <ac:chgData name="Evgenia Korneva" userId="e62070071816427d" providerId="LiveId" clId="{6B0A1C37-CEB8-4E70-8FE3-829523EE7097}" dt="2021-03-30T06:12:47.406" v="10960" actId="207"/>
          <ac:spMkLst>
            <pc:docMk/>
            <pc:sldMk cId="2053653726" sldId="337"/>
            <ac:spMk id="3" creationId="{B00B4A89-201B-4782-9648-6F6F5502F3ED}"/>
          </ac:spMkLst>
        </pc:spChg>
      </pc:sldChg>
      <pc:sldChg chg="modSp add">
        <pc:chgData name="Evgenia Korneva" userId="e62070071816427d" providerId="LiveId" clId="{6B0A1C37-CEB8-4E70-8FE3-829523EE7097}" dt="2021-03-30T06:12:54.333" v="10962" actId="207"/>
        <pc:sldMkLst>
          <pc:docMk/>
          <pc:sldMk cId="3955899538" sldId="338"/>
        </pc:sldMkLst>
        <pc:spChg chg="mod">
          <ac:chgData name="Evgenia Korneva" userId="e62070071816427d" providerId="LiveId" clId="{6B0A1C37-CEB8-4E70-8FE3-829523EE7097}" dt="2021-03-30T06:12:54.333" v="10962" actId="207"/>
          <ac:spMkLst>
            <pc:docMk/>
            <pc:sldMk cId="3955899538" sldId="338"/>
            <ac:spMk id="3" creationId="{B00B4A89-201B-4782-9648-6F6F5502F3ED}"/>
          </ac:spMkLst>
        </pc:spChg>
      </pc:sldChg>
      <pc:sldChg chg="modSp add">
        <pc:chgData name="Evgenia Korneva" userId="e62070071816427d" providerId="LiveId" clId="{6B0A1C37-CEB8-4E70-8FE3-829523EE7097}" dt="2021-03-30T06:13:05.634" v="10964" actId="207"/>
        <pc:sldMkLst>
          <pc:docMk/>
          <pc:sldMk cId="1289091907" sldId="339"/>
        </pc:sldMkLst>
        <pc:spChg chg="mod">
          <ac:chgData name="Evgenia Korneva" userId="e62070071816427d" providerId="LiveId" clId="{6B0A1C37-CEB8-4E70-8FE3-829523EE7097}" dt="2021-03-30T06:13:05.634" v="10964" actId="207"/>
          <ac:spMkLst>
            <pc:docMk/>
            <pc:sldMk cId="1289091907" sldId="339"/>
            <ac:spMk id="3" creationId="{B00B4A89-201B-4782-9648-6F6F5502F3ED}"/>
          </ac:spMkLst>
        </pc:spChg>
      </pc:sldChg>
      <pc:sldChg chg="modSp add">
        <pc:chgData name="Evgenia Korneva" userId="e62070071816427d" providerId="LiveId" clId="{6B0A1C37-CEB8-4E70-8FE3-829523EE7097}" dt="2021-03-30T06:13:17.715" v="10966" actId="207"/>
        <pc:sldMkLst>
          <pc:docMk/>
          <pc:sldMk cId="3277807066" sldId="340"/>
        </pc:sldMkLst>
        <pc:spChg chg="mod">
          <ac:chgData name="Evgenia Korneva" userId="e62070071816427d" providerId="LiveId" clId="{6B0A1C37-CEB8-4E70-8FE3-829523EE7097}" dt="2021-03-30T06:13:17.715" v="10966" actId="207"/>
          <ac:spMkLst>
            <pc:docMk/>
            <pc:sldMk cId="3277807066" sldId="340"/>
            <ac:spMk id="3" creationId="{B00B4A89-201B-4782-9648-6F6F5502F3ED}"/>
          </ac:spMkLst>
        </pc:spChg>
      </pc:sldChg>
      <pc:sldChg chg="modSp add">
        <pc:chgData name="Evgenia Korneva" userId="e62070071816427d" providerId="LiveId" clId="{6B0A1C37-CEB8-4E70-8FE3-829523EE7097}" dt="2021-03-30T06:13:25.556" v="10968" actId="207"/>
        <pc:sldMkLst>
          <pc:docMk/>
          <pc:sldMk cId="3073598609" sldId="341"/>
        </pc:sldMkLst>
        <pc:spChg chg="mod">
          <ac:chgData name="Evgenia Korneva" userId="e62070071816427d" providerId="LiveId" clId="{6B0A1C37-CEB8-4E70-8FE3-829523EE7097}" dt="2021-03-30T06:13:25.556" v="10968" actId="207"/>
          <ac:spMkLst>
            <pc:docMk/>
            <pc:sldMk cId="3073598609" sldId="341"/>
            <ac:spMk id="3" creationId="{B00B4A89-201B-4782-9648-6F6F5502F3ED}"/>
          </ac:spMkLst>
        </pc:spChg>
      </pc:sldChg>
      <pc:sldChg chg="modSp add">
        <pc:chgData name="Evgenia Korneva" userId="e62070071816427d" providerId="LiveId" clId="{6B0A1C37-CEB8-4E70-8FE3-829523EE7097}" dt="2021-03-30T06:13:38.062" v="10970" actId="207"/>
        <pc:sldMkLst>
          <pc:docMk/>
          <pc:sldMk cId="3931538399" sldId="342"/>
        </pc:sldMkLst>
        <pc:spChg chg="mod">
          <ac:chgData name="Evgenia Korneva" userId="e62070071816427d" providerId="LiveId" clId="{6B0A1C37-CEB8-4E70-8FE3-829523EE7097}" dt="2021-03-30T06:13:38.062" v="10970" actId="207"/>
          <ac:spMkLst>
            <pc:docMk/>
            <pc:sldMk cId="3931538399" sldId="342"/>
            <ac:spMk id="3" creationId="{B00B4A89-201B-4782-9648-6F6F5502F3ED}"/>
          </ac:spMkLst>
        </pc:spChg>
      </pc:sldChg>
      <pc:sldChg chg="modSp add">
        <pc:chgData name="Evgenia Korneva" userId="e62070071816427d" providerId="LiveId" clId="{6B0A1C37-CEB8-4E70-8FE3-829523EE7097}" dt="2021-03-30T06:13:47.903" v="10972" actId="207"/>
        <pc:sldMkLst>
          <pc:docMk/>
          <pc:sldMk cId="262917673" sldId="343"/>
        </pc:sldMkLst>
        <pc:spChg chg="mod">
          <ac:chgData name="Evgenia Korneva" userId="e62070071816427d" providerId="LiveId" clId="{6B0A1C37-CEB8-4E70-8FE3-829523EE7097}" dt="2021-03-30T06:13:47.903" v="10972" actId="207"/>
          <ac:spMkLst>
            <pc:docMk/>
            <pc:sldMk cId="262917673" sldId="343"/>
            <ac:spMk id="3" creationId="{B00B4A89-201B-4782-9648-6F6F5502F3ED}"/>
          </ac:spMkLst>
        </pc:spChg>
      </pc:sldChg>
      <pc:sldChg chg="modSp add">
        <pc:chgData name="Evgenia Korneva" userId="e62070071816427d" providerId="LiveId" clId="{6B0A1C37-CEB8-4E70-8FE3-829523EE7097}" dt="2021-03-30T06:13:54.773" v="10974" actId="207"/>
        <pc:sldMkLst>
          <pc:docMk/>
          <pc:sldMk cId="3790720632" sldId="344"/>
        </pc:sldMkLst>
        <pc:spChg chg="mod">
          <ac:chgData name="Evgenia Korneva" userId="e62070071816427d" providerId="LiveId" clId="{6B0A1C37-CEB8-4E70-8FE3-829523EE7097}" dt="2021-03-30T06:13:54.773" v="10974" actId="207"/>
          <ac:spMkLst>
            <pc:docMk/>
            <pc:sldMk cId="3790720632" sldId="344"/>
            <ac:spMk id="3" creationId="{B00B4A89-201B-4782-9648-6F6F5502F3ED}"/>
          </ac:spMkLst>
        </pc:spChg>
      </pc:sldChg>
      <pc:sldChg chg="modSp add mod">
        <pc:chgData name="Evgenia Korneva" userId="e62070071816427d" providerId="LiveId" clId="{6B0A1C37-CEB8-4E70-8FE3-829523EE7097}" dt="2021-03-30T06:17:07.030" v="11090" actId="115"/>
        <pc:sldMkLst>
          <pc:docMk/>
          <pc:sldMk cId="675865119" sldId="345"/>
        </pc:sldMkLst>
        <pc:spChg chg="mod">
          <ac:chgData name="Evgenia Korneva" userId="e62070071816427d" providerId="LiveId" clId="{6B0A1C37-CEB8-4E70-8FE3-829523EE7097}" dt="2021-03-30T06:17:07.030" v="11090" actId="115"/>
          <ac:spMkLst>
            <pc:docMk/>
            <pc:sldMk cId="675865119" sldId="345"/>
            <ac:spMk id="3" creationId="{B00B4A89-201B-4782-9648-6F6F5502F3ED}"/>
          </ac:spMkLst>
        </pc:spChg>
        <pc:grpChg chg="mod">
          <ac:chgData name="Evgenia Korneva" userId="e62070071816427d" providerId="LiveId" clId="{6B0A1C37-CEB8-4E70-8FE3-829523EE7097}" dt="2021-03-30T06:16:42.136" v="11089" actId="1035"/>
          <ac:grpSpMkLst>
            <pc:docMk/>
            <pc:sldMk cId="675865119" sldId="345"/>
            <ac:grpSpMk id="32" creationId="{81ACB355-2AA3-455C-B91A-403012F8F552}"/>
          </ac:grpSpMkLst>
        </pc:grpChg>
      </pc:sldChg>
      <pc:sldChg chg="modSp add mod">
        <pc:chgData name="Evgenia Korneva" userId="e62070071816427d" providerId="LiveId" clId="{6B0A1C37-CEB8-4E70-8FE3-829523EE7097}" dt="2021-03-30T06:19:11.579" v="11154" actId="404"/>
        <pc:sldMkLst>
          <pc:docMk/>
          <pc:sldMk cId="2129317099" sldId="346"/>
        </pc:sldMkLst>
        <pc:spChg chg="mod">
          <ac:chgData name="Evgenia Korneva" userId="e62070071816427d" providerId="LiveId" clId="{6B0A1C37-CEB8-4E70-8FE3-829523EE7097}" dt="2021-03-30T06:19:11.579" v="11154" actId="404"/>
          <ac:spMkLst>
            <pc:docMk/>
            <pc:sldMk cId="2129317099" sldId="346"/>
            <ac:spMk id="3" creationId="{B00B4A89-201B-4782-9648-6F6F5502F3ED}"/>
          </ac:spMkLst>
        </pc:spChg>
      </pc:sldChg>
      <pc:sldChg chg="modSp add">
        <pc:chgData name="Evgenia Korneva" userId="e62070071816427d" providerId="LiveId" clId="{6B0A1C37-CEB8-4E70-8FE3-829523EE7097}" dt="2021-03-30T06:19:34.714" v="11156" actId="207"/>
        <pc:sldMkLst>
          <pc:docMk/>
          <pc:sldMk cId="3622986249" sldId="347"/>
        </pc:sldMkLst>
        <pc:spChg chg="mod">
          <ac:chgData name="Evgenia Korneva" userId="e62070071816427d" providerId="LiveId" clId="{6B0A1C37-CEB8-4E70-8FE3-829523EE7097}" dt="2021-03-30T06:19:34.714" v="11156" actId="207"/>
          <ac:spMkLst>
            <pc:docMk/>
            <pc:sldMk cId="3622986249" sldId="347"/>
            <ac:spMk id="3" creationId="{B00B4A89-201B-4782-9648-6F6F5502F3ED}"/>
          </ac:spMkLst>
        </pc:spChg>
      </pc:sldChg>
      <pc:sldChg chg="modSp add">
        <pc:chgData name="Evgenia Korneva" userId="e62070071816427d" providerId="LiveId" clId="{6B0A1C37-CEB8-4E70-8FE3-829523EE7097}" dt="2021-03-30T06:19:43.983" v="11158" actId="207"/>
        <pc:sldMkLst>
          <pc:docMk/>
          <pc:sldMk cId="86286467" sldId="348"/>
        </pc:sldMkLst>
        <pc:spChg chg="mod">
          <ac:chgData name="Evgenia Korneva" userId="e62070071816427d" providerId="LiveId" clId="{6B0A1C37-CEB8-4E70-8FE3-829523EE7097}" dt="2021-03-30T06:19:43.983" v="11158" actId="207"/>
          <ac:spMkLst>
            <pc:docMk/>
            <pc:sldMk cId="86286467" sldId="348"/>
            <ac:spMk id="3" creationId="{B00B4A89-201B-4782-9648-6F6F5502F3ED}"/>
          </ac:spMkLst>
        </pc:spChg>
      </pc:sldChg>
      <pc:sldChg chg="modSp add">
        <pc:chgData name="Evgenia Korneva" userId="e62070071816427d" providerId="LiveId" clId="{6B0A1C37-CEB8-4E70-8FE3-829523EE7097}" dt="2021-03-30T06:19:50.773" v="11160" actId="207"/>
        <pc:sldMkLst>
          <pc:docMk/>
          <pc:sldMk cId="1910668560" sldId="349"/>
        </pc:sldMkLst>
        <pc:spChg chg="mod">
          <ac:chgData name="Evgenia Korneva" userId="e62070071816427d" providerId="LiveId" clId="{6B0A1C37-CEB8-4E70-8FE3-829523EE7097}" dt="2021-03-30T06:19:50.773" v="11160" actId="207"/>
          <ac:spMkLst>
            <pc:docMk/>
            <pc:sldMk cId="1910668560" sldId="349"/>
            <ac:spMk id="3" creationId="{B00B4A89-201B-4782-9648-6F6F5502F3ED}"/>
          </ac:spMkLst>
        </pc:spChg>
      </pc:sldChg>
      <pc:sldChg chg="modSp add">
        <pc:chgData name="Evgenia Korneva" userId="e62070071816427d" providerId="LiveId" clId="{6B0A1C37-CEB8-4E70-8FE3-829523EE7097}" dt="2021-03-30T06:19:58.053" v="11162" actId="207"/>
        <pc:sldMkLst>
          <pc:docMk/>
          <pc:sldMk cId="211256557" sldId="350"/>
        </pc:sldMkLst>
        <pc:spChg chg="mod">
          <ac:chgData name="Evgenia Korneva" userId="e62070071816427d" providerId="LiveId" clId="{6B0A1C37-CEB8-4E70-8FE3-829523EE7097}" dt="2021-03-30T06:19:58.053" v="11162" actId="207"/>
          <ac:spMkLst>
            <pc:docMk/>
            <pc:sldMk cId="211256557" sldId="350"/>
            <ac:spMk id="3" creationId="{B00B4A89-201B-4782-9648-6F6F5502F3ED}"/>
          </ac:spMkLst>
        </pc:spChg>
      </pc:sldChg>
      <pc:sldChg chg="modSp add">
        <pc:chgData name="Evgenia Korneva" userId="e62070071816427d" providerId="LiveId" clId="{6B0A1C37-CEB8-4E70-8FE3-829523EE7097}" dt="2021-03-30T06:20:14.118" v="11164" actId="207"/>
        <pc:sldMkLst>
          <pc:docMk/>
          <pc:sldMk cId="3693706160" sldId="351"/>
        </pc:sldMkLst>
        <pc:spChg chg="mod">
          <ac:chgData name="Evgenia Korneva" userId="e62070071816427d" providerId="LiveId" clId="{6B0A1C37-CEB8-4E70-8FE3-829523EE7097}" dt="2021-03-30T06:20:14.118" v="11164" actId="207"/>
          <ac:spMkLst>
            <pc:docMk/>
            <pc:sldMk cId="3693706160" sldId="351"/>
            <ac:spMk id="3" creationId="{B00B4A89-201B-4782-9648-6F6F5502F3ED}"/>
          </ac:spMkLst>
        </pc:spChg>
      </pc:sldChg>
      <pc:sldChg chg="modSp add">
        <pc:chgData name="Evgenia Korneva" userId="e62070071816427d" providerId="LiveId" clId="{6B0A1C37-CEB8-4E70-8FE3-829523EE7097}" dt="2021-03-30T06:20:22.981" v="11166" actId="207"/>
        <pc:sldMkLst>
          <pc:docMk/>
          <pc:sldMk cId="2665154388" sldId="352"/>
        </pc:sldMkLst>
        <pc:spChg chg="mod">
          <ac:chgData name="Evgenia Korneva" userId="e62070071816427d" providerId="LiveId" clId="{6B0A1C37-CEB8-4E70-8FE3-829523EE7097}" dt="2021-03-30T06:20:22.981" v="11166" actId="207"/>
          <ac:spMkLst>
            <pc:docMk/>
            <pc:sldMk cId="2665154388" sldId="352"/>
            <ac:spMk id="3" creationId="{B00B4A89-201B-4782-9648-6F6F5502F3ED}"/>
          </ac:spMkLst>
        </pc:spChg>
      </pc:sldChg>
      <pc:sldChg chg="modSp add">
        <pc:chgData name="Evgenia Korneva" userId="e62070071816427d" providerId="LiveId" clId="{6B0A1C37-CEB8-4E70-8FE3-829523EE7097}" dt="2021-03-30T06:20:31.046" v="11168" actId="207"/>
        <pc:sldMkLst>
          <pc:docMk/>
          <pc:sldMk cId="1100820091" sldId="353"/>
        </pc:sldMkLst>
        <pc:spChg chg="mod">
          <ac:chgData name="Evgenia Korneva" userId="e62070071816427d" providerId="LiveId" clId="{6B0A1C37-CEB8-4E70-8FE3-829523EE7097}" dt="2021-03-30T06:20:31.046" v="11168" actId="207"/>
          <ac:spMkLst>
            <pc:docMk/>
            <pc:sldMk cId="1100820091" sldId="353"/>
            <ac:spMk id="3" creationId="{B00B4A89-201B-4782-9648-6F6F5502F3ED}"/>
          </ac:spMkLst>
        </pc:spChg>
      </pc:sldChg>
      <pc:sldChg chg="modSp add">
        <pc:chgData name="Evgenia Korneva" userId="e62070071816427d" providerId="LiveId" clId="{6B0A1C37-CEB8-4E70-8FE3-829523EE7097}" dt="2021-03-30T06:20:39.066" v="11170" actId="207"/>
        <pc:sldMkLst>
          <pc:docMk/>
          <pc:sldMk cId="158551380" sldId="354"/>
        </pc:sldMkLst>
        <pc:spChg chg="mod">
          <ac:chgData name="Evgenia Korneva" userId="e62070071816427d" providerId="LiveId" clId="{6B0A1C37-CEB8-4E70-8FE3-829523EE7097}" dt="2021-03-30T06:20:39.066" v="11170" actId="207"/>
          <ac:spMkLst>
            <pc:docMk/>
            <pc:sldMk cId="158551380" sldId="354"/>
            <ac:spMk id="3" creationId="{B00B4A89-201B-4782-9648-6F6F5502F3ED}"/>
          </ac:spMkLst>
        </pc:spChg>
      </pc:sldChg>
      <pc:sldChg chg="modSp add">
        <pc:chgData name="Evgenia Korneva" userId="e62070071816427d" providerId="LiveId" clId="{6B0A1C37-CEB8-4E70-8FE3-829523EE7097}" dt="2021-03-30T06:21:21.844" v="11177" actId="207"/>
        <pc:sldMkLst>
          <pc:docMk/>
          <pc:sldMk cId="1799603475" sldId="355"/>
        </pc:sldMkLst>
        <pc:spChg chg="mod">
          <ac:chgData name="Evgenia Korneva" userId="e62070071816427d" providerId="LiveId" clId="{6B0A1C37-CEB8-4E70-8FE3-829523EE7097}" dt="2021-03-30T06:21:21.844" v="11177" actId="207"/>
          <ac:spMkLst>
            <pc:docMk/>
            <pc:sldMk cId="1799603475" sldId="355"/>
            <ac:spMk id="3" creationId="{8E8DBFB4-BC49-40CB-ADAD-9823522D31C2}"/>
          </ac:spMkLst>
        </pc:spChg>
      </pc:sldChg>
      <pc:sldChg chg="modSp add">
        <pc:chgData name="Evgenia Korneva" userId="e62070071816427d" providerId="LiveId" clId="{6B0A1C37-CEB8-4E70-8FE3-829523EE7097}" dt="2021-03-30T06:21:08.054" v="11174" actId="207"/>
        <pc:sldMkLst>
          <pc:docMk/>
          <pc:sldMk cId="2667466586" sldId="356"/>
        </pc:sldMkLst>
        <pc:spChg chg="mod">
          <ac:chgData name="Evgenia Korneva" userId="e62070071816427d" providerId="LiveId" clId="{6B0A1C37-CEB8-4E70-8FE3-829523EE7097}" dt="2021-03-30T06:21:08.054" v="11174" actId="207"/>
          <ac:spMkLst>
            <pc:docMk/>
            <pc:sldMk cId="2667466586" sldId="356"/>
            <ac:spMk id="3" creationId="{8E8DBFB4-BC49-40CB-ADAD-9823522D31C2}"/>
          </ac:spMkLst>
        </pc:spChg>
      </pc:sldChg>
      <pc:sldChg chg="modSp add">
        <pc:chgData name="Evgenia Korneva" userId="e62070071816427d" providerId="LiveId" clId="{6B0A1C37-CEB8-4E70-8FE3-829523EE7097}" dt="2021-03-30T06:21:14.188" v="11176" actId="207"/>
        <pc:sldMkLst>
          <pc:docMk/>
          <pc:sldMk cId="4135728515" sldId="357"/>
        </pc:sldMkLst>
        <pc:spChg chg="mod">
          <ac:chgData name="Evgenia Korneva" userId="e62070071816427d" providerId="LiveId" clId="{6B0A1C37-CEB8-4E70-8FE3-829523EE7097}" dt="2021-03-30T06:21:14.188" v="11176" actId="207"/>
          <ac:spMkLst>
            <pc:docMk/>
            <pc:sldMk cId="4135728515" sldId="357"/>
            <ac:spMk id="3" creationId="{8E8DBFB4-BC49-40CB-ADAD-9823522D31C2}"/>
          </ac:spMkLst>
        </pc:spChg>
      </pc:sldChg>
      <pc:sldChg chg="modSp add">
        <pc:chgData name="Evgenia Korneva" userId="e62070071816427d" providerId="LiveId" clId="{6B0A1C37-CEB8-4E70-8FE3-829523EE7097}" dt="2021-03-30T06:21:33.444" v="11179" actId="207"/>
        <pc:sldMkLst>
          <pc:docMk/>
          <pc:sldMk cId="4270909530" sldId="358"/>
        </pc:sldMkLst>
        <pc:spChg chg="mod">
          <ac:chgData name="Evgenia Korneva" userId="e62070071816427d" providerId="LiveId" clId="{6B0A1C37-CEB8-4E70-8FE3-829523EE7097}" dt="2021-03-30T06:21:33.444" v="11179" actId="207"/>
          <ac:spMkLst>
            <pc:docMk/>
            <pc:sldMk cId="4270909530" sldId="358"/>
            <ac:spMk id="3" creationId="{E479154A-822E-4129-BA0B-C5E96EA42DD8}"/>
          </ac:spMkLst>
        </pc:spChg>
      </pc:sldChg>
      <pc:sldChg chg="modSp add">
        <pc:chgData name="Evgenia Korneva" userId="e62070071816427d" providerId="LiveId" clId="{6B0A1C37-CEB8-4E70-8FE3-829523EE7097}" dt="2021-03-30T06:21:40.635" v="11181" actId="207"/>
        <pc:sldMkLst>
          <pc:docMk/>
          <pc:sldMk cId="2660593629" sldId="359"/>
        </pc:sldMkLst>
        <pc:spChg chg="mod">
          <ac:chgData name="Evgenia Korneva" userId="e62070071816427d" providerId="LiveId" clId="{6B0A1C37-CEB8-4E70-8FE3-829523EE7097}" dt="2021-03-30T06:21:40.635" v="11181" actId="207"/>
          <ac:spMkLst>
            <pc:docMk/>
            <pc:sldMk cId="2660593629" sldId="359"/>
            <ac:spMk id="3" creationId="{E479154A-822E-4129-BA0B-C5E96EA42DD8}"/>
          </ac:spMkLst>
        </pc:spChg>
      </pc:sldChg>
      <pc:sldChg chg="modSp add">
        <pc:chgData name="Evgenia Korneva" userId="e62070071816427d" providerId="LiveId" clId="{6B0A1C37-CEB8-4E70-8FE3-829523EE7097}" dt="2021-03-30T06:21:51.161" v="11183" actId="207"/>
        <pc:sldMkLst>
          <pc:docMk/>
          <pc:sldMk cId="3465261850" sldId="360"/>
        </pc:sldMkLst>
        <pc:spChg chg="mod">
          <ac:chgData name="Evgenia Korneva" userId="e62070071816427d" providerId="LiveId" clId="{6B0A1C37-CEB8-4E70-8FE3-829523EE7097}" dt="2021-03-30T06:21:51.161" v="11183" actId="207"/>
          <ac:spMkLst>
            <pc:docMk/>
            <pc:sldMk cId="3465261850" sldId="360"/>
            <ac:spMk id="3" creationId="{E479154A-822E-4129-BA0B-C5E96EA42DD8}"/>
          </ac:spMkLst>
        </pc:spChg>
      </pc:sldChg>
      <pc:sldChg chg="modSp add">
        <pc:chgData name="Evgenia Korneva" userId="e62070071816427d" providerId="LiveId" clId="{6B0A1C37-CEB8-4E70-8FE3-829523EE7097}" dt="2021-03-30T06:22:01.879" v="11185" actId="207"/>
        <pc:sldMkLst>
          <pc:docMk/>
          <pc:sldMk cId="3101989817" sldId="361"/>
        </pc:sldMkLst>
        <pc:spChg chg="mod">
          <ac:chgData name="Evgenia Korneva" userId="e62070071816427d" providerId="LiveId" clId="{6B0A1C37-CEB8-4E70-8FE3-829523EE7097}" dt="2021-03-30T06:22:01.879" v="11185" actId="207"/>
          <ac:spMkLst>
            <pc:docMk/>
            <pc:sldMk cId="3101989817" sldId="361"/>
            <ac:spMk id="3" creationId="{E479154A-822E-4129-BA0B-C5E96EA42DD8}"/>
          </ac:spMkLst>
        </pc:spChg>
      </pc:sldChg>
      <pc:sldChg chg="modSp add">
        <pc:chgData name="Evgenia Korneva" userId="e62070071816427d" providerId="LiveId" clId="{6B0A1C37-CEB8-4E70-8FE3-829523EE7097}" dt="2021-03-30T06:22:08.170" v="11187" actId="207"/>
        <pc:sldMkLst>
          <pc:docMk/>
          <pc:sldMk cId="3705021201" sldId="362"/>
        </pc:sldMkLst>
        <pc:spChg chg="mod">
          <ac:chgData name="Evgenia Korneva" userId="e62070071816427d" providerId="LiveId" clId="{6B0A1C37-CEB8-4E70-8FE3-829523EE7097}" dt="2021-03-30T06:22:08.170" v="11187" actId="207"/>
          <ac:spMkLst>
            <pc:docMk/>
            <pc:sldMk cId="3705021201" sldId="362"/>
            <ac:spMk id="3" creationId="{E479154A-822E-4129-BA0B-C5E96EA42DD8}"/>
          </ac:spMkLst>
        </pc:spChg>
      </pc:sldChg>
      <pc:sldChg chg="modSp add">
        <pc:chgData name="Evgenia Korneva" userId="e62070071816427d" providerId="LiveId" clId="{6B0A1C37-CEB8-4E70-8FE3-829523EE7097}" dt="2021-03-30T06:22:15.249" v="11189" actId="207"/>
        <pc:sldMkLst>
          <pc:docMk/>
          <pc:sldMk cId="2119594267" sldId="363"/>
        </pc:sldMkLst>
        <pc:spChg chg="mod">
          <ac:chgData name="Evgenia Korneva" userId="e62070071816427d" providerId="LiveId" clId="{6B0A1C37-CEB8-4E70-8FE3-829523EE7097}" dt="2021-03-30T06:22:15.249" v="11189" actId="207"/>
          <ac:spMkLst>
            <pc:docMk/>
            <pc:sldMk cId="2119594267" sldId="363"/>
            <ac:spMk id="3" creationId="{E479154A-822E-4129-BA0B-C5E96EA42DD8}"/>
          </ac:spMkLst>
        </pc:spChg>
      </pc:sldChg>
      <pc:sldChg chg="modSp add">
        <pc:chgData name="Evgenia Korneva" userId="e62070071816427d" providerId="LiveId" clId="{6B0A1C37-CEB8-4E70-8FE3-829523EE7097}" dt="2021-03-30T06:22:33.310" v="11193" actId="207"/>
        <pc:sldMkLst>
          <pc:docMk/>
          <pc:sldMk cId="4290260905" sldId="364"/>
        </pc:sldMkLst>
        <pc:spChg chg="mod">
          <ac:chgData name="Evgenia Korneva" userId="e62070071816427d" providerId="LiveId" clId="{6B0A1C37-CEB8-4E70-8FE3-829523EE7097}" dt="2021-03-30T06:22:33.310" v="11193" actId="207"/>
          <ac:spMkLst>
            <pc:docMk/>
            <pc:sldMk cId="4290260905" sldId="364"/>
            <ac:spMk id="3" creationId="{E479154A-822E-4129-BA0B-C5E96EA42DD8}"/>
          </ac:spMkLst>
        </pc:spChg>
      </pc:sldChg>
      <pc:sldChg chg="modSp add">
        <pc:chgData name="Evgenia Korneva" userId="e62070071816427d" providerId="LiveId" clId="{6B0A1C37-CEB8-4E70-8FE3-829523EE7097}" dt="2021-03-30T06:22:41.801" v="11195" actId="207"/>
        <pc:sldMkLst>
          <pc:docMk/>
          <pc:sldMk cId="2240662487" sldId="365"/>
        </pc:sldMkLst>
        <pc:spChg chg="mod">
          <ac:chgData name="Evgenia Korneva" userId="e62070071816427d" providerId="LiveId" clId="{6B0A1C37-CEB8-4E70-8FE3-829523EE7097}" dt="2021-03-30T06:22:41.801" v="11195" actId="207"/>
          <ac:spMkLst>
            <pc:docMk/>
            <pc:sldMk cId="2240662487" sldId="365"/>
            <ac:spMk id="3" creationId="{E479154A-822E-4129-BA0B-C5E96EA42DD8}"/>
          </ac:spMkLst>
        </pc:spChg>
      </pc:sldChg>
      <pc:sldChg chg="modSp add">
        <pc:chgData name="Evgenia Korneva" userId="e62070071816427d" providerId="LiveId" clId="{6B0A1C37-CEB8-4E70-8FE3-829523EE7097}" dt="2021-03-30T06:24:18.076" v="11221" actId="20577"/>
        <pc:sldMkLst>
          <pc:docMk/>
          <pc:sldMk cId="491068865" sldId="366"/>
        </pc:sldMkLst>
        <pc:spChg chg="mod">
          <ac:chgData name="Evgenia Korneva" userId="e62070071816427d" providerId="LiveId" clId="{6B0A1C37-CEB8-4E70-8FE3-829523EE7097}" dt="2021-03-30T06:24:18.076" v="11221" actId="20577"/>
          <ac:spMkLst>
            <pc:docMk/>
            <pc:sldMk cId="491068865" sldId="366"/>
            <ac:spMk id="8" creationId="{B0DF1A74-F8BD-4363-A45E-42D9B52AA250}"/>
          </ac:spMkLst>
        </pc:spChg>
      </pc:sldChg>
      <pc:sldChg chg="modSp add">
        <pc:chgData name="Evgenia Korneva" userId="e62070071816427d" providerId="LiveId" clId="{6B0A1C37-CEB8-4E70-8FE3-829523EE7097}" dt="2021-03-30T06:24:14.270" v="11219" actId="20577"/>
        <pc:sldMkLst>
          <pc:docMk/>
          <pc:sldMk cId="4221002526" sldId="367"/>
        </pc:sldMkLst>
        <pc:spChg chg="mod">
          <ac:chgData name="Evgenia Korneva" userId="e62070071816427d" providerId="LiveId" clId="{6B0A1C37-CEB8-4E70-8FE3-829523EE7097}" dt="2021-03-30T06:23:10.460" v="11199" actId="207"/>
          <ac:spMkLst>
            <pc:docMk/>
            <pc:sldMk cId="4221002526" sldId="367"/>
            <ac:spMk id="7" creationId="{0CC2ECDE-20AA-43D1-BB36-1EB15D18164E}"/>
          </ac:spMkLst>
        </pc:spChg>
        <pc:spChg chg="mod">
          <ac:chgData name="Evgenia Korneva" userId="e62070071816427d" providerId="LiveId" clId="{6B0A1C37-CEB8-4E70-8FE3-829523EE7097}" dt="2021-03-30T06:24:14.270" v="11219" actId="20577"/>
          <ac:spMkLst>
            <pc:docMk/>
            <pc:sldMk cId="4221002526" sldId="367"/>
            <ac:spMk id="8" creationId="{B0DF1A74-F8BD-4363-A45E-42D9B52AA250}"/>
          </ac:spMkLst>
        </pc:spChg>
      </pc:sldChg>
      <pc:sldChg chg="modSp add">
        <pc:chgData name="Evgenia Korneva" userId="e62070071816427d" providerId="LiveId" clId="{6B0A1C37-CEB8-4E70-8FE3-829523EE7097}" dt="2021-03-30T06:24:10.253" v="11217" actId="20577"/>
        <pc:sldMkLst>
          <pc:docMk/>
          <pc:sldMk cId="4188104951" sldId="368"/>
        </pc:sldMkLst>
        <pc:spChg chg="mod">
          <ac:chgData name="Evgenia Korneva" userId="e62070071816427d" providerId="LiveId" clId="{6B0A1C37-CEB8-4E70-8FE3-829523EE7097}" dt="2021-03-30T06:24:10.253" v="11217" actId="20577"/>
          <ac:spMkLst>
            <pc:docMk/>
            <pc:sldMk cId="4188104951" sldId="368"/>
            <ac:spMk id="8" creationId="{B0DF1A74-F8BD-4363-A45E-42D9B52AA250}"/>
          </ac:spMkLst>
        </pc:spChg>
      </pc:sldChg>
      <pc:sldChg chg="modSp add">
        <pc:chgData name="Evgenia Korneva" userId="e62070071816427d" providerId="LiveId" clId="{6B0A1C37-CEB8-4E70-8FE3-829523EE7097}" dt="2021-03-30T06:24:04.789" v="11215" actId="20577"/>
        <pc:sldMkLst>
          <pc:docMk/>
          <pc:sldMk cId="551775055" sldId="369"/>
        </pc:sldMkLst>
        <pc:spChg chg="mod">
          <ac:chgData name="Evgenia Korneva" userId="e62070071816427d" providerId="LiveId" clId="{6B0A1C37-CEB8-4E70-8FE3-829523EE7097}" dt="2021-03-30T06:23:27.705" v="11203" actId="207"/>
          <ac:spMkLst>
            <pc:docMk/>
            <pc:sldMk cId="551775055" sldId="369"/>
            <ac:spMk id="7" creationId="{0CC2ECDE-20AA-43D1-BB36-1EB15D18164E}"/>
          </ac:spMkLst>
        </pc:spChg>
        <pc:spChg chg="mod">
          <ac:chgData name="Evgenia Korneva" userId="e62070071816427d" providerId="LiveId" clId="{6B0A1C37-CEB8-4E70-8FE3-829523EE7097}" dt="2021-03-30T06:24:04.789" v="11215" actId="20577"/>
          <ac:spMkLst>
            <pc:docMk/>
            <pc:sldMk cId="551775055" sldId="369"/>
            <ac:spMk id="8" creationId="{B0DF1A74-F8BD-4363-A45E-42D9B52AA250}"/>
          </ac:spMkLst>
        </pc:spChg>
      </pc:sldChg>
      <pc:sldChg chg="modSp add">
        <pc:chgData name="Evgenia Korneva" userId="e62070071816427d" providerId="LiveId" clId="{6B0A1C37-CEB8-4E70-8FE3-829523EE7097}" dt="2021-03-30T06:24:00.718" v="11213" actId="20577"/>
        <pc:sldMkLst>
          <pc:docMk/>
          <pc:sldMk cId="2507949714" sldId="370"/>
        </pc:sldMkLst>
        <pc:spChg chg="mod">
          <ac:chgData name="Evgenia Korneva" userId="e62070071816427d" providerId="LiveId" clId="{6B0A1C37-CEB8-4E70-8FE3-829523EE7097}" dt="2021-03-30T06:24:00.718" v="11213" actId="20577"/>
          <ac:spMkLst>
            <pc:docMk/>
            <pc:sldMk cId="2507949714" sldId="370"/>
            <ac:spMk id="8" creationId="{B0DF1A74-F8BD-4363-A45E-42D9B52AA250}"/>
          </ac:spMkLst>
        </pc:spChg>
      </pc:sldChg>
      <pc:sldChg chg="modSp add">
        <pc:chgData name="Evgenia Korneva" userId="e62070071816427d" providerId="LiveId" clId="{6B0A1C37-CEB8-4E70-8FE3-829523EE7097}" dt="2021-03-30T06:23:56.859" v="11211" actId="20577"/>
        <pc:sldMkLst>
          <pc:docMk/>
          <pc:sldMk cId="2222275484" sldId="371"/>
        </pc:sldMkLst>
        <pc:spChg chg="mod">
          <ac:chgData name="Evgenia Korneva" userId="e62070071816427d" providerId="LiveId" clId="{6B0A1C37-CEB8-4E70-8FE3-829523EE7097}" dt="2021-03-30T06:23:41.631" v="11207" actId="207"/>
          <ac:spMkLst>
            <pc:docMk/>
            <pc:sldMk cId="2222275484" sldId="371"/>
            <ac:spMk id="7" creationId="{0CC2ECDE-20AA-43D1-BB36-1EB15D18164E}"/>
          </ac:spMkLst>
        </pc:spChg>
        <pc:spChg chg="mod">
          <ac:chgData name="Evgenia Korneva" userId="e62070071816427d" providerId="LiveId" clId="{6B0A1C37-CEB8-4E70-8FE3-829523EE7097}" dt="2021-03-30T06:23:56.859" v="11211" actId="20577"/>
          <ac:spMkLst>
            <pc:docMk/>
            <pc:sldMk cId="2222275484" sldId="371"/>
            <ac:spMk id="8" creationId="{B0DF1A74-F8BD-4363-A45E-42D9B52AA250}"/>
          </ac:spMkLst>
        </pc:spChg>
      </pc:sldChg>
      <pc:sldChg chg="modSp add">
        <pc:chgData name="Evgenia Korneva" userId="e62070071816427d" providerId="LiveId" clId="{6B0A1C37-CEB8-4E70-8FE3-829523EE7097}" dt="2021-03-30T06:23:49.789" v="11209" actId="207"/>
        <pc:sldMkLst>
          <pc:docMk/>
          <pc:sldMk cId="1564248745" sldId="372"/>
        </pc:sldMkLst>
        <pc:spChg chg="mod">
          <ac:chgData name="Evgenia Korneva" userId="e62070071816427d" providerId="LiveId" clId="{6B0A1C37-CEB8-4E70-8FE3-829523EE7097}" dt="2021-03-30T06:23:49.789" v="11209" actId="207"/>
          <ac:spMkLst>
            <pc:docMk/>
            <pc:sldMk cId="1564248745" sldId="372"/>
            <ac:spMk id="8" creationId="{B0DF1A74-F8BD-4363-A45E-42D9B52AA250}"/>
          </ac:spMkLst>
        </pc:spChg>
      </pc:sldChg>
      <pc:sldChg chg="modSp add">
        <pc:chgData name="Evgenia Korneva" userId="e62070071816427d" providerId="LiveId" clId="{6B0A1C37-CEB8-4E70-8FE3-829523EE7097}" dt="2021-03-30T06:24:39.510" v="11225" actId="207"/>
        <pc:sldMkLst>
          <pc:docMk/>
          <pc:sldMk cId="2258191786" sldId="373"/>
        </pc:sldMkLst>
        <pc:spChg chg="mod">
          <ac:chgData name="Evgenia Korneva" userId="e62070071816427d" providerId="LiveId" clId="{6B0A1C37-CEB8-4E70-8FE3-829523EE7097}" dt="2021-03-30T06:24:39.510" v="11225" actId="207"/>
          <ac:spMkLst>
            <pc:docMk/>
            <pc:sldMk cId="2258191786" sldId="373"/>
            <ac:spMk id="3" creationId="{5A048B77-E321-43FA-A132-AF14E1483931}"/>
          </ac:spMkLst>
        </pc:spChg>
      </pc:sldChg>
      <pc:sldChg chg="modSp add">
        <pc:chgData name="Evgenia Korneva" userId="e62070071816427d" providerId="LiveId" clId="{6B0A1C37-CEB8-4E70-8FE3-829523EE7097}" dt="2021-03-30T06:24:47.118" v="11227" actId="207"/>
        <pc:sldMkLst>
          <pc:docMk/>
          <pc:sldMk cId="3331048026" sldId="374"/>
        </pc:sldMkLst>
        <pc:spChg chg="mod">
          <ac:chgData name="Evgenia Korneva" userId="e62070071816427d" providerId="LiveId" clId="{6B0A1C37-CEB8-4E70-8FE3-829523EE7097}" dt="2021-03-30T06:24:47.118" v="11227" actId="207"/>
          <ac:spMkLst>
            <pc:docMk/>
            <pc:sldMk cId="3331048026" sldId="374"/>
            <ac:spMk id="3" creationId="{5A048B77-E321-43FA-A132-AF14E1483931}"/>
          </ac:spMkLst>
        </pc:spChg>
      </pc:sldChg>
      <pc:sldChg chg="modSp add">
        <pc:chgData name="Evgenia Korneva" userId="e62070071816427d" providerId="LiveId" clId="{6B0A1C37-CEB8-4E70-8FE3-829523EE7097}" dt="2021-03-30T06:24:53.850" v="11229" actId="207"/>
        <pc:sldMkLst>
          <pc:docMk/>
          <pc:sldMk cId="3424875722" sldId="375"/>
        </pc:sldMkLst>
        <pc:spChg chg="mod">
          <ac:chgData name="Evgenia Korneva" userId="e62070071816427d" providerId="LiveId" clId="{6B0A1C37-CEB8-4E70-8FE3-829523EE7097}" dt="2021-03-30T06:24:53.850" v="11229" actId="207"/>
          <ac:spMkLst>
            <pc:docMk/>
            <pc:sldMk cId="3424875722" sldId="375"/>
            <ac:spMk id="3" creationId="{5A048B77-E321-43FA-A132-AF14E1483931}"/>
          </ac:spMkLst>
        </pc:spChg>
      </pc:sldChg>
      <pc:sldChg chg="modSp add">
        <pc:chgData name="Evgenia Korneva" userId="e62070071816427d" providerId="LiveId" clId="{6B0A1C37-CEB8-4E70-8FE3-829523EE7097}" dt="2021-03-30T06:25:06.968" v="11231" actId="207"/>
        <pc:sldMkLst>
          <pc:docMk/>
          <pc:sldMk cId="1325107410" sldId="376"/>
        </pc:sldMkLst>
        <pc:spChg chg="mod">
          <ac:chgData name="Evgenia Korneva" userId="e62070071816427d" providerId="LiveId" clId="{6B0A1C37-CEB8-4E70-8FE3-829523EE7097}" dt="2021-03-30T06:25:06.968" v="11231" actId="207"/>
          <ac:spMkLst>
            <pc:docMk/>
            <pc:sldMk cId="1325107410" sldId="376"/>
            <ac:spMk id="3" creationId="{5A048B77-E321-43FA-A132-AF14E1483931}"/>
          </ac:spMkLst>
        </pc:spChg>
      </pc:sldChg>
      <pc:sldChg chg="modSp add">
        <pc:chgData name="Evgenia Korneva" userId="e62070071816427d" providerId="LiveId" clId="{6B0A1C37-CEB8-4E70-8FE3-829523EE7097}" dt="2021-03-30T06:26:06.703" v="11243" actId="207"/>
        <pc:sldMkLst>
          <pc:docMk/>
          <pc:sldMk cId="2204848431" sldId="377"/>
        </pc:sldMkLst>
        <pc:spChg chg="mod">
          <ac:chgData name="Evgenia Korneva" userId="e62070071816427d" providerId="LiveId" clId="{6B0A1C37-CEB8-4E70-8FE3-829523EE7097}" dt="2021-03-30T06:26:06.703" v="11243" actId="207"/>
          <ac:spMkLst>
            <pc:docMk/>
            <pc:sldMk cId="2204848431" sldId="377"/>
            <ac:spMk id="7" creationId="{280BD71E-294D-4039-A04E-A47E856B456F}"/>
          </ac:spMkLst>
        </pc:spChg>
      </pc:sldChg>
      <pc:sldChg chg="add del">
        <pc:chgData name="Evgenia Korneva" userId="e62070071816427d" providerId="LiveId" clId="{6B0A1C37-CEB8-4E70-8FE3-829523EE7097}" dt="2021-03-30T06:25:57.479" v="11241" actId="47"/>
        <pc:sldMkLst>
          <pc:docMk/>
          <pc:sldMk cId="3563684810" sldId="377"/>
        </pc:sldMkLst>
      </pc:sldChg>
      <pc:sldChg chg="modSp add">
        <pc:chgData name="Evgenia Korneva" userId="e62070071816427d" providerId="LiveId" clId="{6B0A1C37-CEB8-4E70-8FE3-829523EE7097}" dt="2021-03-30T06:26:41.355" v="11245" actId="207"/>
        <pc:sldMkLst>
          <pc:docMk/>
          <pc:sldMk cId="508906557" sldId="378"/>
        </pc:sldMkLst>
        <pc:spChg chg="mod">
          <ac:chgData name="Evgenia Korneva" userId="e62070071816427d" providerId="LiveId" clId="{6B0A1C37-CEB8-4E70-8FE3-829523EE7097}" dt="2021-03-30T06:26:41.355" v="11245" actId="207"/>
          <ac:spMkLst>
            <pc:docMk/>
            <pc:sldMk cId="508906557" sldId="378"/>
            <ac:spMk id="3" creationId="{58E6E08F-5C0C-4595-A218-916A300DBAA8}"/>
          </ac:spMkLst>
        </pc:spChg>
      </pc:sldChg>
      <pc:sldChg chg="modSp add">
        <pc:chgData name="Evgenia Korneva" userId="e62070071816427d" providerId="LiveId" clId="{6B0A1C37-CEB8-4E70-8FE3-829523EE7097}" dt="2021-03-30T06:26:47.795" v="11247" actId="207"/>
        <pc:sldMkLst>
          <pc:docMk/>
          <pc:sldMk cId="1238110974" sldId="379"/>
        </pc:sldMkLst>
        <pc:spChg chg="mod">
          <ac:chgData name="Evgenia Korneva" userId="e62070071816427d" providerId="LiveId" clId="{6B0A1C37-CEB8-4E70-8FE3-829523EE7097}" dt="2021-03-30T06:26:47.795" v="11247" actId="207"/>
          <ac:spMkLst>
            <pc:docMk/>
            <pc:sldMk cId="1238110974" sldId="379"/>
            <ac:spMk id="3" creationId="{58E6E08F-5C0C-4595-A218-916A300DBAA8}"/>
          </ac:spMkLst>
        </pc:spChg>
      </pc:sldChg>
      <pc:sldChg chg="modSp add">
        <pc:chgData name="Evgenia Korneva" userId="e62070071816427d" providerId="LiveId" clId="{6B0A1C37-CEB8-4E70-8FE3-829523EE7097}" dt="2021-03-30T06:26:54.525" v="11249" actId="207"/>
        <pc:sldMkLst>
          <pc:docMk/>
          <pc:sldMk cId="299787531" sldId="380"/>
        </pc:sldMkLst>
        <pc:spChg chg="mod">
          <ac:chgData name="Evgenia Korneva" userId="e62070071816427d" providerId="LiveId" clId="{6B0A1C37-CEB8-4E70-8FE3-829523EE7097}" dt="2021-03-30T06:26:54.525" v="11249" actId="207"/>
          <ac:spMkLst>
            <pc:docMk/>
            <pc:sldMk cId="299787531" sldId="380"/>
            <ac:spMk id="3" creationId="{58E6E08F-5C0C-4595-A218-916A300DBAA8}"/>
          </ac:spMkLst>
        </pc:spChg>
      </pc:sldChg>
      <pc:sldChg chg="modSp add">
        <pc:chgData name="Evgenia Korneva" userId="e62070071816427d" providerId="LiveId" clId="{6B0A1C37-CEB8-4E70-8FE3-829523EE7097}" dt="2021-03-30T06:27:02.259" v="11251" actId="207"/>
        <pc:sldMkLst>
          <pc:docMk/>
          <pc:sldMk cId="1910446876" sldId="381"/>
        </pc:sldMkLst>
        <pc:spChg chg="mod">
          <ac:chgData name="Evgenia Korneva" userId="e62070071816427d" providerId="LiveId" clId="{6B0A1C37-CEB8-4E70-8FE3-829523EE7097}" dt="2021-03-30T06:27:02.259" v="11251" actId="207"/>
          <ac:spMkLst>
            <pc:docMk/>
            <pc:sldMk cId="1910446876" sldId="381"/>
            <ac:spMk id="3" creationId="{58E6E08F-5C0C-4595-A218-916A300DBAA8}"/>
          </ac:spMkLst>
        </pc:spChg>
      </pc:sldChg>
      <pc:sldChg chg="modSp add">
        <pc:chgData name="Evgenia Korneva" userId="e62070071816427d" providerId="LiveId" clId="{6B0A1C37-CEB8-4E70-8FE3-829523EE7097}" dt="2021-03-30T06:27:09.522" v="11253" actId="207"/>
        <pc:sldMkLst>
          <pc:docMk/>
          <pc:sldMk cId="425864366" sldId="382"/>
        </pc:sldMkLst>
        <pc:spChg chg="mod">
          <ac:chgData name="Evgenia Korneva" userId="e62070071816427d" providerId="LiveId" clId="{6B0A1C37-CEB8-4E70-8FE3-829523EE7097}" dt="2021-03-30T06:27:09.522" v="11253" actId="207"/>
          <ac:spMkLst>
            <pc:docMk/>
            <pc:sldMk cId="425864366" sldId="382"/>
            <ac:spMk id="3" creationId="{58E6E08F-5C0C-4595-A218-916A300DBAA8}"/>
          </ac:spMkLst>
        </pc:spChg>
      </pc:sldChg>
      <pc:sldChg chg="modSp add">
        <pc:chgData name="Evgenia Korneva" userId="e62070071816427d" providerId="LiveId" clId="{6B0A1C37-CEB8-4E70-8FE3-829523EE7097}" dt="2021-03-30T06:27:16.779" v="11255" actId="207"/>
        <pc:sldMkLst>
          <pc:docMk/>
          <pc:sldMk cId="38138003" sldId="383"/>
        </pc:sldMkLst>
        <pc:spChg chg="mod">
          <ac:chgData name="Evgenia Korneva" userId="e62070071816427d" providerId="LiveId" clId="{6B0A1C37-CEB8-4E70-8FE3-829523EE7097}" dt="2021-03-30T06:27:16.779" v="11255" actId="207"/>
          <ac:spMkLst>
            <pc:docMk/>
            <pc:sldMk cId="38138003" sldId="383"/>
            <ac:spMk id="3" creationId="{58E6E08F-5C0C-4595-A218-916A300DBAA8}"/>
          </ac:spMkLst>
        </pc:spChg>
      </pc:sldChg>
      <pc:sldChg chg="modSp add">
        <pc:chgData name="Evgenia Korneva" userId="e62070071816427d" providerId="LiveId" clId="{6B0A1C37-CEB8-4E70-8FE3-829523EE7097}" dt="2021-03-30T06:27:22.868" v="11257" actId="207"/>
        <pc:sldMkLst>
          <pc:docMk/>
          <pc:sldMk cId="2026596130" sldId="384"/>
        </pc:sldMkLst>
        <pc:spChg chg="mod">
          <ac:chgData name="Evgenia Korneva" userId="e62070071816427d" providerId="LiveId" clId="{6B0A1C37-CEB8-4E70-8FE3-829523EE7097}" dt="2021-03-30T06:27:22.868" v="11257" actId="207"/>
          <ac:spMkLst>
            <pc:docMk/>
            <pc:sldMk cId="2026596130" sldId="384"/>
            <ac:spMk id="3" creationId="{58E6E08F-5C0C-4595-A218-916A300DBAA8}"/>
          </ac:spMkLst>
        </pc:spChg>
      </pc:sldChg>
      <pc:sldChg chg="modSp add">
        <pc:chgData name="Evgenia Korneva" userId="e62070071816427d" providerId="LiveId" clId="{6B0A1C37-CEB8-4E70-8FE3-829523EE7097}" dt="2021-03-30T06:27:33.841" v="11259" actId="207"/>
        <pc:sldMkLst>
          <pc:docMk/>
          <pc:sldMk cId="1836708676" sldId="385"/>
        </pc:sldMkLst>
        <pc:spChg chg="mod">
          <ac:chgData name="Evgenia Korneva" userId="e62070071816427d" providerId="LiveId" clId="{6B0A1C37-CEB8-4E70-8FE3-829523EE7097}" dt="2021-03-30T06:27:33.841" v="11259" actId="207"/>
          <ac:spMkLst>
            <pc:docMk/>
            <pc:sldMk cId="1836708676" sldId="385"/>
            <ac:spMk id="3" creationId="{468C1493-0A7A-49F8-8690-B20266402AC7}"/>
          </ac:spMkLst>
        </pc:spChg>
      </pc:sldChg>
      <pc:sldChg chg="modSp add">
        <pc:chgData name="Evgenia Korneva" userId="e62070071816427d" providerId="LiveId" clId="{6B0A1C37-CEB8-4E70-8FE3-829523EE7097}" dt="2021-03-30T06:27:41.113" v="11261" actId="207"/>
        <pc:sldMkLst>
          <pc:docMk/>
          <pc:sldMk cId="3288175371" sldId="386"/>
        </pc:sldMkLst>
        <pc:spChg chg="mod">
          <ac:chgData name="Evgenia Korneva" userId="e62070071816427d" providerId="LiveId" clId="{6B0A1C37-CEB8-4E70-8FE3-829523EE7097}" dt="2021-03-30T06:27:41.113" v="11261" actId="207"/>
          <ac:spMkLst>
            <pc:docMk/>
            <pc:sldMk cId="3288175371" sldId="386"/>
            <ac:spMk id="3" creationId="{468C1493-0A7A-49F8-8690-B20266402AC7}"/>
          </ac:spMkLst>
        </pc:spChg>
      </pc:sldChg>
      <pc:sldChg chg="modSp add">
        <pc:chgData name="Evgenia Korneva" userId="e62070071816427d" providerId="LiveId" clId="{6B0A1C37-CEB8-4E70-8FE3-829523EE7097}" dt="2021-03-30T06:27:48.939" v="11263" actId="207"/>
        <pc:sldMkLst>
          <pc:docMk/>
          <pc:sldMk cId="1862880795" sldId="387"/>
        </pc:sldMkLst>
        <pc:spChg chg="mod">
          <ac:chgData name="Evgenia Korneva" userId="e62070071816427d" providerId="LiveId" clId="{6B0A1C37-CEB8-4E70-8FE3-829523EE7097}" dt="2021-03-30T06:27:48.939" v="11263" actId="207"/>
          <ac:spMkLst>
            <pc:docMk/>
            <pc:sldMk cId="1862880795" sldId="387"/>
            <ac:spMk id="3" creationId="{468C1493-0A7A-49F8-8690-B20266402AC7}"/>
          </ac:spMkLst>
        </pc:spChg>
      </pc:sldChg>
      <pc:sldChg chg="modSp add">
        <pc:chgData name="Evgenia Korneva" userId="e62070071816427d" providerId="LiveId" clId="{6B0A1C37-CEB8-4E70-8FE3-829523EE7097}" dt="2021-03-30T06:27:56.616" v="11265" actId="207"/>
        <pc:sldMkLst>
          <pc:docMk/>
          <pc:sldMk cId="1891965523" sldId="388"/>
        </pc:sldMkLst>
        <pc:spChg chg="mod">
          <ac:chgData name="Evgenia Korneva" userId="e62070071816427d" providerId="LiveId" clId="{6B0A1C37-CEB8-4E70-8FE3-829523EE7097}" dt="2021-03-30T06:27:56.616" v="11265" actId="207"/>
          <ac:spMkLst>
            <pc:docMk/>
            <pc:sldMk cId="1891965523" sldId="388"/>
            <ac:spMk id="3" creationId="{468C1493-0A7A-49F8-8690-B20266402AC7}"/>
          </ac:spMkLst>
        </pc:spChg>
      </pc:sldChg>
      <pc:sldChg chg="modSp add">
        <pc:chgData name="Evgenia Korneva" userId="e62070071816427d" providerId="LiveId" clId="{6B0A1C37-CEB8-4E70-8FE3-829523EE7097}" dt="2021-03-30T06:28:04.014" v="11267" actId="207"/>
        <pc:sldMkLst>
          <pc:docMk/>
          <pc:sldMk cId="2196987449" sldId="389"/>
        </pc:sldMkLst>
        <pc:spChg chg="mod">
          <ac:chgData name="Evgenia Korneva" userId="e62070071816427d" providerId="LiveId" clId="{6B0A1C37-CEB8-4E70-8FE3-829523EE7097}" dt="2021-03-30T06:28:04.014" v="11267" actId="207"/>
          <ac:spMkLst>
            <pc:docMk/>
            <pc:sldMk cId="2196987449" sldId="389"/>
            <ac:spMk id="3" creationId="{468C1493-0A7A-49F8-8690-B20266402AC7}"/>
          </ac:spMkLst>
        </pc:spChg>
      </pc:sldChg>
      <pc:sldChg chg="modSp add">
        <pc:chgData name="Evgenia Korneva" userId="e62070071816427d" providerId="LiveId" clId="{6B0A1C37-CEB8-4E70-8FE3-829523EE7097}" dt="2021-03-30T06:28:18.277" v="11269" actId="207"/>
        <pc:sldMkLst>
          <pc:docMk/>
          <pc:sldMk cId="2637836712" sldId="390"/>
        </pc:sldMkLst>
        <pc:spChg chg="mod">
          <ac:chgData name="Evgenia Korneva" userId="e62070071816427d" providerId="LiveId" clId="{6B0A1C37-CEB8-4E70-8FE3-829523EE7097}" dt="2021-03-30T06:28:18.277" v="11269" actId="207"/>
          <ac:spMkLst>
            <pc:docMk/>
            <pc:sldMk cId="2637836712" sldId="390"/>
            <ac:spMk id="3" creationId="{38F1AA15-2379-4C1F-BCDD-21F037B1301C}"/>
          </ac:spMkLst>
        </pc:spChg>
      </pc:sldChg>
      <pc:sldChg chg="modSp add">
        <pc:chgData name="Evgenia Korneva" userId="e62070071816427d" providerId="LiveId" clId="{6B0A1C37-CEB8-4E70-8FE3-829523EE7097}" dt="2021-03-30T06:28:28.751" v="11271" actId="207"/>
        <pc:sldMkLst>
          <pc:docMk/>
          <pc:sldMk cId="1693603051" sldId="391"/>
        </pc:sldMkLst>
        <pc:spChg chg="mod">
          <ac:chgData name="Evgenia Korneva" userId="e62070071816427d" providerId="LiveId" clId="{6B0A1C37-CEB8-4E70-8FE3-829523EE7097}" dt="2021-03-30T06:28:28.751" v="11271" actId="207"/>
          <ac:spMkLst>
            <pc:docMk/>
            <pc:sldMk cId="1693603051" sldId="391"/>
            <ac:spMk id="3" creationId="{7E9272AA-2CA9-456C-88B5-E173075A99B7}"/>
          </ac:spMkLst>
        </pc:spChg>
      </pc:sldChg>
      <pc:sldChg chg="modSp add">
        <pc:chgData name="Evgenia Korneva" userId="e62070071816427d" providerId="LiveId" clId="{6B0A1C37-CEB8-4E70-8FE3-829523EE7097}" dt="2021-03-30T06:28:36.819" v="11273" actId="207"/>
        <pc:sldMkLst>
          <pc:docMk/>
          <pc:sldMk cId="156085505" sldId="392"/>
        </pc:sldMkLst>
        <pc:spChg chg="mod">
          <ac:chgData name="Evgenia Korneva" userId="e62070071816427d" providerId="LiveId" clId="{6B0A1C37-CEB8-4E70-8FE3-829523EE7097}" dt="2021-03-30T06:28:36.819" v="11273" actId="207"/>
          <ac:spMkLst>
            <pc:docMk/>
            <pc:sldMk cId="156085505" sldId="392"/>
            <ac:spMk id="3" creationId="{7E9272AA-2CA9-456C-88B5-E173075A99B7}"/>
          </ac:spMkLst>
        </pc:spChg>
      </pc:sldChg>
      <pc:sldChg chg="modSp add">
        <pc:chgData name="Evgenia Korneva" userId="e62070071816427d" providerId="LiveId" clId="{6B0A1C37-CEB8-4E70-8FE3-829523EE7097}" dt="2021-03-30T06:28:44.867" v="11275" actId="207"/>
        <pc:sldMkLst>
          <pc:docMk/>
          <pc:sldMk cId="4027098145" sldId="393"/>
        </pc:sldMkLst>
        <pc:spChg chg="mod">
          <ac:chgData name="Evgenia Korneva" userId="e62070071816427d" providerId="LiveId" clId="{6B0A1C37-CEB8-4E70-8FE3-829523EE7097}" dt="2021-03-30T06:28:44.867" v="11275" actId="207"/>
          <ac:spMkLst>
            <pc:docMk/>
            <pc:sldMk cId="4027098145" sldId="393"/>
            <ac:spMk id="3" creationId="{7E9272AA-2CA9-456C-88B5-E173075A99B7}"/>
          </ac:spMkLst>
        </pc:spChg>
      </pc:sldChg>
      <pc:sldChg chg="modSp add">
        <pc:chgData name="Evgenia Korneva" userId="e62070071816427d" providerId="LiveId" clId="{6B0A1C37-CEB8-4E70-8FE3-829523EE7097}" dt="2021-03-30T06:28:52.279" v="11277" actId="207"/>
        <pc:sldMkLst>
          <pc:docMk/>
          <pc:sldMk cId="692652596" sldId="394"/>
        </pc:sldMkLst>
        <pc:spChg chg="mod">
          <ac:chgData name="Evgenia Korneva" userId="e62070071816427d" providerId="LiveId" clId="{6B0A1C37-CEB8-4E70-8FE3-829523EE7097}" dt="2021-03-30T06:28:52.279" v="11277" actId="207"/>
          <ac:spMkLst>
            <pc:docMk/>
            <pc:sldMk cId="692652596" sldId="394"/>
            <ac:spMk id="3" creationId="{7E9272AA-2CA9-456C-88B5-E173075A99B7}"/>
          </ac:spMkLst>
        </pc:spChg>
      </pc:sldChg>
      <pc:sldChg chg="modSp add">
        <pc:chgData name="Evgenia Korneva" userId="e62070071816427d" providerId="LiveId" clId="{6B0A1C37-CEB8-4E70-8FE3-829523EE7097}" dt="2021-03-30T06:28:58.335" v="11279" actId="207"/>
        <pc:sldMkLst>
          <pc:docMk/>
          <pc:sldMk cId="2128542239" sldId="395"/>
        </pc:sldMkLst>
        <pc:spChg chg="mod">
          <ac:chgData name="Evgenia Korneva" userId="e62070071816427d" providerId="LiveId" clId="{6B0A1C37-CEB8-4E70-8FE3-829523EE7097}" dt="2021-03-30T06:28:58.335" v="11279" actId="207"/>
          <ac:spMkLst>
            <pc:docMk/>
            <pc:sldMk cId="2128542239" sldId="395"/>
            <ac:spMk id="3" creationId="{7E9272AA-2CA9-456C-88B5-E173075A99B7}"/>
          </ac:spMkLst>
        </pc:spChg>
      </pc:sldChg>
      <pc:sldChg chg="add del">
        <pc:chgData name="Evgenia Korneva" userId="e62070071816427d" providerId="LiveId" clId="{6B0A1C37-CEB8-4E70-8FE3-829523EE7097}" dt="2021-03-30T06:29:20.518" v="11281" actId="2696"/>
        <pc:sldMkLst>
          <pc:docMk/>
          <pc:sldMk cId="759928803" sldId="396"/>
        </pc:sldMkLst>
      </pc:sldChg>
      <pc:sldChg chg="modSp add">
        <pc:chgData name="Evgenia Korneva" userId="e62070071816427d" providerId="LiveId" clId="{6B0A1C37-CEB8-4E70-8FE3-829523EE7097}" dt="2021-03-30T06:29:29.288" v="11283" actId="207"/>
        <pc:sldMkLst>
          <pc:docMk/>
          <pc:sldMk cId="2766504263" sldId="396"/>
        </pc:sldMkLst>
        <pc:spChg chg="mod">
          <ac:chgData name="Evgenia Korneva" userId="e62070071816427d" providerId="LiveId" clId="{6B0A1C37-CEB8-4E70-8FE3-829523EE7097}" dt="2021-03-30T06:29:29.288" v="11283" actId="207"/>
          <ac:spMkLst>
            <pc:docMk/>
            <pc:sldMk cId="2766504263" sldId="396"/>
            <ac:spMk id="3" creationId="{0E2DF17C-8BD5-44D5-A080-A5BB6AFCE37A}"/>
          </ac:spMkLst>
        </pc:spChg>
      </pc:sldChg>
      <pc:sldChg chg="modSp add">
        <pc:chgData name="Evgenia Korneva" userId="e62070071816427d" providerId="LiveId" clId="{6B0A1C37-CEB8-4E70-8FE3-829523EE7097}" dt="2021-03-30T06:29:35.734" v="11285" actId="207"/>
        <pc:sldMkLst>
          <pc:docMk/>
          <pc:sldMk cId="1920150812" sldId="397"/>
        </pc:sldMkLst>
        <pc:spChg chg="mod">
          <ac:chgData name="Evgenia Korneva" userId="e62070071816427d" providerId="LiveId" clId="{6B0A1C37-CEB8-4E70-8FE3-829523EE7097}" dt="2021-03-30T06:29:35.734" v="11285" actId="207"/>
          <ac:spMkLst>
            <pc:docMk/>
            <pc:sldMk cId="1920150812" sldId="397"/>
            <ac:spMk id="3" creationId="{0E2DF17C-8BD5-44D5-A080-A5BB6AFCE37A}"/>
          </ac:spMkLst>
        </pc:spChg>
      </pc:sldChg>
      <pc:sldChg chg="modSp add">
        <pc:chgData name="Evgenia Korneva" userId="e62070071816427d" providerId="LiveId" clId="{6B0A1C37-CEB8-4E70-8FE3-829523EE7097}" dt="2021-03-30T06:29:42.918" v="11287" actId="207"/>
        <pc:sldMkLst>
          <pc:docMk/>
          <pc:sldMk cId="2919600339" sldId="398"/>
        </pc:sldMkLst>
        <pc:spChg chg="mod">
          <ac:chgData name="Evgenia Korneva" userId="e62070071816427d" providerId="LiveId" clId="{6B0A1C37-CEB8-4E70-8FE3-829523EE7097}" dt="2021-03-30T06:29:42.918" v="11287" actId="207"/>
          <ac:spMkLst>
            <pc:docMk/>
            <pc:sldMk cId="2919600339" sldId="398"/>
            <ac:spMk id="3" creationId="{0E2DF17C-8BD5-44D5-A080-A5BB6AFCE37A}"/>
          </ac:spMkLst>
        </pc:spChg>
      </pc:sldChg>
      <pc:sldChg chg="modSp add">
        <pc:chgData name="Evgenia Korneva" userId="e62070071816427d" providerId="LiveId" clId="{6B0A1C37-CEB8-4E70-8FE3-829523EE7097}" dt="2021-03-30T06:29:49.875" v="11289" actId="207"/>
        <pc:sldMkLst>
          <pc:docMk/>
          <pc:sldMk cId="1098152647" sldId="399"/>
        </pc:sldMkLst>
        <pc:spChg chg="mod">
          <ac:chgData name="Evgenia Korneva" userId="e62070071816427d" providerId="LiveId" clId="{6B0A1C37-CEB8-4E70-8FE3-829523EE7097}" dt="2021-03-30T06:29:49.875" v="11289" actId="207"/>
          <ac:spMkLst>
            <pc:docMk/>
            <pc:sldMk cId="1098152647" sldId="399"/>
            <ac:spMk id="3" creationId="{0E2DF17C-8BD5-44D5-A080-A5BB6AFCE37A}"/>
          </ac:spMkLst>
        </pc:spChg>
      </pc:sldChg>
      <pc:sldChg chg="modSp add">
        <pc:chgData name="Evgenia Korneva" userId="e62070071816427d" providerId="LiveId" clId="{6B0A1C37-CEB8-4E70-8FE3-829523EE7097}" dt="2021-03-30T06:29:55.989" v="11291" actId="207"/>
        <pc:sldMkLst>
          <pc:docMk/>
          <pc:sldMk cId="3996607923" sldId="400"/>
        </pc:sldMkLst>
        <pc:spChg chg="mod">
          <ac:chgData name="Evgenia Korneva" userId="e62070071816427d" providerId="LiveId" clId="{6B0A1C37-CEB8-4E70-8FE3-829523EE7097}" dt="2021-03-30T06:29:55.989" v="11291" actId="207"/>
          <ac:spMkLst>
            <pc:docMk/>
            <pc:sldMk cId="3996607923" sldId="400"/>
            <ac:spMk id="3" creationId="{0E2DF17C-8BD5-44D5-A080-A5BB6AFCE37A}"/>
          </ac:spMkLst>
        </pc:spChg>
      </pc:sldChg>
      <pc:sldChg chg="modSp add">
        <pc:chgData name="Evgenia Korneva" userId="e62070071816427d" providerId="LiveId" clId="{6B0A1C37-CEB8-4E70-8FE3-829523EE7097}" dt="2021-03-30T06:30:03.432" v="11293" actId="207"/>
        <pc:sldMkLst>
          <pc:docMk/>
          <pc:sldMk cId="1601086548" sldId="401"/>
        </pc:sldMkLst>
        <pc:spChg chg="mod">
          <ac:chgData name="Evgenia Korneva" userId="e62070071816427d" providerId="LiveId" clId="{6B0A1C37-CEB8-4E70-8FE3-829523EE7097}" dt="2021-03-30T06:30:03.432" v="11293" actId="207"/>
          <ac:spMkLst>
            <pc:docMk/>
            <pc:sldMk cId="1601086548" sldId="401"/>
            <ac:spMk id="3" creationId="{0E2DF17C-8BD5-44D5-A080-A5BB6AFCE37A}"/>
          </ac:spMkLst>
        </pc:spChg>
      </pc:sldChg>
      <pc:sldChg chg="modSp add">
        <pc:chgData name="Evgenia Korneva" userId="e62070071816427d" providerId="LiveId" clId="{6B0A1C37-CEB8-4E70-8FE3-829523EE7097}" dt="2021-03-30T06:31:05.759" v="11309" actId="20577"/>
        <pc:sldMkLst>
          <pc:docMk/>
          <pc:sldMk cId="3632523435" sldId="402"/>
        </pc:sldMkLst>
        <pc:spChg chg="mod">
          <ac:chgData name="Evgenia Korneva" userId="e62070071816427d" providerId="LiveId" clId="{6B0A1C37-CEB8-4E70-8FE3-829523EE7097}" dt="2021-03-30T06:31:05.759" v="11309" actId="20577"/>
          <ac:spMkLst>
            <pc:docMk/>
            <pc:sldMk cId="3632523435" sldId="402"/>
            <ac:spMk id="3" creationId="{6EF0185D-3C4B-40E8-ADD4-CF05E75D70CC}"/>
          </ac:spMkLst>
        </pc:spChg>
      </pc:sldChg>
      <pc:sldChg chg="modSp add">
        <pc:chgData name="Evgenia Korneva" userId="e62070071816427d" providerId="LiveId" clId="{6B0A1C37-CEB8-4E70-8FE3-829523EE7097}" dt="2021-03-30T06:31:01.766" v="11308" actId="20577"/>
        <pc:sldMkLst>
          <pc:docMk/>
          <pc:sldMk cId="655005551" sldId="403"/>
        </pc:sldMkLst>
        <pc:spChg chg="mod">
          <ac:chgData name="Evgenia Korneva" userId="e62070071816427d" providerId="LiveId" clId="{6B0A1C37-CEB8-4E70-8FE3-829523EE7097}" dt="2021-03-30T06:31:01.766" v="11308" actId="20577"/>
          <ac:spMkLst>
            <pc:docMk/>
            <pc:sldMk cId="655005551" sldId="403"/>
            <ac:spMk id="3" creationId="{6EF0185D-3C4B-40E8-ADD4-CF05E75D70CC}"/>
          </ac:spMkLst>
        </pc:spChg>
      </pc:sldChg>
      <pc:sldChg chg="modSp add">
        <pc:chgData name="Evgenia Korneva" userId="e62070071816427d" providerId="LiveId" clId="{6B0A1C37-CEB8-4E70-8FE3-829523EE7097}" dt="2021-03-30T06:30:35.845" v="11301" actId="20577"/>
        <pc:sldMkLst>
          <pc:docMk/>
          <pc:sldMk cId="2827395618" sldId="404"/>
        </pc:sldMkLst>
        <pc:spChg chg="mod">
          <ac:chgData name="Evgenia Korneva" userId="e62070071816427d" providerId="LiveId" clId="{6B0A1C37-CEB8-4E70-8FE3-829523EE7097}" dt="2021-03-30T06:30:35.845" v="11301" actId="20577"/>
          <ac:spMkLst>
            <pc:docMk/>
            <pc:sldMk cId="2827395618" sldId="404"/>
            <ac:spMk id="3" creationId="{6EF0185D-3C4B-40E8-ADD4-CF05E75D70CC}"/>
          </ac:spMkLst>
        </pc:spChg>
      </pc:sldChg>
      <pc:sldChg chg="modSp add">
        <pc:chgData name="Evgenia Korneva" userId="e62070071816427d" providerId="LiveId" clId="{6B0A1C37-CEB8-4E70-8FE3-829523EE7097}" dt="2021-03-30T06:30:42.541" v="11303" actId="207"/>
        <pc:sldMkLst>
          <pc:docMk/>
          <pc:sldMk cId="1294533339" sldId="405"/>
        </pc:sldMkLst>
        <pc:spChg chg="mod">
          <ac:chgData name="Evgenia Korneva" userId="e62070071816427d" providerId="LiveId" clId="{6B0A1C37-CEB8-4E70-8FE3-829523EE7097}" dt="2021-03-30T06:30:42.541" v="11303" actId="207"/>
          <ac:spMkLst>
            <pc:docMk/>
            <pc:sldMk cId="1294533339" sldId="405"/>
            <ac:spMk id="3" creationId="{6EF0185D-3C4B-40E8-ADD4-CF05E75D70CC}"/>
          </ac:spMkLst>
        </pc:spChg>
      </pc:sldChg>
      <pc:sldChg chg="modSp add">
        <pc:chgData name="Evgenia Korneva" userId="e62070071816427d" providerId="LiveId" clId="{6B0A1C37-CEB8-4E70-8FE3-829523EE7097}" dt="2021-03-30T06:30:48.590" v="11305" actId="207"/>
        <pc:sldMkLst>
          <pc:docMk/>
          <pc:sldMk cId="263255504" sldId="406"/>
        </pc:sldMkLst>
        <pc:spChg chg="mod">
          <ac:chgData name="Evgenia Korneva" userId="e62070071816427d" providerId="LiveId" clId="{6B0A1C37-CEB8-4E70-8FE3-829523EE7097}" dt="2021-03-30T06:30:48.590" v="11305" actId="207"/>
          <ac:spMkLst>
            <pc:docMk/>
            <pc:sldMk cId="263255504" sldId="406"/>
            <ac:spMk id="3" creationId="{6EF0185D-3C4B-40E8-ADD4-CF05E75D70CC}"/>
          </ac:spMkLst>
        </pc:spChg>
      </pc:sldChg>
      <pc:sldChg chg="modSp add">
        <pc:chgData name="Evgenia Korneva" userId="e62070071816427d" providerId="LiveId" clId="{6B0A1C37-CEB8-4E70-8FE3-829523EE7097}" dt="2021-03-30T06:30:54.383" v="11307" actId="207"/>
        <pc:sldMkLst>
          <pc:docMk/>
          <pc:sldMk cId="461540969" sldId="407"/>
        </pc:sldMkLst>
        <pc:spChg chg="mod">
          <ac:chgData name="Evgenia Korneva" userId="e62070071816427d" providerId="LiveId" clId="{6B0A1C37-CEB8-4E70-8FE3-829523EE7097}" dt="2021-03-30T06:30:54.383" v="11307" actId="207"/>
          <ac:spMkLst>
            <pc:docMk/>
            <pc:sldMk cId="461540969" sldId="407"/>
            <ac:spMk id="3" creationId="{6EF0185D-3C4B-40E8-ADD4-CF05E75D70CC}"/>
          </ac:spMkLst>
        </pc:spChg>
      </pc:sldChg>
      <pc:sldChg chg="modSp add">
        <pc:chgData name="Evgenia Korneva" userId="e62070071816427d" providerId="LiveId" clId="{6B0A1C37-CEB8-4E70-8FE3-829523EE7097}" dt="2021-03-30T06:31:17" v="11312" actId="207"/>
        <pc:sldMkLst>
          <pc:docMk/>
          <pc:sldMk cId="910932222" sldId="408"/>
        </pc:sldMkLst>
        <pc:spChg chg="mod">
          <ac:chgData name="Evgenia Korneva" userId="e62070071816427d" providerId="LiveId" clId="{6B0A1C37-CEB8-4E70-8FE3-829523EE7097}" dt="2021-03-30T06:31:17" v="11312" actId="207"/>
          <ac:spMkLst>
            <pc:docMk/>
            <pc:sldMk cId="910932222" sldId="408"/>
            <ac:spMk id="3" creationId="{8D3D9B06-6598-4FA2-BD6C-C3C977B0BF4F}"/>
          </ac:spMkLst>
        </pc:spChg>
      </pc:sldChg>
      <pc:sldChg chg="modSp add">
        <pc:chgData name="Evgenia Korneva" userId="e62070071816427d" providerId="LiveId" clId="{6B0A1C37-CEB8-4E70-8FE3-829523EE7097}" dt="2021-03-30T06:31:27.036" v="11314" actId="207"/>
        <pc:sldMkLst>
          <pc:docMk/>
          <pc:sldMk cId="3004931432" sldId="409"/>
        </pc:sldMkLst>
        <pc:spChg chg="mod">
          <ac:chgData name="Evgenia Korneva" userId="e62070071816427d" providerId="LiveId" clId="{6B0A1C37-CEB8-4E70-8FE3-829523EE7097}" dt="2021-03-30T06:31:27.036" v="11314" actId="207"/>
          <ac:spMkLst>
            <pc:docMk/>
            <pc:sldMk cId="3004931432" sldId="409"/>
            <ac:spMk id="3" creationId="{8D3D9B06-6598-4FA2-BD6C-C3C977B0BF4F}"/>
          </ac:spMkLst>
        </pc:spChg>
      </pc:sldChg>
      <pc:sldChg chg="modSp add">
        <pc:chgData name="Evgenia Korneva" userId="e62070071816427d" providerId="LiveId" clId="{6B0A1C37-CEB8-4E70-8FE3-829523EE7097}" dt="2021-03-30T06:31:39.692" v="11318" actId="207"/>
        <pc:sldMkLst>
          <pc:docMk/>
          <pc:sldMk cId="3074469321" sldId="410"/>
        </pc:sldMkLst>
        <pc:spChg chg="mod">
          <ac:chgData name="Evgenia Korneva" userId="e62070071816427d" providerId="LiveId" clId="{6B0A1C37-CEB8-4E70-8FE3-829523EE7097}" dt="2021-03-30T06:31:39.692" v="11318" actId="207"/>
          <ac:spMkLst>
            <pc:docMk/>
            <pc:sldMk cId="3074469321" sldId="410"/>
            <ac:spMk id="3" creationId="{8D3D9B06-6598-4FA2-BD6C-C3C977B0BF4F}"/>
          </ac:spMkLst>
        </pc:spChg>
      </pc:sldChg>
      <pc:sldChg chg="modSp add">
        <pc:chgData name="Evgenia Korneva" userId="e62070071816427d" providerId="LiveId" clId="{6B0A1C37-CEB8-4E70-8FE3-829523EE7097}" dt="2021-03-30T06:31:45.821" v="11320" actId="207"/>
        <pc:sldMkLst>
          <pc:docMk/>
          <pc:sldMk cId="2866282277" sldId="411"/>
        </pc:sldMkLst>
        <pc:spChg chg="mod">
          <ac:chgData name="Evgenia Korneva" userId="e62070071816427d" providerId="LiveId" clId="{6B0A1C37-CEB8-4E70-8FE3-829523EE7097}" dt="2021-03-30T06:31:45.821" v="11320" actId="207"/>
          <ac:spMkLst>
            <pc:docMk/>
            <pc:sldMk cId="2866282277" sldId="411"/>
            <ac:spMk id="3" creationId="{8D3D9B06-6598-4FA2-BD6C-C3C977B0BF4F}"/>
          </ac:spMkLst>
        </pc:spChg>
      </pc:sldChg>
      <pc:sldChg chg="add">
        <pc:chgData name="Evgenia Korneva" userId="e62070071816427d" providerId="LiveId" clId="{6B0A1C37-CEB8-4E70-8FE3-829523EE7097}" dt="2021-03-30T08:44:49.479" v="11321"/>
        <pc:sldMkLst>
          <pc:docMk/>
          <pc:sldMk cId="2599237280" sldId="412"/>
        </pc:sldMkLst>
      </pc:sldChg>
      <pc:sldChg chg="modSp add">
        <pc:chgData name="Evgenia Korneva" userId="e62070071816427d" providerId="LiveId" clId="{6B0A1C37-CEB8-4E70-8FE3-829523EE7097}" dt="2021-03-30T08:45:10.426" v="11324" actId="207"/>
        <pc:sldMkLst>
          <pc:docMk/>
          <pc:sldMk cId="92046451" sldId="413"/>
        </pc:sldMkLst>
        <pc:spChg chg="mod">
          <ac:chgData name="Evgenia Korneva" userId="e62070071816427d" providerId="LiveId" clId="{6B0A1C37-CEB8-4E70-8FE3-829523EE7097}" dt="2021-03-30T08:45:10.426" v="11324" actId="207"/>
          <ac:spMkLst>
            <pc:docMk/>
            <pc:sldMk cId="92046451" sldId="413"/>
            <ac:spMk id="3" creationId="{78EFE08E-0C2A-4261-8829-6C151930BA2A}"/>
          </ac:spMkLst>
        </pc:spChg>
      </pc:sldChg>
      <pc:sldChg chg="delSp add mod">
        <pc:chgData name="Evgenia Korneva" userId="e62070071816427d" providerId="LiveId" clId="{6B0A1C37-CEB8-4E70-8FE3-829523EE7097}" dt="2021-03-30T08:45:16.335" v="11326" actId="478"/>
        <pc:sldMkLst>
          <pc:docMk/>
          <pc:sldMk cId="402080921" sldId="414"/>
        </pc:sldMkLst>
        <pc:graphicFrameChg chg="del">
          <ac:chgData name="Evgenia Korneva" userId="e62070071816427d" providerId="LiveId" clId="{6B0A1C37-CEB8-4E70-8FE3-829523EE7097}" dt="2021-03-30T08:45:16.335" v="11326" actId="478"/>
          <ac:graphicFrameMkLst>
            <pc:docMk/>
            <pc:sldMk cId="402080921" sldId="414"/>
            <ac:graphicFrameMk id="6" creationId="{2703043A-1ED5-466C-9B46-D0112EC422E9}"/>
          </ac:graphicFrameMkLst>
        </pc:graphicFrameChg>
      </pc:sldChg>
      <pc:sldChg chg="modSp add">
        <pc:chgData name="Evgenia Korneva" userId="e62070071816427d" providerId="LiveId" clId="{6B0A1C37-CEB8-4E70-8FE3-829523EE7097}" dt="2021-03-30T08:45:26.752" v="11328" actId="207"/>
        <pc:sldMkLst>
          <pc:docMk/>
          <pc:sldMk cId="1591485728" sldId="415"/>
        </pc:sldMkLst>
        <pc:spChg chg="mod">
          <ac:chgData name="Evgenia Korneva" userId="e62070071816427d" providerId="LiveId" clId="{6B0A1C37-CEB8-4E70-8FE3-829523EE7097}" dt="2021-03-30T08:45:26.752" v="11328" actId="207"/>
          <ac:spMkLst>
            <pc:docMk/>
            <pc:sldMk cId="1591485728" sldId="415"/>
            <ac:spMk id="3" creationId="{78EFE08E-0C2A-4261-8829-6C151930BA2A}"/>
          </ac:spMkLst>
        </pc:spChg>
      </pc:sldChg>
      <pc:sldChg chg="modSp add">
        <pc:chgData name="Evgenia Korneva" userId="e62070071816427d" providerId="LiveId" clId="{6B0A1C37-CEB8-4E70-8FE3-829523EE7097}" dt="2021-03-30T08:45:34.730" v="11330" actId="207"/>
        <pc:sldMkLst>
          <pc:docMk/>
          <pc:sldMk cId="628753646" sldId="416"/>
        </pc:sldMkLst>
        <pc:spChg chg="mod">
          <ac:chgData name="Evgenia Korneva" userId="e62070071816427d" providerId="LiveId" clId="{6B0A1C37-CEB8-4E70-8FE3-829523EE7097}" dt="2021-03-30T08:45:34.730" v="11330" actId="207"/>
          <ac:spMkLst>
            <pc:docMk/>
            <pc:sldMk cId="628753646" sldId="416"/>
            <ac:spMk id="3" creationId="{78EFE08E-0C2A-4261-8829-6C151930BA2A}"/>
          </ac:spMkLst>
        </pc:spChg>
      </pc:sldChg>
      <pc:sldChg chg="modSp add">
        <pc:chgData name="Evgenia Korneva" userId="e62070071816427d" providerId="LiveId" clId="{6B0A1C37-CEB8-4E70-8FE3-829523EE7097}" dt="2021-03-30T08:45:41.206" v="11332" actId="207"/>
        <pc:sldMkLst>
          <pc:docMk/>
          <pc:sldMk cId="3554769984" sldId="417"/>
        </pc:sldMkLst>
        <pc:spChg chg="mod">
          <ac:chgData name="Evgenia Korneva" userId="e62070071816427d" providerId="LiveId" clId="{6B0A1C37-CEB8-4E70-8FE3-829523EE7097}" dt="2021-03-30T08:45:41.206" v="11332" actId="207"/>
          <ac:spMkLst>
            <pc:docMk/>
            <pc:sldMk cId="3554769984" sldId="417"/>
            <ac:spMk id="3" creationId="{78EFE08E-0C2A-4261-8829-6C151930BA2A}"/>
          </ac:spMkLst>
        </pc:spChg>
      </pc:sldChg>
      <pc:sldChg chg="modSp add">
        <pc:chgData name="Evgenia Korneva" userId="e62070071816427d" providerId="LiveId" clId="{6B0A1C37-CEB8-4E70-8FE3-829523EE7097}" dt="2021-03-30T08:45:50.658" v="11334" actId="207"/>
        <pc:sldMkLst>
          <pc:docMk/>
          <pc:sldMk cId="2883600759" sldId="418"/>
        </pc:sldMkLst>
        <pc:spChg chg="mod">
          <ac:chgData name="Evgenia Korneva" userId="e62070071816427d" providerId="LiveId" clId="{6B0A1C37-CEB8-4E70-8FE3-829523EE7097}" dt="2021-03-30T08:45:50.658" v="11334" actId="207"/>
          <ac:spMkLst>
            <pc:docMk/>
            <pc:sldMk cId="2883600759" sldId="418"/>
            <ac:spMk id="3" creationId="{78EFE08E-0C2A-4261-8829-6C151930BA2A}"/>
          </ac:spMkLst>
        </pc:spChg>
      </pc:sldChg>
      <pc:sldChg chg="modSp add">
        <pc:chgData name="Evgenia Korneva" userId="e62070071816427d" providerId="LiveId" clId="{6B0A1C37-CEB8-4E70-8FE3-829523EE7097}" dt="2021-03-30T08:46:03.397" v="11336" actId="207"/>
        <pc:sldMkLst>
          <pc:docMk/>
          <pc:sldMk cId="938927465" sldId="419"/>
        </pc:sldMkLst>
        <pc:spChg chg="mod">
          <ac:chgData name="Evgenia Korneva" userId="e62070071816427d" providerId="LiveId" clId="{6B0A1C37-CEB8-4E70-8FE3-829523EE7097}" dt="2021-03-30T08:46:03.397" v="11336" actId="207"/>
          <ac:spMkLst>
            <pc:docMk/>
            <pc:sldMk cId="938927465" sldId="419"/>
            <ac:spMk id="3" creationId="{78EFE08E-0C2A-4261-8829-6C151930BA2A}"/>
          </ac:spMkLst>
        </pc:spChg>
      </pc:sldChg>
      <pc:sldChg chg="modSp add del">
        <pc:chgData name="Evgenia Korneva" userId="e62070071816427d" providerId="LiveId" clId="{6B0A1C37-CEB8-4E70-8FE3-829523EE7097}" dt="2021-03-30T08:49:36.183" v="11363" actId="47"/>
        <pc:sldMkLst>
          <pc:docMk/>
          <pc:sldMk cId="905546726" sldId="420"/>
        </pc:sldMkLst>
        <pc:spChg chg="mod">
          <ac:chgData name="Evgenia Korneva" userId="e62070071816427d" providerId="LiveId" clId="{6B0A1C37-CEB8-4E70-8FE3-829523EE7097}" dt="2021-03-30T08:46:24.176" v="11338" actId="207"/>
          <ac:spMkLst>
            <pc:docMk/>
            <pc:sldMk cId="905546726" sldId="420"/>
            <ac:spMk id="3" creationId="{74283C54-E8A5-432A-82AD-F443E5C0E486}"/>
          </ac:spMkLst>
        </pc:spChg>
      </pc:sldChg>
      <pc:sldChg chg="modSp add del">
        <pc:chgData name="Evgenia Korneva" userId="e62070071816427d" providerId="LiveId" clId="{6B0A1C37-CEB8-4E70-8FE3-829523EE7097}" dt="2021-03-30T08:49:36.183" v="11363" actId="47"/>
        <pc:sldMkLst>
          <pc:docMk/>
          <pc:sldMk cId="3994406124" sldId="421"/>
        </pc:sldMkLst>
        <pc:spChg chg="mod">
          <ac:chgData name="Evgenia Korneva" userId="e62070071816427d" providerId="LiveId" clId="{6B0A1C37-CEB8-4E70-8FE3-829523EE7097}" dt="2021-03-30T08:46:32.485" v="11340" actId="207"/>
          <ac:spMkLst>
            <pc:docMk/>
            <pc:sldMk cId="3994406124" sldId="421"/>
            <ac:spMk id="3" creationId="{74283C54-E8A5-432A-82AD-F443E5C0E486}"/>
          </ac:spMkLst>
        </pc:spChg>
      </pc:sldChg>
      <pc:sldChg chg="modSp add del">
        <pc:chgData name="Evgenia Korneva" userId="e62070071816427d" providerId="LiveId" clId="{6B0A1C37-CEB8-4E70-8FE3-829523EE7097}" dt="2021-03-30T08:49:36.183" v="11363" actId="47"/>
        <pc:sldMkLst>
          <pc:docMk/>
          <pc:sldMk cId="2343854812" sldId="422"/>
        </pc:sldMkLst>
        <pc:spChg chg="mod">
          <ac:chgData name="Evgenia Korneva" userId="e62070071816427d" providerId="LiveId" clId="{6B0A1C37-CEB8-4E70-8FE3-829523EE7097}" dt="2021-03-30T08:46:42.233" v="11342" actId="207"/>
          <ac:spMkLst>
            <pc:docMk/>
            <pc:sldMk cId="2343854812" sldId="422"/>
            <ac:spMk id="3" creationId="{74283C54-E8A5-432A-82AD-F443E5C0E486}"/>
          </ac:spMkLst>
        </pc:spChg>
      </pc:sldChg>
      <pc:sldChg chg="modSp add del">
        <pc:chgData name="Evgenia Korneva" userId="e62070071816427d" providerId="LiveId" clId="{6B0A1C37-CEB8-4E70-8FE3-829523EE7097}" dt="2021-03-30T08:49:36.183" v="11363" actId="47"/>
        <pc:sldMkLst>
          <pc:docMk/>
          <pc:sldMk cId="2901660911" sldId="423"/>
        </pc:sldMkLst>
        <pc:spChg chg="mod">
          <ac:chgData name="Evgenia Korneva" userId="e62070071816427d" providerId="LiveId" clId="{6B0A1C37-CEB8-4E70-8FE3-829523EE7097}" dt="2021-03-30T08:46:49.764" v="11344" actId="207"/>
          <ac:spMkLst>
            <pc:docMk/>
            <pc:sldMk cId="2901660911" sldId="423"/>
            <ac:spMk id="3" creationId="{74283C54-E8A5-432A-82AD-F443E5C0E486}"/>
          </ac:spMkLst>
        </pc:spChg>
      </pc:sldChg>
      <pc:sldChg chg="modSp add">
        <pc:chgData name="Evgenia Korneva" userId="e62070071816427d" providerId="LiveId" clId="{6B0A1C37-CEB8-4E70-8FE3-829523EE7097}" dt="2021-03-30T08:46:59.962" v="11346" actId="207"/>
        <pc:sldMkLst>
          <pc:docMk/>
          <pc:sldMk cId="4144386089" sldId="424"/>
        </pc:sldMkLst>
        <pc:spChg chg="mod">
          <ac:chgData name="Evgenia Korneva" userId="e62070071816427d" providerId="LiveId" clId="{6B0A1C37-CEB8-4E70-8FE3-829523EE7097}" dt="2021-03-30T08:46:59.962" v="11346" actId="207"/>
          <ac:spMkLst>
            <pc:docMk/>
            <pc:sldMk cId="4144386089" sldId="424"/>
            <ac:spMk id="3" creationId="{74283C54-E8A5-432A-82AD-F443E5C0E486}"/>
          </ac:spMkLst>
        </pc:spChg>
      </pc:sldChg>
      <pc:sldChg chg="modSp add">
        <pc:chgData name="Evgenia Korneva" userId="e62070071816427d" providerId="LiveId" clId="{6B0A1C37-CEB8-4E70-8FE3-829523EE7097}" dt="2021-03-30T08:47:07.193" v="11348" actId="207"/>
        <pc:sldMkLst>
          <pc:docMk/>
          <pc:sldMk cId="1439497857" sldId="425"/>
        </pc:sldMkLst>
        <pc:spChg chg="mod">
          <ac:chgData name="Evgenia Korneva" userId="e62070071816427d" providerId="LiveId" clId="{6B0A1C37-CEB8-4E70-8FE3-829523EE7097}" dt="2021-03-30T08:47:07.193" v="11348" actId="207"/>
          <ac:spMkLst>
            <pc:docMk/>
            <pc:sldMk cId="1439497857" sldId="425"/>
            <ac:spMk id="3" creationId="{74283C54-E8A5-432A-82AD-F443E5C0E486}"/>
          </ac:spMkLst>
        </pc:spChg>
      </pc:sldChg>
      <pc:sldChg chg="modSp add">
        <pc:chgData name="Evgenia Korneva" userId="e62070071816427d" providerId="LiveId" clId="{6B0A1C37-CEB8-4E70-8FE3-829523EE7097}" dt="2021-03-30T08:47:15.589" v="11350" actId="207"/>
        <pc:sldMkLst>
          <pc:docMk/>
          <pc:sldMk cId="4197514016" sldId="426"/>
        </pc:sldMkLst>
        <pc:spChg chg="mod">
          <ac:chgData name="Evgenia Korneva" userId="e62070071816427d" providerId="LiveId" clId="{6B0A1C37-CEB8-4E70-8FE3-829523EE7097}" dt="2021-03-30T08:47:15.589" v="11350" actId="207"/>
          <ac:spMkLst>
            <pc:docMk/>
            <pc:sldMk cId="4197514016" sldId="426"/>
            <ac:spMk id="3" creationId="{74283C54-E8A5-432A-82AD-F443E5C0E486}"/>
          </ac:spMkLst>
        </pc:spChg>
      </pc:sldChg>
      <pc:sldChg chg="modSp add">
        <pc:chgData name="Evgenia Korneva" userId="e62070071816427d" providerId="LiveId" clId="{6B0A1C37-CEB8-4E70-8FE3-829523EE7097}" dt="2021-03-30T11:21:01.475" v="11438" actId="20577"/>
        <pc:sldMkLst>
          <pc:docMk/>
          <pc:sldMk cId="1582490056" sldId="427"/>
        </pc:sldMkLst>
        <pc:spChg chg="mod">
          <ac:chgData name="Evgenia Korneva" userId="e62070071816427d" providerId="LiveId" clId="{6B0A1C37-CEB8-4E70-8FE3-829523EE7097}" dt="2021-03-30T11:21:01.475" v="11438" actId="20577"/>
          <ac:spMkLst>
            <pc:docMk/>
            <pc:sldMk cId="1582490056" sldId="427"/>
            <ac:spMk id="3" creationId="{74283C54-E8A5-432A-82AD-F443E5C0E486}"/>
          </ac:spMkLst>
        </pc:spChg>
      </pc:sldChg>
      <pc:sldChg chg="modSp add">
        <pc:chgData name="Evgenia Korneva" userId="e62070071816427d" providerId="LiveId" clId="{6B0A1C37-CEB8-4E70-8FE3-829523EE7097}" dt="2021-03-30T11:20:54.662" v="11437" actId="20577"/>
        <pc:sldMkLst>
          <pc:docMk/>
          <pc:sldMk cId="3287909172" sldId="428"/>
        </pc:sldMkLst>
        <pc:spChg chg="mod">
          <ac:chgData name="Evgenia Korneva" userId="e62070071816427d" providerId="LiveId" clId="{6B0A1C37-CEB8-4E70-8FE3-829523EE7097}" dt="2021-03-30T11:20:54.662" v="11437" actId="20577"/>
          <ac:spMkLst>
            <pc:docMk/>
            <pc:sldMk cId="3287909172" sldId="428"/>
            <ac:spMk id="3" creationId="{74283C54-E8A5-432A-82AD-F443E5C0E486}"/>
          </ac:spMkLst>
        </pc:spChg>
      </pc:sldChg>
      <pc:sldChg chg="modSp add">
        <pc:chgData name="Evgenia Korneva" userId="e62070071816427d" providerId="LiveId" clId="{6B0A1C37-CEB8-4E70-8FE3-829523EE7097}" dt="2021-03-30T11:20:50.283" v="11436" actId="20577"/>
        <pc:sldMkLst>
          <pc:docMk/>
          <pc:sldMk cId="1746755799" sldId="429"/>
        </pc:sldMkLst>
        <pc:spChg chg="mod">
          <ac:chgData name="Evgenia Korneva" userId="e62070071816427d" providerId="LiveId" clId="{6B0A1C37-CEB8-4E70-8FE3-829523EE7097}" dt="2021-03-30T11:20:50.283" v="11436" actId="20577"/>
          <ac:spMkLst>
            <pc:docMk/>
            <pc:sldMk cId="1746755799" sldId="429"/>
            <ac:spMk id="3" creationId="{74283C54-E8A5-432A-82AD-F443E5C0E486}"/>
          </ac:spMkLst>
        </pc:spChg>
      </pc:sldChg>
      <pc:sldChg chg="modSp add">
        <pc:chgData name="Evgenia Korneva" userId="e62070071816427d" providerId="LiveId" clId="{6B0A1C37-CEB8-4E70-8FE3-829523EE7097}" dt="2021-03-30T11:20:46.102" v="11435" actId="20577"/>
        <pc:sldMkLst>
          <pc:docMk/>
          <pc:sldMk cId="1853471028" sldId="430"/>
        </pc:sldMkLst>
        <pc:spChg chg="mod">
          <ac:chgData name="Evgenia Korneva" userId="e62070071816427d" providerId="LiveId" clId="{6B0A1C37-CEB8-4E70-8FE3-829523EE7097}" dt="2021-03-30T11:20:46.102" v="11435" actId="20577"/>
          <ac:spMkLst>
            <pc:docMk/>
            <pc:sldMk cId="1853471028" sldId="430"/>
            <ac:spMk id="3" creationId="{74283C54-E8A5-432A-82AD-F443E5C0E486}"/>
          </ac:spMkLst>
        </pc:spChg>
      </pc:sldChg>
      <pc:sldChg chg="modSp add">
        <pc:chgData name="Evgenia Korneva" userId="e62070071816427d" providerId="LiveId" clId="{6B0A1C37-CEB8-4E70-8FE3-829523EE7097}" dt="2021-03-30T08:49:49.098" v="11365" actId="207"/>
        <pc:sldMkLst>
          <pc:docMk/>
          <pc:sldMk cId="3749630749" sldId="431"/>
        </pc:sldMkLst>
        <pc:spChg chg="mod">
          <ac:chgData name="Evgenia Korneva" userId="e62070071816427d" providerId="LiveId" clId="{6B0A1C37-CEB8-4E70-8FE3-829523EE7097}" dt="2021-03-30T08:49:49.098" v="11365" actId="207"/>
          <ac:spMkLst>
            <pc:docMk/>
            <pc:sldMk cId="3749630749" sldId="431"/>
            <ac:spMk id="3" creationId="{9D83A9E3-7C0B-49E8-A570-A46B13D76DDB}"/>
          </ac:spMkLst>
        </pc:spChg>
      </pc:sldChg>
      <pc:sldChg chg="modSp add">
        <pc:chgData name="Evgenia Korneva" userId="e62070071816427d" providerId="LiveId" clId="{6B0A1C37-CEB8-4E70-8FE3-829523EE7097}" dt="2021-03-30T08:49:58.487" v="11367" actId="207"/>
        <pc:sldMkLst>
          <pc:docMk/>
          <pc:sldMk cId="3014421931" sldId="432"/>
        </pc:sldMkLst>
        <pc:spChg chg="mod">
          <ac:chgData name="Evgenia Korneva" userId="e62070071816427d" providerId="LiveId" clId="{6B0A1C37-CEB8-4E70-8FE3-829523EE7097}" dt="2021-03-30T08:49:58.487" v="11367" actId="207"/>
          <ac:spMkLst>
            <pc:docMk/>
            <pc:sldMk cId="3014421931" sldId="432"/>
            <ac:spMk id="3" creationId="{9D83A9E3-7C0B-49E8-A570-A46B13D76DDB}"/>
          </ac:spMkLst>
        </pc:spChg>
      </pc:sldChg>
      <pc:sldChg chg="modSp add">
        <pc:chgData name="Evgenia Korneva" userId="e62070071816427d" providerId="LiveId" clId="{6B0A1C37-CEB8-4E70-8FE3-829523EE7097}" dt="2021-03-30T08:50:06.805" v="11369" actId="207"/>
        <pc:sldMkLst>
          <pc:docMk/>
          <pc:sldMk cId="301245384" sldId="433"/>
        </pc:sldMkLst>
        <pc:spChg chg="mod">
          <ac:chgData name="Evgenia Korneva" userId="e62070071816427d" providerId="LiveId" clId="{6B0A1C37-CEB8-4E70-8FE3-829523EE7097}" dt="2021-03-30T08:50:06.805" v="11369" actId="207"/>
          <ac:spMkLst>
            <pc:docMk/>
            <pc:sldMk cId="301245384" sldId="433"/>
            <ac:spMk id="3" creationId="{9D83A9E3-7C0B-49E8-A570-A46B13D76DDB}"/>
          </ac:spMkLst>
        </pc:spChg>
      </pc:sldChg>
      <pc:sldChg chg="modSp add">
        <pc:chgData name="Evgenia Korneva" userId="e62070071816427d" providerId="LiveId" clId="{6B0A1C37-CEB8-4E70-8FE3-829523EE7097}" dt="2021-03-30T08:50:14.746" v="11371" actId="207"/>
        <pc:sldMkLst>
          <pc:docMk/>
          <pc:sldMk cId="3247503460" sldId="434"/>
        </pc:sldMkLst>
        <pc:spChg chg="mod">
          <ac:chgData name="Evgenia Korneva" userId="e62070071816427d" providerId="LiveId" clId="{6B0A1C37-CEB8-4E70-8FE3-829523EE7097}" dt="2021-03-30T08:50:14.746" v="11371" actId="207"/>
          <ac:spMkLst>
            <pc:docMk/>
            <pc:sldMk cId="3247503460" sldId="434"/>
            <ac:spMk id="3" creationId="{9D83A9E3-7C0B-49E8-A570-A46B13D76DDB}"/>
          </ac:spMkLst>
        </pc:spChg>
      </pc:sldChg>
      <pc:sldChg chg="modSp add">
        <pc:chgData name="Evgenia Korneva" userId="e62070071816427d" providerId="LiveId" clId="{6B0A1C37-CEB8-4E70-8FE3-829523EE7097}" dt="2021-03-30T08:50:23.086" v="11373" actId="207"/>
        <pc:sldMkLst>
          <pc:docMk/>
          <pc:sldMk cId="1210375777" sldId="435"/>
        </pc:sldMkLst>
        <pc:spChg chg="mod">
          <ac:chgData name="Evgenia Korneva" userId="e62070071816427d" providerId="LiveId" clId="{6B0A1C37-CEB8-4E70-8FE3-829523EE7097}" dt="2021-03-30T08:50:23.086" v="11373" actId="207"/>
          <ac:spMkLst>
            <pc:docMk/>
            <pc:sldMk cId="1210375777" sldId="435"/>
            <ac:spMk id="3" creationId="{9D83A9E3-7C0B-49E8-A570-A46B13D76DDB}"/>
          </ac:spMkLst>
        </pc:spChg>
      </pc:sldChg>
      <pc:sldChg chg="modSp add">
        <pc:chgData name="Evgenia Korneva" userId="e62070071816427d" providerId="LiveId" clId="{6B0A1C37-CEB8-4E70-8FE3-829523EE7097}" dt="2021-03-30T08:50:41.803" v="11375" actId="207"/>
        <pc:sldMkLst>
          <pc:docMk/>
          <pc:sldMk cId="591927480" sldId="436"/>
        </pc:sldMkLst>
        <pc:spChg chg="mod">
          <ac:chgData name="Evgenia Korneva" userId="e62070071816427d" providerId="LiveId" clId="{6B0A1C37-CEB8-4E70-8FE3-829523EE7097}" dt="2021-03-30T08:50:41.803" v="11375" actId="207"/>
          <ac:spMkLst>
            <pc:docMk/>
            <pc:sldMk cId="591927480" sldId="436"/>
            <ac:spMk id="3" creationId="{8D61E334-0073-4924-8D96-0DA18E6BEA9B}"/>
          </ac:spMkLst>
        </pc:spChg>
      </pc:sldChg>
      <pc:sldChg chg="modSp add">
        <pc:chgData name="Evgenia Korneva" userId="e62070071816427d" providerId="LiveId" clId="{6B0A1C37-CEB8-4E70-8FE3-829523EE7097}" dt="2021-03-30T08:50:54.060" v="11377" actId="207"/>
        <pc:sldMkLst>
          <pc:docMk/>
          <pc:sldMk cId="1321438090" sldId="437"/>
        </pc:sldMkLst>
        <pc:spChg chg="mod">
          <ac:chgData name="Evgenia Korneva" userId="e62070071816427d" providerId="LiveId" clId="{6B0A1C37-CEB8-4E70-8FE3-829523EE7097}" dt="2021-03-30T08:50:54.060" v="11377" actId="207"/>
          <ac:spMkLst>
            <pc:docMk/>
            <pc:sldMk cId="1321438090" sldId="437"/>
            <ac:spMk id="3" creationId="{8D61E334-0073-4924-8D96-0DA18E6BEA9B}"/>
          </ac:spMkLst>
        </pc:spChg>
      </pc:sldChg>
      <pc:sldChg chg="modSp add">
        <pc:chgData name="Evgenia Korneva" userId="e62070071816427d" providerId="LiveId" clId="{6B0A1C37-CEB8-4E70-8FE3-829523EE7097}" dt="2021-03-30T08:51:06.272" v="11379" actId="207"/>
        <pc:sldMkLst>
          <pc:docMk/>
          <pc:sldMk cId="584633932" sldId="438"/>
        </pc:sldMkLst>
        <pc:spChg chg="mod">
          <ac:chgData name="Evgenia Korneva" userId="e62070071816427d" providerId="LiveId" clId="{6B0A1C37-CEB8-4E70-8FE3-829523EE7097}" dt="2021-03-30T08:51:06.272" v="11379" actId="207"/>
          <ac:spMkLst>
            <pc:docMk/>
            <pc:sldMk cId="584633932" sldId="438"/>
            <ac:spMk id="3" creationId="{8D61E334-0073-4924-8D96-0DA18E6BEA9B}"/>
          </ac:spMkLst>
        </pc:spChg>
      </pc:sldChg>
      <pc:sldChg chg="modSp add">
        <pc:chgData name="Evgenia Korneva" userId="e62070071816427d" providerId="LiveId" clId="{6B0A1C37-CEB8-4E70-8FE3-829523EE7097}" dt="2021-03-30T08:51:14.431" v="11381" actId="207"/>
        <pc:sldMkLst>
          <pc:docMk/>
          <pc:sldMk cId="3693559169" sldId="439"/>
        </pc:sldMkLst>
        <pc:spChg chg="mod">
          <ac:chgData name="Evgenia Korneva" userId="e62070071816427d" providerId="LiveId" clId="{6B0A1C37-CEB8-4E70-8FE3-829523EE7097}" dt="2021-03-30T08:51:14.431" v="11381" actId="207"/>
          <ac:spMkLst>
            <pc:docMk/>
            <pc:sldMk cId="3693559169" sldId="439"/>
            <ac:spMk id="3" creationId="{8D61E334-0073-4924-8D96-0DA18E6BEA9B}"/>
          </ac:spMkLst>
        </pc:spChg>
      </pc:sldChg>
      <pc:sldChg chg="modSp add">
        <pc:chgData name="Evgenia Korneva" userId="e62070071816427d" providerId="LiveId" clId="{6B0A1C37-CEB8-4E70-8FE3-829523EE7097}" dt="2021-03-30T08:51:24.045" v="11383" actId="207"/>
        <pc:sldMkLst>
          <pc:docMk/>
          <pc:sldMk cId="2697156748" sldId="440"/>
        </pc:sldMkLst>
        <pc:spChg chg="mod">
          <ac:chgData name="Evgenia Korneva" userId="e62070071816427d" providerId="LiveId" clId="{6B0A1C37-CEB8-4E70-8FE3-829523EE7097}" dt="2021-03-30T08:51:24.045" v="11383" actId="207"/>
          <ac:spMkLst>
            <pc:docMk/>
            <pc:sldMk cId="2697156748" sldId="440"/>
            <ac:spMk id="3" creationId="{8D61E334-0073-4924-8D96-0DA18E6BEA9B}"/>
          </ac:spMkLst>
        </pc:spChg>
      </pc:sldChg>
      <pc:sldChg chg="modSp add">
        <pc:chgData name="Evgenia Korneva" userId="e62070071816427d" providerId="LiveId" clId="{6B0A1C37-CEB8-4E70-8FE3-829523EE7097}" dt="2021-03-30T08:51:38.048" v="11385" actId="207"/>
        <pc:sldMkLst>
          <pc:docMk/>
          <pc:sldMk cId="1243669706" sldId="441"/>
        </pc:sldMkLst>
        <pc:spChg chg="mod">
          <ac:chgData name="Evgenia Korneva" userId="e62070071816427d" providerId="LiveId" clId="{6B0A1C37-CEB8-4E70-8FE3-829523EE7097}" dt="2021-03-30T08:51:38.048" v="11385" actId="207"/>
          <ac:spMkLst>
            <pc:docMk/>
            <pc:sldMk cId="1243669706" sldId="441"/>
            <ac:spMk id="3" creationId="{8D61E334-0073-4924-8D96-0DA18E6BEA9B}"/>
          </ac:spMkLst>
        </pc:spChg>
      </pc:sldChg>
      <pc:sldChg chg="modSp add">
        <pc:chgData name="Evgenia Korneva" userId="e62070071816427d" providerId="LiveId" clId="{6B0A1C37-CEB8-4E70-8FE3-829523EE7097}" dt="2021-03-30T08:51:53.718" v="11387" actId="207"/>
        <pc:sldMkLst>
          <pc:docMk/>
          <pc:sldMk cId="2571252064" sldId="442"/>
        </pc:sldMkLst>
        <pc:spChg chg="mod">
          <ac:chgData name="Evgenia Korneva" userId="e62070071816427d" providerId="LiveId" clId="{6B0A1C37-CEB8-4E70-8FE3-829523EE7097}" dt="2021-03-30T08:51:53.718" v="11387" actId="207"/>
          <ac:spMkLst>
            <pc:docMk/>
            <pc:sldMk cId="2571252064" sldId="442"/>
            <ac:spMk id="3" creationId="{8D61E334-0073-4924-8D96-0DA18E6BEA9B}"/>
          </ac:spMkLst>
        </pc:spChg>
      </pc:sldChg>
      <pc:sldChg chg="modSp add">
        <pc:chgData name="Evgenia Korneva" userId="e62070071816427d" providerId="LiveId" clId="{6B0A1C37-CEB8-4E70-8FE3-829523EE7097}" dt="2021-03-30T08:52:07.302" v="11391" actId="207"/>
        <pc:sldMkLst>
          <pc:docMk/>
          <pc:sldMk cId="3713624674" sldId="443"/>
        </pc:sldMkLst>
        <pc:spChg chg="mod">
          <ac:chgData name="Evgenia Korneva" userId="e62070071816427d" providerId="LiveId" clId="{6B0A1C37-CEB8-4E70-8FE3-829523EE7097}" dt="2021-03-30T08:52:07.302" v="11391" actId="207"/>
          <ac:spMkLst>
            <pc:docMk/>
            <pc:sldMk cId="3713624674" sldId="443"/>
            <ac:spMk id="3" creationId="{8D61E334-0073-4924-8D96-0DA18E6BEA9B}"/>
          </ac:spMkLst>
        </pc:spChg>
      </pc:sldChg>
      <pc:sldChg chg="modSp add">
        <pc:chgData name="Evgenia Korneva" userId="e62070071816427d" providerId="LiveId" clId="{6B0A1C37-CEB8-4E70-8FE3-829523EE7097}" dt="2021-03-30T08:52:18.596" v="11393" actId="207"/>
        <pc:sldMkLst>
          <pc:docMk/>
          <pc:sldMk cId="486851696" sldId="444"/>
        </pc:sldMkLst>
        <pc:spChg chg="mod">
          <ac:chgData name="Evgenia Korneva" userId="e62070071816427d" providerId="LiveId" clId="{6B0A1C37-CEB8-4E70-8FE3-829523EE7097}" dt="2021-03-30T08:52:18.596" v="11393" actId="207"/>
          <ac:spMkLst>
            <pc:docMk/>
            <pc:sldMk cId="486851696" sldId="444"/>
            <ac:spMk id="3" creationId="{8D61E334-0073-4924-8D96-0DA18E6BEA9B}"/>
          </ac:spMkLst>
        </pc:spChg>
      </pc:sldChg>
      <pc:sldChg chg="modSp add">
        <pc:chgData name="Evgenia Korneva" userId="e62070071816427d" providerId="LiveId" clId="{6B0A1C37-CEB8-4E70-8FE3-829523EE7097}" dt="2021-03-30T08:52:27.626" v="11395" actId="207"/>
        <pc:sldMkLst>
          <pc:docMk/>
          <pc:sldMk cId="183356009" sldId="445"/>
        </pc:sldMkLst>
        <pc:spChg chg="mod">
          <ac:chgData name="Evgenia Korneva" userId="e62070071816427d" providerId="LiveId" clId="{6B0A1C37-CEB8-4E70-8FE3-829523EE7097}" dt="2021-03-30T08:52:27.626" v="11395" actId="207"/>
          <ac:spMkLst>
            <pc:docMk/>
            <pc:sldMk cId="183356009" sldId="445"/>
            <ac:spMk id="3" creationId="{8D61E334-0073-4924-8D96-0DA18E6BEA9B}"/>
          </ac:spMkLst>
        </pc:spChg>
      </pc:sldChg>
      <pc:sldChg chg="modSp add">
        <pc:chgData name="Evgenia Korneva" userId="e62070071816427d" providerId="LiveId" clId="{6B0A1C37-CEB8-4E70-8FE3-829523EE7097}" dt="2021-03-30T08:52:39.866" v="11397" actId="207"/>
        <pc:sldMkLst>
          <pc:docMk/>
          <pc:sldMk cId="1952488955" sldId="446"/>
        </pc:sldMkLst>
        <pc:spChg chg="mod">
          <ac:chgData name="Evgenia Korneva" userId="e62070071816427d" providerId="LiveId" clId="{6B0A1C37-CEB8-4E70-8FE3-829523EE7097}" dt="2021-03-30T08:52:39.866" v="11397" actId="207"/>
          <ac:spMkLst>
            <pc:docMk/>
            <pc:sldMk cId="1952488955" sldId="446"/>
            <ac:spMk id="3" creationId="{8D61E334-0073-4924-8D96-0DA18E6BEA9B}"/>
          </ac:spMkLst>
        </pc:spChg>
      </pc:sldChg>
      <pc:sldChg chg="modSp add">
        <pc:chgData name="Evgenia Korneva" userId="e62070071816427d" providerId="LiveId" clId="{6B0A1C37-CEB8-4E70-8FE3-829523EE7097}" dt="2021-03-30T08:52:59.591" v="11399" actId="207"/>
        <pc:sldMkLst>
          <pc:docMk/>
          <pc:sldMk cId="2882335040" sldId="447"/>
        </pc:sldMkLst>
        <pc:spChg chg="mod">
          <ac:chgData name="Evgenia Korneva" userId="e62070071816427d" providerId="LiveId" clId="{6B0A1C37-CEB8-4E70-8FE3-829523EE7097}" dt="2021-03-30T08:52:59.591" v="11399" actId="207"/>
          <ac:spMkLst>
            <pc:docMk/>
            <pc:sldMk cId="2882335040" sldId="447"/>
            <ac:spMk id="3" creationId="{30EBA5C3-7C26-4329-9D72-5FC2AC8B9A10}"/>
          </ac:spMkLst>
        </pc:spChg>
      </pc:sldChg>
      <pc:sldChg chg="modSp add">
        <pc:chgData name="Evgenia Korneva" userId="e62070071816427d" providerId="LiveId" clId="{6B0A1C37-CEB8-4E70-8FE3-829523EE7097}" dt="2021-03-30T08:53:14.649" v="11401" actId="207"/>
        <pc:sldMkLst>
          <pc:docMk/>
          <pc:sldMk cId="3433321106" sldId="448"/>
        </pc:sldMkLst>
        <pc:spChg chg="mod">
          <ac:chgData name="Evgenia Korneva" userId="e62070071816427d" providerId="LiveId" clId="{6B0A1C37-CEB8-4E70-8FE3-829523EE7097}" dt="2021-03-30T08:53:14.649" v="11401" actId="207"/>
          <ac:spMkLst>
            <pc:docMk/>
            <pc:sldMk cId="3433321106" sldId="448"/>
            <ac:spMk id="3" creationId="{30EBA5C3-7C26-4329-9D72-5FC2AC8B9A10}"/>
          </ac:spMkLst>
        </pc:spChg>
      </pc:sldChg>
      <pc:sldChg chg="modSp add">
        <pc:chgData name="Evgenia Korneva" userId="e62070071816427d" providerId="LiveId" clId="{6B0A1C37-CEB8-4E70-8FE3-829523EE7097}" dt="2021-03-30T08:53:21.319" v="11403" actId="207"/>
        <pc:sldMkLst>
          <pc:docMk/>
          <pc:sldMk cId="3279996176" sldId="449"/>
        </pc:sldMkLst>
        <pc:spChg chg="mod">
          <ac:chgData name="Evgenia Korneva" userId="e62070071816427d" providerId="LiveId" clId="{6B0A1C37-CEB8-4E70-8FE3-829523EE7097}" dt="2021-03-30T08:53:21.319" v="11403" actId="207"/>
          <ac:spMkLst>
            <pc:docMk/>
            <pc:sldMk cId="3279996176" sldId="449"/>
            <ac:spMk id="3" creationId="{30EBA5C3-7C26-4329-9D72-5FC2AC8B9A10}"/>
          </ac:spMkLst>
        </pc:spChg>
      </pc:sldChg>
      <pc:sldChg chg="modSp add">
        <pc:chgData name="Evgenia Korneva" userId="e62070071816427d" providerId="LiveId" clId="{6B0A1C37-CEB8-4E70-8FE3-829523EE7097}" dt="2021-03-30T08:53:28.434" v="11405" actId="207"/>
        <pc:sldMkLst>
          <pc:docMk/>
          <pc:sldMk cId="1248432992" sldId="450"/>
        </pc:sldMkLst>
        <pc:spChg chg="mod">
          <ac:chgData name="Evgenia Korneva" userId="e62070071816427d" providerId="LiveId" clId="{6B0A1C37-CEB8-4E70-8FE3-829523EE7097}" dt="2021-03-30T08:53:28.434" v="11405" actId="207"/>
          <ac:spMkLst>
            <pc:docMk/>
            <pc:sldMk cId="1248432992" sldId="450"/>
            <ac:spMk id="3" creationId="{30EBA5C3-7C26-4329-9D72-5FC2AC8B9A10}"/>
          </ac:spMkLst>
        </pc:spChg>
      </pc:sldChg>
      <pc:sldChg chg="modSp add">
        <pc:chgData name="Evgenia Korneva" userId="e62070071816427d" providerId="LiveId" clId="{6B0A1C37-CEB8-4E70-8FE3-829523EE7097}" dt="2021-03-30T08:53:34.530" v="11407" actId="207"/>
        <pc:sldMkLst>
          <pc:docMk/>
          <pc:sldMk cId="3988949053" sldId="451"/>
        </pc:sldMkLst>
        <pc:spChg chg="mod">
          <ac:chgData name="Evgenia Korneva" userId="e62070071816427d" providerId="LiveId" clId="{6B0A1C37-CEB8-4E70-8FE3-829523EE7097}" dt="2021-03-30T08:53:34.530" v="11407" actId="207"/>
          <ac:spMkLst>
            <pc:docMk/>
            <pc:sldMk cId="3988949053" sldId="451"/>
            <ac:spMk id="3" creationId="{30EBA5C3-7C26-4329-9D72-5FC2AC8B9A10}"/>
          </ac:spMkLst>
        </pc:spChg>
      </pc:sldChg>
      <pc:sldChg chg="modSp add">
        <pc:chgData name="Evgenia Korneva" userId="e62070071816427d" providerId="LiveId" clId="{6B0A1C37-CEB8-4E70-8FE3-829523EE7097}" dt="2021-03-30T08:57:32.222" v="11409" actId="207"/>
        <pc:sldMkLst>
          <pc:docMk/>
          <pc:sldMk cId="1065640428" sldId="452"/>
        </pc:sldMkLst>
        <pc:spChg chg="mod">
          <ac:chgData name="Evgenia Korneva" userId="e62070071816427d" providerId="LiveId" clId="{6B0A1C37-CEB8-4E70-8FE3-829523EE7097}" dt="2021-03-30T08:57:32.222" v="11409" actId="207"/>
          <ac:spMkLst>
            <pc:docMk/>
            <pc:sldMk cId="1065640428" sldId="452"/>
            <ac:spMk id="7" creationId="{F6747607-CB1A-496E-8318-3A8EAA5A0456}"/>
          </ac:spMkLst>
        </pc:spChg>
      </pc:sldChg>
      <pc:sldChg chg="delSp modSp add mod">
        <pc:chgData name="Evgenia Korneva" userId="e62070071816427d" providerId="LiveId" clId="{6B0A1C37-CEB8-4E70-8FE3-829523EE7097}" dt="2021-03-30T08:57:47.639" v="11412" actId="207"/>
        <pc:sldMkLst>
          <pc:docMk/>
          <pc:sldMk cId="127782245" sldId="453"/>
        </pc:sldMkLst>
        <pc:spChg chg="mod">
          <ac:chgData name="Evgenia Korneva" userId="e62070071816427d" providerId="LiveId" clId="{6B0A1C37-CEB8-4E70-8FE3-829523EE7097}" dt="2021-03-30T08:57:47.639" v="11412" actId="207"/>
          <ac:spMkLst>
            <pc:docMk/>
            <pc:sldMk cId="127782245" sldId="453"/>
            <ac:spMk id="3" creationId="{DE2DE9BB-3B4C-4057-B2A9-80769AF57D01}"/>
          </ac:spMkLst>
        </pc:spChg>
        <pc:spChg chg="del">
          <ac:chgData name="Evgenia Korneva" userId="e62070071816427d" providerId="LiveId" clId="{6B0A1C37-CEB8-4E70-8FE3-829523EE7097}" dt="2021-03-30T08:57:42.887" v="11411" actId="478"/>
          <ac:spMkLst>
            <pc:docMk/>
            <pc:sldMk cId="127782245" sldId="453"/>
            <ac:spMk id="6" creationId="{160E41B2-6554-4F78-B1D7-514972F1A3B9}"/>
          </ac:spMkLst>
        </pc:spChg>
      </pc:sldChg>
      <pc:sldChg chg="delSp add mod">
        <pc:chgData name="Evgenia Korneva" userId="e62070071816427d" providerId="LiveId" clId="{6B0A1C37-CEB8-4E70-8FE3-829523EE7097}" dt="2021-03-30T08:58:07.207" v="11414" actId="478"/>
        <pc:sldMkLst>
          <pc:docMk/>
          <pc:sldMk cId="2940348321" sldId="454"/>
        </pc:sldMkLst>
        <pc:spChg chg="del">
          <ac:chgData name="Evgenia Korneva" userId="e62070071816427d" providerId="LiveId" clId="{6B0A1C37-CEB8-4E70-8FE3-829523EE7097}" dt="2021-03-30T08:58:07.207" v="11414" actId="478"/>
          <ac:spMkLst>
            <pc:docMk/>
            <pc:sldMk cId="2940348321" sldId="454"/>
            <ac:spMk id="7" creationId="{A175E3B8-D0E5-40E4-B567-74CA3B7F1EC5}"/>
          </ac:spMkLst>
        </pc:spChg>
      </pc:sldChg>
      <pc:sldChg chg="modSp add">
        <pc:chgData name="Evgenia Korneva" userId="e62070071816427d" providerId="LiveId" clId="{6B0A1C37-CEB8-4E70-8FE3-829523EE7097}" dt="2021-03-30T08:58:21.428" v="11416" actId="207"/>
        <pc:sldMkLst>
          <pc:docMk/>
          <pc:sldMk cId="224434057" sldId="455"/>
        </pc:sldMkLst>
        <pc:spChg chg="mod">
          <ac:chgData name="Evgenia Korneva" userId="e62070071816427d" providerId="LiveId" clId="{6B0A1C37-CEB8-4E70-8FE3-829523EE7097}" dt="2021-03-30T08:58:21.428" v="11416" actId="207"/>
          <ac:spMkLst>
            <pc:docMk/>
            <pc:sldMk cId="224434057" sldId="455"/>
            <ac:spMk id="6" creationId="{C8787304-C08C-42E9-B270-69268BF08E12}"/>
          </ac:spMkLst>
        </pc:spChg>
      </pc:sldChg>
      <pc:sldChg chg="modSp add">
        <pc:chgData name="Evgenia Korneva" userId="e62070071816427d" providerId="LiveId" clId="{6B0A1C37-CEB8-4E70-8FE3-829523EE7097}" dt="2021-03-30T08:58:32.404" v="11418" actId="207"/>
        <pc:sldMkLst>
          <pc:docMk/>
          <pc:sldMk cId="1845499074" sldId="456"/>
        </pc:sldMkLst>
        <pc:spChg chg="mod">
          <ac:chgData name="Evgenia Korneva" userId="e62070071816427d" providerId="LiveId" clId="{6B0A1C37-CEB8-4E70-8FE3-829523EE7097}" dt="2021-03-30T08:58:32.404" v="11418" actId="207"/>
          <ac:spMkLst>
            <pc:docMk/>
            <pc:sldMk cId="1845499074" sldId="456"/>
            <ac:spMk id="7" creationId="{A175E3B8-D0E5-40E4-B567-74CA3B7F1EC5}"/>
          </ac:spMkLst>
        </pc:spChg>
      </pc:sldChg>
      <pc:sldChg chg="delSp modSp add del mod">
        <pc:chgData name="Evgenia Korneva" userId="e62070071816427d" providerId="LiveId" clId="{6B0A1C37-CEB8-4E70-8FE3-829523EE7097}" dt="2021-03-30T11:46:45.926" v="11491" actId="47"/>
        <pc:sldMkLst>
          <pc:docMk/>
          <pc:sldMk cId="2865301452" sldId="457"/>
        </pc:sldMkLst>
        <pc:spChg chg="mod">
          <ac:chgData name="Evgenia Korneva" userId="e62070071816427d" providerId="LiveId" clId="{6B0A1C37-CEB8-4E70-8FE3-829523EE7097}" dt="2021-03-30T08:59:01.346" v="11421" actId="207"/>
          <ac:spMkLst>
            <pc:docMk/>
            <pc:sldMk cId="2865301452" sldId="457"/>
            <ac:spMk id="7" creationId="{A08AFBE3-EADB-4E94-BA6B-2859BC6A5AC0}"/>
          </ac:spMkLst>
        </pc:spChg>
        <pc:graphicFrameChg chg="del">
          <ac:chgData name="Evgenia Korneva" userId="e62070071816427d" providerId="LiveId" clId="{6B0A1C37-CEB8-4E70-8FE3-829523EE7097}" dt="2021-03-30T08:58:55.149" v="11420" actId="478"/>
          <ac:graphicFrameMkLst>
            <pc:docMk/>
            <pc:sldMk cId="2865301452" sldId="457"/>
            <ac:graphicFrameMk id="9" creationId="{C8244DEC-D3FC-4119-91F4-64FB4E208839}"/>
          </ac:graphicFrameMkLst>
        </pc:graphicFrameChg>
      </pc:sldChg>
      <pc:sldChg chg="add del">
        <pc:chgData name="Evgenia Korneva" userId="e62070071816427d" providerId="LiveId" clId="{6B0A1C37-CEB8-4E70-8FE3-829523EE7097}" dt="2021-03-30T08:59:11.749" v="11423" actId="47"/>
        <pc:sldMkLst>
          <pc:docMk/>
          <pc:sldMk cId="243135358" sldId="458"/>
        </pc:sldMkLst>
      </pc:sldChg>
      <pc:sldChg chg="modSp add del">
        <pc:chgData name="Evgenia Korneva" userId="e62070071816427d" providerId="LiveId" clId="{6B0A1C37-CEB8-4E70-8FE3-829523EE7097}" dt="2021-03-30T11:46:45.926" v="11491" actId="47"/>
        <pc:sldMkLst>
          <pc:docMk/>
          <pc:sldMk cId="2556486477" sldId="458"/>
        </pc:sldMkLst>
        <pc:spChg chg="mod">
          <ac:chgData name="Evgenia Korneva" userId="e62070071816427d" providerId="LiveId" clId="{6B0A1C37-CEB8-4E70-8FE3-829523EE7097}" dt="2021-03-30T08:59:24.315" v="11425" actId="207"/>
          <ac:spMkLst>
            <pc:docMk/>
            <pc:sldMk cId="2556486477" sldId="458"/>
            <ac:spMk id="3" creationId="{92435009-1129-4E7C-9C17-F3DE0E30568C}"/>
          </ac:spMkLst>
        </pc:spChg>
      </pc:sldChg>
      <pc:sldChg chg="modSp add del">
        <pc:chgData name="Evgenia Korneva" userId="e62070071816427d" providerId="LiveId" clId="{6B0A1C37-CEB8-4E70-8FE3-829523EE7097}" dt="2021-03-30T11:46:45.926" v="11491" actId="47"/>
        <pc:sldMkLst>
          <pc:docMk/>
          <pc:sldMk cId="3689415420" sldId="459"/>
        </pc:sldMkLst>
        <pc:spChg chg="mod">
          <ac:chgData name="Evgenia Korneva" userId="e62070071816427d" providerId="LiveId" clId="{6B0A1C37-CEB8-4E70-8FE3-829523EE7097}" dt="2021-03-30T08:59:31.187" v="11427" actId="207"/>
          <ac:spMkLst>
            <pc:docMk/>
            <pc:sldMk cId="3689415420" sldId="459"/>
            <ac:spMk id="3" creationId="{92435009-1129-4E7C-9C17-F3DE0E30568C}"/>
          </ac:spMkLst>
        </pc:spChg>
      </pc:sldChg>
      <pc:sldChg chg="modSp add del">
        <pc:chgData name="Evgenia Korneva" userId="e62070071816427d" providerId="LiveId" clId="{6B0A1C37-CEB8-4E70-8FE3-829523EE7097}" dt="2021-03-30T11:46:45.926" v="11491" actId="47"/>
        <pc:sldMkLst>
          <pc:docMk/>
          <pc:sldMk cId="4218895781" sldId="460"/>
        </pc:sldMkLst>
        <pc:spChg chg="mod">
          <ac:chgData name="Evgenia Korneva" userId="e62070071816427d" providerId="LiveId" clId="{6B0A1C37-CEB8-4E70-8FE3-829523EE7097}" dt="2021-03-30T08:59:37.954" v="11429" actId="207"/>
          <ac:spMkLst>
            <pc:docMk/>
            <pc:sldMk cId="4218895781" sldId="460"/>
            <ac:spMk id="3" creationId="{92435009-1129-4E7C-9C17-F3DE0E30568C}"/>
          </ac:spMkLst>
        </pc:spChg>
      </pc:sldChg>
      <pc:sldChg chg="modSp add del">
        <pc:chgData name="Evgenia Korneva" userId="e62070071816427d" providerId="LiveId" clId="{6B0A1C37-CEB8-4E70-8FE3-829523EE7097}" dt="2021-03-30T11:46:45.926" v="11491" actId="47"/>
        <pc:sldMkLst>
          <pc:docMk/>
          <pc:sldMk cId="4106702296" sldId="461"/>
        </pc:sldMkLst>
        <pc:spChg chg="mod">
          <ac:chgData name="Evgenia Korneva" userId="e62070071816427d" providerId="LiveId" clId="{6B0A1C37-CEB8-4E70-8FE3-829523EE7097}" dt="2021-03-30T08:59:50.844" v="11431" actId="207"/>
          <ac:spMkLst>
            <pc:docMk/>
            <pc:sldMk cId="4106702296" sldId="461"/>
            <ac:spMk id="3" creationId="{92435009-1129-4E7C-9C17-F3DE0E30568C}"/>
          </ac:spMkLst>
        </pc:spChg>
      </pc:sldChg>
      <pc:sldChg chg="modSp add del">
        <pc:chgData name="Evgenia Korneva" userId="e62070071816427d" providerId="LiveId" clId="{6B0A1C37-CEB8-4E70-8FE3-829523EE7097}" dt="2021-03-30T11:46:45.926" v="11491" actId="47"/>
        <pc:sldMkLst>
          <pc:docMk/>
          <pc:sldMk cId="2605738694" sldId="462"/>
        </pc:sldMkLst>
        <pc:spChg chg="mod">
          <ac:chgData name="Evgenia Korneva" userId="e62070071816427d" providerId="LiveId" clId="{6B0A1C37-CEB8-4E70-8FE3-829523EE7097}" dt="2021-03-30T09:00:06.127" v="11433" actId="207"/>
          <ac:spMkLst>
            <pc:docMk/>
            <pc:sldMk cId="2605738694" sldId="462"/>
            <ac:spMk id="3" creationId="{92435009-1129-4E7C-9C17-F3DE0E30568C}"/>
          </ac:spMkLst>
        </pc:spChg>
      </pc:sldChg>
      <pc:sldChg chg="del">
        <pc:chgData name="Evgenia Korneva" userId="e62070071816427d" providerId="LiveId" clId="{6B0A1C37-CEB8-4E70-8FE3-829523EE7097}" dt="2021-03-29T19:53:52.965" v="0" actId="47"/>
        <pc:sldMkLst>
          <pc:docMk/>
          <pc:sldMk cId="834385832" sldId="638"/>
        </pc:sldMkLst>
      </pc:sldChg>
      <pc:sldChg chg="del">
        <pc:chgData name="Evgenia Korneva" userId="e62070071816427d" providerId="LiveId" clId="{6B0A1C37-CEB8-4E70-8FE3-829523EE7097}" dt="2021-03-29T19:53:52.965" v="0" actId="47"/>
        <pc:sldMkLst>
          <pc:docMk/>
          <pc:sldMk cId="1211087711" sldId="645"/>
        </pc:sldMkLst>
      </pc:sldChg>
      <pc:sldChg chg="del">
        <pc:chgData name="Evgenia Korneva" userId="e62070071816427d" providerId="LiveId" clId="{6B0A1C37-CEB8-4E70-8FE3-829523EE7097}" dt="2021-03-29T19:53:52.965" v="0" actId="47"/>
        <pc:sldMkLst>
          <pc:docMk/>
          <pc:sldMk cId="2070725735" sldId="658"/>
        </pc:sldMkLst>
      </pc:sldChg>
      <pc:sldChg chg="del">
        <pc:chgData name="Evgenia Korneva" userId="e62070071816427d" providerId="LiveId" clId="{6B0A1C37-CEB8-4E70-8FE3-829523EE7097}" dt="2021-03-29T19:53:52.965" v="0" actId="47"/>
        <pc:sldMkLst>
          <pc:docMk/>
          <pc:sldMk cId="1463030195" sldId="659"/>
        </pc:sldMkLst>
      </pc:sldChg>
      <pc:sldChg chg="del">
        <pc:chgData name="Evgenia Korneva" userId="e62070071816427d" providerId="LiveId" clId="{6B0A1C37-CEB8-4E70-8FE3-829523EE7097}" dt="2021-03-29T19:53:52.965" v="0" actId="47"/>
        <pc:sldMkLst>
          <pc:docMk/>
          <pc:sldMk cId="2238622783" sldId="665"/>
        </pc:sldMkLst>
      </pc:sldChg>
      <pc:sldChg chg="del">
        <pc:chgData name="Evgenia Korneva" userId="e62070071816427d" providerId="LiveId" clId="{6B0A1C37-CEB8-4E70-8FE3-829523EE7097}" dt="2021-03-29T19:53:52.965" v="0" actId="47"/>
        <pc:sldMkLst>
          <pc:docMk/>
          <pc:sldMk cId="1338113016" sldId="668"/>
        </pc:sldMkLst>
      </pc:sldChg>
      <pc:sldChg chg="del">
        <pc:chgData name="Evgenia Korneva" userId="e62070071816427d" providerId="LiveId" clId="{6B0A1C37-CEB8-4E70-8FE3-829523EE7097}" dt="2021-03-29T19:53:52.965" v="0" actId="47"/>
        <pc:sldMkLst>
          <pc:docMk/>
          <pc:sldMk cId="69193130" sldId="669"/>
        </pc:sldMkLst>
      </pc:sldChg>
      <pc:sldChg chg="del">
        <pc:chgData name="Evgenia Korneva" userId="e62070071816427d" providerId="LiveId" clId="{6B0A1C37-CEB8-4E70-8FE3-829523EE7097}" dt="2021-03-29T19:53:52.965" v="0" actId="47"/>
        <pc:sldMkLst>
          <pc:docMk/>
          <pc:sldMk cId="2852597673" sldId="670"/>
        </pc:sldMkLst>
      </pc:sldChg>
      <pc:sldChg chg="del">
        <pc:chgData name="Evgenia Korneva" userId="e62070071816427d" providerId="LiveId" clId="{6B0A1C37-CEB8-4E70-8FE3-829523EE7097}" dt="2021-03-29T19:53:52.965" v="0" actId="47"/>
        <pc:sldMkLst>
          <pc:docMk/>
          <pc:sldMk cId="552078933" sldId="671"/>
        </pc:sldMkLst>
      </pc:sldChg>
      <pc:sldChg chg="del">
        <pc:chgData name="Evgenia Korneva" userId="e62070071816427d" providerId="LiveId" clId="{6B0A1C37-CEB8-4E70-8FE3-829523EE7097}" dt="2021-03-29T19:53:52.965" v="0" actId="47"/>
        <pc:sldMkLst>
          <pc:docMk/>
          <pc:sldMk cId="2066335864" sldId="679"/>
        </pc:sldMkLst>
      </pc:sldChg>
      <pc:sldChg chg="del">
        <pc:chgData name="Evgenia Korneva" userId="e62070071816427d" providerId="LiveId" clId="{6B0A1C37-CEB8-4E70-8FE3-829523EE7097}" dt="2021-03-29T19:53:52.965" v="0" actId="47"/>
        <pc:sldMkLst>
          <pc:docMk/>
          <pc:sldMk cId="2936623548" sldId="682"/>
        </pc:sldMkLst>
      </pc:sldChg>
      <pc:sldChg chg="del">
        <pc:chgData name="Evgenia Korneva" userId="e62070071816427d" providerId="LiveId" clId="{6B0A1C37-CEB8-4E70-8FE3-829523EE7097}" dt="2021-03-29T19:53:52.965" v="0" actId="47"/>
        <pc:sldMkLst>
          <pc:docMk/>
          <pc:sldMk cId="2204582684" sldId="687"/>
        </pc:sldMkLst>
      </pc:sldChg>
      <pc:sldChg chg="del">
        <pc:chgData name="Evgenia Korneva" userId="e62070071816427d" providerId="LiveId" clId="{6B0A1C37-CEB8-4E70-8FE3-829523EE7097}" dt="2021-03-29T19:53:52.965" v="0" actId="47"/>
        <pc:sldMkLst>
          <pc:docMk/>
          <pc:sldMk cId="2291458223" sldId="688"/>
        </pc:sldMkLst>
      </pc:sldChg>
      <pc:sldChg chg="del">
        <pc:chgData name="Evgenia Korneva" userId="e62070071816427d" providerId="LiveId" clId="{6B0A1C37-CEB8-4E70-8FE3-829523EE7097}" dt="2021-03-29T19:53:52.965" v="0" actId="47"/>
        <pc:sldMkLst>
          <pc:docMk/>
          <pc:sldMk cId="3616334450" sldId="719"/>
        </pc:sldMkLst>
      </pc:sldChg>
      <pc:sldChg chg="del">
        <pc:chgData name="Evgenia Korneva" userId="e62070071816427d" providerId="LiveId" clId="{6B0A1C37-CEB8-4E70-8FE3-829523EE7097}" dt="2021-03-29T19:53:52.965" v="0" actId="47"/>
        <pc:sldMkLst>
          <pc:docMk/>
          <pc:sldMk cId="1899356879" sldId="720"/>
        </pc:sldMkLst>
      </pc:sldChg>
      <pc:sldChg chg="del">
        <pc:chgData name="Evgenia Korneva" userId="e62070071816427d" providerId="LiveId" clId="{6B0A1C37-CEB8-4E70-8FE3-829523EE7097}" dt="2021-03-29T19:53:52.965" v="0" actId="47"/>
        <pc:sldMkLst>
          <pc:docMk/>
          <pc:sldMk cId="1064217316" sldId="754"/>
        </pc:sldMkLst>
      </pc:sldChg>
      <pc:sldChg chg="del">
        <pc:chgData name="Evgenia Korneva" userId="e62070071816427d" providerId="LiveId" clId="{6B0A1C37-CEB8-4E70-8FE3-829523EE7097}" dt="2021-03-29T19:53:52.965" v="0" actId="47"/>
        <pc:sldMkLst>
          <pc:docMk/>
          <pc:sldMk cId="28762044" sldId="810"/>
        </pc:sldMkLst>
      </pc:sldChg>
      <pc:sldChg chg="del">
        <pc:chgData name="Evgenia Korneva" userId="e62070071816427d" providerId="LiveId" clId="{6B0A1C37-CEB8-4E70-8FE3-829523EE7097}" dt="2021-03-29T19:53:52.965" v="0" actId="47"/>
        <pc:sldMkLst>
          <pc:docMk/>
          <pc:sldMk cId="1481201890" sldId="871"/>
        </pc:sldMkLst>
      </pc:sldChg>
      <pc:sldChg chg="del">
        <pc:chgData name="Evgenia Korneva" userId="e62070071816427d" providerId="LiveId" clId="{6B0A1C37-CEB8-4E70-8FE3-829523EE7097}" dt="2021-03-29T19:53:52.965" v="0" actId="47"/>
        <pc:sldMkLst>
          <pc:docMk/>
          <pc:sldMk cId="3970754348" sldId="872"/>
        </pc:sldMkLst>
      </pc:sldChg>
      <pc:sldChg chg="del">
        <pc:chgData name="Evgenia Korneva" userId="e62070071816427d" providerId="LiveId" clId="{6B0A1C37-CEB8-4E70-8FE3-829523EE7097}" dt="2021-03-29T19:53:52.965" v="0" actId="47"/>
        <pc:sldMkLst>
          <pc:docMk/>
          <pc:sldMk cId="177181090" sldId="891"/>
        </pc:sldMkLst>
      </pc:sldChg>
      <pc:sldChg chg="del">
        <pc:chgData name="Evgenia Korneva" userId="e62070071816427d" providerId="LiveId" clId="{6B0A1C37-CEB8-4E70-8FE3-829523EE7097}" dt="2021-03-29T19:53:52.965" v="0" actId="47"/>
        <pc:sldMkLst>
          <pc:docMk/>
          <pc:sldMk cId="3514724270" sldId="892"/>
        </pc:sldMkLst>
      </pc:sldChg>
      <pc:sldChg chg="del">
        <pc:chgData name="Evgenia Korneva" userId="e62070071816427d" providerId="LiveId" clId="{6B0A1C37-CEB8-4E70-8FE3-829523EE7097}" dt="2021-03-29T19:53:52.965" v="0" actId="47"/>
        <pc:sldMkLst>
          <pc:docMk/>
          <pc:sldMk cId="2341479703" sldId="893"/>
        </pc:sldMkLst>
      </pc:sldChg>
      <pc:sldChg chg="del">
        <pc:chgData name="Evgenia Korneva" userId="e62070071816427d" providerId="LiveId" clId="{6B0A1C37-CEB8-4E70-8FE3-829523EE7097}" dt="2021-03-29T19:53:52.965" v="0" actId="47"/>
        <pc:sldMkLst>
          <pc:docMk/>
          <pc:sldMk cId="3872293126" sldId="894"/>
        </pc:sldMkLst>
      </pc:sldChg>
      <pc:sldChg chg="del">
        <pc:chgData name="Evgenia Korneva" userId="e62070071816427d" providerId="LiveId" clId="{6B0A1C37-CEB8-4E70-8FE3-829523EE7097}" dt="2021-03-29T19:53:52.965" v="0" actId="47"/>
        <pc:sldMkLst>
          <pc:docMk/>
          <pc:sldMk cId="4190555955" sldId="920"/>
        </pc:sldMkLst>
      </pc:sldChg>
      <pc:sldChg chg="del">
        <pc:chgData name="Evgenia Korneva" userId="e62070071816427d" providerId="LiveId" clId="{6B0A1C37-CEB8-4E70-8FE3-829523EE7097}" dt="2021-03-29T19:53:52.965" v="0" actId="47"/>
        <pc:sldMkLst>
          <pc:docMk/>
          <pc:sldMk cId="880786078" sldId="921"/>
        </pc:sldMkLst>
      </pc:sldChg>
      <pc:sldChg chg="del">
        <pc:chgData name="Evgenia Korneva" userId="e62070071816427d" providerId="LiveId" clId="{6B0A1C37-CEB8-4E70-8FE3-829523EE7097}" dt="2021-03-29T19:53:52.965" v="0" actId="47"/>
        <pc:sldMkLst>
          <pc:docMk/>
          <pc:sldMk cId="138970771" sldId="922"/>
        </pc:sldMkLst>
      </pc:sldChg>
      <pc:sldChg chg="del">
        <pc:chgData name="Evgenia Korneva" userId="e62070071816427d" providerId="LiveId" clId="{6B0A1C37-CEB8-4E70-8FE3-829523EE7097}" dt="2021-03-29T19:53:52.965" v="0" actId="47"/>
        <pc:sldMkLst>
          <pc:docMk/>
          <pc:sldMk cId="4019351879" sldId="923"/>
        </pc:sldMkLst>
      </pc:sldChg>
      <pc:sldChg chg="del">
        <pc:chgData name="Evgenia Korneva" userId="e62070071816427d" providerId="LiveId" clId="{6B0A1C37-CEB8-4E70-8FE3-829523EE7097}" dt="2021-03-29T19:53:52.965" v="0" actId="47"/>
        <pc:sldMkLst>
          <pc:docMk/>
          <pc:sldMk cId="3018550679" sldId="924"/>
        </pc:sldMkLst>
      </pc:sldChg>
      <pc:sldChg chg="del">
        <pc:chgData name="Evgenia Korneva" userId="e62070071816427d" providerId="LiveId" clId="{6B0A1C37-CEB8-4E70-8FE3-829523EE7097}" dt="2021-03-29T19:53:52.965" v="0" actId="47"/>
        <pc:sldMkLst>
          <pc:docMk/>
          <pc:sldMk cId="973843864" sldId="925"/>
        </pc:sldMkLst>
      </pc:sldChg>
      <pc:sldChg chg="del">
        <pc:chgData name="Evgenia Korneva" userId="e62070071816427d" providerId="LiveId" clId="{6B0A1C37-CEB8-4E70-8FE3-829523EE7097}" dt="2021-03-29T19:53:52.965" v="0" actId="47"/>
        <pc:sldMkLst>
          <pc:docMk/>
          <pc:sldMk cId="958150771" sldId="926"/>
        </pc:sldMkLst>
      </pc:sldChg>
      <pc:sldChg chg="del">
        <pc:chgData name="Evgenia Korneva" userId="e62070071816427d" providerId="LiveId" clId="{6B0A1C37-CEB8-4E70-8FE3-829523EE7097}" dt="2021-03-29T19:53:52.965" v="0" actId="47"/>
        <pc:sldMkLst>
          <pc:docMk/>
          <pc:sldMk cId="1964477705" sldId="927"/>
        </pc:sldMkLst>
      </pc:sldChg>
      <pc:sldChg chg="del">
        <pc:chgData name="Evgenia Korneva" userId="e62070071816427d" providerId="LiveId" clId="{6B0A1C37-CEB8-4E70-8FE3-829523EE7097}" dt="2021-03-29T19:53:52.965" v="0" actId="47"/>
        <pc:sldMkLst>
          <pc:docMk/>
          <pc:sldMk cId="793639015" sldId="928"/>
        </pc:sldMkLst>
      </pc:sldChg>
      <pc:sldChg chg="del">
        <pc:chgData name="Evgenia Korneva" userId="e62070071816427d" providerId="LiveId" clId="{6B0A1C37-CEB8-4E70-8FE3-829523EE7097}" dt="2021-03-29T19:53:52.965" v="0" actId="47"/>
        <pc:sldMkLst>
          <pc:docMk/>
          <pc:sldMk cId="4182204226" sldId="929"/>
        </pc:sldMkLst>
      </pc:sldChg>
      <pc:sldChg chg="del">
        <pc:chgData name="Evgenia Korneva" userId="e62070071816427d" providerId="LiveId" clId="{6B0A1C37-CEB8-4E70-8FE3-829523EE7097}" dt="2021-03-29T19:53:52.965" v="0" actId="47"/>
        <pc:sldMkLst>
          <pc:docMk/>
          <pc:sldMk cId="966520822" sldId="930"/>
        </pc:sldMkLst>
      </pc:sldChg>
      <pc:sldChg chg="del">
        <pc:chgData name="Evgenia Korneva" userId="e62070071816427d" providerId="LiveId" clId="{6B0A1C37-CEB8-4E70-8FE3-829523EE7097}" dt="2021-03-29T19:53:52.965" v="0" actId="47"/>
        <pc:sldMkLst>
          <pc:docMk/>
          <pc:sldMk cId="3848096011" sldId="931"/>
        </pc:sldMkLst>
      </pc:sldChg>
      <pc:sldChg chg="del">
        <pc:chgData name="Evgenia Korneva" userId="e62070071816427d" providerId="LiveId" clId="{6B0A1C37-CEB8-4E70-8FE3-829523EE7097}" dt="2021-03-29T19:53:52.965" v="0" actId="47"/>
        <pc:sldMkLst>
          <pc:docMk/>
          <pc:sldMk cId="2202992569" sldId="932"/>
        </pc:sldMkLst>
      </pc:sldChg>
      <pc:sldChg chg="del">
        <pc:chgData name="Evgenia Korneva" userId="e62070071816427d" providerId="LiveId" clId="{6B0A1C37-CEB8-4E70-8FE3-829523EE7097}" dt="2021-03-29T19:53:52.965" v="0" actId="47"/>
        <pc:sldMkLst>
          <pc:docMk/>
          <pc:sldMk cId="3887758005" sldId="933"/>
        </pc:sldMkLst>
      </pc:sldChg>
      <pc:sldChg chg="del">
        <pc:chgData name="Evgenia Korneva" userId="e62070071816427d" providerId="LiveId" clId="{6B0A1C37-CEB8-4E70-8FE3-829523EE7097}" dt="2021-03-29T19:53:52.965" v="0" actId="47"/>
        <pc:sldMkLst>
          <pc:docMk/>
          <pc:sldMk cId="3898803199" sldId="934"/>
        </pc:sldMkLst>
      </pc:sldChg>
      <pc:sldChg chg="del">
        <pc:chgData name="Evgenia Korneva" userId="e62070071816427d" providerId="LiveId" clId="{6B0A1C37-CEB8-4E70-8FE3-829523EE7097}" dt="2021-03-29T19:53:52.965" v="0" actId="47"/>
        <pc:sldMkLst>
          <pc:docMk/>
          <pc:sldMk cId="1015435325" sldId="935"/>
        </pc:sldMkLst>
      </pc:sldChg>
      <pc:sldChg chg="del">
        <pc:chgData name="Evgenia Korneva" userId="e62070071816427d" providerId="LiveId" clId="{6B0A1C37-CEB8-4E70-8FE3-829523EE7097}" dt="2021-03-29T19:53:52.965" v="0" actId="47"/>
        <pc:sldMkLst>
          <pc:docMk/>
          <pc:sldMk cId="4156522631" sldId="936"/>
        </pc:sldMkLst>
      </pc:sldChg>
      <pc:sldChg chg="del">
        <pc:chgData name="Evgenia Korneva" userId="e62070071816427d" providerId="LiveId" clId="{6B0A1C37-CEB8-4E70-8FE3-829523EE7097}" dt="2021-03-29T19:53:52.965" v="0" actId="47"/>
        <pc:sldMkLst>
          <pc:docMk/>
          <pc:sldMk cId="2746732959" sldId="937"/>
        </pc:sldMkLst>
      </pc:sldChg>
      <pc:sldChg chg="del">
        <pc:chgData name="Evgenia Korneva" userId="e62070071816427d" providerId="LiveId" clId="{6B0A1C37-CEB8-4E70-8FE3-829523EE7097}" dt="2021-03-29T19:53:52.965" v="0" actId="47"/>
        <pc:sldMkLst>
          <pc:docMk/>
          <pc:sldMk cId="800113643" sldId="938"/>
        </pc:sldMkLst>
      </pc:sldChg>
      <pc:sldChg chg="del">
        <pc:chgData name="Evgenia Korneva" userId="e62070071816427d" providerId="LiveId" clId="{6B0A1C37-CEB8-4E70-8FE3-829523EE7097}" dt="2021-03-29T19:53:52.965" v="0" actId="47"/>
        <pc:sldMkLst>
          <pc:docMk/>
          <pc:sldMk cId="3136206719" sldId="939"/>
        </pc:sldMkLst>
      </pc:sldChg>
      <pc:sldChg chg="del">
        <pc:chgData name="Evgenia Korneva" userId="e62070071816427d" providerId="LiveId" clId="{6B0A1C37-CEB8-4E70-8FE3-829523EE7097}" dt="2021-03-29T19:53:52.965" v="0" actId="47"/>
        <pc:sldMkLst>
          <pc:docMk/>
          <pc:sldMk cId="548431873" sldId="940"/>
        </pc:sldMkLst>
      </pc:sldChg>
      <pc:sldChg chg="del">
        <pc:chgData name="Evgenia Korneva" userId="e62070071816427d" providerId="LiveId" clId="{6B0A1C37-CEB8-4E70-8FE3-829523EE7097}" dt="2021-03-29T19:53:52.965" v="0" actId="47"/>
        <pc:sldMkLst>
          <pc:docMk/>
          <pc:sldMk cId="1124956911" sldId="941"/>
        </pc:sldMkLst>
      </pc:sldChg>
      <pc:sldChg chg="del">
        <pc:chgData name="Evgenia Korneva" userId="e62070071816427d" providerId="LiveId" clId="{6B0A1C37-CEB8-4E70-8FE3-829523EE7097}" dt="2021-03-29T19:53:52.965" v="0" actId="47"/>
        <pc:sldMkLst>
          <pc:docMk/>
          <pc:sldMk cId="2705595451" sldId="942"/>
        </pc:sldMkLst>
      </pc:sldChg>
      <pc:sldChg chg="del">
        <pc:chgData name="Evgenia Korneva" userId="e62070071816427d" providerId="LiveId" clId="{6B0A1C37-CEB8-4E70-8FE3-829523EE7097}" dt="2021-03-29T19:53:52.965" v="0" actId="47"/>
        <pc:sldMkLst>
          <pc:docMk/>
          <pc:sldMk cId="4040181397" sldId="943"/>
        </pc:sldMkLst>
      </pc:sldChg>
      <pc:sldChg chg="del">
        <pc:chgData name="Evgenia Korneva" userId="e62070071816427d" providerId="LiveId" clId="{6B0A1C37-CEB8-4E70-8FE3-829523EE7097}" dt="2021-03-29T19:53:52.965" v="0" actId="47"/>
        <pc:sldMkLst>
          <pc:docMk/>
          <pc:sldMk cId="1581404498" sldId="944"/>
        </pc:sldMkLst>
      </pc:sldChg>
      <pc:sldChg chg="del">
        <pc:chgData name="Evgenia Korneva" userId="e62070071816427d" providerId="LiveId" clId="{6B0A1C37-CEB8-4E70-8FE3-829523EE7097}" dt="2021-03-29T19:53:52.965" v="0" actId="47"/>
        <pc:sldMkLst>
          <pc:docMk/>
          <pc:sldMk cId="3146860033" sldId="945"/>
        </pc:sldMkLst>
      </pc:sldChg>
      <pc:sldChg chg="del">
        <pc:chgData name="Evgenia Korneva" userId="e62070071816427d" providerId="LiveId" clId="{6B0A1C37-CEB8-4E70-8FE3-829523EE7097}" dt="2021-03-29T19:53:52.965" v="0" actId="47"/>
        <pc:sldMkLst>
          <pc:docMk/>
          <pc:sldMk cId="3109213266" sldId="946"/>
        </pc:sldMkLst>
      </pc:sldChg>
      <pc:sldChg chg="del">
        <pc:chgData name="Evgenia Korneva" userId="e62070071816427d" providerId="LiveId" clId="{6B0A1C37-CEB8-4E70-8FE3-829523EE7097}" dt="2021-03-29T19:53:52.965" v="0" actId="47"/>
        <pc:sldMkLst>
          <pc:docMk/>
          <pc:sldMk cId="2345819025" sldId="947"/>
        </pc:sldMkLst>
      </pc:sldChg>
      <pc:sldChg chg="del">
        <pc:chgData name="Evgenia Korneva" userId="e62070071816427d" providerId="LiveId" clId="{6B0A1C37-CEB8-4E70-8FE3-829523EE7097}" dt="2021-03-29T19:53:52.965" v="0" actId="47"/>
        <pc:sldMkLst>
          <pc:docMk/>
          <pc:sldMk cId="2814428116" sldId="948"/>
        </pc:sldMkLst>
      </pc:sldChg>
      <pc:sldChg chg="del">
        <pc:chgData name="Evgenia Korneva" userId="e62070071816427d" providerId="LiveId" clId="{6B0A1C37-CEB8-4E70-8FE3-829523EE7097}" dt="2021-03-29T19:53:52.965" v="0" actId="47"/>
        <pc:sldMkLst>
          <pc:docMk/>
          <pc:sldMk cId="2047981552" sldId="949"/>
        </pc:sldMkLst>
      </pc:sldChg>
      <pc:sldChg chg="del">
        <pc:chgData name="Evgenia Korneva" userId="e62070071816427d" providerId="LiveId" clId="{6B0A1C37-CEB8-4E70-8FE3-829523EE7097}" dt="2021-03-29T19:53:52.965" v="0" actId="47"/>
        <pc:sldMkLst>
          <pc:docMk/>
          <pc:sldMk cId="119271549" sldId="950"/>
        </pc:sldMkLst>
      </pc:sldChg>
      <pc:sldChg chg="del">
        <pc:chgData name="Evgenia Korneva" userId="e62070071816427d" providerId="LiveId" clId="{6B0A1C37-CEB8-4E70-8FE3-829523EE7097}" dt="2021-03-29T19:53:52.965" v="0" actId="47"/>
        <pc:sldMkLst>
          <pc:docMk/>
          <pc:sldMk cId="2980863027" sldId="951"/>
        </pc:sldMkLst>
      </pc:sldChg>
      <pc:sldChg chg="del">
        <pc:chgData name="Evgenia Korneva" userId="e62070071816427d" providerId="LiveId" clId="{6B0A1C37-CEB8-4E70-8FE3-829523EE7097}" dt="2021-03-29T19:53:52.965" v="0" actId="47"/>
        <pc:sldMkLst>
          <pc:docMk/>
          <pc:sldMk cId="2915984439" sldId="952"/>
        </pc:sldMkLst>
      </pc:sldChg>
      <pc:sldChg chg="del">
        <pc:chgData name="Evgenia Korneva" userId="e62070071816427d" providerId="LiveId" clId="{6B0A1C37-CEB8-4E70-8FE3-829523EE7097}" dt="2021-03-29T19:53:52.965" v="0" actId="47"/>
        <pc:sldMkLst>
          <pc:docMk/>
          <pc:sldMk cId="482115834" sldId="953"/>
        </pc:sldMkLst>
      </pc:sldChg>
      <pc:sldChg chg="del">
        <pc:chgData name="Evgenia Korneva" userId="e62070071816427d" providerId="LiveId" clId="{6B0A1C37-CEB8-4E70-8FE3-829523EE7097}" dt="2021-03-29T19:53:52.965" v="0" actId="47"/>
        <pc:sldMkLst>
          <pc:docMk/>
          <pc:sldMk cId="4119506244" sldId="954"/>
        </pc:sldMkLst>
      </pc:sldChg>
      <pc:sldChg chg="del">
        <pc:chgData name="Evgenia Korneva" userId="e62070071816427d" providerId="LiveId" clId="{6B0A1C37-CEB8-4E70-8FE3-829523EE7097}" dt="2021-03-29T19:53:52.965" v="0" actId="47"/>
        <pc:sldMkLst>
          <pc:docMk/>
          <pc:sldMk cId="713731822" sldId="955"/>
        </pc:sldMkLst>
      </pc:sldChg>
      <pc:sldChg chg="del">
        <pc:chgData name="Evgenia Korneva" userId="e62070071816427d" providerId="LiveId" clId="{6B0A1C37-CEB8-4E70-8FE3-829523EE7097}" dt="2021-03-29T19:53:52.965" v="0" actId="47"/>
        <pc:sldMkLst>
          <pc:docMk/>
          <pc:sldMk cId="3116792185" sldId="956"/>
        </pc:sldMkLst>
      </pc:sldChg>
      <pc:sldChg chg="del">
        <pc:chgData name="Evgenia Korneva" userId="e62070071816427d" providerId="LiveId" clId="{6B0A1C37-CEB8-4E70-8FE3-829523EE7097}" dt="2021-03-29T19:53:52.965" v="0" actId="47"/>
        <pc:sldMkLst>
          <pc:docMk/>
          <pc:sldMk cId="1083569894" sldId="957"/>
        </pc:sldMkLst>
      </pc:sldChg>
      <pc:sldChg chg="del">
        <pc:chgData name="Evgenia Korneva" userId="e62070071816427d" providerId="LiveId" clId="{6B0A1C37-CEB8-4E70-8FE3-829523EE7097}" dt="2021-03-29T19:53:52.965" v="0" actId="47"/>
        <pc:sldMkLst>
          <pc:docMk/>
          <pc:sldMk cId="3081323017" sldId="958"/>
        </pc:sldMkLst>
      </pc:sldChg>
      <pc:sldChg chg="del">
        <pc:chgData name="Evgenia Korneva" userId="e62070071816427d" providerId="LiveId" clId="{6B0A1C37-CEB8-4E70-8FE3-829523EE7097}" dt="2021-03-29T19:53:52.965" v="0" actId="47"/>
        <pc:sldMkLst>
          <pc:docMk/>
          <pc:sldMk cId="3595790780" sldId="959"/>
        </pc:sldMkLst>
      </pc:sldChg>
      <pc:sldChg chg="del">
        <pc:chgData name="Evgenia Korneva" userId="e62070071816427d" providerId="LiveId" clId="{6B0A1C37-CEB8-4E70-8FE3-829523EE7097}" dt="2021-03-29T19:53:52.965" v="0" actId="47"/>
        <pc:sldMkLst>
          <pc:docMk/>
          <pc:sldMk cId="2430892223" sldId="960"/>
        </pc:sldMkLst>
      </pc:sldChg>
      <pc:sldChg chg="del">
        <pc:chgData name="Evgenia Korneva" userId="e62070071816427d" providerId="LiveId" clId="{6B0A1C37-CEB8-4E70-8FE3-829523EE7097}" dt="2021-03-29T19:53:52.965" v="0" actId="47"/>
        <pc:sldMkLst>
          <pc:docMk/>
          <pc:sldMk cId="459789957" sldId="961"/>
        </pc:sldMkLst>
      </pc:sldChg>
      <pc:sldChg chg="del">
        <pc:chgData name="Evgenia Korneva" userId="e62070071816427d" providerId="LiveId" clId="{6B0A1C37-CEB8-4E70-8FE3-829523EE7097}" dt="2021-03-29T19:53:52.965" v="0" actId="47"/>
        <pc:sldMkLst>
          <pc:docMk/>
          <pc:sldMk cId="2026496604" sldId="962"/>
        </pc:sldMkLst>
      </pc:sldChg>
      <pc:sldChg chg="del">
        <pc:chgData name="Evgenia Korneva" userId="e62070071816427d" providerId="LiveId" clId="{6B0A1C37-CEB8-4E70-8FE3-829523EE7097}" dt="2021-03-29T19:53:52.965" v="0" actId="47"/>
        <pc:sldMkLst>
          <pc:docMk/>
          <pc:sldMk cId="666658491" sldId="963"/>
        </pc:sldMkLst>
      </pc:sldChg>
      <pc:sldChg chg="del">
        <pc:chgData name="Evgenia Korneva" userId="e62070071816427d" providerId="LiveId" clId="{6B0A1C37-CEB8-4E70-8FE3-829523EE7097}" dt="2021-03-29T19:53:52.965" v="0" actId="47"/>
        <pc:sldMkLst>
          <pc:docMk/>
          <pc:sldMk cId="727492578" sldId="964"/>
        </pc:sldMkLst>
      </pc:sldChg>
      <pc:sldChg chg="del">
        <pc:chgData name="Evgenia Korneva" userId="e62070071816427d" providerId="LiveId" clId="{6B0A1C37-CEB8-4E70-8FE3-829523EE7097}" dt="2021-03-29T19:53:52.965" v="0" actId="47"/>
        <pc:sldMkLst>
          <pc:docMk/>
          <pc:sldMk cId="1434773233" sldId="965"/>
        </pc:sldMkLst>
      </pc:sldChg>
      <pc:sldChg chg="del">
        <pc:chgData name="Evgenia Korneva" userId="e62070071816427d" providerId="LiveId" clId="{6B0A1C37-CEB8-4E70-8FE3-829523EE7097}" dt="2021-03-29T19:53:52.965" v="0" actId="47"/>
        <pc:sldMkLst>
          <pc:docMk/>
          <pc:sldMk cId="2491505418" sldId="966"/>
        </pc:sldMkLst>
      </pc:sldChg>
      <pc:sldChg chg="del">
        <pc:chgData name="Evgenia Korneva" userId="e62070071816427d" providerId="LiveId" clId="{6B0A1C37-CEB8-4E70-8FE3-829523EE7097}" dt="2021-03-29T19:53:52.965" v="0" actId="47"/>
        <pc:sldMkLst>
          <pc:docMk/>
          <pc:sldMk cId="2904525269" sldId="967"/>
        </pc:sldMkLst>
      </pc:sldChg>
      <pc:sldChg chg="del">
        <pc:chgData name="Evgenia Korneva" userId="e62070071816427d" providerId="LiveId" clId="{6B0A1C37-CEB8-4E70-8FE3-829523EE7097}" dt="2021-03-29T19:53:52.965" v="0" actId="47"/>
        <pc:sldMkLst>
          <pc:docMk/>
          <pc:sldMk cId="3252097874" sldId="968"/>
        </pc:sldMkLst>
      </pc:sldChg>
      <pc:sldChg chg="del">
        <pc:chgData name="Evgenia Korneva" userId="e62070071816427d" providerId="LiveId" clId="{6B0A1C37-CEB8-4E70-8FE3-829523EE7097}" dt="2021-03-29T19:53:52.965" v="0" actId="47"/>
        <pc:sldMkLst>
          <pc:docMk/>
          <pc:sldMk cId="1764359464" sldId="969"/>
        </pc:sldMkLst>
      </pc:sldChg>
      <pc:sldChg chg="del">
        <pc:chgData name="Evgenia Korneva" userId="e62070071816427d" providerId="LiveId" clId="{6B0A1C37-CEB8-4E70-8FE3-829523EE7097}" dt="2021-03-29T19:53:52.965" v="0" actId="47"/>
        <pc:sldMkLst>
          <pc:docMk/>
          <pc:sldMk cId="1071136896" sldId="970"/>
        </pc:sldMkLst>
      </pc:sldChg>
      <pc:sldChg chg="del">
        <pc:chgData name="Evgenia Korneva" userId="e62070071816427d" providerId="LiveId" clId="{6B0A1C37-CEB8-4E70-8FE3-829523EE7097}" dt="2021-03-29T19:53:52.965" v="0" actId="47"/>
        <pc:sldMkLst>
          <pc:docMk/>
          <pc:sldMk cId="2868033030" sldId="971"/>
        </pc:sldMkLst>
      </pc:sldChg>
      <pc:sldChg chg="del">
        <pc:chgData name="Evgenia Korneva" userId="e62070071816427d" providerId="LiveId" clId="{6B0A1C37-CEB8-4E70-8FE3-829523EE7097}" dt="2021-03-29T19:53:52.965" v="0" actId="47"/>
        <pc:sldMkLst>
          <pc:docMk/>
          <pc:sldMk cId="3781871323" sldId="972"/>
        </pc:sldMkLst>
      </pc:sldChg>
      <pc:sldChg chg="del">
        <pc:chgData name="Evgenia Korneva" userId="e62070071816427d" providerId="LiveId" clId="{6B0A1C37-CEB8-4E70-8FE3-829523EE7097}" dt="2021-03-29T19:53:52.965" v="0" actId="47"/>
        <pc:sldMkLst>
          <pc:docMk/>
          <pc:sldMk cId="3644659733" sldId="973"/>
        </pc:sldMkLst>
      </pc:sldChg>
      <pc:sldChg chg="del">
        <pc:chgData name="Evgenia Korneva" userId="e62070071816427d" providerId="LiveId" clId="{6B0A1C37-CEB8-4E70-8FE3-829523EE7097}" dt="2021-03-29T19:53:52.965" v="0" actId="47"/>
        <pc:sldMkLst>
          <pc:docMk/>
          <pc:sldMk cId="4209895878" sldId="974"/>
        </pc:sldMkLst>
      </pc:sldChg>
      <pc:sldChg chg="del">
        <pc:chgData name="Evgenia Korneva" userId="e62070071816427d" providerId="LiveId" clId="{6B0A1C37-CEB8-4E70-8FE3-829523EE7097}" dt="2021-03-29T19:53:52.965" v="0" actId="47"/>
        <pc:sldMkLst>
          <pc:docMk/>
          <pc:sldMk cId="855029972" sldId="975"/>
        </pc:sldMkLst>
      </pc:sldChg>
      <pc:sldChg chg="del">
        <pc:chgData name="Evgenia Korneva" userId="e62070071816427d" providerId="LiveId" clId="{6B0A1C37-CEB8-4E70-8FE3-829523EE7097}" dt="2021-03-29T19:53:52.965" v="0" actId="47"/>
        <pc:sldMkLst>
          <pc:docMk/>
          <pc:sldMk cId="2229956596" sldId="976"/>
        </pc:sldMkLst>
      </pc:sldChg>
      <pc:sldChg chg="del">
        <pc:chgData name="Evgenia Korneva" userId="e62070071816427d" providerId="LiveId" clId="{6B0A1C37-CEB8-4E70-8FE3-829523EE7097}" dt="2021-03-29T19:53:52.965" v="0" actId="47"/>
        <pc:sldMkLst>
          <pc:docMk/>
          <pc:sldMk cId="4061308127" sldId="977"/>
        </pc:sldMkLst>
      </pc:sldChg>
      <pc:sldChg chg="del">
        <pc:chgData name="Evgenia Korneva" userId="e62070071816427d" providerId="LiveId" clId="{6B0A1C37-CEB8-4E70-8FE3-829523EE7097}" dt="2021-03-29T19:53:52.965" v="0" actId="47"/>
        <pc:sldMkLst>
          <pc:docMk/>
          <pc:sldMk cId="1540401317" sldId="978"/>
        </pc:sldMkLst>
      </pc:sldChg>
      <pc:sldChg chg="del">
        <pc:chgData name="Evgenia Korneva" userId="e62070071816427d" providerId="LiveId" clId="{6B0A1C37-CEB8-4E70-8FE3-829523EE7097}" dt="2021-03-29T19:53:52.965" v="0" actId="47"/>
        <pc:sldMkLst>
          <pc:docMk/>
          <pc:sldMk cId="3549196132" sldId="979"/>
        </pc:sldMkLst>
      </pc:sldChg>
      <pc:sldChg chg="del">
        <pc:chgData name="Evgenia Korneva" userId="e62070071816427d" providerId="LiveId" clId="{6B0A1C37-CEB8-4E70-8FE3-829523EE7097}" dt="2021-03-29T19:53:52.965" v="0" actId="47"/>
        <pc:sldMkLst>
          <pc:docMk/>
          <pc:sldMk cId="532290374" sldId="980"/>
        </pc:sldMkLst>
      </pc:sldChg>
      <pc:sldChg chg="del">
        <pc:chgData name="Evgenia Korneva" userId="e62070071816427d" providerId="LiveId" clId="{6B0A1C37-CEB8-4E70-8FE3-829523EE7097}" dt="2021-03-29T19:53:52.965" v="0" actId="47"/>
        <pc:sldMkLst>
          <pc:docMk/>
          <pc:sldMk cId="4149349080" sldId="981"/>
        </pc:sldMkLst>
      </pc:sldChg>
      <pc:sldChg chg="del">
        <pc:chgData name="Evgenia Korneva" userId="e62070071816427d" providerId="LiveId" clId="{6B0A1C37-CEB8-4E70-8FE3-829523EE7097}" dt="2021-03-29T19:53:52.965" v="0" actId="47"/>
        <pc:sldMkLst>
          <pc:docMk/>
          <pc:sldMk cId="1655598860" sldId="982"/>
        </pc:sldMkLst>
      </pc:sldChg>
      <pc:sldChg chg="del">
        <pc:chgData name="Evgenia Korneva" userId="e62070071816427d" providerId="LiveId" clId="{6B0A1C37-CEB8-4E70-8FE3-829523EE7097}" dt="2021-03-29T19:53:52.965" v="0" actId="47"/>
        <pc:sldMkLst>
          <pc:docMk/>
          <pc:sldMk cId="4119219106" sldId="983"/>
        </pc:sldMkLst>
      </pc:sldChg>
      <pc:sldChg chg="del">
        <pc:chgData name="Evgenia Korneva" userId="e62070071816427d" providerId="LiveId" clId="{6B0A1C37-CEB8-4E70-8FE3-829523EE7097}" dt="2021-03-29T19:53:52.965" v="0" actId="47"/>
        <pc:sldMkLst>
          <pc:docMk/>
          <pc:sldMk cId="2763205689" sldId="984"/>
        </pc:sldMkLst>
      </pc:sldChg>
      <pc:sldChg chg="del">
        <pc:chgData name="Evgenia Korneva" userId="e62070071816427d" providerId="LiveId" clId="{6B0A1C37-CEB8-4E70-8FE3-829523EE7097}" dt="2021-03-29T19:53:52.965" v="0" actId="47"/>
        <pc:sldMkLst>
          <pc:docMk/>
          <pc:sldMk cId="1259422704" sldId="985"/>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B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77F7409-3562-437A-9029-E34D201D24C9}" type="datetimeFigureOut">
              <a:rPr lang="en-BE" smtClean="0"/>
              <a:t>30/03/2021</a:t>
            </a:fld>
            <a:endParaRPr lang="en-B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B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B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ED4AFEE-8FCD-4EAF-A475-380312A03D9F}" type="slidenum">
              <a:rPr lang="en-BE" smtClean="0"/>
              <a:t>‹#›</a:t>
            </a:fld>
            <a:endParaRPr lang="en-BE"/>
          </a:p>
        </p:txBody>
      </p:sp>
    </p:spTree>
    <p:extLst>
      <p:ext uri="{BB962C8B-B14F-4D97-AF65-F5344CB8AC3E}">
        <p14:creationId xmlns:p14="http://schemas.microsoft.com/office/powerpoint/2010/main" val="14382276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28E1F8-D5A0-44FD-B1A1-DEE500C2DBE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BE"/>
          </a:p>
        </p:txBody>
      </p:sp>
      <p:sp>
        <p:nvSpPr>
          <p:cNvPr id="3" name="Subtitle 2">
            <a:extLst>
              <a:ext uri="{FF2B5EF4-FFF2-40B4-BE49-F238E27FC236}">
                <a16:creationId xmlns:a16="http://schemas.microsoft.com/office/drawing/2014/main" id="{03341C9E-CFCE-44A8-8851-5986E785451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BE"/>
          </a:p>
        </p:txBody>
      </p:sp>
      <p:sp>
        <p:nvSpPr>
          <p:cNvPr id="4" name="Date Placeholder 3">
            <a:extLst>
              <a:ext uri="{FF2B5EF4-FFF2-40B4-BE49-F238E27FC236}">
                <a16:creationId xmlns:a16="http://schemas.microsoft.com/office/drawing/2014/main" id="{1F292982-918E-4A19-ADE1-F78E1834CAFD}"/>
              </a:ext>
            </a:extLst>
          </p:cNvPr>
          <p:cNvSpPr>
            <a:spLocks noGrp="1"/>
          </p:cNvSpPr>
          <p:nvPr>
            <p:ph type="dt" sz="half" idx="10"/>
          </p:nvPr>
        </p:nvSpPr>
        <p:spPr/>
        <p:txBody>
          <a:bodyPr/>
          <a:lstStyle/>
          <a:p>
            <a:fld id="{8E8F7AD1-FCC4-4A93-A3EC-C70B988ECD45}" type="datetime8">
              <a:rPr lang="en-BE" smtClean="0"/>
              <a:t>30/03/2021 13:46</a:t>
            </a:fld>
            <a:endParaRPr lang="en-BE"/>
          </a:p>
        </p:txBody>
      </p:sp>
      <p:sp>
        <p:nvSpPr>
          <p:cNvPr id="5" name="Footer Placeholder 4">
            <a:extLst>
              <a:ext uri="{FF2B5EF4-FFF2-40B4-BE49-F238E27FC236}">
                <a16:creationId xmlns:a16="http://schemas.microsoft.com/office/drawing/2014/main" id="{160328D7-D563-4A17-B048-E3A0CD08209E}"/>
              </a:ext>
            </a:extLst>
          </p:cNvPr>
          <p:cNvSpPr>
            <a:spLocks noGrp="1"/>
          </p:cNvSpPr>
          <p:nvPr>
            <p:ph type="ftr" sz="quarter" idx="11"/>
          </p:nvPr>
        </p:nvSpPr>
        <p:spPr/>
        <p:txBody>
          <a:bodyPr/>
          <a:lstStyle/>
          <a:p>
            <a:r>
              <a:rPr lang="en-US"/>
              <a:t>Elementary Combinatorics and Probability - March 2021</a:t>
            </a:r>
            <a:endParaRPr lang="en-BE"/>
          </a:p>
        </p:txBody>
      </p:sp>
      <p:sp>
        <p:nvSpPr>
          <p:cNvPr id="6" name="Slide Number Placeholder 5">
            <a:extLst>
              <a:ext uri="{FF2B5EF4-FFF2-40B4-BE49-F238E27FC236}">
                <a16:creationId xmlns:a16="http://schemas.microsoft.com/office/drawing/2014/main" id="{7CE747AC-25E3-4D61-A2E3-5C4DC949C809}"/>
              </a:ext>
            </a:extLst>
          </p:cNvPr>
          <p:cNvSpPr>
            <a:spLocks noGrp="1"/>
          </p:cNvSpPr>
          <p:nvPr>
            <p:ph type="sldNum" sz="quarter" idx="12"/>
          </p:nvPr>
        </p:nvSpPr>
        <p:spPr/>
        <p:txBody>
          <a:bodyPr/>
          <a:lstStyle/>
          <a:p>
            <a:fld id="{08CF7B41-8972-4B54-B2ED-1FFF63F18177}" type="slidenum">
              <a:rPr lang="en-BE" smtClean="0"/>
              <a:t>‹#›</a:t>
            </a:fld>
            <a:endParaRPr lang="en-BE"/>
          </a:p>
        </p:txBody>
      </p:sp>
    </p:spTree>
    <p:extLst>
      <p:ext uri="{BB962C8B-B14F-4D97-AF65-F5344CB8AC3E}">
        <p14:creationId xmlns:p14="http://schemas.microsoft.com/office/powerpoint/2010/main" val="21127710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1F4C45-C5B0-436C-8B4A-EA17AD1CB7AF}"/>
              </a:ext>
            </a:extLst>
          </p:cNvPr>
          <p:cNvSpPr>
            <a:spLocks noGrp="1"/>
          </p:cNvSpPr>
          <p:nvPr>
            <p:ph type="title"/>
          </p:nvPr>
        </p:nvSpPr>
        <p:spPr/>
        <p:txBody>
          <a:bodyPr/>
          <a:lstStyle/>
          <a:p>
            <a:r>
              <a:rPr lang="en-US"/>
              <a:t>Click to edit Master title style</a:t>
            </a:r>
            <a:endParaRPr lang="en-BE"/>
          </a:p>
        </p:txBody>
      </p:sp>
      <p:sp>
        <p:nvSpPr>
          <p:cNvPr id="3" name="Vertical Text Placeholder 2">
            <a:extLst>
              <a:ext uri="{FF2B5EF4-FFF2-40B4-BE49-F238E27FC236}">
                <a16:creationId xmlns:a16="http://schemas.microsoft.com/office/drawing/2014/main" id="{1AA7AA8C-B49D-4B48-AD2C-B4B5A82CF7F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E"/>
          </a:p>
        </p:txBody>
      </p:sp>
      <p:sp>
        <p:nvSpPr>
          <p:cNvPr id="4" name="Date Placeholder 3">
            <a:extLst>
              <a:ext uri="{FF2B5EF4-FFF2-40B4-BE49-F238E27FC236}">
                <a16:creationId xmlns:a16="http://schemas.microsoft.com/office/drawing/2014/main" id="{6E4E2AAC-B174-4747-BF0D-C9B2A5DDBD60}"/>
              </a:ext>
            </a:extLst>
          </p:cNvPr>
          <p:cNvSpPr>
            <a:spLocks noGrp="1"/>
          </p:cNvSpPr>
          <p:nvPr>
            <p:ph type="dt" sz="half" idx="10"/>
          </p:nvPr>
        </p:nvSpPr>
        <p:spPr/>
        <p:txBody>
          <a:bodyPr/>
          <a:lstStyle/>
          <a:p>
            <a:fld id="{C52CC67C-F8A8-4358-AF99-F1ED8782D607}" type="datetime8">
              <a:rPr lang="en-BE" smtClean="0"/>
              <a:t>30/03/2021 13:46</a:t>
            </a:fld>
            <a:endParaRPr lang="en-BE"/>
          </a:p>
        </p:txBody>
      </p:sp>
      <p:sp>
        <p:nvSpPr>
          <p:cNvPr id="5" name="Footer Placeholder 4">
            <a:extLst>
              <a:ext uri="{FF2B5EF4-FFF2-40B4-BE49-F238E27FC236}">
                <a16:creationId xmlns:a16="http://schemas.microsoft.com/office/drawing/2014/main" id="{7A2CCFA6-E1E0-48F4-9A05-15138ED1BEA8}"/>
              </a:ext>
            </a:extLst>
          </p:cNvPr>
          <p:cNvSpPr>
            <a:spLocks noGrp="1"/>
          </p:cNvSpPr>
          <p:nvPr>
            <p:ph type="ftr" sz="quarter" idx="11"/>
          </p:nvPr>
        </p:nvSpPr>
        <p:spPr/>
        <p:txBody>
          <a:bodyPr/>
          <a:lstStyle/>
          <a:p>
            <a:r>
              <a:rPr lang="en-US"/>
              <a:t>Elementary Combinatorics and Probability - March 2021</a:t>
            </a:r>
            <a:endParaRPr lang="en-BE"/>
          </a:p>
        </p:txBody>
      </p:sp>
      <p:sp>
        <p:nvSpPr>
          <p:cNvPr id="6" name="Slide Number Placeholder 5">
            <a:extLst>
              <a:ext uri="{FF2B5EF4-FFF2-40B4-BE49-F238E27FC236}">
                <a16:creationId xmlns:a16="http://schemas.microsoft.com/office/drawing/2014/main" id="{3ADF49EE-5212-48BE-8DBF-8CF818D7FEFC}"/>
              </a:ext>
            </a:extLst>
          </p:cNvPr>
          <p:cNvSpPr>
            <a:spLocks noGrp="1"/>
          </p:cNvSpPr>
          <p:nvPr>
            <p:ph type="sldNum" sz="quarter" idx="12"/>
          </p:nvPr>
        </p:nvSpPr>
        <p:spPr/>
        <p:txBody>
          <a:bodyPr/>
          <a:lstStyle/>
          <a:p>
            <a:fld id="{08CF7B41-8972-4B54-B2ED-1FFF63F18177}" type="slidenum">
              <a:rPr lang="en-BE" smtClean="0"/>
              <a:t>‹#›</a:t>
            </a:fld>
            <a:endParaRPr lang="en-BE"/>
          </a:p>
        </p:txBody>
      </p:sp>
    </p:spTree>
    <p:extLst>
      <p:ext uri="{BB962C8B-B14F-4D97-AF65-F5344CB8AC3E}">
        <p14:creationId xmlns:p14="http://schemas.microsoft.com/office/powerpoint/2010/main" val="26942444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0E59FC0-61C6-44D3-8724-153B8D60A50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BE"/>
          </a:p>
        </p:txBody>
      </p:sp>
      <p:sp>
        <p:nvSpPr>
          <p:cNvPr id="3" name="Vertical Text Placeholder 2">
            <a:extLst>
              <a:ext uri="{FF2B5EF4-FFF2-40B4-BE49-F238E27FC236}">
                <a16:creationId xmlns:a16="http://schemas.microsoft.com/office/drawing/2014/main" id="{B1C8A80C-2E51-477E-ABED-89964299191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E"/>
          </a:p>
        </p:txBody>
      </p:sp>
      <p:sp>
        <p:nvSpPr>
          <p:cNvPr id="4" name="Date Placeholder 3">
            <a:extLst>
              <a:ext uri="{FF2B5EF4-FFF2-40B4-BE49-F238E27FC236}">
                <a16:creationId xmlns:a16="http://schemas.microsoft.com/office/drawing/2014/main" id="{FC096285-6EC6-4549-9E4A-F0A6599ED24B}"/>
              </a:ext>
            </a:extLst>
          </p:cNvPr>
          <p:cNvSpPr>
            <a:spLocks noGrp="1"/>
          </p:cNvSpPr>
          <p:nvPr>
            <p:ph type="dt" sz="half" idx="10"/>
          </p:nvPr>
        </p:nvSpPr>
        <p:spPr/>
        <p:txBody>
          <a:bodyPr/>
          <a:lstStyle/>
          <a:p>
            <a:fld id="{BBC9ED68-1609-467C-952C-43C87D844749}" type="datetime8">
              <a:rPr lang="en-BE" smtClean="0"/>
              <a:t>30/03/2021 13:46</a:t>
            </a:fld>
            <a:endParaRPr lang="en-BE"/>
          </a:p>
        </p:txBody>
      </p:sp>
      <p:sp>
        <p:nvSpPr>
          <p:cNvPr id="5" name="Footer Placeholder 4">
            <a:extLst>
              <a:ext uri="{FF2B5EF4-FFF2-40B4-BE49-F238E27FC236}">
                <a16:creationId xmlns:a16="http://schemas.microsoft.com/office/drawing/2014/main" id="{75657266-647D-4E41-B7FA-F29B19A71D99}"/>
              </a:ext>
            </a:extLst>
          </p:cNvPr>
          <p:cNvSpPr>
            <a:spLocks noGrp="1"/>
          </p:cNvSpPr>
          <p:nvPr>
            <p:ph type="ftr" sz="quarter" idx="11"/>
          </p:nvPr>
        </p:nvSpPr>
        <p:spPr/>
        <p:txBody>
          <a:bodyPr/>
          <a:lstStyle/>
          <a:p>
            <a:r>
              <a:rPr lang="en-US"/>
              <a:t>Elementary Combinatorics and Probability - March 2021</a:t>
            </a:r>
            <a:endParaRPr lang="en-BE"/>
          </a:p>
        </p:txBody>
      </p:sp>
      <p:sp>
        <p:nvSpPr>
          <p:cNvPr id="6" name="Slide Number Placeholder 5">
            <a:extLst>
              <a:ext uri="{FF2B5EF4-FFF2-40B4-BE49-F238E27FC236}">
                <a16:creationId xmlns:a16="http://schemas.microsoft.com/office/drawing/2014/main" id="{C53C67E7-4063-4DB0-B418-37D9026FB863}"/>
              </a:ext>
            </a:extLst>
          </p:cNvPr>
          <p:cNvSpPr>
            <a:spLocks noGrp="1"/>
          </p:cNvSpPr>
          <p:nvPr>
            <p:ph type="sldNum" sz="quarter" idx="12"/>
          </p:nvPr>
        </p:nvSpPr>
        <p:spPr/>
        <p:txBody>
          <a:bodyPr/>
          <a:lstStyle/>
          <a:p>
            <a:fld id="{08CF7B41-8972-4B54-B2ED-1FFF63F18177}" type="slidenum">
              <a:rPr lang="en-BE" smtClean="0"/>
              <a:t>‹#›</a:t>
            </a:fld>
            <a:endParaRPr lang="en-BE"/>
          </a:p>
        </p:txBody>
      </p:sp>
    </p:spTree>
    <p:extLst>
      <p:ext uri="{BB962C8B-B14F-4D97-AF65-F5344CB8AC3E}">
        <p14:creationId xmlns:p14="http://schemas.microsoft.com/office/powerpoint/2010/main" val="40347301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103878-1C33-4FBD-9468-A7C8AFA3776A}"/>
              </a:ext>
            </a:extLst>
          </p:cNvPr>
          <p:cNvSpPr>
            <a:spLocks noGrp="1"/>
          </p:cNvSpPr>
          <p:nvPr>
            <p:ph type="title"/>
          </p:nvPr>
        </p:nvSpPr>
        <p:spPr>
          <a:xfrm>
            <a:off x="838200" y="317500"/>
            <a:ext cx="10515600" cy="1325563"/>
          </a:xfrm>
        </p:spPr>
        <p:txBody>
          <a:bodyPr/>
          <a:lstStyle>
            <a:lvl1pPr>
              <a:defRPr b="1" cap="all" baseline="0"/>
            </a:lvl1pPr>
          </a:lstStyle>
          <a:p>
            <a:r>
              <a:rPr lang="en-US" dirty="0"/>
              <a:t>Click to edit Master title style</a:t>
            </a:r>
            <a:endParaRPr lang="en-BE" dirty="0"/>
          </a:p>
        </p:txBody>
      </p:sp>
      <p:sp>
        <p:nvSpPr>
          <p:cNvPr id="3" name="Content Placeholder 2">
            <a:extLst>
              <a:ext uri="{FF2B5EF4-FFF2-40B4-BE49-F238E27FC236}">
                <a16:creationId xmlns:a16="http://schemas.microsoft.com/office/drawing/2014/main" id="{AAC9F055-B1DD-41DF-9EB7-11C64077E17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E"/>
          </a:p>
        </p:txBody>
      </p:sp>
      <p:sp>
        <p:nvSpPr>
          <p:cNvPr id="4" name="Date Placeholder 3">
            <a:extLst>
              <a:ext uri="{FF2B5EF4-FFF2-40B4-BE49-F238E27FC236}">
                <a16:creationId xmlns:a16="http://schemas.microsoft.com/office/drawing/2014/main" id="{F0705490-F080-4AD2-B011-471C1B147DFB}"/>
              </a:ext>
            </a:extLst>
          </p:cNvPr>
          <p:cNvSpPr>
            <a:spLocks noGrp="1"/>
          </p:cNvSpPr>
          <p:nvPr>
            <p:ph type="dt" sz="half" idx="10"/>
          </p:nvPr>
        </p:nvSpPr>
        <p:spPr/>
        <p:txBody>
          <a:bodyPr/>
          <a:lstStyle/>
          <a:p>
            <a:fld id="{B02CD347-DC3D-407C-B553-9B61FE01CA8B}" type="datetime8">
              <a:rPr lang="en-BE" smtClean="0"/>
              <a:t>30/03/2021 13:46</a:t>
            </a:fld>
            <a:endParaRPr lang="en-BE"/>
          </a:p>
        </p:txBody>
      </p:sp>
      <p:sp>
        <p:nvSpPr>
          <p:cNvPr id="5" name="Footer Placeholder 4">
            <a:extLst>
              <a:ext uri="{FF2B5EF4-FFF2-40B4-BE49-F238E27FC236}">
                <a16:creationId xmlns:a16="http://schemas.microsoft.com/office/drawing/2014/main" id="{9E287C9A-CE3E-4295-9846-9ADB05F1B50F}"/>
              </a:ext>
            </a:extLst>
          </p:cNvPr>
          <p:cNvSpPr>
            <a:spLocks noGrp="1"/>
          </p:cNvSpPr>
          <p:nvPr>
            <p:ph type="ftr" sz="quarter" idx="11"/>
          </p:nvPr>
        </p:nvSpPr>
        <p:spPr/>
        <p:txBody>
          <a:bodyPr/>
          <a:lstStyle/>
          <a:p>
            <a:r>
              <a:rPr lang="en-US"/>
              <a:t>Elementary Combinatorics and Probability - March 2021</a:t>
            </a:r>
            <a:endParaRPr lang="en-BE"/>
          </a:p>
        </p:txBody>
      </p:sp>
      <p:sp>
        <p:nvSpPr>
          <p:cNvPr id="6" name="Slide Number Placeholder 5">
            <a:extLst>
              <a:ext uri="{FF2B5EF4-FFF2-40B4-BE49-F238E27FC236}">
                <a16:creationId xmlns:a16="http://schemas.microsoft.com/office/drawing/2014/main" id="{F3074D34-66A6-4DD7-8F88-73799461C035}"/>
              </a:ext>
            </a:extLst>
          </p:cNvPr>
          <p:cNvSpPr>
            <a:spLocks noGrp="1"/>
          </p:cNvSpPr>
          <p:nvPr>
            <p:ph type="sldNum" sz="quarter" idx="12"/>
          </p:nvPr>
        </p:nvSpPr>
        <p:spPr/>
        <p:txBody>
          <a:bodyPr/>
          <a:lstStyle/>
          <a:p>
            <a:fld id="{08CF7B41-8972-4B54-B2ED-1FFF63F18177}" type="slidenum">
              <a:rPr lang="en-BE" smtClean="0"/>
              <a:t>‹#›</a:t>
            </a:fld>
            <a:endParaRPr lang="en-BE"/>
          </a:p>
        </p:txBody>
      </p:sp>
    </p:spTree>
    <p:extLst>
      <p:ext uri="{BB962C8B-B14F-4D97-AF65-F5344CB8AC3E}">
        <p14:creationId xmlns:p14="http://schemas.microsoft.com/office/powerpoint/2010/main" val="31952742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0749C5-2110-441B-A9A1-96E4365D6EA1}"/>
              </a:ext>
            </a:extLst>
          </p:cNvPr>
          <p:cNvSpPr>
            <a:spLocks noGrp="1"/>
          </p:cNvSpPr>
          <p:nvPr>
            <p:ph type="title"/>
          </p:nvPr>
        </p:nvSpPr>
        <p:spPr>
          <a:xfrm>
            <a:off x="831850" y="1709738"/>
            <a:ext cx="10515600" cy="2852737"/>
          </a:xfrm>
        </p:spPr>
        <p:txBody>
          <a:bodyPr anchor="b"/>
          <a:lstStyle>
            <a:lvl1pPr>
              <a:defRPr sz="6000" b="1" cap="all" baseline="0"/>
            </a:lvl1pPr>
          </a:lstStyle>
          <a:p>
            <a:r>
              <a:rPr lang="en-US"/>
              <a:t>Click to edit Master title style</a:t>
            </a:r>
            <a:endParaRPr lang="en-BE"/>
          </a:p>
        </p:txBody>
      </p:sp>
      <p:sp>
        <p:nvSpPr>
          <p:cNvPr id="3" name="Text Placeholder 2">
            <a:extLst>
              <a:ext uri="{FF2B5EF4-FFF2-40B4-BE49-F238E27FC236}">
                <a16:creationId xmlns:a16="http://schemas.microsoft.com/office/drawing/2014/main" id="{4B3D2F57-A91E-4137-AF9A-D2D507950E8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7633697-8247-4CC2-B737-AB7FA3908D14}"/>
              </a:ext>
            </a:extLst>
          </p:cNvPr>
          <p:cNvSpPr>
            <a:spLocks noGrp="1"/>
          </p:cNvSpPr>
          <p:nvPr>
            <p:ph type="dt" sz="half" idx="10"/>
          </p:nvPr>
        </p:nvSpPr>
        <p:spPr/>
        <p:txBody>
          <a:bodyPr/>
          <a:lstStyle/>
          <a:p>
            <a:fld id="{75FB0A27-0D6F-495B-B55A-963D3EAF6EB7}" type="datetime8">
              <a:rPr lang="en-BE" smtClean="0"/>
              <a:t>30/03/2021 13:46</a:t>
            </a:fld>
            <a:endParaRPr lang="en-BE"/>
          </a:p>
        </p:txBody>
      </p:sp>
      <p:sp>
        <p:nvSpPr>
          <p:cNvPr id="5" name="Footer Placeholder 4">
            <a:extLst>
              <a:ext uri="{FF2B5EF4-FFF2-40B4-BE49-F238E27FC236}">
                <a16:creationId xmlns:a16="http://schemas.microsoft.com/office/drawing/2014/main" id="{BA615D02-5DF8-41CF-A66F-EC3ED853C178}"/>
              </a:ext>
            </a:extLst>
          </p:cNvPr>
          <p:cNvSpPr>
            <a:spLocks noGrp="1"/>
          </p:cNvSpPr>
          <p:nvPr>
            <p:ph type="ftr" sz="quarter" idx="11"/>
          </p:nvPr>
        </p:nvSpPr>
        <p:spPr/>
        <p:txBody>
          <a:bodyPr/>
          <a:lstStyle/>
          <a:p>
            <a:r>
              <a:rPr lang="en-US"/>
              <a:t>Elementary Combinatorics and Probability - March 2021</a:t>
            </a:r>
            <a:endParaRPr lang="en-BE"/>
          </a:p>
        </p:txBody>
      </p:sp>
      <p:sp>
        <p:nvSpPr>
          <p:cNvPr id="6" name="Slide Number Placeholder 5">
            <a:extLst>
              <a:ext uri="{FF2B5EF4-FFF2-40B4-BE49-F238E27FC236}">
                <a16:creationId xmlns:a16="http://schemas.microsoft.com/office/drawing/2014/main" id="{0224CDFC-D00C-44F0-97FB-081DBB7E3E9E}"/>
              </a:ext>
            </a:extLst>
          </p:cNvPr>
          <p:cNvSpPr>
            <a:spLocks noGrp="1"/>
          </p:cNvSpPr>
          <p:nvPr>
            <p:ph type="sldNum" sz="quarter" idx="12"/>
          </p:nvPr>
        </p:nvSpPr>
        <p:spPr/>
        <p:txBody>
          <a:bodyPr/>
          <a:lstStyle/>
          <a:p>
            <a:fld id="{08CF7B41-8972-4B54-B2ED-1FFF63F18177}" type="slidenum">
              <a:rPr lang="en-BE" smtClean="0"/>
              <a:t>‹#›</a:t>
            </a:fld>
            <a:endParaRPr lang="en-BE"/>
          </a:p>
        </p:txBody>
      </p:sp>
    </p:spTree>
    <p:extLst>
      <p:ext uri="{BB962C8B-B14F-4D97-AF65-F5344CB8AC3E}">
        <p14:creationId xmlns:p14="http://schemas.microsoft.com/office/powerpoint/2010/main" val="22671589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6CE73F-9691-4F6C-B75E-15CF70714D74}"/>
              </a:ext>
            </a:extLst>
          </p:cNvPr>
          <p:cNvSpPr>
            <a:spLocks noGrp="1"/>
          </p:cNvSpPr>
          <p:nvPr>
            <p:ph type="title"/>
          </p:nvPr>
        </p:nvSpPr>
        <p:spPr/>
        <p:txBody>
          <a:bodyPr/>
          <a:lstStyle/>
          <a:p>
            <a:r>
              <a:rPr lang="en-US"/>
              <a:t>Click to edit Master title style</a:t>
            </a:r>
            <a:endParaRPr lang="en-BE"/>
          </a:p>
        </p:txBody>
      </p:sp>
      <p:sp>
        <p:nvSpPr>
          <p:cNvPr id="3" name="Content Placeholder 2">
            <a:extLst>
              <a:ext uri="{FF2B5EF4-FFF2-40B4-BE49-F238E27FC236}">
                <a16:creationId xmlns:a16="http://schemas.microsoft.com/office/drawing/2014/main" id="{36932363-E63F-4577-BFAB-341C6219FDC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E"/>
          </a:p>
        </p:txBody>
      </p:sp>
      <p:sp>
        <p:nvSpPr>
          <p:cNvPr id="4" name="Content Placeholder 3">
            <a:extLst>
              <a:ext uri="{FF2B5EF4-FFF2-40B4-BE49-F238E27FC236}">
                <a16:creationId xmlns:a16="http://schemas.microsoft.com/office/drawing/2014/main" id="{BD97D2E6-BDC3-41D0-B7CA-8683E4BB00B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E"/>
          </a:p>
        </p:txBody>
      </p:sp>
      <p:sp>
        <p:nvSpPr>
          <p:cNvPr id="5" name="Date Placeholder 4">
            <a:extLst>
              <a:ext uri="{FF2B5EF4-FFF2-40B4-BE49-F238E27FC236}">
                <a16:creationId xmlns:a16="http://schemas.microsoft.com/office/drawing/2014/main" id="{7CEE5940-2E61-4086-BCB6-A30DC8B6D004}"/>
              </a:ext>
            </a:extLst>
          </p:cNvPr>
          <p:cNvSpPr>
            <a:spLocks noGrp="1"/>
          </p:cNvSpPr>
          <p:nvPr>
            <p:ph type="dt" sz="half" idx="10"/>
          </p:nvPr>
        </p:nvSpPr>
        <p:spPr/>
        <p:txBody>
          <a:bodyPr/>
          <a:lstStyle/>
          <a:p>
            <a:fld id="{B2D6F01B-FD1B-4FDD-B37F-01AC79531D28}" type="datetime8">
              <a:rPr lang="en-BE" smtClean="0"/>
              <a:t>30/03/2021 13:46</a:t>
            </a:fld>
            <a:endParaRPr lang="en-BE"/>
          </a:p>
        </p:txBody>
      </p:sp>
      <p:sp>
        <p:nvSpPr>
          <p:cNvPr id="6" name="Footer Placeholder 5">
            <a:extLst>
              <a:ext uri="{FF2B5EF4-FFF2-40B4-BE49-F238E27FC236}">
                <a16:creationId xmlns:a16="http://schemas.microsoft.com/office/drawing/2014/main" id="{AB3E11D3-0906-4A7C-975C-9FF8933143EC}"/>
              </a:ext>
            </a:extLst>
          </p:cNvPr>
          <p:cNvSpPr>
            <a:spLocks noGrp="1"/>
          </p:cNvSpPr>
          <p:nvPr>
            <p:ph type="ftr" sz="quarter" idx="11"/>
          </p:nvPr>
        </p:nvSpPr>
        <p:spPr/>
        <p:txBody>
          <a:bodyPr/>
          <a:lstStyle/>
          <a:p>
            <a:r>
              <a:rPr lang="en-US"/>
              <a:t>Elementary Combinatorics and Probability - March 2021</a:t>
            </a:r>
            <a:endParaRPr lang="en-BE"/>
          </a:p>
        </p:txBody>
      </p:sp>
      <p:sp>
        <p:nvSpPr>
          <p:cNvPr id="7" name="Slide Number Placeholder 6">
            <a:extLst>
              <a:ext uri="{FF2B5EF4-FFF2-40B4-BE49-F238E27FC236}">
                <a16:creationId xmlns:a16="http://schemas.microsoft.com/office/drawing/2014/main" id="{E7E89D50-9D0A-4C77-8F98-E3A95FD6B7E0}"/>
              </a:ext>
            </a:extLst>
          </p:cNvPr>
          <p:cNvSpPr>
            <a:spLocks noGrp="1"/>
          </p:cNvSpPr>
          <p:nvPr>
            <p:ph type="sldNum" sz="quarter" idx="12"/>
          </p:nvPr>
        </p:nvSpPr>
        <p:spPr/>
        <p:txBody>
          <a:bodyPr/>
          <a:lstStyle/>
          <a:p>
            <a:fld id="{08CF7B41-8972-4B54-B2ED-1FFF63F18177}" type="slidenum">
              <a:rPr lang="en-BE" smtClean="0"/>
              <a:t>‹#›</a:t>
            </a:fld>
            <a:endParaRPr lang="en-BE"/>
          </a:p>
        </p:txBody>
      </p:sp>
    </p:spTree>
    <p:extLst>
      <p:ext uri="{BB962C8B-B14F-4D97-AF65-F5344CB8AC3E}">
        <p14:creationId xmlns:p14="http://schemas.microsoft.com/office/powerpoint/2010/main" val="33675715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1E1268-90D8-4F0D-B04A-743CCC3B3164}"/>
              </a:ext>
            </a:extLst>
          </p:cNvPr>
          <p:cNvSpPr>
            <a:spLocks noGrp="1"/>
          </p:cNvSpPr>
          <p:nvPr>
            <p:ph type="title"/>
          </p:nvPr>
        </p:nvSpPr>
        <p:spPr>
          <a:xfrm>
            <a:off x="839788" y="365125"/>
            <a:ext cx="10515600" cy="1325563"/>
          </a:xfrm>
        </p:spPr>
        <p:txBody>
          <a:bodyPr/>
          <a:lstStyle/>
          <a:p>
            <a:r>
              <a:rPr lang="en-US"/>
              <a:t>Click to edit Master title style</a:t>
            </a:r>
            <a:endParaRPr lang="en-BE"/>
          </a:p>
        </p:txBody>
      </p:sp>
      <p:sp>
        <p:nvSpPr>
          <p:cNvPr id="3" name="Text Placeholder 2">
            <a:extLst>
              <a:ext uri="{FF2B5EF4-FFF2-40B4-BE49-F238E27FC236}">
                <a16:creationId xmlns:a16="http://schemas.microsoft.com/office/drawing/2014/main" id="{EF6F5A1F-A01D-4A13-B109-9556154C7D3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70CD2CB-17BE-4817-857C-EE3369BDC9D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E"/>
          </a:p>
        </p:txBody>
      </p:sp>
      <p:sp>
        <p:nvSpPr>
          <p:cNvPr id="5" name="Text Placeholder 4">
            <a:extLst>
              <a:ext uri="{FF2B5EF4-FFF2-40B4-BE49-F238E27FC236}">
                <a16:creationId xmlns:a16="http://schemas.microsoft.com/office/drawing/2014/main" id="{B7913E7E-307E-4412-ADCA-EA391270200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60BD46D-387D-4928-8BBB-E8B69D18156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E"/>
          </a:p>
        </p:txBody>
      </p:sp>
      <p:sp>
        <p:nvSpPr>
          <p:cNvPr id="7" name="Date Placeholder 6">
            <a:extLst>
              <a:ext uri="{FF2B5EF4-FFF2-40B4-BE49-F238E27FC236}">
                <a16:creationId xmlns:a16="http://schemas.microsoft.com/office/drawing/2014/main" id="{3285AF04-C134-4B14-9CEE-672FBFE67D38}"/>
              </a:ext>
            </a:extLst>
          </p:cNvPr>
          <p:cNvSpPr>
            <a:spLocks noGrp="1"/>
          </p:cNvSpPr>
          <p:nvPr>
            <p:ph type="dt" sz="half" idx="10"/>
          </p:nvPr>
        </p:nvSpPr>
        <p:spPr/>
        <p:txBody>
          <a:bodyPr/>
          <a:lstStyle/>
          <a:p>
            <a:fld id="{EDDE9B08-C024-4FE9-970B-AEAC570A9AD1}" type="datetime8">
              <a:rPr lang="en-BE" smtClean="0"/>
              <a:t>30/03/2021 13:46</a:t>
            </a:fld>
            <a:endParaRPr lang="en-BE"/>
          </a:p>
        </p:txBody>
      </p:sp>
      <p:sp>
        <p:nvSpPr>
          <p:cNvPr id="8" name="Footer Placeholder 7">
            <a:extLst>
              <a:ext uri="{FF2B5EF4-FFF2-40B4-BE49-F238E27FC236}">
                <a16:creationId xmlns:a16="http://schemas.microsoft.com/office/drawing/2014/main" id="{1792E80D-A260-4187-B108-2D20DF62C21B}"/>
              </a:ext>
            </a:extLst>
          </p:cNvPr>
          <p:cNvSpPr>
            <a:spLocks noGrp="1"/>
          </p:cNvSpPr>
          <p:nvPr>
            <p:ph type="ftr" sz="quarter" idx="11"/>
          </p:nvPr>
        </p:nvSpPr>
        <p:spPr/>
        <p:txBody>
          <a:bodyPr/>
          <a:lstStyle/>
          <a:p>
            <a:r>
              <a:rPr lang="en-US"/>
              <a:t>Elementary Combinatorics and Probability - March 2021</a:t>
            </a:r>
            <a:endParaRPr lang="en-BE"/>
          </a:p>
        </p:txBody>
      </p:sp>
      <p:sp>
        <p:nvSpPr>
          <p:cNvPr id="9" name="Slide Number Placeholder 8">
            <a:extLst>
              <a:ext uri="{FF2B5EF4-FFF2-40B4-BE49-F238E27FC236}">
                <a16:creationId xmlns:a16="http://schemas.microsoft.com/office/drawing/2014/main" id="{935FD1B0-7A10-492B-92E4-1BC3307505A5}"/>
              </a:ext>
            </a:extLst>
          </p:cNvPr>
          <p:cNvSpPr>
            <a:spLocks noGrp="1"/>
          </p:cNvSpPr>
          <p:nvPr>
            <p:ph type="sldNum" sz="quarter" idx="12"/>
          </p:nvPr>
        </p:nvSpPr>
        <p:spPr/>
        <p:txBody>
          <a:bodyPr/>
          <a:lstStyle/>
          <a:p>
            <a:fld id="{08CF7B41-8972-4B54-B2ED-1FFF63F18177}" type="slidenum">
              <a:rPr lang="en-BE" smtClean="0"/>
              <a:t>‹#›</a:t>
            </a:fld>
            <a:endParaRPr lang="en-BE"/>
          </a:p>
        </p:txBody>
      </p:sp>
    </p:spTree>
    <p:extLst>
      <p:ext uri="{BB962C8B-B14F-4D97-AF65-F5344CB8AC3E}">
        <p14:creationId xmlns:p14="http://schemas.microsoft.com/office/powerpoint/2010/main" val="23935847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02852C-CDC6-4342-8C19-8B798C3EFCAF}"/>
              </a:ext>
            </a:extLst>
          </p:cNvPr>
          <p:cNvSpPr>
            <a:spLocks noGrp="1"/>
          </p:cNvSpPr>
          <p:nvPr>
            <p:ph type="title"/>
          </p:nvPr>
        </p:nvSpPr>
        <p:spPr/>
        <p:txBody>
          <a:bodyPr/>
          <a:lstStyle/>
          <a:p>
            <a:r>
              <a:rPr lang="en-US"/>
              <a:t>Click to edit Master title style</a:t>
            </a:r>
            <a:endParaRPr lang="en-BE"/>
          </a:p>
        </p:txBody>
      </p:sp>
      <p:sp>
        <p:nvSpPr>
          <p:cNvPr id="3" name="Date Placeholder 2">
            <a:extLst>
              <a:ext uri="{FF2B5EF4-FFF2-40B4-BE49-F238E27FC236}">
                <a16:creationId xmlns:a16="http://schemas.microsoft.com/office/drawing/2014/main" id="{DD9A25DB-4963-4750-A5F5-9A3316F61CF0}"/>
              </a:ext>
            </a:extLst>
          </p:cNvPr>
          <p:cNvSpPr>
            <a:spLocks noGrp="1"/>
          </p:cNvSpPr>
          <p:nvPr>
            <p:ph type="dt" sz="half" idx="10"/>
          </p:nvPr>
        </p:nvSpPr>
        <p:spPr/>
        <p:txBody>
          <a:bodyPr/>
          <a:lstStyle/>
          <a:p>
            <a:fld id="{EE555898-26E0-44FD-917F-716070454A16}" type="datetime8">
              <a:rPr lang="en-BE" smtClean="0"/>
              <a:t>30/03/2021 13:46</a:t>
            </a:fld>
            <a:endParaRPr lang="en-BE"/>
          </a:p>
        </p:txBody>
      </p:sp>
      <p:sp>
        <p:nvSpPr>
          <p:cNvPr id="4" name="Footer Placeholder 3">
            <a:extLst>
              <a:ext uri="{FF2B5EF4-FFF2-40B4-BE49-F238E27FC236}">
                <a16:creationId xmlns:a16="http://schemas.microsoft.com/office/drawing/2014/main" id="{320A4CB9-E921-4CBC-88D4-B79B04C5C68C}"/>
              </a:ext>
            </a:extLst>
          </p:cNvPr>
          <p:cNvSpPr>
            <a:spLocks noGrp="1"/>
          </p:cNvSpPr>
          <p:nvPr>
            <p:ph type="ftr" sz="quarter" idx="11"/>
          </p:nvPr>
        </p:nvSpPr>
        <p:spPr/>
        <p:txBody>
          <a:bodyPr/>
          <a:lstStyle/>
          <a:p>
            <a:r>
              <a:rPr lang="en-US"/>
              <a:t>Elementary Combinatorics and Probability - March 2021</a:t>
            </a:r>
            <a:endParaRPr lang="en-BE"/>
          </a:p>
        </p:txBody>
      </p:sp>
      <p:sp>
        <p:nvSpPr>
          <p:cNvPr id="5" name="Slide Number Placeholder 4">
            <a:extLst>
              <a:ext uri="{FF2B5EF4-FFF2-40B4-BE49-F238E27FC236}">
                <a16:creationId xmlns:a16="http://schemas.microsoft.com/office/drawing/2014/main" id="{5595DA68-2ABF-421C-83E9-4835ACE704E6}"/>
              </a:ext>
            </a:extLst>
          </p:cNvPr>
          <p:cNvSpPr>
            <a:spLocks noGrp="1"/>
          </p:cNvSpPr>
          <p:nvPr>
            <p:ph type="sldNum" sz="quarter" idx="12"/>
          </p:nvPr>
        </p:nvSpPr>
        <p:spPr/>
        <p:txBody>
          <a:bodyPr/>
          <a:lstStyle/>
          <a:p>
            <a:fld id="{08CF7B41-8972-4B54-B2ED-1FFF63F18177}" type="slidenum">
              <a:rPr lang="en-BE" smtClean="0"/>
              <a:t>‹#›</a:t>
            </a:fld>
            <a:endParaRPr lang="en-BE"/>
          </a:p>
        </p:txBody>
      </p:sp>
    </p:spTree>
    <p:extLst>
      <p:ext uri="{BB962C8B-B14F-4D97-AF65-F5344CB8AC3E}">
        <p14:creationId xmlns:p14="http://schemas.microsoft.com/office/powerpoint/2010/main" val="4322124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DC8B494-DBE5-4B04-AB75-83DDB7F09D8F}"/>
              </a:ext>
            </a:extLst>
          </p:cNvPr>
          <p:cNvSpPr>
            <a:spLocks noGrp="1"/>
          </p:cNvSpPr>
          <p:nvPr>
            <p:ph type="dt" sz="half" idx="10"/>
          </p:nvPr>
        </p:nvSpPr>
        <p:spPr/>
        <p:txBody>
          <a:bodyPr/>
          <a:lstStyle/>
          <a:p>
            <a:fld id="{E48A067D-2F46-41ED-84CB-893D420A29D3}" type="datetime8">
              <a:rPr lang="en-BE" smtClean="0"/>
              <a:t>30/03/2021 13:46</a:t>
            </a:fld>
            <a:endParaRPr lang="en-BE"/>
          </a:p>
        </p:txBody>
      </p:sp>
      <p:sp>
        <p:nvSpPr>
          <p:cNvPr id="3" name="Footer Placeholder 2">
            <a:extLst>
              <a:ext uri="{FF2B5EF4-FFF2-40B4-BE49-F238E27FC236}">
                <a16:creationId xmlns:a16="http://schemas.microsoft.com/office/drawing/2014/main" id="{CA09188E-643F-4D2E-BAA8-5FCAB01C2475}"/>
              </a:ext>
            </a:extLst>
          </p:cNvPr>
          <p:cNvSpPr>
            <a:spLocks noGrp="1"/>
          </p:cNvSpPr>
          <p:nvPr>
            <p:ph type="ftr" sz="quarter" idx="11"/>
          </p:nvPr>
        </p:nvSpPr>
        <p:spPr/>
        <p:txBody>
          <a:bodyPr/>
          <a:lstStyle/>
          <a:p>
            <a:r>
              <a:rPr lang="en-US"/>
              <a:t>Elementary Combinatorics and Probability - March 2021</a:t>
            </a:r>
            <a:endParaRPr lang="en-BE"/>
          </a:p>
        </p:txBody>
      </p:sp>
      <p:sp>
        <p:nvSpPr>
          <p:cNvPr id="4" name="Slide Number Placeholder 3">
            <a:extLst>
              <a:ext uri="{FF2B5EF4-FFF2-40B4-BE49-F238E27FC236}">
                <a16:creationId xmlns:a16="http://schemas.microsoft.com/office/drawing/2014/main" id="{D730E9F2-4273-4B54-BA2F-F4DD6AA91DF0}"/>
              </a:ext>
            </a:extLst>
          </p:cNvPr>
          <p:cNvSpPr>
            <a:spLocks noGrp="1"/>
          </p:cNvSpPr>
          <p:nvPr>
            <p:ph type="sldNum" sz="quarter" idx="12"/>
          </p:nvPr>
        </p:nvSpPr>
        <p:spPr/>
        <p:txBody>
          <a:bodyPr/>
          <a:lstStyle/>
          <a:p>
            <a:fld id="{08CF7B41-8972-4B54-B2ED-1FFF63F18177}" type="slidenum">
              <a:rPr lang="en-BE" smtClean="0"/>
              <a:t>‹#›</a:t>
            </a:fld>
            <a:endParaRPr lang="en-BE"/>
          </a:p>
        </p:txBody>
      </p:sp>
    </p:spTree>
    <p:extLst>
      <p:ext uri="{BB962C8B-B14F-4D97-AF65-F5344CB8AC3E}">
        <p14:creationId xmlns:p14="http://schemas.microsoft.com/office/powerpoint/2010/main" val="11056313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8A2580-C322-4411-B81D-D309DA6D065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BE"/>
          </a:p>
        </p:txBody>
      </p:sp>
      <p:sp>
        <p:nvSpPr>
          <p:cNvPr id="3" name="Content Placeholder 2">
            <a:extLst>
              <a:ext uri="{FF2B5EF4-FFF2-40B4-BE49-F238E27FC236}">
                <a16:creationId xmlns:a16="http://schemas.microsoft.com/office/drawing/2014/main" id="{8AE9BFB4-7F4B-42A6-A6D9-6168FFE2654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E"/>
          </a:p>
        </p:txBody>
      </p:sp>
      <p:sp>
        <p:nvSpPr>
          <p:cNvPr id="4" name="Text Placeholder 3">
            <a:extLst>
              <a:ext uri="{FF2B5EF4-FFF2-40B4-BE49-F238E27FC236}">
                <a16:creationId xmlns:a16="http://schemas.microsoft.com/office/drawing/2014/main" id="{E85A1FAF-B898-4D07-A726-5FD97BB7444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5BF503D-D906-4A0C-9F74-08AF55FC5990}"/>
              </a:ext>
            </a:extLst>
          </p:cNvPr>
          <p:cNvSpPr>
            <a:spLocks noGrp="1"/>
          </p:cNvSpPr>
          <p:nvPr>
            <p:ph type="dt" sz="half" idx="10"/>
          </p:nvPr>
        </p:nvSpPr>
        <p:spPr/>
        <p:txBody>
          <a:bodyPr/>
          <a:lstStyle/>
          <a:p>
            <a:fld id="{8EC5D85B-F475-4271-99A4-CFE5621CDC59}" type="datetime8">
              <a:rPr lang="en-BE" smtClean="0"/>
              <a:t>30/03/2021 13:46</a:t>
            </a:fld>
            <a:endParaRPr lang="en-BE"/>
          </a:p>
        </p:txBody>
      </p:sp>
      <p:sp>
        <p:nvSpPr>
          <p:cNvPr id="6" name="Footer Placeholder 5">
            <a:extLst>
              <a:ext uri="{FF2B5EF4-FFF2-40B4-BE49-F238E27FC236}">
                <a16:creationId xmlns:a16="http://schemas.microsoft.com/office/drawing/2014/main" id="{B5180D3E-3F73-4C19-A59E-CD1B9D1C91A6}"/>
              </a:ext>
            </a:extLst>
          </p:cNvPr>
          <p:cNvSpPr>
            <a:spLocks noGrp="1"/>
          </p:cNvSpPr>
          <p:nvPr>
            <p:ph type="ftr" sz="quarter" idx="11"/>
          </p:nvPr>
        </p:nvSpPr>
        <p:spPr/>
        <p:txBody>
          <a:bodyPr/>
          <a:lstStyle/>
          <a:p>
            <a:r>
              <a:rPr lang="en-US"/>
              <a:t>Elementary Combinatorics and Probability - March 2021</a:t>
            </a:r>
            <a:endParaRPr lang="en-BE"/>
          </a:p>
        </p:txBody>
      </p:sp>
      <p:sp>
        <p:nvSpPr>
          <p:cNvPr id="7" name="Slide Number Placeholder 6">
            <a:extLst>
              <a:ext uri="{FF2B5EF4-FFF2-40B4-BE49-F238E27FC236}">
                <a16:creationId xmlns:a16="http://schemas.microsoft.com/office/drawing/2014/main" id="{730A8527-C932-4E5C-B92C-3F5D47E2755F}"/>
              </a:ext>
            </a:extLst>
          </p:cNvPr>
          <p:cNvSpPr>
            <a:spLocks noGrp="1"/>
          </p:cNvSpPr>
          <p:nvPr>
            <p:ph type="sldNum" sz="quarter" idx="12"/>
          </p:nvPr>
        </p:nvSpPr>
        <p:spPr/>
        <p:txBody>
          <a:bodyPr/>
          <a:lstStyle/>
          <a:p>
            <a:fld id="{08CF7B41-8972-4B54-B2ED-1FFF63F18177}" type="slidenum">
              <a:rPr lang="en-BE" smtClean="0"/>
              <a:t>‹#›</a:t>
            </a:fld>
            <a:endParaRPr lang="en-BE"/>
          </a:p>
        </p:txBody>
      </p:sp>
    </p:spTree>
    <p:extLst>
      <p:ext uri="{BB962C8B-B14F-4D97-AF65-F5344CB8AC3E}">
        <p14:creationId xmlns:p14="http://schemas.microsoft.com/office/powerpoint/2010/main" val="40062863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F948CE-AFAC-4E7A-8855-C50B08B04F0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BE"/>
          </a:p>
        </p:txBody>
      </p:sp>
      <p:sp>
        <p:nvSpPr>
          <p:cNvPr id="3" name="Picture Placeholder 2">
            <a:extLst>
              <a:ext uri="{FF2B5EF4-FFF2-40B4-BE49-F238E27FC236}">
                <a16:creationId xmlns:a16="http://schemas.microsoft.com/office/drawing/2014/main" id="{72E6BC73-FF96-4F2F-8369-0B3E817B82A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BE"/>
          </a:p>
        </p:txBody>
      </p:sp>
      <p:sp>
        <p:nvSpPr>
          <p:cNvPr id="4" name="Text Placeholder 3">
            <a:extLst>
              <a:ext uri="{FF2B5EF4-FFF2-40B4-BE49-F238E27FC236}">
                <a16:creationId xmlns:a16="http://schemas.microsoft.com/office/drawing/2014/main" id="{B156829F-B735-45EA-B12D-4781836701F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08FAC76-693B-47A3-B2A5-5E5137BF9155}"/>
              </a:ext>
            </a:extLst>
          </p:cNvPr>
          <p:cNvSpPr>
            <a:spLocks noGrp="1"/>
          </p:cNvSpPr>
          <p:nvPr>
            <p:ph type="dt" sz="half" idx="10"/>
          </p:nvPr>
        </p:nvSpPr>
        <p:spPr/>
        <p:txBody>
          <a:bodyPr/>
          <a:lstStyle/>
          <a:p>
            <a:fld id="{07292C59-B0D4-4C91-B100-87B96FF22DC7}" type="datetime8">
              <a:rPr lang="en-BE" smtClean="0"/>
              <a:t>30/03/2021 13:46</a:t>
            </a:fld>
            <a:endParaRPr lang="en-BE"/>
          </a:p>
        </p:txBody>
      </p:sp>
      <p:sp>
        <p:nvSpPr>
          <p:cNvPr id="6" name="Footer Placeholder 5">
            <a:extLst>
              <a:ext uri="{FF2B5EF4-FFF2-40B4-BE49-F238E27FC236}">
                <a16:creationId xmlns:a16="http://schemas.microsoft.com/office/drawing/2014/main" id="{75E5B74C-5867-47F9-B6CA-F87BB12B6746}"/>
              </a:ext>
            </a:extLst>
          </p:cNvPr>
          <p:cNvSpPr>
            <a:spLocks noGrp="1"/>
          </p:cNvSpPr>
          <p:nvPr>
            <p:ph type="ftr" sz="quarter" idx="11"/>
          </p:nvPr>
        </p:nvSpPr>
        <p:spPr/>
        <p:txBody>
          <a:bodyPr/>
          <a:lstStyle/>
          <a:p>
            <a:r>
              <a:rPr lang="en-US"/>
              <a:t>Elementary Combinatorics and Probability - March 2021</a:t>
            </a:r>
            <a:endParaRPr lang="en-BE"/>
          </a:p>
        </p:txBody>
      </p:sp>
      <p:sp>
        <p:nvSpPr>
          <p:cNvPr id="7" name="Slide Number Placeholder 6">
            <a:extLst>
              <a:ext uri="{FF2B5EF4-FFF2-40B4-BE49-F238E27FC236}">
                <a16:creationId xmlns:a16="http://schemas.microsoft.com/office/drawing/2014/main" id="{8A7DE153-09FE-43A8-8081-2572055B993A}"/>
              </a:ext>
            </a:extLst>
          </p:cNvPr>
          <p:cNvSpPr>
            <a:spLocks noGrp="1"/>
          </p:cNvSpPr>
          <p:nvPr>
            <p:ph type="sldNum" sz="quarter" idx="12"/>
          </p:nvPr>
        </p:nvSpPr>
        <p:spPr/>
        <p:txBody>
          <a:bodyPr/>
          <a:lstStyle/>
          <a:p>
            <a:fld id="{08CF7B41-8972-4B54-B2ED-1FFF63F18177}" type="slidenum">
              <a:rPr lang="en-BE" smtClean="0"/>
              <a:t>‹#›</a:t>
            </a:fld>
            <a:endParaRPr lang="en-BE"/>
          </a:p>
        </p:txBody>
      </p:sp>
    </p:spTree>
    <p:extLst>
      <p:ext uri="{BB962C8B-B14F-4D97-AF65-F5344CB8AC3E}">
        <p14:creationId xmlns:p14="http://schemas.microsoft.com/office/powerpoint/2010/main" val="11831765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1D39E05-EFEB-49BB-A7E9-3F28F9BA4D4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BE"/>
          </a:p>
        </p:txBody>
      </p:sp>
      <p:sp>
        <p:nvSpPr>
          <p:cNvPr id="3" name="Text Placeholder 2">
            <a:extLst>
              <a:ext uri="{FF2B5EF4-FFF2-40B4-BE49-F238E27FC236}">
                <a16:creationId xmlns:a16="http://schemas.microsoft.com/office/drawing/2014/main" id="{729CC3E5-F9A8-4D03-AEFB-7256BE24371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E"/>
          </a:p>
        </p:txBody>
      </p:sp>
      <p:sp>
        <p:nvSpPr>
          <p:cNvPr id="4" name="Date Placeholder 3">
            <a:extLst>
              <a:ext uri="{FF2B5EF4-FFF2-40B4-BE49-F238E27FC236}">
                <a16:creationId xmlns:a16="http://schemas.microsoft.com/office/drawing/2014/main" id="{ADC19F9D-46B3-4DF1-93A3-3543F1DC07D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946ECEE-1B60-4555-9D4A-E628A259CF02}" type="datetime8">
              <a:rPr lang="en-BE" smtClean="0"/>
              <a:t>30/03/2021 13:46</a:t>
            </a:fld>
            <a:endParaRPr lang="en-BE"/>
          </a:p>
        </p:txBody>
      </p:sp>
      <p:sp>
        <p:nvSpPr>
          <p:cNvPr id="5" name="Footer Placeholder 4">
            <a:extLst>
              <a:ext uri="{FF2B5EF4-FFF2-40B4-BE49-F238E27FC236}">
                <a16:creationId xmlns:a16="http://schemas.microsoft.com/office/drawing/2014/main" id="{792BEC31-AE42-42D1-9292-90504E247FE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Elementary Combinatorics and Probability - March 2021</a:t>
            </a:r>
            <a:endParaRPr lang="en-BE"/>
          </a:p>
        </p:txBody>
      </p:sp>
      <p:sp>
        <p:nvSpPr>
          <p:cNvPr id="6" name="Slide Number Placeholder 5">
            <a:extLst>
              <a:ext uri="{FF2B5EF4-FFF2-40B4-BE49-F238E27FC236}">
                <a16:creationId xmlns:a16="http://schemas.microsoft.com/office/drawing/2014/main" id="{4C4B2B61-08A8-4079-9FAA-C5F9E5B2F1E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8CF7B41-8972-4B54-B2ED-1FFF63F18177}" type="slidenum">
              <a:rPr lang="en-BE" smtClean="0"/>
              <a:t>‹#›</a:t>
            </a:fld>
            <a:endParaRPr lang="en-BE"/>
          </a:p>
        </p:txBody>
      </p:sp>
    </p:spTree>
    <p:extLst>
      <p:ext uri="{BB962C8B-B14F-4D97-AF65-F5344CB8AC3E}">
        <p14:creationId xmlns:p14="http://schemas.microsoft.com/office/powerpoint/2010/main" val="305800845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165.png"/><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image" Target="../media/image167.png"/><Relationship Id="rId1" Type="http://schemas.openxmlformats.org/officeDocument/2006/relationships/slideLayout" Target="../slideLayouts/slideLayout2.xml"/><Relationship Id="rId4" Type="http://schemas.openxmlformats.org/officeDocument/2006/relationships/image" Target="../media/image166.png"/></Relationships>
</file>

<file path=ppt/slides/_rels/slide176.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image" Target="../media/image167.png"/><Relationship Id="rId1" Type="http://schemas.openxmlformats.org/officeDocument/2006/relationships/slideLayout" Target="../slideLayouts/slideLayout2.xml"/><Relationship Id="rId4" Type="http://schemas.openxmlformats.org/officeDocument/2006/relationships/image" Target="../media/image169.png"/></Relationships>
</file>

<file path=ppt/slides/_rels/slide177.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image" Target="../media/image170.png"/><Relationship Id="rId1" Type="http://schemas.openxmlformats.org/officeDocument/2006/relationships/slideLayout" Target="../slideLayouts/slideLayout2.xml"/><Relationship Id="rId4" Type="http://schemas.openxmlformats.org/officeDocument/2006/relationships/image" Target="../media/image173.png"/></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image" Target="../media/image170.png"/><Relationship Id="rId1" Type="http://schemas.openxmlformats.org/officeDocument/2006/relationships/slideLayout" Target="../slideLayouts/slideLayout2.xml"/><Relationship Id="rId4" Type="http://schemas.openxmlformats.org/officeDocument/2006/relationships/image" Target="../media/image174.png"/></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hyperlink" Target="https://youtu.be/S_obHZJZ5EM" TargetMode="Externa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8D929B-A7E4-4A65-A288-610010C0A556}"/>
              </a:ext>
            </a:extLst>
          </p:cNvPr>
          <p:cNvSpPr>
            <a:spLocks noGrp="1"/>
          </p:cNvSpPr>
          <p:nvPr>
            <p:ph type="ctrTitle"/>
          </p:nvPr>
        </p:nvSpPr>
        <p:spPr>
          <a:xfrm>
            <a:off x="787400" y="1122363"/>
            <a:ext cx="10566400" cy="2387600"/>
          </a:xfrm>
        </p:spPr>
        <p:txBody>
          <a:bodyPr>
            <a:normAutofit/>
          </a:bodyPr>
          <a:lstStyle/>
          <a:p>
            <a:r>
              <a:rPr lang="en-US" sz="4800" b="1" dirty="0"/>
              <a:t>ELEMENTARY COMBINATORICS &amp; PROBABILITY</a:t>
            </a:r>
            <a:endParaRPr lang="en-BE" sz="4800" b="1" dirty="0"/>
          </a:p>
        </p:txBody>
      </p:sp>
      <p:sp>
        <p:nvSpPr>
          <p:cNvPr id="3" name="Subtitle 2">
            <a:extLst>
              <a:ext uri="{FF2B5EF4-FFF2-40B4-BE49-F238E27FC236}">
                <a16:creationId xmlns:a16="http://schemas.microsoft.com/office/drawing/2014/main" id="{D462F817-06CB-448E-B553-8D147248C3EF}"/>
              </a:ext>
            </a:extLst>
          </p:cNvPr>
          <p:cNvSpPr>
            <a:spLocks noGrp="1"/>
          </p:cNvSpPr>
          <p:nvPr>
            <p:ph type="subTitle" idx="1"/>
          </p:nvPr>
        </p:nvSpPr>
        <p:spPr/>
        <p:txBody>
          <a:bodyPr>
            <a:normAutofit/>
          </a:bodyPr>
          <a:lstStyle/>
          <a:p>
            <a:r>
              <a:rPr lang="en-US" dirty="0"/>
              <a:t>Lecture 10</a:t>
            </a:r>
          </a:p>
          <a:p>
            <a:endParaRPr lang="en-US" dirty="0"/>
          </a:p>
          <a:p>
            <a:r>
              <a:rPr lang="en-US" dirty="0">
                <a:solidFill>
                  <a:schemeClr val="tx1">
                    <a:lumMod val="50000"/>
                    <a:lumOff val="50000"/>
                  </a:schemeClr>
                </a:solidFill>
              </a:rPr>
              <a:t>Random variables</a:t>
            </a:r>
          </a:p>
          <a:p>
            <a:endParaRPr lang="en-US" dirty="0"/>
          </a:p>
          <a:p>
            <a:endParaRPr lang="en-BE" dirty="0"/>
          </a:p>
        </p:txBody>
      </p:sp>
    </p:spTree>
    <p:extLst>
      <p:ext uri="{BB962C8B-B14F-4D97-AF65-F5344CB8AC3E}">
        <p14:creationId xmlns:p14="http://schemas.microsoft.com/office/powerpoint/2010/main" val="25091165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26D5BC78-A84F-4D27-9D5F-63AB340DC44A}"/>
              </a:ext>
            </a:extLst>
          </p:cNvPr>
          <p:cNvSpPr>
            <a:spLocks noGrp="1"/>
          </p:cNvSpPr>
          <p:nvPr>
            <p:ph type="title"/>
          </p:nvPr>
        </p:nvSpPr>
        <p:spPr/>
        <p:txBody>
          <a:bodyPr/>
          <a:lstStyle/>
          <a:p>
            <a:r>
              <a:rPr lang="en-US" dirty="0"/>
              <a:t>Drug study</a:t>
            </a:r>
            <a:endParaRPr lang="en-BE" dirty="0"/>
          </a:p>
        </p:txBody>
      </p:sp>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79B20CA3-31C1-4770-A36B-CD9D1549E7F7}"/>
                  </a:ext>
                </a:extLst>
              </p:cNvPr>
              <p:cNvSpPr>
                <a:spLocks noGrp="1"/>
              </p:cNvSpPr>
              <p:nvPr>
                <p:ph idx="1"/>
              </p:nvPr>
            </p:nvSpPr>
            <p:spPr>
              <a:xfrm>
                <a:off x="413887" y="1337912"/>
                <a:ext cx="11492564" cy="5018438"/>
              </a:xfrm>
            </p:spPr>
            <p:txBody>
              <a:bodyPr>
                <a:normAutofit lnSpcReduction="10000"/>
              </a:bodyPr>
              <a:lstStyle/>
              <a:p>
                <a:pPr>
                  <a:lnSpc>
                    <a:spcPct val="120000"/>
                  </a:lnSpc>
                </a:pPr>
                <a:r>
                  <a:rPr lang="en-US" dirty="0"/>
                  <a:t>In a group of 500 people, </a:t>
                </a:r>
              </a:p>
              <a:p>
                <a:pPr>
                  <a:lnSpc>
                    <a:spcPct val="120000"/>
                  </a:lnSpc>
                </a:pPr>
                <a:r>
                  <a:rPr lang="en-US" dirty="0"/>
                  <a:t>150 patients responded positively to drug A 		</a:t>
                </a:r>
                <a14:m>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𝐴</m:t>
                        </m:r>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150</m:t>
                        </m:r>
                      </m:num>
                      <m:den>
                        <m:r>
                          <a:rPr lang="en-US" i="1">
                            <a:latin typeface="Cambria Math" panose="02040503050406030204" pitchFamily="18" charset="0"/>
                          </a:rPr>
                          <m:t>500</m:t>
                        </m:r>
                      </m:den>
                    </m:f>
                    <m:r>
                      <a:rPr lang="en-US" i="1">
                        <a:latin typeface="Cambria Math" panose="02040503050406030204" pitchFamily="18" charset="0"/>
                      </a:rPr>
                      <m:t>=0.3</m:t>
                    </m:r>
                  </m:oMath>
                </a14:m>
                <a:endParaRPr lang="en-US" dirty="0"/>
              </a:p>
              <a:p>
                <a:pPr>
                  <a:lnSpc>
                    <a:spcPct val="120000"/>
                  </a:lnSpc>
                </a:pPr>
                <a:r>
                  <a:rPr lang="en-US" dirty="0"/>
                  <a:t>200 patients responded positively to drug B 		</a:t>
                </a:r>
                <a14:m>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200</m:t>
                        </m:r>
                      </m:num>
                      <m:den>
                        <m:r>
                          <a:rPr lang="en-US" i="1">
                            <a:latin typeface="Cambria Math" panose="02040503050406030204" pitchFamily="18" charset="0"/>
                          </a:rPr>
                          <m:t>500</m:t>
                        </m:r>
                      </m:den>
                    </m:f>
                    <m:r>
                      <a:rPr lang="en-US" i="1">
                        <a:latin typeface="Cambria Math" panose="02040503050406030204" pitchFamily="18" charset="0"/>
                      </a:rPr>
                      <m:t>=0.4</m:t>
                    </m:r>
                  </m:oMath>
                </a14:m>
                <a:endParaRPr lang="en-US" dirty="0"/>
              </a:p>
              <a:p>
                <a:pPr>
                  <a:lnSpc>
                    <a:spcPct val="120000"/>
                  </a:lnSpc>
                </a:pPr>
                <a:r>
                  <a:rPr lang="en-US" dirty="0"/>
                  <a:t>and 90 patients responded positively to both drug A and drug B</a:t>
                </a:r>
              </a:p>
              <a:p>
                <a:pPr marL="0" indent="0">
                  <a:lnSpc>
                    <a:spcPct val="120000"/>
                  </a:lnSpc>
                  <a:buNone/>
                </a:pPr>
                <a14:m>
                  <m:oMathPara xmlns:m="http://schemas.openxmlformats.org/officeDocument/2006/math">
                    <m:oMathParaPr>
                      <m:jc m:val="centerGroup"/>
                    </m:oMathParaPr>
                    <m:oMath xmlns:m="http://schemas.openxmlformats.org/officeDocument/2006/math">
                      <m:r>
                        <a:rPr lang="en-US" i="1" smtClean="0">
                          <a:solidFill>
                            <a:schemeClr val="bg1"/>
                          </a:solidFill>
                          <a:latin typeface="Cambria Math" panose="02040503050406030204" pitchFamily="18" charset="0"/>
                        </a:rPr>
                        <m:t>𝑃</m:t>
                      </m:r>
                      <m:d>
                        <m:dPr>
                          <m:ctrlPr>
                            <a:rPr lang="en-US" i="1">
                              <a:solidFill>
                                <a:schemeClr val="bg1"/>
                              </a:solidFill>
                              <a:latin typeface="Cambria Math" panose="02040503050406030204" pitchFamily="18" charset="0"/>
                            </a:rPr>
                          </m:ctrlPr>
                        </m:dPr>
                        <m:e>
                          <m:r>
                            <a:rPr lang="en-US" i="1">
                              <a:solidFill>
                                <a:schemeClr val="bg1"/>
                              </a:solidFill>
                              <a:latin typeface="Cambria Math" panose="02040503050406030204" pitchFamily="18" charset="0"/>
                            </a:rPr>
                            <m:t>𝐴</m:t>
                          </m:r>
                          <m:r>
                            <a:rPr lang="en-US" i="1">
                              <a:solidFill>
                                <a:schemeClr val="bg1"/>
                              </a:solidFill>
                              <a:latin typeface="Cambria Math" panose="02040503050406030204" pitchFamily="18" charset="0"/>
                            </a:rPr>
                            <m:t> </m:t>
                          </m:r>
                          <m:r>
                            <a:rPr lang="en-US" i="1">
                              <a:solidFill>
                                <a:schemeClr val="bg1"/>
                              </a:solidFill>
                              <a:latin typeface="Cambria Math" panose="02040503050406030204" pitchFamily="18" charset="0"/>
                            </a:rPr>
                            <m:t>𝑎𝑛𝑑</m:t>
                          </m:r>
                          <m:r>
                            <a:rPr lang="en-US" i="1">
                              <a:solidFill>
                                <a:schemeClr val="bg1"/>
                              </a:solidFill>
                              <a:latin typeface="Cambria Math" panose="02040503050406030204" pitchFamily="18" charset="0"/>
                            </a:rPr>
                            <m:t> </m:t>
                          </m:r>
                          <m:r>
                            <a:rPr lang="en-US" i="1">
                              <a:solidFill>
                                <a:schemeClr val="bg1"/>
                              </a:solidFill>
                              <a:latin typeface="Cambria Math" panose="02040503050406030204" pitchFamily="18" charset="0"/>
                            </a:rPr>
                            <m:t>𝐵</m:t>
                          </m:r>
                        </m:e>
                      </m:d>
                      <m:r>
                        <a:rPr lang="en-US" i="1">
                          <a:solidFill>
                            <a:schemeClr val="bg1"/>
                          </a:solidFill>
                          <a:latin typeface="Cambria Math" panose="02040503050406030204" pitchFamily="18" charset="0"/>
                        </a:rPr>
                        <m:t>=</m:t>
                      </m:r>
                      <m:f>
                        <m:fPr>
                          <m:ctrlPr>
                            <a:rPr lang="en-US" i="1">
                              <a:solidFill>
                                <a:schemeClr val="bg1"/>
                              </a:solidFill>
                              <a:latin typeface="Cambria Math" panose="02040503050406030204" pitchFamily="18" charset="0"/>
                            </a:rPr>
                          </m:ctrlPr>
                        </m:fPr>
                        <m:num>
                          <m:r>
                            <a:rPr lang="en-US" i="1">
                              <a:solidFill>
                                <a:schemeClr val="bg1"/>
                              </a:solidFill>
                              <a:latin typeface="Cambria Math" panose="02040503050406030204" pitchFamily="18" charset="0"/>
                            </a:rPr>
                            <m:t>90</m:t>
                          </m:r>
                        </m:num>
                        <m:den>
                          <m:r>
                            <a:rPr lang="en-US" i="1">
                              <a:solidFill>
                                <a:schemeClr val="bg1"/>
                              </a:solidFill>
                              <a:latin typeface="Cambria Math" panose="02040503050406030204" pitchFamily="18" charset="0"/>
                            </a:rPr>
                            <m:t>500</m:t>
                          </m:r>
                        </m:den>
                      </m:f>
                      <m:r>
                        <a:rPr lang="en-US" i="1">
                          <a:solidFill>
                            <a:schemeClr val="bg1"/>
                          </a:solidFill>
                          <a:latin typeface="Cambria Math" panose="02040503050406030204" pitchFamily="18" charset="0"/>
                        </a:rPr>
                        <m:t>=0.18</m:t>
                      </m:r>
                    </m:oMath>
                  </m:oMathPara>
                </a14:m>
                <a:endParaRPr lang="en-US" dirty="0">
                  <a:solidFill>
                    <a:schemeClr val="bg1"/>
                  </a:solidFill>
                </a:endParaRPr>
              </a:p>
              <a:p>
                <a:pPr>
                  <a:lnSpc>
                    <a:spcPct val="120000"/>
                  </a:lnSpc>
                </a:pPr>
                <a:r>
                  <a:rPr lang="en-US" dirty="0">
                    <a:solidFill>
                      <a:schemeClr val="bg1"/>
                    </a:solidFill>
                  </a:rPr>
                  <a:t>What is the probability that a patient responds positively to drug A given that this patient responded positively to drug B	</a:t>
                </a:r>
                <a:r>
                  <a:rPr lang="en-US" dirty="0"/>
                  <a:t>	</a:t>
                </a:r>
                <a14:m>
                  <m:oMath xmlns:m="http://schemas.openxmlformats.org/officeDocument/2006/math">
                    <m:r>
                      <a:rPr lang="en-US" i="1" smtClean="0">
                        <a:solidFill>
                          <a:schemeClr val="bg1"/>
                        </a:solidFill>
                        <a:latin typeface="Cambria Math" panose="02040503050406030204" pitchFamily="18" charset="0"/>
                      </a:rPr>
                      <m:t>𝑃</m:t>
                    </m:r>
                    <m:d>
                      <m:dPr>
                        <m:ctrlPr>
                          <a:rPr lang="en-US" i="1">
                            <a:solidFill>
                              <a:schemeClr val="bg1"/>
                            </a:solidFill>
                            <a:latin typeface="Cambria Math" panose="02040503050406030204" pitchFamily="18" charset="0"/>
                          </a:rPr>
                        </m:ctrlPr>
                      </m:dPr>
                      <m:e>
                        <m:r>
                          <a:rPr lang="en-US" i="1">
                            <a:solidFill>
                              <a:schemeClr val="bg1"/>
                            </a:solidFill>
                            <a:latin typeface="Cambria Math" panose="02040503050406030204" pitchFamily="18" charset="0"/>
                          </a:rPr>
                          <m:t>𝐴</m:t>
                        </m:r>
                        <m:r>
                          <a:rPr lang="en-US" i="1">
                            <a:solidFill>
                              <a:schemeClr val="bg1"/>
                            </a:solidFill>
                            <a:latin typeface="Cambria Math" panose="02040503050406030204" pitchFamily="18" charset="0"/>
                          </a:rPr>
                          <m:t>|</m:t>
                        </m:r>
                        <m:r>
                          <a:rPr lang="en-US" i="1">
                            <a:solidFill>
                              <a:schemeClr val="bg1"/>
                            </a:solidFill>
                            <a:latin typeface="Cambria Math" panose="02040503050406030204" pitchFamily="18" charset="0"/>
                          </a:rPr>
                          <m:t>𝐵</m:t>
                        </m:r>
                      </m:e>
                    </m:d>
                    <m:r>
                      <a:rPr lang="en-US" i="1">
                        <a:solidFill>
                          <a:schemeClr val="bg1"/>
                        </a:solidFill>
                        <a:latin typeface="Cambria Math" panose="02040503050406030204" pitchFamily="18" charset="0"/>
                      </a:rPr>
                      <m:t>=?</m:t>
                    </m:r>
                  </m:oMath>
                </a14:m>
                <a:endParaRPr lang="en-BE" dirty="0">
                  <a:solidFill>
                    <a:schemeClr val="bg1"/>
                  </a:solidFill>
                </a:endParaRPr>
              </a:p>
              <a:p>
                <a:pPr>
                  <a:lnSpc>
                    <a:spcPct val="120000"/>
                  </a:lnSpc>
                </a:pPr>
                <a:endParaRPr lang="en-BE" dirty="0"/>
              </a:p>
            </p:txBody>
          </p:sp>
        </mc:Choice>
        <mc:Fallback xmlns="">
          <p:sp>
            <p:nvSpPr>
              <p:cNvPr id="7" name="Content Placeholder 6">
                <a:extLst>
                  <a:ext uri="{FF2B5EF4-FFF2-40B4-BE49-F238E27FC236}">
                    <a16:creationId xmlns:a16="http://schemas.microsoft.com/office/drawing/2014/main" id="{79B20CA3-31C1-4770-A36B-CD9D1549E7F7}"/>
                  </a:ext>
                </a:extLst>
              </p:cNvPr>
              <p:cNvSpPr>
                <a:spLocks noGrp="1" noRot="1" noChangeAspect="1" noMove="1" noResize="1" noEditPoints="1" noAdjustHandles="1" noChangeArrowheads="1" noChangeShapeType="1" noTextEdit="1"/>
              </p:cNvSpPr>
              <p:nvPr>
                <p:ph idx="1"/>
              </p:nvPr>
            </p:nvSpPr>
            <p:spPr>
              <a:xfrm>
                <a:off x="413887" y="1337912"/>
                <a:ext cx="11492564" cy="5018438"/>
              </a:xfrm>
              <a:blipFill>
                <a:blip r:embed="rId2"/>
                <a:stretch>
                  <a:fillRect l="-955" t="-728"/>
                </a:stretch>
              </a:blipFill>
            </p:spPr>
            <p:txBody>
              <a:bodyPr/>
              <a:lstStyle/>
              <a:p>
                <a:r>
                  <a:rPr lang="en-BE">
                    <a:noFill/>
                  </a:rPr>
                  <a:t> </a:t>
                </a:r>
              </a:p>
            </p:txBody>
          </p:sp>
        </mc:Fallback>
      </mc:AlternateContent>
      <p:sp>
        <p:nvSpPr>
          <p:cNvPr id="4" name="Footer Placeholder 3">
            <a:extLst>
              <a:ext uri="{FF2B5EF4-FFF2-40B4-BE49-F238E27FC236}">
                <a16:creationId xmlns:a16="http://schemas.microsoft.com/office/drawing/2014/main" id="{F454CEE7-F1D4-4A2E-AE6B-9B25CBC1972C}"/>
              </a:ext>
            </a:extLst>
          </p:cNvPr>
          <p:cNvSpPr>
            <a:spLocks noGrp="1"/>
          </p:cNvSpPr>
          <p:nvPr>
            <p:ph type="ftr" sz="quarter" idx="11"/>
          </p:nvPr>
        </p:nvSpPr>
        <p:spPr/>
        <p:txBody>
          <a:bodyPr/>
          <a:lstStyle/>
          <a:p>
            <a:r>
              <a:rPr lang="en-US"/>
              <a:t>Elementary Combinatorics and Probability - March 2021</a:t>
            </a:r>
            <a:endParaRPr lang="en-BE"/>
          </a:p>
        </p:txBody>
      </p:sp>
      <p:sp>
        <p:nvSpPr>
          <p:cNvPr id="5" name="Slide Number Placeholder 4">
            <a:extLst>
              <a:ext uri="{FF2B5EF4-FFF2-40B4-BE49-F238E27FC236}">
                <a16:creationId xmlns:a16="http://schemas.microsoft.com/office/drawing/2014/main" id="{4852D98C-7E7A-47B0-AA3E-68E2B0C868EE}"/>
              </a:ext>
            </a:extLst>
          </p:cNvPr>
          <p:cNvSpPr>
            <a:spLocks noGrp="1"/>
          </p:cNvSpPr>
          <p:nvPr>
            <p:ph type="sldNum" sz="quarter" idx="12"/>
          </p:nvPr>
        </p:nvSpPr>
        <p:spPr/>
        <p:txBody>
          <a:bodyPr/>
          <a:lstStyle/>
          <a:p>
            <a:fld id="{08CF7B41-8972-4B54-B2ED-1FFF63F18177}" type="slidenum">
              <a:rPr lang="en-BE" smtClean="0"/>
              <a:t>10</a:t>
            </a:fld>
            <a:endParaRPr lang="en-BE"/>
          </a:p>
        </p:txBody>
      </p:sp>
    </p:spTree>
    <p:extLst>
      <p:ext uri="{BB962C8B-B14F-4D97-AF65-F5344CB8AC3E}">
        <p14:creationId xmlns:p14="http://schemas.microsoft.com/office/powerpoint/2010/main" val="332788108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C7DE74-DBB1-40FC-9E87-A8926640F212}"/>
              </a:ext>
            </a:extLst>
          </p:cNvPr>
          <p:cNvSpPr>
            <a:spLocks noGrp="1"/>
          </p:cNvSpPr>
          <p:nvPr>
            <p:ph type="title"/>
          </p:nvPr>
        </p:nvSpPr>
        <p:spPr/>
        <p:txBody>
          <a:bodyPr/>
          <a:lstStyle/>
          <a:p>
            <a:r>
              <a:rPr lang="en-US" dirty="0"/>
              <a:t>Random variables</a:t>
            </a:r>
            <a:endParaRPr lang="en-B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68C1493-0A7A-49F8-8690-B20266402AC7}"/>
                  </a:ext>
                </a:extLst>
              </p:cNvPr>
              <p:cNvSpPr>
                <a:spLocks noGrp="1"/>
              </p:cNvSpPr>
              <p:nvPr>
                <p:ph idx="1"/>
              </p:nvPr>
            </p:nvSpPr>
            <p:spPr>
              <a:xfrm>
                <a:off x="838200" y="1472666"/>
                <a:ext cx="10515600" cy="4883684"/>
              </a:xfrm>
            </p:spPr>
            <p:txBody>
              <a:bodyPr>
                <a:normAutofit/>
              </a:bodyPr>
              <a:lstStyle/>
              <a:p>
                <a:r>
                  <a:rPr lang="en-US" dirty="0"/>
                  <a:t>Random variable assigns a value to each outcome of the underlying random experiment.</a:t>
                </a:r>
              </a:p>
              <a:p>
                <a:r>
                  <a:rPr lang="en-US" dirty="0">
                    <a:solidFill>
                      <a:schemeClr val="bg1"/>
                    </a:solidFill>
                  </a:rPr>
                  <a:t>Example:</a:t>
                </a:r>
                <a:br>
                  <a:rPr lang="en-US" dirty="0">
                    <a:solidFill>
                      <a:schemeClr val="bg1"/>
                    </a:solidFill>
                  </a:rPr>
                </a:br>
                <a:br>
                  <a:rPr lang="en-US" sz="1400" dirty="0">
                    <a:solidFill>
                      <a:schemeClr val="bg1"/>
                    </a:solidFill>
                  </a:rPr>
                </a:br>
                <a:r>
                  <a:rPr lang="en-US" dirty="0">
                    <a:solidFill>
                      <a:schemeClr val="bg1"/>
                    </a:solidFill>
                  </a:rPr>
                  <a:t>We toss a coin 5 times</a:t>
                </a:r>
                <a:br>
                  <a:rPr lang="en-US" dirty="0">
                    <a:solidFill>
                      <a:schemeClr val="bg1"/>
                    </a:solidFill>
                  </a:rPr>
                </a:br>
                <a14:m>
                  <m:oMath xmlns:m="http://schemas.openxmlformats.org/officeDocument/2006/math">
                    <m:r>
                      <a:rPr lang="en-US" i="1" dirty="0">
                        <a:solidFill>
                          <a:schemeClr val="bg1"/>
                        </a:solidFill>
                        <a:latin typeface="Cambria Math" panose="02040503050406030204" pitchFamily="18" charset="0"/>
                      </a:rPr>
                      <m:t>𝑋</m:t>
                    </m:r>
                  </m:oMath>
                </a14:m>
                <a:r>
                  <a:rPr lang="en-US" dirty="0">
                    <a:solidFill>
                      <a:schemeClr val="bg1"/>
                    </a:solidFill>
                  </a:rPr>
                  <a:t> – number of heads in this experiment:</a:t>
                </a:r>
              </a:p>
              <a:p>
                <a:endParaRPr lang="en-US" sz="1200" dirty="0">
                  <a:solidFill>
                    <a:schemeClr val="bg1"/>
                  </a:solidFill>
                </a:endParaRPr>
              </a:p>
              <a:p>
                <a:pPr marL="0" indent="0">
                  <a:buNone/>
                </a:pPr>
                <a14:m>
                  <m:oMathPara xmlns:m="http://schemas.openxmlformats.org/officeDocument/2006/math">
                    <m:oMathParaPr>
                      <m:jc m:val="centerGroup"/>
                    </m:oMathParaPr>
                    <m:oMath xmlns:m="http://schemas.openxmlformats.org/officeDocument/2006/math">
                      <m:r>
                        <a:rPr lang="en-US" i="1">
                          <a:solidFill>
                            <a:schemeClr val="bg1"/>
                          </a:solidFill>
                          <a:latin typeface="Cambria Math" panose="02040503050406030204" pitchFamily="18" charset="0"/>
                        </a:rPr>
                        <m:t>𝐻𝐻𝐻𝐻𝐻</m:t>
                      </m:r>
                      <m:r>
                        <a:rPr lang="en-US" b="0" i="1" smtClean="0">
                          <a:solidFill>
                            <a:schemeClr val="bg1"/>
                          </a:solidFill>
                          <a:latin typeface="Cambria Math" panose="02040503050406030204" pitchFamily="18" charset="0"/>
                        </a:rPr>
                        <m:t>    →    </m:t>
                      </m:r>
                      <m:r>
                        <a:rPr lang="en-US" b="0" i="1" smtClean="0">
                          <a:solidFill>
                            <a:schemeClr val="bg1"/>
                          </a:solidFill>
                          <a:latin typeface="Cambria Math" panose="02040503050406030204" pitchFamily="18" charset="0"/>
                        </a:rPr>
                        <m:t>𝑋</m:t>
                      </m:r>
                      <m:r>
                        <a:rPr lang="en-US" b="0" i="1" smtClean="0">
                          <a:solidFill>
                            <a:schemeClr val="bg1"/>
                          </a:solidFill>
                          <a:latin typeface="Cambria Math" panose="02040503050406030204" pitchFamily="18" charset="0"/>
                        </a:rPr>
                        <m:t>=5</m:t>
                      </m:r>
                    </m:oMath>
                  </m:oMathPara>
                </a14:m>
                <a:endParaRPr lang="en-US" dirty="0">
                  <a:solidFill>
                    <a:schemeClr val="bg1"/>
                  </a:solidFill>
                </a:endParaRPr>
              </a:p>
              <a:p>
                <a:pPr marL="0" indent="0">
                  <a:buNone/>
                </a:pPr>
                <a:endParaRPr lang="en-US" sz="100" dirty="0">
                  <a:solidFill>
                    <a:schemeClr val="bg1"/>
                  </a:solidFill>
                </a:endParaRPr>
              </a:p>
              <a:p>
                <a:pPr marL="0" indent="0">
                  <a:buNone/>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rPr>
                        <m:t>𝑇𝑇𝑇𝑇𝑇</m:t>
                      </m:r>
                      <m:r>
                        <a:rPr lang="en-US" i="1">
                          <a:solidFill>
                            <a:schemeClr val="bg1"/>
                          </a:solidFill>
                          <a:latin typeface="Cambria Math" panose="02040503050406030204" pitchFamily="18" charset="0"/>
                        </a:rPr>
                        <m:t>    </m:t>
                      </m:r>
                      <m:r>
                        <a:rPr lang="en-US" b="0" i="1" smtClean="0">
                          <a:solidFill>
                            <a:schemeClr val="bg1"/>
                          </a:solidFill>
                          <a:latin typeface="Cambria Math" panose="02040503050406030204" pitchFamily="18" charset="0"/>
                        </a:rPr>
                        <m:t>  </m:t>
                      </m:r>
                      <m:r>
                        <a:rPr lang="en-US" i="1">
                          <a:solidFill>
                            <a:schemeClr val="bg1"/>
                          </a:solidFill>
                          <a:latin typeface="Cambria Math" panose="02040503050406030204" pitchFamily="18" charset="0"/>
                        </a:rPr>
                        <m:t>→   </m:t>
                      </m:r>
                      <m:r>
                        <a:rPr lang="en-US" b="0" i="1" smtClean="0">
                          <a:solidFill>
                            <a:schemeClr val="bg1"/>
                          </a:solidFill>
                          <a:latin typeface="Cambria Math" panose="02040503050406030204" pitchFamily="18" charset="0"/>
                        </a:rPr>
                        <m:t> </m:t>
                      </m:r>
                      <m:r>
                        <a:rPr lang="en-US" i="1" smtClean="0">
                          <a:solidFill>
                            <a:schemeClr val="bg1"/>
                          </a:solidFill>
                          <a:latin typeface="Cambria Math" panose="02040503050406030204" pitchFamily="18" charset="0"/>
                        </a:rPr>
                        <m:t>𝑋</m:t>
                      </m:r>
                      <m:r>
                        <a:rPr lang="en-US" i="1" smtClean="0">
                          <a:solidFill>
                            <a:schemeClr val="bg1"/>
                          </a:solidFill>
                          <a:latin typeface="Cambria Math" panose="02040503050406030204" pitchFamily="18" charset="0"/>
                        </a:rPr>
                        <m:t>=0</m:t>
                      </m:r>
                    </m:oMath>
                  </m:oMathPara>
                </a14:m>
                <a:endParaRPr lang="en-US" dirty="0">
                  <a:solidFill>
                    <a:schemeClr val="bg1"/>
                  </a:solidFill>
                </a:endParaRPr>
              </a:p>
              <a:p>
                <a:pPr marL="0" indent="0">
                  <a:buNone/>
                </a:pPr>
                <a:endParaRPr lang="en-US" sz="300" i="1" dirty="0">
                  <a:solidFill>
                    <a:schemeClr val="bg1"/>
                  </a:solidFill>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i="1">
                          <a:solidFill>
                            <a:schemeClr val="bg1"/>
                          </a:solidFill>
                          <a:latin typeface="Cambria Math" panose="02040503050406030204" pitchFamily="18" charset="0"/>
                        </a:rPr>
                        <m:t>𝐻𝐻𝐻</m:t>
                      </m:r>
                      <m:r>
                        <a:rPr lang="en-US" b="0" i="1" smtClean="0">
                          <a:solidFill>
                            <a:schemeClr val="bg1"/>
                          </a:solidFill>
                          <a:latin typeface="Cambria Math" panose="02040503050406030204" pitchFamily="18" charset="0"/>
                        </a:rPr>
                        <m:t>𝑇𝑇</m:t>
                      </m:r>
                      <m:r>
                        <a:rPr lang="en-US" i="1">
                          <a:solidFill>
                            <a:schemeClr val="bg1"/>
                          </a:solidFill>
                          <a:latin typeface="Cambria Math" panose="02040503050406030204" pitchFamily="18" charset="0"/>
                        </a:rPr>
                        <m:t>    →    </m:t>
                      </m:r>
                      <m:r>
                        <a:rPr lang="en-US" i="1" smtClean="0">
                          <a:solidFill>
                            <a:schemeClr val="bg1"/>
                          </a:solidFill>
                          <a:latin typeface="Cambria Math" panose="02040503050406030204" pitchFamily="18" charset="0"/>
                        </a:rPr>
                        <m:t>𝑋</m:t>
                      </m:r>
                      <m:r>
                        <a:rPr lang="en-US" i="1" smtClean="0">
                          <a:solidFill>
                            <a:schemeClr val="bg1"/>
                          </a:solidFill>
                          <a:latin typeface="Cambria Math" panose="02040503050406030204" pitchFamily="18" charset="0"/>
                        </a:rPr>
                        <m:t>=3</m:t>
                      </m:r>
                    </m:oMath>
                  </m:oMathPara>
                </a14:m>
                <a:endParaRPr lang="en-US" dirty="0">
                  <a:solidFill>
                    <a:schemeClr val="bg1"/>
                  </a:solidFill>
                </a:endParaRPr>
              </a:p>
              <a:p>
                <a:pPr marL="0" indent="0">
                  <a:buNone/>
                </a:pPr>
                <a:endParaRPr lang="en-US" sz="100" dirty="0">
                  <a:solidFill>
                    <a:schemeClr val="bg1"/>
                  </a:solidFill>
                </a:endParaRPr>
              </a:p>
              <a:p>
                <a:pPr marL="0" indent="0">
                  <a:buNone/>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rPr>
                        <m:t>𝐻</m:t>
                      </m:r>
                      <m:r>
                        <a:rPr lang="en-US" i="1">
                          <a:solidFill>
                            <a:schemeClr val="bg1"/>
                          </a:solidFill>
                          <a:latin typeface="Cambria Math" panose="02040503050406030204" pitchFamily="18" charset="0"/>
                        </a:rPr>
                        <m:t>𝑇</m:t>
                      </m:r>
                      <m:r>
                        <a:rPr lang="en-US" b="0" i="1" smtClean="0">
                          <a:solidFill>
                            <a:schemeClr val="bg1"/>
                          </a:solidFill>
                          <a:latin typeface="Cambria Math" panose="02040503050406030204" pitchFamily="18" charset="0"/>
                        </a:rPr>
                        <m:t>𝐻</m:t>
                      </m:r>
                      <m:r>
                        <a:rPr lang="en-US" i="1">
                          <a:solidFill>
                            <a:schemeClr val="bg1"/>
                          </a:solidFill>
                          <a:latin typeface="Cambria Math" panose="02040503050406030204" pitchFamily="18" charset="0"/>
                        </a:rPr>
                        <m:t>𝑇</m:t>
                      </m:r>
                      <m:r>
                        <a:rPr lang="en-US" b="0" i="1" smtClean="0">
                          <a:solidFill>
                            <a:schemeClr val="bg1"/>
                          </a:solidFill>
                          <a:latin typeface="Cambria Math" panose="02040503050406030204" pitchFamily="18" charset="0"/>
                        </a:rPr>
                        <m:t>𝐻</m:t>
                      </m:r>
                      <m:r>
                        <a:rPr lang="en-US" i="1">
                          <a:solidFill>
                            <a:schemeClr val="bg1"/>
                          </a:solidFill>
                          <a:latin typeface="Cambria Math" panose="02040503050406030204" pitchFamily="18" charset="0"/>
                        </a:rPr>
                        <m:t>    →    </m:t>
                      </m:r>
                      <m:r>
                        <a:rPr lang="en-US" i="1" smtClean="0">
                          <a:solidFill>
                            <a:schemeClr val="bg1"/>
                          </a:solidFill>
                          <a:latin typeface="Cambria Math" panose="02040503050406030204" pitchFamily="18" charset="0"/>
                        </a:rPr>
                        <m:t>𝑋</m:t>
                      </m:r>
                      <m:r>
                        <a:rPr lang="en-US" i="1" smtClean="0">
                          <a:solidFill>
                            <a:schemeClr val="bg1"/>
                          </a:solidFill>
                          <a:latin typeface="Cambria Math" panose="02040503050406030204" pitchFamily="18" charset="0"/>
                        </a:rPr>
                        <m:t>=3</m:t>
                      </m:r>
                    </m:oMath>
                  </m:oMathPara>
                </a14:m>
                <a:endParaRPr lang="en-BE" dirty="0">
                  <a:solidFill>
                    <a:schemeClr val="bg1"/>
                  </a:solidFill>
                </a:endParaRPr>
              </a:p>
              <a:p>
                <a:pPr marL="0" indent="0">
                  <a:buNone/>
                </a:pPr>
                <a:endParaRPr lang="en-BE" dirty="0"/>
              </a:p>
              <a:p>
                <a:pPr marL="0" indent="0">
                  <a:buNone/>
                </a:pPr>
                <a:endParaRPr lang="en-BE" dirty="0"/>
              </a:p>
            </p:txBody>
          </p:sp>
        </mc:Choice>
        <mc:Fallback xmlns="">
          <p:sp>
            <p:nvSpPr>
              <p:cNvPr id="3" name="Content Placeholder 2">
                <a:extLst>
                  <a:ext uri="{FF2B5EF4-FFF2-40B4-BE49-F238E27FC236}">
                    <a16:creationId xmlns:a16="http://schemas.microsoft.com/office/drawing/2014/main" id="{468C1493-0A7A-49F8-8690-B20266402AC7}"/>
                  </a:ext>
                </a:extLst>
              </p:cNvPr>
              <p:cNvSpPr>
                <a:spLocks noGrp="1" noRot="1" noChangeAspect="1" noMove="1" noResize="1" noEditPoints="1" noAdjustHandles="1" noChangeArrowheads="1" noChangeShapeType="1" noTextEdit="1"/>
              </p:cNvSpPr>
              <p:nvPr>
                <p:ph idx="1"/>
              </p:nvPr>
            </p:nvSpPr>
            <p:spPr>
              <a:xfrm>
                <a:off x="838200" y="1472666"/>
                <a:ext cx="10515600" cy="4883684"/>
              </a:xfrm>
              <a:blipFill>
                <a:blip r:embed="rId2"/>
                <a:stretch>
                  <a:fillRect l="-1043" t="-2247"/>
                </a:stretch>
              </a:blipFill>
            </p:spPr>
            <p:txBody>
              <a:bodyPr/>
              <a:lstStyle/>
              <a:p>
                <a:r>
                  <a:rPr lang="en-BE">
                    <a:noFill/>
                  </a:rPr>
                  <a:t> </a:t>
                </a:r>
              </a:p>
            </p:txBody>
          </p:sp>
        </mc:Fallback>
      </mc:AlternateContent>
      <p:sp>
        <p:nvSpPr>
          <p:cNvPr id="4" name="Footer Placeholder 3">
            <a:extLst>
              <a:ext uri="{FF2B5EF4-FFF2-40B4-BE49-F238E27FC236}">
                <a16:creationId xmlns:a16="http://schemas.microsoft.com/office/drawing/2014/main" id="{3E65AAC0-4B6F-4A44-BC7E-2ED56826311E}"/>
              </a:ext>
            </a:extLst>
          </p:cNvPr>
          <p:cNvSpPr>
            <a:spLocks noGrp="1"/>
          </p:cNvSpPr>
          <p:nvPr>
            <p:ph type="ftr" sz="quarter" idx="11"/>
          </p:nvPr>
        </p:nvSpPr>
        <p:spPr/>
        <p:txBody>
          <a:bodyPr/>
          <a:lstStyle/>
          <a:p>
            <a:r>
              <a:rPr lang="en-US"/>
              <a:t>Elementary Combinatorics and Probability - March 2021</a:t>
            </a:r>
            <a:endParaRPr lang="en-BE"/>
          </a:p>
        </p:txBody>
      </p:sp>
      <p:sp>
        <p:nvSpPr>
          <p:cNvPr id="5" name="Slide Number Placeholder 4">
            <a:extLst>
              <a:ext uri="{FF2B5EF4-FFF2-40B4-BE49-F238E27FC236}">
                <a16:creationId xmlns:a16="http://schemas.microsoft.com/office/drawing/2014/main" id="{98320714-DEC9-4AE9-BF18-26F597A70066}"/>
              </a:ext>
            </a:extLst>
          </p:cNvPr>
          <p:cNvSpPr>
            <a:spLocks noGrp="1"/>
          </p:cNvSpPr>
          <p:nvPr>
            <p:ph type="sldNum" sz="quarter" idx="12"/>
          </p:nvPr>
        </p:nvSpPr>
        <p:spPr/>
        <p:txBody>
          <a:bodyPr/>
          <a:lstStyle/>
          <a:p>
            <a:fld id="{08CF7B41-8972-4B54-B2ED-1FFF63F18177}" type="slidenum">
              <a:rPr lang="en-BE" smtClean="0"/>
              <a:t>100</a:t>
            </a:fld>
            <a:endParaRPr lang="en-BE"/>
          </a:p>
        </p:txBody>
      </p:sp>
    </p:spTree>
    <p:extLst>
      <p:ext uri="{BB962C8B-B14F-4D97-AF65-F5344CB8AC3E}">
        <p14:creationId xmlns:p14="http://schemas.microsoft.com/office/powerpoint/2010/main" val="219698744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C7DE74-DBB1-40FC-9E87-A8926640F212}"/>
              </a:ext>
            </a:extLst>
          </p:cNvPr>
          <p:cNvSpPr>
            <a:spLocks noGrp="1"/>
          </p:cNvSpPr>
          <p:nvPr>
            <p:ph type="title"/>
          </p:nvPr>
        </p:nvSpPr>
        <p:spPr/>
        <p:txBody>
          <a:bodyPr/>
          <a:lstStyle/>
          <a:p>
            <a:r>
              <a:rPr lang="en-US" dirty="0"/>
              <a:t>Random variables</a:t>
            </a:r>
            <a:endParaRPr lang="en-B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68C1493-0A7A-49F8-8690-B20266402AC7}"/>
                  </a:ext>
                </a:extLst>
              </p:cNvPr>
              <p:cNvSpPr>
                <a:spLocks noGrp="1"/>
              </p:cNvSpPr>
              <p:nvPr>
                <p:ph idx="1"/>
              </p:nvPr>
            </p:nvSpPr>
            <p:spPr>
              <a:xfrm>
                <a:off x="838200" y="1472666"/>
                <a:ext cx="10515600" cy="4883684"/>
              </a:xfrm>
            </p:spPr>
            <p:txBody>
              <a:bodyPr>
                <a:normAutofit/>
              </a:bodyPr>
              <a:lstStyle/>
              <a:p>
                <a:r>
                  <a:rPr lang="en-US" dirty="0"/>
                  <a:t>Random variable assigns a value to each outcome of the underlying random experiment.</a:t>
                </a:r>
              </a:p>
              <a:p>
                <a:r>
                  <a:rPr lang="en-US" dirty="0"/>
                  <a:t>Example:</a:t>
                </a:r>
                <a:br>
                  <a:rPr lang="en-US" dirty="0"/>
                </a:br>
                <a:br>
                  <a:rPr lang="en-US" sz="1400" dirty="0"/>
                </a:br>
                <a:r>
                  <a:rPr lang="en-US" dirty="0"/>
                  <a:t>We toss a coin 5 times</a:t>
                </a:r>
                <a:br>
                  <a:rPr lang="en-US" dirty="0"/>
                </a:br>
                <a14:m>
                  <m:oMath xmlns:m="http://schemas.openxmlformats.org/officeDocument/2006/math">
                    <m:r>
                      <a:rPr lang="en-US" i="1" dirty="0">
                        <a:latin typeface="Cambria Math" panose="02040503050406030204" pitchFamily="18" charset="0"/>
                      </a:rPr>
                      <m:t>𝑋</m:t>
                    </m:r>
                  </m:oMath>
                </a14:m>
                <a:r>
                  <a:rPr lang="en-US" dirty="0"/>
                  <a:t> – number of heads in this experiment:</a:t>
                </a:r>
              </a:p>
              <a:p>
                <a:endParaRPr lang="en-US" sz="1200" dirty="0"/>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𝐻𝐻𝐻𝐻𝐻</m:t>
                      </m:r>
                      <m:r>
                        <a:rPr lang="en-US" b="0" i="1" smtClean="0">
                          <a:latin typeface="Cambria Math" panose="02040503050406030204" pitchFamily="18" charset="0"/>
                        </a:rPr>
                        <m:t>    →    </m:t>
                      </m:r>
                      <m:r>
                        <a:rPr lang="en-US" b="0" i="1" smtClean="0">
                          <a:solidFill>
                            <a:schemeClr val="bg1"/>
                          </a:solidFill>
                          <a:latin typeface="Cambria Math" panose="02040503050406030204" pitchFamily="18" charset="0"/>
                        </a:rPr>
                        <m:t>𝑋</m:t>
                      </m:r>
                      <m:r>
                        <a:rPr lang="en-US" b="0" i="1" smtClean="0">
                          <a:solidFill>
                            <a:schemeClr val="bg1"/>
                          </a:solidFill>
                          <a:latin typeface="Cambria Math" panose="02040503050406030204" pitchFamily="18" charset="0"/>
                        </a:rPr>
                        <m:t>=5</m:t>
                      </m:r>
                    </m:oMath>
                  </m:oMathPara>
                </a14:m>
                <a:endParaRPr lang="en-US" dirty="0">
                  <a:solidFill>
                    <a:schemeClr val="bg1"/>
                  </a:solidFill>
                </a:endParaRPr>
              </a:p>
              <a:p>
                <a:pPr marL="0" indent="0">
                  <a:buNone/>
                </a:pPr>
                <a:endParaRPr lang="en-US" sz="100" dirty="0">
                  <a:solidFill>
                    <a:schemeClr val="bg1"/>
                  </a:solidFill>
                </a:endParaRPr>
              </a:p>
              <a:p>
                <a:pPr marL="0" indent="0">
                  <a:buNone/>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rPr>
                        <m:t>𝑇𝑇𝑇𝑇𝑇</m:t>
                      </m:r>
                      <m:r>
                        <a:rPr lang="en-US" i="1">
                          <a:solidFill>
                            <a:schemeClr val="bg1"/>
                          </a:solidFill>
                          <a:latin typeface="Cambria Math" panose="02040503050406030204" pitchFamily="18" charset="0"/>
                        </a:rPr>
                        <m:t>    </m:t>
                      </m:r>
                      <m:r>
                        <a:rPr lang="en-US" b="0" i="1" smtClean="0">
                          <a:solidFill>
                            <a:schemeClr val="bg1"/>
                          </a:solidFill>
                          <a:latin typeface="Cambria Math" panose="02040503050406030204" pitchFamily="18" charset="0"/>
                        </a:rPr>
                        <m:t>  </m:t>
                      </m:r>
                      <m:r>
                        <a:rPr lang="en-US" i="1">
                          <a:solidFill>
                            <a:schemeClr val="bg1"/>
                          </a:solidFill>
                          <a:latin typeface="Cambria Math" panose="02040503050406030204" pitchFamily="18" charset="0"/>
                        </a:rPr>
                        <m:t>→   </m:t>
                      </m:r>
                      <m:r>
                        <a:rPr lang="en-US" b="0" i="1" smtClean="0">
                          <a:solidFill>
                            <a:schemeClr val="bg1"/>
                          </a:solidFill>
                          <a:latin typeface="Cambria Math" panose="02040503050406030204" pitchFamily="18" charset="0"/>
                        </a:rPr>
                        <m:t> </m:t>
                      </m:r>
                      <m:r>
                        <a:rPr lang="en-US" i="1" smtClean="0">
                          <a:solidFill>
                            <a:schemeClr val="bg1"/>
                          </a:solidFill>
                          <a:latin typeface="Cambria Math" panose="02040503050406030204" pitchFamily="18" charset="0"/>
                        </a:rPr>
                        <m:t>𝑋</m:t>
                      </m:r>
                      <m:r>
                        <a:rPr lang="en-US" i="1" smtClean="0">
                          <a:solidFill>
                            <a:schemeClr val="bg1"/>
                          </a:solidFill>
                          <a:latin typeface="Cambria Math" panose="02040503050406030204" pitchFamily="18" charset="0"/>
                        </a:rPr>
                        <m:t>=0</m:t>
                      </m:r>
                    </m:oMath>
                  </m:oMathPara>
                </a14:m>
                <a:endParaRPr lang="en-US" dirty="0">
                  <a:solidFill>
                    <a:schemeClr val="bg1"/>
                  </a:solidFill>
                </a:endParaRPr>
              </a:p>
              <a:p>
                <a:pPr marL="0" indent="0">
                  <a:buNone/>
                </a:pPr>
                <a:endParaRPr lang="en-US" sz="300" i="1" dirty="0">
                  <a:solidFill>
                    <a:schemeClr val="bg1"/>
                  </a:solidFill>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i="1">
                          <a:solidFill>
                            <a:schemeClr val="bg1"/>
                          </a:solidFill>
                          <a:latin typeface="Cambria Math" panose="02040503050406030204" pitchFamily="18" charset="0"/>
                        </a:rPr>
                        <m:t>𝐻𝐻𝐻</m:t>
                      </m:r>
                      <m:r>
                        <a:rPr lang="en-US" b="0" i="1" smtClean="0">
                          <a:solidFill>
                            <a:schemeClr val="bg1"/>
                          </a:solidFill>
                          <a:latin typeface="Cambria Math" panose="02040503050406030204" pitchFamily="18" charset="0"/>
                        </a:rPr>
                        <m:t>𝑇𝑇</m:t>
                      </m:r>
                      <m:r>
                        <a:rPr lang="en-US" i="1">
                          <a:solidFill>
                            <a:schemeClr val="bg1"/>
                          </a:solidFill>
                          <a:latin typeface="Cambria Math" panose="02040503050406030204" pitchFamily="18" charset="0"/>
                        </a:rPr>
                        <m:t>    →    </m:t>
                      </m:r>
                      <m:r>
                        <a:rPr lang="en-US" i="1" smtClean="0">
                          <a:solidFill>
                            <a:schemeClr val="bg1"/>
                          </a:solidFill>
                          <a:latin typeface="Cambria Math" panose="02040503050406030204" pitchFamily="18" charset="0"/>
                        </a:rPr>
                        <m:t>𝑋</m:t>
                      </m:r>
                      <m:r>
                        <a:rPr lang="en-US" i="1" smtClean="0">
                          <a:solidFill>
                            <a:schemeClr val="bg1"/>
                          </a:solidFill>
                          <a:latin typeface="Cambria Math" panose="02040503050406030204" pitchFamily="18" charset="0"/>
                        </a:rPr>
                        <m:t>=3</m:t>
                      </m:r>
                    </m:oMath>
                  </m:oMathPara>
                </a14:m>
                <a:endParaRPr lang="en-US" dirty="0">
                  <a:solidFill>
                    <a:schemeClr val="bg1"/>
                  </a:solidFill>
                </a:endParaRPr>
              </a:p>
              <a:p>
                <a:pPr marL="0" indent="0">
                  <a:buNone/>
                </a:pPr>
                <a:endParaRPr lang="en-US" sz="100" dirty="0">
                  <a:solidFill>
                    <a:schemeClr val="bg1"/>
                  </a:solidFill>
                </a:endParaRPr>
              </a:p>
              <a:p>
                <a:pPr marL="0" indent="0">
                  <a:buNone/>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rPr>
                        <m:t>𝐻</m:t>
                      </m:r>
                      <m:r>
                        <a:rPr lang="en-US" i="1">
                          <a:solidFill>
                            <a:schemeClr val="bg1"/>
                          </a:solidFill>
                          <a:latin typeface="Cambria Math" panose="02040503050406030204" pitchFamily="18" charset="0"/>
                        </a:rPr>
                        <m:t>𝑇</m:t>
                      </m:r>
                      <m:r>
                        <a:rPr lang="en-US" b="0" i="1" smtClean="0">
                          <a:solidFill>
                            <a:schemeClr val="bg1"/>
                          </a:solidFill>
                          <a:latin typeface="Cambria Math" panose="02040503050406030204" pitchFamily="18" charset="0"/>
                        </a:rPr>
                        <m:t>𝐻</m:t>
                      </m:r>
                      <m:r>
                        <a:rPr lang="en-US" i="1">
                          <a:solidFill>
                            <a:schemeClr val="bg1"/>
                          </a:solidFill>
                          <a:latin typeface="Cambria Math" panose="02040503050406030204" pitchFamily="18" charset="0"/>
                        </a:rPr>
                        <m:t>𝑇</m:t>
                      </m:r>
                      <m:r>
                        <a:rPr lang="en-US" b="0" i="1" smtClean="0">
                          <a:solidFill>
                            <a:schemeClr val="bg1"/>
                          </a:solidFill>
                          <a:latin typeface="Cambria Math" panose="02040503050406030204" pitchFamily="18" charset="0"/>
                        </a:rPr>
                        <m:t>𝐻</m:t>
                      </m:r>
                      <m:r>
                        <a:rPr lang="en-US" i="1">
                          <a:solidFill>
                            <a:schemeClr val="bg1"/>
                          </a:solidFill>
                          <a:latin typeface="Cambria Math" panose="02040503050406030204" pitchFamily="18" charset="0"/>
                        </a:rPr>
                        <m:t>    →    </m:t>
                      </m:r>
                      <m:r>
                        <a:rPr lang="en-US" i="1" smtClean="0">
                          <a:solidFill>
                            <a:schemeClr val="bg1"/>
                          </a:solidFill>
                          <a:latin typeface="Cambria Math" panose="02040503050406030204" pitchFamily="18" charset="0"/>
                        </a:rPr>
                        <m:t>𝑋</m:t>
                      </m:r>
                      <m:r>
                        <a:rPr lang="en-US" i="1" smtClean="0">
                          <a:solidFill>
                            <a:schemeClr val="bg1"/>
                          </a:solidFill>
                          <a:latin typeface="Cambria Math" panose="02040503050406030204" pitchFamily="18" charset="0"/>
                        </a:rPr>
                        <m:t>=3</m:t>
                      </m:r>
                    </m:oMath>
                  </m:oMathPara>
                </a14:m>
                <a:endParaRPr lang="en-BE" dirty="0">
                  <a:solidFill>
                    <a:schemeClr val="bg1"/>
                  </a:solidFill>
                </a:endParaRPr>
              </a:p>
              <a:p>
                <a:pPr marL="0" indent="0">
                  <a:buNone/>
                </a:pPr>
                <a:endParaRPr lang="en-BE" dirty="0"/>
              </a:p>
              <a:p>
                <a:pPr marL="0" indent="0">
                  <a:buNone/>
                </a:pPr>
                <a:endParaRPr lang="en-BE" dirty="0"/>
              </a:p>
            </p:txBody>
          </p:sp>
        </mc:Choice>
        <mc:Fallback xmlns="">
          <p:sp>
            <p:nvSpPr>
              <p:cNvPr id="3" name="Content Placeholder 2">
                <a:extLst>
                  <a:ext uri="{FF2B5EF4-FFF2-40B4-BE49-F238E27FC236}">
                    <a16:creationId xmlns:a16="http://schemas.microsoft.com/office/drawing/2014/main" id="{468C1493-0A7A-49F8-8690-B20266402AC7}"/>
                  </a:ext>
                </a:extLst>
              </p:cNvPr>
              <p:cNvSpPr>
                <a:spLocks noGrp="1" noRot="1" noChangeAspect="1" noMove="1" noResize="1" noEditPoints="1" noAdjustHandles="1" noChangeArrowheads="1" noChangeShapeType="1" noTextEdit="1"/>
              </p:cNvSpPr>
              <p:nvPr>
                <p:ph idx="1"/>
              </p:nvPr>
            </p:nvSpPr>
            <p:spPr>
              <a:xfrm>
                <a:off x="838200" y="1472666"/>
                <a:ext cx="10515600" cy="4883684"/>
              </a:xfrm>
              <a:blipFill>
                <a:blip r:embed="rId2"/>
                <a:stretch>
                  <a:fillRect l="-1043" t="-2247"/>
                </a:stretch>
              </a:blipFill>
            </p:spPr>
            <p:txBody>
              <a:bodyPr/>
              <a:lstStyle/>
              <a:p>
                <a:r>
                  <a:rPr lang="en-BE">
                    <a:noFill/>
                  </a:rPr>
                  <a:t> </a:t>
                </a:r>
              </a:p>
            </p:txBody>
          </p:sp>
        </mc:Fallback>
      </mc:AlternateContent>
      <p:sp>
        <p:nvSpPr>
          <p:cNvPr id="4" name="Footer Placeholder 3">
            <a:extLst>
              <a:ext uri="{FF2B5EF4-FFF2-40B4-BE49-F238E27FC236}">
                <a16:creationId xmlns:a16="http://schemas.microsoft.com/office/drawing/2014/main" id="{3E65AAC0-4B6F-4A44-BC7E-2ED56826311E}"/>
              </a:ext>
            </a:extLst>
          </p:cNvPr>
          <p:cNvSpPr>
            <a:spLocks noGrp="1"/>
          </p:cNvSpPr>
          <p:nvPr>
            <p:ph type="ftr" sz="quarter" idx="11"/>
          </p:nvPr>
        </p:nvSpPr>
        <p:spPr/>
        <p:txBody>
          <a:bodyPr/>
          <a:lstStyle/>
          <a:p>
            <a:r>
              <a:rPr lang="en-US"/>
              <a:t>Elementary Combinatorics and Probability - March 2021</a:t>
            </a:r>
            <a:endParaRPr lang="en-BE"/>
          </a:p>
        </p:txBody>
      </p:sp>
      <p:sp>
        <p:nvSpPr>
          <p:cNvPr id="5" name="Slide Number Placeholder 4">
            <a:extLst>
              <a:ext uri="{FF2B5EF4-FFF2-40B4-BE49-F238E27FC236}">
                <a16:creationId xmlns:a16="http://schemas.microsoft.com/office/drawing/2014/main" id="{98320714-DEC9-4AE9-BF18-26F597A70066}"/>
              </a:ext>
            </a:extLst>
          </p:cNvPr>
          <p:cNvSpPr>
            <a:spLocks noGrp="1"/>
          </p:cNvSpPr>
          <p:nvPr>
            <p:ph type="sldNum" sz="quarter" idx="12"/>
          </p:nvPr>
        </p:nvSpPr>
        <p:spPr/>
        <p:txBody>
          <a:bodyPr/>
          <a:lstStyle/>
          <a:p>
            <a:fld id="{08CF7B41-8972-4B54-B2ED-1FFF63F18177}" type="slidenum">
              <a:rPr lang="en-BE" smtClean="0"/>
              <a:t>101</a:t>
            </a:fld>
            <a:endParaRPr lang="en-BE"/>
          </a:p>
        </p:txBody>
      </p:sp>
    </p:spTree>
    <p:extLst>
      <p:ext uri="{BB962C8B-B14F-4D97-AF65-F5344CB8AC3E}">
        <p14:creationId xmlns:p14="http://schemas.microsoft.com/office/powerpoint/2010/main" val="189196552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C7DE74-DBB1-40FC-9E87-A8926640F212}"/>
              </a:ext>
            </a:extLst>
          </p:cNvPr>
          <p:cNvSpPr>
            <a:spLocks noGrp="1"/>
          </p:cNvSpPr>
          <p:nvPr>
            <p:ph type="title"/>
          </p:nvPr>
        </p:nvSpPr>
        <p:spPr/>
        <p:txBody>
          <a:bodyPr/>
          <a:lstStyle/>
          <a:p>
            <a:r>
              <a:rPr lang="en-US" dirty="0"/>
              <a:t>Random variables</a:t>
            </a:r>
            <a:endParaRPr lang="en-B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68C1493-0A7A-49F8-8690-B20266402AC7}"/>
                  </a:ext>
                </a:extLst>
              </p:cNvPr>
              <p:cNvSpPr>
                <a:spLocks noGrp="1"/>
              </p:cNvSpPr>
              <p:nvPr>
                <p:ph idx="1"/>
              </p:nvPr>
            </p:nvSpPr>
            <p:spPr>
              <a:xfrm>
                <a:off x="838200" y="1472666"/>
                <a:ext cx="10515600" cy="4883684"/>
              </a:xfrm>
            </p:spPr>
            <p:txBody>
              <a:bodyPr>
                <a:normAutofit/>
              </a:bodyPr>
              <a:lstStyle/>
              <a:p>
                <a:r>
                  <a:rPr lang="en-US" dirty="0"/>
                  <a:t>Random variable assigns a value to each outcome of the underlying random experiment.</a:t>
                </a:r>
              </a:p>
              <a:p>
                <a:r>
                  <a:rPr lang="en-US" dirty="0"/>
                  <a:t>Example:</a:t>
                </a:r>
                <a:br>
                  <a:rPr lang="en-US" dirty="0"/>
                </a:br>
                <a:br>
                  <a:rPr lang="en-US" sz="1400" dirty="0"/>
                </a:br>
                <a:r>
                  <a:rPr lang="en-US" dirty="0"/>
                  <a:t>We toss a coin 5 times</a:t>
                </a:r>
                <a:br>
                  <a:rPr lang="en-US" dirty="0"/>
                </a:br>
                <a14:m>
                  <m:oMath xmlns:m="http://schemas.openxmlformats.org/officeDocument/2006/math">
                    <m:r>
                      <a:rPr lang="en-US" i="1" dirty="0">
                        <a:latin typeface="Cambria Math" panose="02040503050406030204" pitchFamily="18" charset="0"/>
                      </a:rPr>
                      <m:t>𝑋</m:t>
                    </m:r>
                  </m:oMath>
                </a14:m>
                <a:r>
                  <a:rPr lang="en-US" dirty="0"/>
                  <a:t> – number of heads in this experiment:</a:t>
                </a:r>
              </a:p>
              <a:p>
                <a:endParaRPr lang="en-US" sz="1200" dirty="0"/>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𝐻𝐻𝐻𝐻𝐻</m:t>
                      </m:r>
                      <m:r>
                        <a:rPr lang="en-US" b="0" i="1" smtClean="0">
                          <a:latin typeface="Cambria Math" panose="02040503050406030204" pitchFamily="18" charset="0"/>
                        </a:rPr>
                        <m:t>    →    </m:t>
                      </m:r>
                      <m:r>
                        <a:rPr lang="en-US" b="0" i="1" smtClean="0">
                          <a:latin typeface="Cambria Math" panose="02040503050406030204" pitchFamily="18" charset="0"/>
                        </a:rPr>
                        <m:t>𝑋</m:t>
                      </m:r>
                      <m:r>
                        <a:rPr lang="en-US" b="0" i="1" smtClean="0">
                          <a:latin typeface="Cambria Math" panose="02040503050406030204" pitchFamily="18" charset="0"/>
                        </a:rPr>
                        <m:t>=5</m:t>
                      </m:r>
                    </m:oMath>
                  </m:oMathPara>
                </a14:m>
                <a:endParaRPr lang="en-US" dirty="0"/>
              </a:p>
              <a:p>
                <a:pPr marL="0" indent="0">
                  <a:buNone/>
                </a:pPr>
                <a:endParaRPr lang="en-US" sz="100"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𝑇𝑇𝑇𝑇𝑇</m:t>
                      </m:r>
                      <m:r>
                        <a:rPr lang="en-US" i="1">
                          <a:latin typeface="Cambria Math" panose="02040503050406030204" pitchFamily="18" charset="0"/>
                        </a:rPr>
                        <m:t>    </m:t>
                      </m:r>
                      <m:r>
                        <a:rPr lang="en-US" b="0" i="1" smtClean="0">
                          <a:latin typeface="Cambria Math" panose="02040503050406030204" pitchFamily="18" charset="0"/>
                        </a:rPr>
                        <m:t>  </m:t>
                      </m:r>
                      <m:r>
                        <a:rPr lang="en-US" i="1">
                          <a:latin typeface="Cambria Math" panose="02040503050406030204" pitchFamily="18" charset="0"/>
                        </a:rPr>
                        <m:t>→   </m:t>
                      </m:r>
                      <m:r>
                        <a:rPr lang="en-US" b="0" i="1" smtClean="0">
                          <a:latin typeface="Cambria Math" panose="02040503050406030204" pitchFamily="18" charset="0"/>
                        </a:rPr>
                        <m:t> </m:t>
                      </m:r>
                      <m:r>
                        <a:rPr lang="en-US" i="1" smtClean="0">
                          <a:solidFill>
                            <a:schemeClr val="bg1"/>
                          </a:solidFill>
                          <a:latin typeface="Cambria Math" panose="02040503050406030204" pitchFamily="18" charset="0"/>
                        </a:rPr>
                        <m:t>𝑋</m:t>
                      </m:r>
                      <m:r>
                        <a:rPr lang="en-US" i="1" smtClean="0">
                          <a:solidFill>
                            <a:schemeClr val="bg1"/>
                          </a:solidFill>
                          <a:latin typeface="Cambria Math" panose="02040503050406030204" pitchFamily="18" charset="0"/>
                        </a:rPr>
                        <m:t>=0</m:t>
                      </m:r>
                    </m:oMath>
                  </m:oMathPara>
                </a14:m>
                <a:endParaRPr lang="en-US" dirty="0">
                  <a:solidFill>
                    <a:schemeClr val="bg1"/>
                  </a:solidFill>
                </a:endParaRPr>
              </a:p>
              <a:p>
                <a:pPr marL="0" indent="0">
                  <a:buNone/>
                </a:pPr>
                <a:endParaRPr lang="en-US" sz="300" i="1" dirty="0">
                  <a:solidFill>
                    <a:schemeClr val="bg1"/>
                  </a:solidFill>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i="1">
                          <a:solidFill>
                            <a:schemeClr val="bg1"/>
                          </a:solidFill>
                          <a:latin typeface="Cambria Math" panose="02040503050406030204" pitchFamily="18" charset="0"/>
                        </a:rPr>
                        <m:t>𝐻𝐻𝐻</m:t>
                      </m:r>
                      <m:r>
                        <a:rPr lang="en-US" b="0" i="1" smtClean="0">
                          <a:solidFill>
                            <a:schemeClr val="bg1"/>
                          </a:solidFill>
                          <a:latin typeface="Cambria Math" panose="02040503050406030204" pitchFamily="18" charset="0"/>
                        </a:rPr>
                        <m:t>𝑇𝑇</m:t>
                      </m:r>
                      <m:r>
                        <a:rPr lang="en-US" i="1">
                          <a:solidFill>
                            <a:schemeClr val="bg1"/>
                          </a:solidFill>
                          <a:latin typeface="Cambria Math" panose="02040503050406030204" pitchFamily="18" charset="0"/>
                        </a:rPr>
                        <m:t>    →    </m:t>
                      </m:r>
                      <m:r>
                        <a:rPr lang="en-US" i="1" smtClean="0">
                          <a:solidFill>
                            <a:schemeClr val="bg1"/>
                          </a:solidFill>
                          <a:latin typeface="Cambria Math" panose="02040503050406030204" pitchFamily="18" charset="0"/>
                        </a:rPr>
                        <m:t>𝑋</m:t>
                      </m:r>
                      <m:r>
                        <a:rPr lang="en-US" i="1" smtClean="0">
                          <a:solidFill>
                            <a:schemeClr val="bg1"/>
                          </a:solidFill>
                          <a:latin typeface="Cambria Math" panose="02040503050406030204" pitchFamily="18" charset="0"/>
                        </a:rPr>
                        <m:t>=3</m:t>
                      </m:r>
                    </m:oMath>
                  </m:oMathPara>
                </a14:m>
                <a:endParaRPr lang="en-US" dirty="0">
                  <a:solidFill>
                    <a:schemeClr val="bg1"/>
                  </a:solidFill>
                </a:endParaRPr>
              </a:p>
              <a:p>
                <a:pPr marL="0" indent="0">
                  <a:buNone/>
                </a:pPr>
                <a:endParaRPr lang="en-US" sz="100" dirty="0">
                  <a:solidFill>
                    <a:schemeClr val="bg1"/>
                  </a:solidFill>
                </a:endParaRPr>
              </a:p>
              <a:p>
                <a:pPr marL="0" indent="0">
                  <a:buNone/>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rPr>
                        <m:t>𝐻</m:t>
                      </m:r>
                      <m:r>
                        <a:rPr lang="en-US" i="1">
                          <a:solidFill>
                            <a:schemeClr val="bg1"/>
                          </a:solidFill>
                          <a:latin typeface="Cambria Math" panose="02040503050406030204" pitchFamily="18" charset="0"/>
                        </a:rPr>
                        <m:t>𝑇</m:t>
                      </m:r>
                      <m:r>
                        <a:rPr lang="en-US" b="0" i="1" smtClean="0">
                          <a:solidFill>
                            <a:schemeClr val="bg1"/>
                          </a:solidFill>
                          <a:latin typeface="Cambria Math" panose="02040503050406030204" pitchFamily="18" charset="0"/>
                        </a:rPr>
                        <m:t>𝐻</m:t>
                      </m:r>
                      <m:r>
                        <a:rPr lang="en-US" i="1">
                          <a:solidFill>
                            <a:schemeClr val="bg1"/>
                          </a:solidFill>
                          <a:latin typeface="Cambria Math" panose="02040503050406030204" pitchFamily="18" charset="0"/>
                        </a:rPr>
                        <m:t>𝑇</m:t>
                      </m:r>
                      <m:r>
                        <a:rPr lang="en-US" b="0" i="1" smtClean="0">
                          <a:solidFill>
                            <a:schemeClr val="bg1"/>
                          </a:solidFill>
                          <a:latin typeface="Cambria Math" panose="02040503050406030204" pitchFamily="18" charset="0"/>
                        </a:rPr>
                        <m:t>𝐻</m:t>
                      </m:r>
                      <m:r>
                        <a:rPr lang="en-US" i="1">
                          <a:solidFill>
                            <a:schemeClr val="bg1"/>
                          </a:solidFill>
                          <a:latin typeface="Cambria Math" panose="02040503050406030204" pitchFamily="18" charset="0"/>
                        </a:rPr>
                        <m:t>    →    </m:t>
                      </m:r>
                      <m:r>
                        <a:rPr lang="en-US" i="1" smtClean="0">
                          <a:solidFill>
                            <a:schemeClr val="bg1"/>
                          </a:solidFill>
                          <a:latin typeface="Cambria Math" panose="02040503050406030204" pitchFamily="18" charset="0"/>
                        </a:rPr>
                        <m:t>𝑋</m:t>
                      </m:r>
                      <m:r>
                        <a:rPr lang="en-US" i="1" smtClean="0">
                          <a:solidFill>
                            <a:schemeClr val="bg1"/>
                          </a:solidFill>
                          <a:latin typeface="Cambria Math" panose="02040503050406030204" pitchFamily="18" charset="0"/>
                        </a:rPr>
                        <m:t>=3</m:t>
                      </m:r>
                    </m:oMath>
                  </m:oMathPara>
                </a14:m>
                <a:endParaRPr lang="en-BE" dirty="0">
                  <a:solidFill>
                    <a:schemeClr val="bg1"/>
                  </a:solidFill>
                </a:endParaRPr>
              </a:p>
              <a:p>
                <a:pPr marL="0" indent="0">
                  <a:buNone/>
                </a:pPr>
                <a:endParaRPr lang="en-BE" dirty="0"/>
              </a:p>
              <a:p>
                <a:pPr marL="0" indent="0">
                  <a:buNone/>
                </a:pPr>
                <a:endParaRPr lang="en-BE" dirty="0"/>
              </a:p>
            </p:txBody>
          </p:sp>
        </mc:Choice>
        <mc:Fallback xmlns="">
          <p:sp>
            <p:nvSpPr>
              <p:cNvPr id="3" name="Content Placeholder 2">
                <a:extLst>
                  <a:ext uri="{FF2B5EF4-FFF2-40B4-BE49-F238E27FC236}">
                    <a16:creationId xmlns:a16="http://schemas.microsoft.com/office/drawing/2014/main" id="{468C1493-0A7A-49F8-8690-B20266402AC7}"/>
                  </a:ext>
                </a:extLst>
              </p:cNvPr>
              <p:cNvSpPr>
                <a:spLocks noGrp="1" noRot="1" noChangeAspect="1" noMove="1" noResize="1" noEditPoints="1" noAdjustHandles="1" noChangeArrowheads="1" noChangeShapeType="1" noTextEdit="1"/>
              </p:cNvSpPr>
              <p:nvPr>
                <p:ph idx="1"/>
              </p:nvPr>
            </p:nvSpPr>
            <p:spPr>
              <a:xfrm>
                <a:off x="838200" y="1472666"/>
                <a:ext cx="10515600" cy="4883684"/>
              </a:xfrm>
              <a:blipFill>
                <a:blip r:embed="rId2"/>
                <a:stretch>
                  <a:fillRect l="-1043" t="-2247"/>
                </a:stretch>
              </a:blipFill>
            </p:spPr>
            <p:txBody>
              <a:bodyPr/>
              <a:lstStyle/>
              <a:p>
                <a:r>
                  <a:rPr lang="en-BE">
                    <a:noFill/>
                  </a:rPr>
                  <a:t> </a:t>
                </a:r>
              </a:p>
            </p:txBody>
          </p:sp>
        </mc:Fallback>
      </mc:AlternateContent>
      <p:sp>
        <p:nvSpPr>
          <p:cNvPr id="4" name="Footer Placeholder 3">
            <a:extLst>
              <a:ext uri="{FF2B5EF4-FFF2-40B4-BE49-F238E27FC236}">
                <a16:creationId xmlns:a16="http://schemas.microsoft.com/office/drawing/2014/main" id="{3E65AAC0-4B6F-4A44-BC7E-2ED56826311E}"/>
              </a:ext>
            </a:extLst>
          </p:cNvPr>
          <p:cNvSpPr>
            <a:spLocks noGrp="1"/>
          </p:cNvSpPr>
          <p:nvPr>
            <p:ph type="ftr" sz="quarter" idx="11"/>
          </p:nvPr>
        </p:nvSpPr>
        <p:spPr/>
        <p:txBody>
          <a:bodyPr/>
          <a:lstStyle/>
          <a:p>
            <a:r>
              <a:rPr lang="en-US"/>
              <a:t>Elementary Combinatorics and Probability - March 2021</a:t>
            </a:r>
            <a:endParaRPr lang="en-BE"/>
          </a:p>
        </p:txBody>
      </p:sp>
      <p:sp>
        <p:nvSpPr>
          <p:cNvPr id="5" name="Slide Number Placeholder 4">
            <a:extLst>
              <a:ext uri="{FF2B5EF4-FFF2-40B4-BE49-F238E27FC236}">
                <a16:creationId xmlns:a16="http://schemas.microsoft.com/office/drawing/2014/main" id="{98320714-DEC9-4AE9-BF18-26F597A70066}"/>
              </a:ext>
            </a:extLst>
          </p:cNvPr>
          <p:cNvSpPr>
            <a:spLocks noGrp="1"/>
          </p:cNvSpPr>
          <p:nvPr>
            <p:ph type="sldNum" sz="quarter" idx="12"/>
          </p:nvPr>
        </p:nvSpPr>
        <p:spPr/>
        <p:txBody>
          <a:bodyPr/>
          <a:lstStyle/>
          <a:p>
            <a:fld id="{08CF7B41-8972-4B54-B2ED-1FFF63F18177}" type="slidenum">
              <a:rPr lang="en-BE" smtClean="0"/>
              <a:t>102</a:t>
            </a:fld>
            <a:endParaRPr lang="en-BE"/>
          </a:p>
        </p:txBody>
      </p:sp>
    </p:spTree>
    <p:extLst>
      <p:ext uri="{BB962C8B-B14F-4D97-AF65-F5344CB8AC3E}">
        <p14:creationId xmlns:p14="http://schemas.microsoft.com/office/powerpoint/2010/main" val="186288079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C7DE74-DBB1-40FC-9E87-A8926640F212}"/>
              </a:ext>
            </a:extLst>
          </p:cNvPr>
          <p:cNvSpPr>
            <a:spLocks noGrp="1"/>
          </p:cNvSpPr>
          <p:nvPr>
            <p:ph type="title"/>
          </p:nvPr>
        </p:nvSpPr>
        <p:spPr/>
        <p:txBody>
          <a:bodyPr/>
          <a:lstStyle/>
          <a:p>
            <a:r>
              <a:rPr lang="en-US" dirty="0"/>
              <a:t>Random variables</a:t>
            </a:r>
            <a:endParaRPr lang="en-B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68C1493-0A7A-49F8-8690-B20266402AC7}"/>
                  </a:ext>
                </a:extLst>
              </p:cNvPr>
              <p:cNvSpPr>
                <a:spLocks noGrp="1"/>
              </p:cNvSpPr>
              <p:nvPr>
                <p:ph idx="1"/>
              </p:nvPr>
            </p:nvSpPr>
            <p:spPr>
              <a:xfrm>
                <a:off x="838200" y="1472666"/>
                <a:ext cx="10515600" cy="4883684"/>
              </a:xfrm>
            </p:spPr>
            <p:txBody>
              <a:bodyPr>
                <a:normAutofit/>
              </a:bodyPr>
              <a:lstStyle/>
              <a:p>
                <a:r>
                  <a:rPr lang="en-US" dirty="0"/>
                  <a:t>Random variable assigns a value to each outcome of the underlying random experiment.</a:t>
                </a:r>
              </a:p>
              <a:p>
                <a:r>
                  <a:rPr lang="en-US" dirty="0"/>
                  <a:t>Example:</a:t>
                </a:r>
                <a:br>
                  <a:rPr lang="en-US" dirty="0"/>
                </a:br>
                <a:br>
                  <a:rPr lang="en-US" sz="1400" dirty="0"/>
                </a:br>
                <a:r>
                  <a:rPr lang="en-US" dirty="0"/>
                  <a:t>We toss a coin 5 times</a:t>
                </a:r>
                <a:br>
                  <a:rPr lang="en-US" dirty="0"/>
                </a:br>
                <a14:m>
                  <m:oMath xmlns:m="http://schemas.openxmlformats.org/officeDocument/2006/math">
                    <m:r>
                      <a:rPr lang="en-US" i="1" dirty="0">
                        <a:latin typeface="Cambria Math" panose="02040503050406030204" pitchFamily="18" charset="0"/>
                      </a:rPr>
                      <m:t>𝑋</m:t>
                    </m:r>
                  </m:oMath>
                </a14:m>
                <a:r>
                  <a:rPr lang="en-US" dirty="0"/>
                  <a:t> – number of heads in this experiment:</a:t>
                </a:r>
              </a:p>
              <a:p>
                <a:endParaRPr lang="en-US" sz="1200" dirty="0"/>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𝐻𝐻𝐻𝐻𝐻</m:t>
                      </m:r>
                      <m:r>
                        <a:rPr lang="en-US" b="0" i="1" smtClean="0">
                          <a:latin typeface="Cambria Math" panose="02040503050406030204" pitchFamily="18" charset="0"/>
                        </a:rPr>
                        <m:t>    →    </m:t>
                      </m:r>
                      <m:r>
                        <a:rPr lang="en-US" b="0" i="1" smtClean="0">
                          <a:latin typeface="Cambria Math" panose="02040503050406030204" pitchFamily="18" charset="0"/>
                        </a:rPr>
                        <m:t>𝑋</m:t>
                      </m:r>
                      <m:r>
                        <a:rPr lang="en-US" b="0" i="1" smtClean="0">
                          <a:latin typeface="Cambria Math" panose="02040503050406030204" pitchFamily="18" charset="0"/>
                        </a:rPr>
                        <m:t>=5</m:t>
                      </m:r>
                    </m:oMath>
                  </m:oMathPara>
                </a14:m>
                <a:endParaRPr lang="en-US" dirty="0"/>
              </a:p>
              <a:p>
                <a:pPr marL="0" indent="0">
                  <a:buNone/>
                </a:pPr>
                <a:endParaRPr lang="en-US" sz="100"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𝑇𝑇𝑇𝑇𝑇</m:t>
                      </m:r>
                      <m:r>
                        <a:rPr lang="en-US" i="1">
                          <a:latin typeface="Cambria Math" panose="02040503050406030204" pitchFamily="18" charset="0"/>
                        </a:rPr>
                        <m:t>    </m:t>
                      </m:r>
                      <m:r>
                        <a:rPr lang="en-US" b="0" i="1" smtClean="0">
                          <a:latin typeface="Cambria Math" panose="02040503050406030204" pitchFamily="18" charset="0"/>
                        </a:rPr>
                        <m:t>  </m:t>
                      </m:r>
                      <m:r>
                        <a:rPr lang="en-US" i="1">
                          <a:latin typeface="Cambria Math" panose="02040503050406030204" pitchFamily="18" charset="0"/>
                        </a:rPr>
                        <m:t>→   </m:t>
                      </m:r>
                      <m:r>
                        <a:rPr lang="en-US" b="0" i="1" smtClean="0">
                          <a:latin typeface="Cambria Math" panose="02040503050406030204" pitchFamily="18" charset="0"/>
                        </a:rPr>
                        <m:t> </m:t>
                      </m:r>
                      <m:r>
                        <a:rPr lang="en-US" i="1">
                          <a:latin typeface="Cambria Math" panose="02040503050406030204" pitchFamily="18" charset="0"/>
                        </a:rPr>
                        <m:t>𝑋</m:t>
                      </m:r>
                      <m:r>
                        <a:rPr lang="en-US" i="1">
                          <a:latin typeface="Cambria Math" panose="02040503050406030204" pitchFamily="18" charset="0"/>
                        </a:rPr>
                        <m:t>=0</m:t>
                      </m:r>
                    </m:oMath>
                  </m:oMathPara>
                </a14:m>
                <a:endParaRPr lang="en-US" dirty="0"/>
              </a:p>
              <a:p>
                <a:pPr marL="0" indent="0">
                  <a:buNone/>
                </a:pPr>
                <a:endParaRPr lang="en-US" sz="30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𝐻𝐻𝐻</m:t>
                      </m:r>
                      <m:r>
                        <a:rPr lang="en-US" b="0" i="1" smtClean="0">
                          <a:latin typeface="Cambria Math" panose="02040503050406030204" pitchFamily="18" charset="0"/>
                        </a:rPr>
                        <m:t>𝑇𝑇</m:t>
                      </m:r>
                      <m:r>
                        <a:rPr lang="en-US" i="1">
                          <a:latin typeface="Cambria Math" panose="02040503050406030204" pitchFamily="18" charset="0"/>
                        </a:rPr>
                        <m:t>    →    </m:t>
                      </m:r>
                      <m:r>
                        <a:rPr lang="en-US" i="1" smtClean="0">
                          <a:solidFill>
                            <a:schemeClr val="bg1"/>
                          </a:solidFill>
                          <a:latin typeface="Cambria Math" panose="02040503050406030204" pitchFamily="18" charset="0"/>
                        </a:rPr>
                        <m:t>𝑋</m:t>
                      </m:r>
                      <m:r>
                        <a:rPr lang="en-US" i="1" smtClean="0">
                          <a:solidFill>
                            <a:schemeClr val="bg1"/>
                          </a:solidFill>
                          <a:latin typeface="Cambria Math" panose="02040503050406030204" pitchFamily="18" charset="0"/>
                        </a:rPr>
                        <m:t>=3</m:t>
                      </m:r>
                    </m:oMath>
                  </m:oMathPara>
                </a14:m>
                <a:endParaRPr lang="en-US" dirty="0">
                  <a:solidFill>
                    <a:schemeClr val="bg1"/>
                  </a:solidFill>
                </a:endParaRPr>
              </a:p>
              <a:p>
                <a:pPr marL="0" indent="0">
                  <a:buNone/>
                </a:pPr>
                <a:endParaRPr lang="en-US" sz="100" dirty="0">
                  <a:solidFill>
                    <a:schemeClr val="bg1"/>
                  </a:solidFill>
                </a:endParaRPr>
              </a:p>
              <a:p>
                <a:pPr marL="0" indent="0">
                  <a:buNone/>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rPr>
                        <m:t>𝐻</m:t>
                      </m:r>
                      <m:r>
                        <a:rPr lang="en-US" i="1">
                          <a:solidFill>
                            <a:schemeClr val="bg1"/>
                          </a:solidFill>
                          <a:latin typeface="Cambria Math" panose="02040503050406030204" pitchFamily="18" charset="0"/>
                        </a:rPr>
                        <m:t>𝑇</m:t>
                      </m:r>
                      <m:r>
                        <a:rPr lang="en-US" b="0" i="1" smtClean="0">
                          <a:solidFill>
                            <a:schemeClr val="bg1"/>
                          </a:solidFill>
                          <a:latin typeface="Cambria Math" panose="02040503050406030204" pitchFamily="18" charset="0"/>
                        </a:rPr>
                        <m:t>𝐻</m:t>
                      </m:r>
                      <m:r>
                        <a:rPr lang="en-US" i="1">
                          <a:solidFill>
                            <a:schemeClr val="bg1"/>
                          </a:solidFill>
                          <a:latin typeface="Cambria Math" panose="02040503050406030204" pitchFamily="18" charset="0"/>
                        </a:rPr>
                        <m:t>𝑇</m:t>
                      </m:r>
                      <m:r>
                        <a:rPr lang="en-US" b="0" i="1" smtClean="0">
                          <a:solidFill>
                            <a:schemeClr val="bg1"/>
                          </a:solidFill>
                          <a:latin typeface="Cambria Math" panose="02040503050406030204" pitchFamily="18" charset="0"/>
                        </a:rPr>
                        <m:t>𝐻</m:t>
                      </m:r>
                      <m:r>
                        <a:rPr lang="en-US" i="1">
                          <a:solidFill>
                            <a:schemeClr val="bg1"/>
                          </a:solidFill>
                          <a:latin typeface="Cambria Math" panose="02040503050406030204" pitchFamily="18" charset="0"/>
                        </a:rPr>
                        <m:t>    →    </m:t>
                      </m:r>
                      <m:r>
                        <a:rPr lang="en-US" i="1" smtClean="0">
                          <a:solidFill>
                            <a:schemeClr val="bg1"/>
                          </a:solidFill>
                          <a:latin typeface="Cambria Math" panose="02040503050406030204" pitchFamily="18" charset="0"/>
                        </a:rPr>
                        <m:t>𝑋</m:t>
                      </m:r>
                      <m:r>
                        <a:rPr lang="en-US" i="1" smtClean="0">
                          <a:solidFill>
                            <a:schemeClr val="bg1"/>
                          </a:solidFill>
                          <a:latin typeface="Cambria Math" panose="02040503050406030204" pitchFamily="18" charset="0"/>
                        </a:rPr>
                        <m:t>=3</m:t>
                      </m:r>
                    </m:oMath>
                  </m:oMathPara>
                </a14:m>
                <a:endParaRPr lang="en-BE" dirty="0">
                  <a:solidFill>
                    <a:schemeClr val="bg1"/>
                  </a:solidFill>
                </a:endParaRPr>
              </a:p>
              <a:p>
                <a:pPr marL="0" indent="0">
                  <a:buNone/>
                </a:pPr>
                <a:endParaRPr lang="en-BE" dirty="0"/>
              </a:p>
              <a:p>
                <a:pPr marL="0" indent="0">
                  <a:buNone/>
                </a:pPr>
                <a:endParaRPr lang="en-BE" dirty="0"/>
              </a:p>
            </p:txBody>
          </p:sp>
        </mc:Choice>
        <mc:Fallback xmlns="">
          <p:sp>
            <p:nvSpPr>
              <p:cNvPr id="3" name="Content Placeholder 2">
                <a:extLst>
                  <a:ext uri="{FF2B5EF4-FFF2-40B4-BE49-F238E27FC236}">
                    <a16:creationId xmlns:a16="http://schemas.microsoft.com/office/drawing/2014/main" id="{468C1493-0A7A-49F8-8690-B20266402AC7}"/>
                  </a:ext>
                </a:extLst>
              </p:cNvPr>
              <p:cNvSpPr>
                <a:spLocks noGrp="1" noRot="1" noChangeAspect="1" noMove="1" noResize="1" noEditPoints="1" noAdjustHandles="1" noChangeArrowheads="1" noChangeShapeType="1" noTextEdit="1"/>
              </p:cNvSpPr>
              <p:nvPr>
                <p:ph idx="1"/>
              </p:nvPr>
            </p:nvSpPr>
            <p:spPr>
              <a:xfrm>
                <a:off x="838200" y="1472666"/>
                <a:ext cx="10515600" cy="4883684"/>
              </a:xfrm>
              <a:blipFill>
                <a:blip r:embed="rId2"/>
                <a:stretch>
                  <a:fillRect l="-1043" t="-2247"/>
                </a:stretch>
              </a:blipFill>
            </p:spPr>
            <p:txBody>
              <a:bodyPr/>
              <a:lstStyle/>
              <a:p>
                <a:r>
                  <a:rPr lang="en-BE">
                    <a:noFill/>
                  </a:rPr>
                  <a:t> </a:t>
                </a:r>
              </a:p>
            </p:txBody>
          </p:sp>
        </mc:Fallback>
      </mc:AlternateContent>
      <p:sp>
        <p:nvSpPr>
          <p:cNvPr id="4" name="Footer Placeholder 3">
            <a:extLst>
              <a:ext uri="{FF2B5EF4-FFF2-40B4-BE49-F238E27FC236}">
                <a16:creationId xmlns:a16="http://schemas.microsoft.com/office/drawing/2014/main" id="{3E65AAC0-4B6F-4A44-BC7E-2ED56826311E}"/>
              </a:ext>
            </a:extLst>
          </p:cNvPr>
          <p:cNvSpPr>
            <a:spLocks noGrp="1"/>
          </p:cNvSpPr>
          <p:nvPr>
            <p:ph type="ftr" sz="quarter" idx="11"/>
          </p:nvPr>
        </p:nvSpPr>
        <p:spPr/>
        <p:txBody>
          <a:bodyPr/>
          <a:lstStyle/>
          <a:p>
            <a:r>
              <a:rPr lang="en-US"/>
              <a:t>Elementary Combinatorics and Probability - March 2021</a:t>
            </a:r>
            <a:endParaRPr lang="en-BE"/>
          </a:p>
        </p:txBody>
      </p:sp>
      <p:sp>
        <p:nvSpPr>
          <p:cNvPr id="5" name="Slide Number Placeholder 4">
            <a:extLst>
              <a:ext uri="{FF2B5EF4-FFF2-40B4-BE49-F238E27FC236}">
                <a16:creationId xmlns:a16="http://schemas.microsoft.com/office/drawing/2014/main" id="{98320714-DEC9-4AE9-BF18-26F597A70066}"/>
              </a:ext>
            </a:extLst>
          </p:cNvPr>
          <p:cNvSpPr>
            <a:spLocks noGrp="1"/>
          </p:cNvSpPr>
          <p:nvPr>
            <p:ph type="sldNum" sz="quarter" idx="12"/>
          </p:nvPr>
        </p:nvSpPr>
        <p:spPr/>
        <p:txBody>
          <a:bodyPr/>
          <a:lstStyle/>
          <a:p>
            <a:fld id="{08CF7B41-8972-4B54-B2ED-1FFF63F18177}" type="slidenum">
              <a:rPr lang="en-BE" smtClean="0"/>
              <a:t>103</a:t>
            </a:fld>
            <a:endParaRPr lang="en-BE"/>
          </a:p>
        </p:txBody>
      </p:sp>
    </p:spTree>
    <p:extLst>
      <p:ext uri="{BB962C8B-B14F-4D97-AF65-F5344CB8AC3E}">
        <p14:creationId xmlns:p14="http://schemas.microsoft.com/office/powerpoint/2010/main" val="328817537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C7DE74-DBB1-40FC-9E87-A8926640F212}"/>
              </a:ext>
            </a:extLst>
          </p:cNvPr>
          <p:cNvSpPr>
            <a:spLocks noGrp="1"/>
          </p:cNvSpPr>
          <p:nvPr>
            <p:ph type="title"/>
          </p:nvPr>
        </p:nvSpPr>
        <p:spPr/>
        <p:txBody>
          <a:bodyPr/>
          <a:lstStyle/>
          <a:p>
            <a:r>
              <a:rPr lang="en-US" dirty="0"/>
              <a:t>Random variables</a:t>
            </a:r>
            <a:endParaRPr lang="en-B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68C1493-0A7A-49F8-8690-B20266402AC7}"/>
                  </a:ext>
                </a:extLst>
              </p:cNvPr>
              <p:cNvSpPr>
                <a:spLocks noGrp="1"/>
              </p:cNvSpPr>
              <p:nvPr>
                <p:ph idx="1"/>
              </p:nvPr>
            </p:nvSpPr>
            <p:spPr>
              <a:xfrm>
                <a:off x="838200" y="1472666"/>
                <a:ext cx="10515600" cy="4883684"/>
              </a:xfrm>
            </p:spPr>
            <p:txBody>
              <a:bodyPr>
                <a:normAutofit/>
              </a:bodyPr>
              <a:lstStyle/>
              <a:p>
                <a:r>
                  <a:rPr lang="en-US" dirty="0"/>
                  <a:t>Random variable assigns a value to each outcome of the underlying random experiment.</a:t>
                </a:r>
              </a:p>
              <a:p>
                <a:r>
                  <a:rPr lang="en-US" dirty="0"/>
                  <a:t>Example:</a:t>
                </a:r>
                <a:br>
                  <a:rPr lang="en-US" dirty="0"/>
                </a:br>
                <a:br>
                  <a:rPr lang="en-US" sz="1400" dirty="0"/>
                </a:br>
                <a:r>
                  <a:rPr lang="en-US" dirty="0"/>
                  <a:t>We toss a coin 5 times</a:t>
                </a:r>
                <a:br>
                  <a:rPr lang="en-US" dirty="0"/>
                </a:br>
                <a14:m>
                  <m:oMath xmlns:m="http://schemas.openxmlformats.org/officeDocument/2006/math">
                    <m:r>
                      <a:rPr lang="en-US" i="1" dirty="0">
                        <a:latin typeface="Cambria Math" panose="02040503050406030204" pitchFamily="18" charset="0"/>
                      </a:rPr>
                      <m:t>𝑋</m:t>
                    </m:r>
                  </m:oMath>
                </a14:m>
                <a:r>
                  <a:rPr lang="en-US" dirty="0"/>
                  <a:t> – number of heads in this experiment:</a:t>
                </a:r>
              </a:p>
              <a:p>
                <a:endParaRPr lang="en-US" sz="1200" dirty="0"/>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𝐻𝐻𝐻𝐻𝐻</m:t>
                      </m:r>
                      <m:r>
                        <a:rPr lang="en-US" b="0" i="1" smtClean="0">
                          <a:latin typeface="Cambria Math" panose="02040503050406030204" pitchFamily="18" charset="0"/>
                        </a:rPr>
                        <m:t>    →    </m:t>
                      </m:r>
                      <m:r>
                        <a:rPr lang="en-US" b="0" i="1" smtClean="0">
                          <a:latin typeface="Cambria Math" panose="02040503050406030204" pitchFamily="18" charset="0"/>
                        </a:rPr>
                        <m:t>𝑋</m:t>
                      </m:r>
                      <m:r>
                        <a:rPr lang="en-US" b="0" i="1" smtClean="0">
                          <a:latin typeface="Cambria Math" panose="02040503050406030204" pitchFamily="18" charset="0"/>
                        </a:rPr>
                        <m:t>=5</m:t>
                      </m:r>
                    </m:oMath>
                  </m:oMathPara>
                </a14:m>
                <a:endParaRPr lang="en-US" dirty="0"/>
              </a:p>
              <a:p>
                <a:pPr marL="0" indent="0">
                  <a:buNone/>
                </a:pPr>
                <a:endParaRPr lang="en-US" sz="100"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𝑇𝑇𝑇𝑇𝑇</m:t>
                      </m:r>
                      <m:r>
                        <a:rPr lang="en-US" i="1">
                          <a:latin typeface="Cambria Math" panose="02040503050406030204" pitchFamily="18" charset="0"/>
                        </a:rPr>
                        <m:t>    </m:t>
                      </m:r>
                      <m:r>
                        <a:rPr lang="en-US" b="0" i="1" smtClean="0">
                          <a:latin typeface="Cambria Math" panose="02040503050406030204" pitchFamily="18" charset="0"/>
                        </a:rPr>
                        <m:t>  </m:t>
                      </m:r>
                      <m:r>
                        <a:rPr lang="en-US" i="1">
                          <a:latin typeface="Cambria Math" panose="02040503050406030204" pitchFamily="18" charset="0"/>
                        </a:rPr>
                        <m:t>→   </m:t>
                      </m:r>
                      <m:r>
                        <a:rPr lang="en-US" b="0" i="1" smtClean="0">
                          <a:latin typeface="Cambria Math" panose="02040503050406030204" pitchFamily="18" charset="0"/>
                        </a:rPr>
                        <m:t> </m:t>
                      </m:r>
                      <m:r>
                        <a:rPr lang="en-US" i="1">
                          <a:latin typeface="Cambria Math" panose="02040503050406030204" pitchFamily="18" charset="0"/>
                        </a:rPr>
                        <m:t>𝑋</m:t>
                      </m:r>
                      <m:r>
                        <a:rPr lang="en-US" i="1">
                          <a:latin typeface="Cambria Math" panose="02040503050406030204" pitchFamily="18" charset="0"/>
                        </a:rPr>
                        <m:t>=0</m:t>
                      </m:r>
                    </m:oMath>
                  </m:oMathPara>
                </a14:m>
                <a:endParaRPr lang="en-US" dirty="0"/>
              </a:p>
              <a:p>
                <a:pPr marL="0" indent="0">
                  <a:buNone/>
                </a:pPr>
                <a:endParaRPr lang="en-US" sz="30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𝐻𝐻𝐻</m:t>
                      </m:r>
                      <m:r>
                        <a:rPr lang="en-US" b="0" i="1" smtClean="0">
                          <a:latin typeface="Cambria Math" panose="02040503050406030204" pitchFamily="18" charset="0"/>
                        </a:rPr>
                        <m:t>𝑇𝑇</m:t>
                      </m:r>
                      <m:r>
                        <a:rPr lang="en-US" i="1">
                          <a:latin typeface="Cambria Math" panose="02040503050406030204" pitchFamily="18" charset="0"/>
                        </a:rPr>
                        <m:t>    →    </m:t>
                      </m:r>
                      <m:r>
                        <a:rPr lang="en-US" i="1">
                          <a:latin typeface="Cambria Math" panose="02040503050406030204" pitchFamily="18" charset="0"/>
                        </a:rPr>
                        <m:t>𝑋</m:t>
                      </m:r>
                      <m:r>
                        <a:rPr lang="en-US" i="1">
                          <a:latin typeface="Cambria Math" panose="02040503050406030204" pitchFamily="18" charset="0"/>
                        </a:rPr>
                        <m:t>=3</m:t>
                      </m:r>
                    </m:oMath>
                  </m:oMathPara>
                </a14:m>
                <a:endParaRPr lang="en-US" dirty="0"/>
              </a:p>
              <a:p>
                <a:pPr marL="0" indent="0">
                  <a:buNone/>
                </a:pPr>
                <a:endParaRPr lang="en-US" sz="100"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𝐻</m:t>
                      </m:r>
                      <m:r>
                        <a:rPr lang="en-US" i="1">
                          <a:latin typeface="Cambria Math" panose="02040503050406030204" pitchFamily="18" charset="0"/>
                        </a:rPr>
                        <m:t>𝑇</m:t>
                      </m:r>
                      <m:r>
                        <a:rPr lang="en-US" b="0" i="1" smtClean="0">
                          <a:latin typeface="Cambria Math" panose="02040503050406030204" pitchFamily="18" charset="0"/>
                        </a:rPr>
                        <m:t>𝐻</m:t>
                      </m:r>
                      <m:r>
                        <a:rPr lang="en-US" i="1">
                          <a:latin typeface="Cambria Math" panose="02040503050406030204" pitchFamily="18" charset="0"/>
                        </a:rPr>
                        <m:t>𝑇</m:t>
                      </m:r>
                      <m:r>
                        <a:rPr lang="en-US" b="0" i="1" smtClean="0">
                          <a:latin typeface="Cambria Math" panose="02040503050406030204" pitchFamily="18" charset="0"/>
                        </a:rPr>
                        <m:t>𝐻</m:t>
                      </m:r>
                      <m:r>
                        <a:rPr lang="en-US" i="1">
                          <a:latin typeface="Cambria Math" panose="02040503050406030204" pitchFamily="18" charset="0"/>
                        </a:rPr>
                        <m:t>    →    </m:t>
                      </m:r>
                      <m:r>
                        <a:rPr lang="en-US" i="1" smtClean="0">
                          <a:solidFill>
                            <a:schemeClr val="bg1"/>
                          </a:solidFill>
                          <a:latin typeface="Cambria Math" panose="02040503050406030204" pitchFamily="18" charset="0"/>
                        </a:rPr>
                        <m:t>𝑋</m:t>
                      </m:r>
                      <m:r>
                        <a:rPr lang="en-US" i="1" smtClean="0">
                          <a:solidFill>
                            <a:schemeClr val="bg1"/>
                          </a:solidFill>
                          <a:latin typeface="Cambria Math" panose="02040503050406030204" pitchFamily="18" charset="0"/>
                        </a:rPr>
                        <m:t>=3</m:t>
                      </m:r>
                    </m:oMath>
                  </m:oMathPara>
                </a14:m>
                <a:endParaRPr lang="en-BE" dirty="0">
                  <a:solidFill>
                    <a:schemeClr val="bg1"/>
                  </a:solidFill>
                </a:endParaRPr>
              </a:p>
              <a:p>
                <a:pPr marL="0" indent="0">
                  <a:buNone/>
                </a:pPr>
                <a:endParaRPr lang="en-BE" dirty="0"/>
              </a:p>
              <a:p>
                <a:pPr marL="0" indent="0">
                  <a:buNone/>
                </a:pPr>
                <a:endParaRPr lang="en-BE" dirty="0"/>
              </a:p>
            </p:txBody>
          </p:sp>
        </mc:Choice>
        <mc:Fallback xmlns="">
          <p:sp>
            <p:nvSpPr>
              <p:cNvPr id="3" name="Content Placeholder 2">
                <a:extLst>
                  <a:ext uri="{FF2B5EF4-FFF2-40B4-BE49-F238E27FC236}">
                    <a16:creationId xmlns:a16="http://schemas.microsoft.com/office/drawing/2014/main" id="{468C1493-0A7A-49F8-8690-B20266402AC7}"/>
                  </a:ext>
                </a:extLst>
              </p:cNvPr>
              <p:cNvSpPr>
                <a:spLocks noGrp="1" noRot="1" noChangeAspect="1" noMove="1" noResize="1" noEditPoints="1" noAdjustHandles="1" noChangeArrowheads="1" noChangeShapeType="1" noTextEdit="1"/>
              </p:cNvSpPr>
              <p:nvPr>
                <p:ph idx="1"/>
              </p:nvPr>
            </p:nvSpPr>
            <p:spPr>
              <a:xfrm>
                <a:off x="838200" y="1472666"/>
                <a:ext cx="10515600" cy="4883684"/>
              </a:xfrm>
              <a:blipFill>
                <a:blip r:embed="rId2"/>
                <a:stretch>
                  <a:fillRect l="-1043" t="-2247"/>
                </a:stretch>
              </a:blipFill>
            </p:spPr>
            <p:txBody>
              <a:bodyPr/>
              <a:lstStyle/>
              <a:p>
                <a:r>
                  <a:rPr lang="en-BE">
                    <a:noFill/>
                  </a:rPr>
                  <a:t> </a:t>
                </a:r>
              </a:p>
            </p:txBody>
          </p:sp>
        </mc:Fallback>
      </mc:AlternateContent>
      <p:sp>
        <p:nvSpPr>
          <p:cNvPr id="4" name="Footer Placeholder 3">
            <a:extLst>
              <a:ext uri="{FF2B5EF4-FFF2-40B4-BE49-F238E27FC236}">
                <a16:creationId xmlns:a16="http://schemas.microsoft.com/office/drawing/2014/main" id="{3E65AAC0-4B6F-4A44-BC7E-2ED56826311E}"/>
              </a:ext>
            </a:extLst>
          </p:cNvPr>
          <p:cNvSpPr>
            <a:spLocks noGrp="1"/>
          </p:cNvSpPr>
          <p:nvPr>
            <p:ph type="ftr" sz="quarter" idx="11"/>
          </p:nvPr>
        </p:nvSpPr>
        <p:spPr/>
        <p:txBody>
          <a:bodyPr/>
          <a:lstStyle/>
          <a:p>
            <a:r>
              <a:rPr lang="en-US"/>
              <a:t>Elementary Combinatorics and Probability - March 2021</a:t>
            </a:r>
            <a:endParaRPr lang="en-BE"/>
          </a:p>
        </p:txBody>
      </p:sp>
      <p:sp>
        <p:nvSpPr>
          <p:cNvPr id="5" name="Slide Number Placeholder 4">
            <a:extLst>
              <a:ext uri="{FF2B5EF4-FFF2-40B4-BE49-F238E27FC236}">
                <a16:creationId xmlns:a16="http://schemas.microsoft.com/office/drawing/2014/main" id="{98320714-DEC9-4AE9-BF18-26F597A70066}"/>
              </a:ext>
            </a:extLst>
          </p:cNvPr>
          <p:cNvSpPr>
            <a:spLocks noGrp="1"/>
          </p:cNvSpPr>
          <p:nvPr>
            <p:ph type="sldNum" sz="quarter" idx="12"/>
          </p:nvPr>
        </p:nvSpPr>
        <p:spPr/>
        <p:txBody>
          <a:bodyPr/>
          <a:lstStyle/>
          <a:p>
            <a:fld id="{08CF7B41-8972-4B54-B2ED-1FFF63F18177}" type="slidenum">
              <a:rPr lang="en-BE" smtClean="0"/>
              <a:t>104</a:t>
            </a:fld>
            <a:endParaRPr lang="en-BE"/>
          </a:p>
        </p:txBody>
      </p:sp>
    </p:spTree>
    <p:extLst>
      <p:ext uri="{BB962C8B-B14F-4D97-AF65-F5344CB8AC3E}">
        <p14:creationId xmlns:p14="http://schemas.microsoft.com/office/powerpoint/2010/main" val="183670867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C7DE74-DBB1-40FC-9E87-A8926640F212}"/>
              </a:ext>
            </a:extLst>
          </p:cNvPr>
          <p:cNvSpPr>
            <a:spLocks noGrp="1"/>
          </p:cNvSpPr>
          <p:nvPr>
            <p:ph type="title"/>
          </p:nvPr>
        </p:nvSpPr>
        <p:spPr/>
        <p:txBody>
          <a:bodyPr/>
          <a:lstStyle/>
          <a:p>
            <a:r>
              <a:rPr lang="en-US" dirty="0"/>
              <a:t>Random variables</a:t>
            </a:r>
            <a:endParaRPr lang="en-B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68C1493-0A7A-49F8-8690-B20266402AC7}"/>
                  </a:ext>
                </a:extLst>
              </p:cNvPr>
              <p:cNvSpPr>
                <a:spLocks noGrp="1"/>
              </p:cNvSpPr>
              <p:nvPr>
                <p:ph idx="1"/>
              </p:nvPr>
            </p:nvSpPr>
            <p:spPr>
              <a:xfrm>
                <a:off x="838200" y="1472666"/>
                <a:ext cx="10515600" cy="4883684"/>
              </a:xfrm>
            </p:spPr>
            <p:txBody>
              <a:bodyPr>
                <a:normAutofit/>
              </a:bodyPr>
              <a:lstStyle/>
              <a:p>
                <a:r>
                  <a:rPr lang="en-US" dirty="0"/>
                  <a:t>Random variable assigns a value to each outcome of the underlying random experiment.</a:t>
                </a:r>
              </a:p>
              <a:p>
                <a:r>
                  <a:rPr lang="en-US" dirty="0"/>
                  <a:t>Example:</a:t>
                </a:r>
                <a:br>
                  <a:rPr lang="en-US" dirty="0"/>
                </a:br>
                <a:br>
                  <a:rPr lang="en-US" sz="1400" dirty="0"/>
                </a:br>
                <a:r>
                  <a:rPr lang="en-US" dirty="0"/>
                  <a:t>We toss a coin 5 times</a:t>
                </a:r>
                <a:br>
                  <a:rPr lang="en-US" dirty="0"/>
                </a:br>
                <a14:m>
                  <m:oMath xmlns:m="http://schemas.openxmlformats.org/officeDocument/2006/math">
                    <m:r>
                      <a:rPr lang="en-US" i="1" dirty="0">
                        <a:latin typeface="Cambria Math" panose="02040503050406030204" pitchFamily="18" charset="0"/>
                      </a:rPr>
                      <m:t>𝑋</m:t>
                    </m:r>
                  </m:oMath>
                </a14:m>
                <a:r>
                  <a:rPr lang="en-US" dirty="0"/>
                  <a:t> – number of heads in this experiment:</a:t>
                </a:r>
              </a:p>
              <a:p>
                <a:endParaRPr lang="en-US" sz="1200" dirty="0"/>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𝐻𝐻𝐻𝐻𝐻</m:t>
                      </m:r>
                      <m:r>
                        <a:rPr lang="en-US" b="0" i="1" smtClean="0">
                          <a:latin typeface="Cambria Math" panose="02040503050406030204" pitchFamily="18" charset="0"/>
                        </a:rPr>
                        <m:t>    →    </m:t>
                      </m:r>
                      <m:r>
                        <a:rPr lang="en-US" b="0" i="1" smtClean="0">
                          <a:latin typeface="Cambria Math" panose="02040503050406030204" pitchFamily="18" charset="0"/>
                        </a:rPr>
                        <m:t>𝑋</m:t>
                      </m:r>
                      <m:r>
                        <a:rPr lang="en-US" b="0" i="1" smtClean="0">
                          <a:latin typeface="Cambria Math" panose="02040503050406030204" pitchFamily="18" charset="0"/>
                        </a:rPr>
                        <m:t>=5</m:t>
                      </m:r>
                    </m:oMath>
                  </m:oMathPara>
                </a14:m>
                <a:endParaRPr lang="en-US" dirty="0"/>
              </a:p>
              <a:p>
                <a:pPr marL="0" indent="0">
                  <a:buNone/>
                </a:pPr>
                <a:endParaRPr lang="en-US" sz="100"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𝑇𝑇𝑇𝑇𝑇</m:t>
                      </m:r>
                      <m:r>
                        <a:rPr lang="en-US" i="1">
                          <a:latin typeface="Cambria Math" panose="02040503050406030204" pitchFamily="18" charset="0"/>
                        </a:rPr>
                        <m:t>    </m:t>
                      </m:r>
                      <m:r>
                        <a:rPr lang="en-US" b="0" i="1" smtClean="0">
                          <a:latin typeface="Cambria Math" panose="02040503050406030204" pitchFamily="18" charset="0"/>
                        </a:rPr>
                        <m:t>  </m:t>
                      </m:r>
                      <m:r>
                        <a:rPr lang="en-US" i="1">
                          <a:latin typeface="Cambria Math" panose="02040503050406030204" pitchFamily="18" charset="0"/>
                        </a:rPr>
                        <m:t>→   </m:t>
                      </m:r>
                      <m:r>
                        <a:rPr lang="en-US" b="0" i="1" smtClean="0">
                          <a:latin typeface="Cambria Math" panose="02040503050406030204" pitchFamily="18" charset="0"/>
                        </a:rPr>
                        <m:t> </m:t>
                      </m:r>
                      <m:r>
                        <a:rPr lang="en-US" i="1">
                          <a:latin typeface="Cambria Math" panose="02040503050406030204" pitchFamily="18" charset="0"/>
                        </a:rPr>
                        <m:t>𝑋</m:t>
                      </m:r>
                      <m:r>
                        <a:rPr lang="en-US" i="1">
                          <a:latin typeface="Cambria Math" panose="02040503050406030204" pitchFamily="18" charset="0"/>
                        </a:rPr>
                        <m:t>=0</m:t>
                      </m:r>
                    </m:oMath>
                  </m:oMathPara>
                </a14:m>
                <a:endParaRPr lang="en-US" dirty="0"/>
              </a:p>
              <a:p>
                <a:pPr marL="0" indent="0">
                  <a:buNone/>
                </a:pPr>
                <a:endParaRPr lang="en-US" sz="30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𝐻𝐻𝐻</m:t>
                      </m:r>
                      <m:r>
                        <a:rPr lang="en-US" b="0" i="1" smtClean="0">
                          <a:latin typeface="Cambria Math" panose="02040503050406030204" pitchFamily="18" charset="0"/>
                        </a:rPr>
                        <m:t>𝑇𝑇</m:t>
                      </m:r>
                      <m:r>
                        <a:rPr lang="en-US" i="1">
                          <a:latin typeface="Cambria Math" panose="02040503050406030204" pitchFamily="18" charset="0"/>
                        </a:rPr>
                        <m:t>    →    </m:t>
                      </m:r>
                      <m:r>
                        <a:rPr lang="en-US" i="1">
                          <a:latin typeface="Cambria Math" panose="02040503050406030204" pitchFamily="18" charset="0"/>
                        </a:rPr>
                        <m:t>𝑋</m:t>
                      </m:r>
                      <m:r>
                        <a:rPr lang="en-US" i="1">
                          <a:latin typeface="Cambria Math" panose="02040503050406030204" pitchFamily="18" charset="0"/>
                        </a:rPr>
                        <m:t>=3</m:t>
                      </m:r>
                    </m:oMath>
                  </m:oMathPara>
                </a14:m>
                <a:endParaRPr lang="en-US" dirty="0"/>
              </a:p>
              <a:p>
                <a:pPr marL="0" indent="0">
                  <a:buNone/>
                </a:pPr>
                <a:endParaRPr lang="en-US" sz="100"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𝐻</m:t>
                      </m:r>
                      <m:r>
                        <a:rPr lang="en-US" i="1">
                          <a:latin typeface="Cambria Math" panose="02040503050406030204" pitchFamily="18" charset="0"/>
                        </a:rPr>
                        <m:t>𝑇</m:t>
                      </m:r>
                      <m:r>
                        <a:rPr lang="en-US" b="0" i="1" smtClean="0">
                          <a:latin typeface="Cambria Math" panose="02040503050406030204" pitchFamily="18" charset="0"/>
                        </a:rPr>
                        <m:t>𝐻</m:t>
                      </m:r>
                      <m:r>
                        <a:rPr lang="en-US" i="1">
                          <a:latin typeface="Cambria Math" panose="02040503050406030204" pitchFamily="18" charset="0"/>
                        </a:rPr>
                        <m:t>𝑇</m:t>
                      </m:r>
                      <m:r>
                        <a:rPr lang="en-US" b="0" i="1" smtClean="0">
                          <a:latin typeface="Cambria Math" panose="02040503050406030204" pitchFamily="18" charset="0"/>
                        </a:rPr>
                        <m:t>𝐻</m:t>
                      </m:r>
                      <m:r>
                        <a:rPr lang="en-US" i="1">
                          <a:latin typeface="Cambria Math" panose="02040503050406030204" pitchFamily="18" charset="0"/>
                        </a:rPr>
                        <m:t>    →    </m:t>
                      </m:r>
                      <m:r>
                        <a:rPr lang="en-US" i="1">
                          <a:latin typeface="Cambria Math" panose="02040503050406030204" pitchFamily="18" charset="0"/>
                        </a:rPr>
                        <m:t>𝑋</m:t>
                      </m:r>
                      <m:r>
                        <a:rPr lang="en-US" i="1">
                          <a:latin typeface="Cambria Math" panose="02040503050406030204" pitchFamily="18" charset="0"/>
                        </a:rPr>
                        <m:t>=3</m:t>
                      </m:r>
                    </m:oMath>
                  </m:oMathPara>
                </a14:m>
                <a:endParaRPr lang="en-BE" dirty="0"/>
              </a:p>
              <a:p>
                <a:pPr marL="0" indent="0">
                  <a:buNone/>
                </a:pPr>
                <a:endParaRPr lang="en-BE" dirty="0"/>
              </a:p>
              <a:p>
                <a:pPr marL="0" indent="0">
                  <a:buNone/>
                </a:pPr>
                <a:endParaRPr lang="en-BE" dirty="0"/>
              </a:p>
            </p:txBody>
          </p:sp>
        </mc:Choice>
        <mc:Fallback xmlns="">
          <p:sp>
            <p:nvSpPr>
              <p:cNvPr id="3" name="Content Placeholder 2">
                <a:extLst>
                  <a:ext uri="{FF2B5EF4-FFF2-40B4-BE49-F238E27FC236}">
                    <a16:creationId xmlns:a16="http://schemas.microsoft.com/office/drawing/2014/main" id="{468C1493-0A7A-49F8-8690-B20266402AC7}"/>
                  </a:ext>
                </a:extLst>
              </p:cNvPr>
              <p:cNvSpPr>
                <a:spLocks noGrp="1" noRot="1" noChangeAspect="1" noMove="1" noResize="1" noEditPoints="1" noAdjustHandles="1" noChangeArrowheads="1" noChangeShapeType="1" noTextEdit="1"/>
              </p:cNvSpPr>
              <p:nvPr>
                <p:ph idx="1"/>
              </p:nvPr>
            </p:nvSpPr>
            <p:spPr>
              <a:xfrm>
                <a:off x="838200" y="1472666"/>
                <a:ext cx="10515600" cy="4883684"/>
              </a:xfrm>
              <a:blipFill>
                <a:blip r:embed="rId2"/>
                <a:stretch>
                  <a:fillRect l="-1043" t="-2247"/>
                </a:stretch>
              </a:blipFill>
            </p:spPr>
            <p:txBody>
              <a:bodyPr/>
              <a:lstStyle/>
              <a:p>
                <a:r>
                  <a:rPr lang="en-BE">
                    <a:noFill/>
                  </a:rPr>
                  <a:t> </a:t>
                </a:r>
              </a:p>
            </p:txBody>
          </p:sp>
        </mc:Fallback>
      </mc:AlternateContent>
      <p:sp>
        <p:nvSpPr>
          <p:cNvPr id="4" name="Footer Placeholder 3">
            <a:extLst>
              <a:ext uri="{FF2B5EF4-FFF2-40B4-BE49-F238E27FC236}">
                <a16:creationId xmlns:a16="http://schemas.microsoft.com/office/drawing/2014/main" id="{3E65AAC0-4B6F-4A44-BC7E-2ED56826311E}"/>
              </a:ext>
            </a:extLst>
          </p:cNvPr>
          <p:cNvSpPr>
            <a:spLocks noGrp="1"/>
          </p:cNvSpPr>
          <p:nvPr>
            <p:ph type="ftr" sz="quarter" idx="11"/>
          </p:nvPr>
        </p:nvSpPr>
        <p:spPr/>
        <p:txBody>
          <a:bodyPr/>
          <a:lstStyle/>
          <a:p>
            <a:r>
              <a:rPr lang="en-US"/>
              <a:t>Elementary Combinatorics and Probability - March 2021</a:t>
            </a:r>
            <a:endParaRPr lang="en-BE"/>
          </a:p>
        </p:txBody>
      </p:sp>
      <p:sp>
        <p:nvSpPr>
          <p:cNvPr id="5" name="Slide Number Placeholder 4">
            <a:extLst>
              <a:ext uri="{FF2B5EF4-FFF2-40B4-BE49-F238E27FC236}">
                <a16:creationId xmlns:a16="http://schemas.microsoft.com/office/drawing/2014/main" id="{98320714-DEC9-4AE9-BF18-26F597A70066}"/>
              </a:ext>
            </a:extLst>
          </p:cNvPr>
          <p:cNvSpPr>
            <a:spLocks noGrp="1"/>
          </p:cNvSpPr>
          <p:nvPr>
            <p:ph type="sldNum" sz="quarter" idx="12"/>
          </p:nvPr>
        </p:nvSpPr>
        <p:spPr/>
        <p:txBody>
          <a:bodyPr/>
          <a:lstStyle/>
          <a:p>
            <a:fld id="{08CF7B41-8972-4B54-B2ED-1FFF63F18177}" type="slidenum">
              <a:rPr lang="en-BE" smtClean="0"/>
              <a:t>105</a:t>
            </a:fld>
            <a:endParaRPr lang="en-BE"/>
          </a:p>
        </p:txBody>
      </p:sp>
    </p:spTree>
    <p:extLst>
      <p:ext uri="{BB962C8B-B14F-4D97-AF65-F5344CB8AC3E}">
        <p14:creationId xmlns:p14="http://schemas.microsoft.com/office/powerpoint/2010/main" val="25047434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243B40-6F75-4C59-BF36-5386741E9B85}"/>
              </a:ext>
            </a:extLst>
          </p:cNvPr>
          <p:cNvSpPr>
            <a:spLocks noGrp="1"/>
          </p:cNvSpPr>
          <p:nvPr>
            <p:ph type="title"/>
          </p:nvPr>
        </p:nvSpPr>
        <p:spPr/>
        <p:txBody>
          <a:bodyPr/>
          <a:lstStyle/>
          <a:p>
            <a:r>
              <a:rPr lang="en-US" dirty="0"/>
              <a:t>Random variables</a:t>
            </a:r>
            <a:endParaRPr lang="en-B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8F1AA15-2379-4C1F-BCDD-21F037B1301C}"/>
                  </a:ext>
                </a:extLst>
              </p:cNvPr>
              <p:cNvSpPr>
                <a:spLocks noGrp="1"/>
              </p:cNvSpPr>
              <p:nvPr>
                <p:ph idx="1"/>
              </p:nvPr>
            </p:nvSpPr>
            <p:spPr/>
            <p:txBody>
              <a:bodyPr>
                <a:normAutofit/>
              </a:bodyPr>
              <a:lstStyle/>
              <a:p>
                <a:pPr algn="just"/>
                <a:r>
                  <a:rPr lang="en-US" sz="3600" dirty="0"/>
                  <a:t>A random variable is a </a:t>
                </a:r>
                <a:r>
                  <a:rPr lang="en-US" sz="3600" i="1" dirty="0"/>
                  <a:t>function</a:t>
                </a:r>
                <a:r>
                  <a:rPr lang="en-US" sz="3600" dirty="0"/>
                  <a:t> from the sample space to the real numbers:</a:t>
                </a:r>
              </a:p>
              <a:p>
                <a:pPr marL="0" indent="0" algn="just">
                  <a:buNone/>
                </a:pPr>
                <a:endParaRPr lang="en-US" sz="3600" dirty="0"/>
              </a:p>
              <a:p>
                <a:pPr marL="0" indent="0" algn="just">
                  <a:buNone/>
                </a:pPr>
                <a14:m>
                  <m:oMathPara xmlns:m="http://schemas.openxmlformats.org/officeDocument/2006/math">
                    <m:oMathParaPr>
                      <m:jc m:val="centerGroup"/>
                    </m:oMathParaPr>
                    <m:oMath xmlns:m="http://schemas.openxmlformats.org/officeDocument/2006/math">
                      <m:r>
                        <a:rPr lang="en-US" sz="3600" b="0" i="1" smtClean="0">
                          <a:latin typeface="Cambria Math" panose="02040503050406030204" pitchFamily="18" charset="0"/>
                        </a:rPr>
                        <m:t>𝑋</m:t>
                      </m:r>
                      <m:r>
                        <a:rPr lang="en-US" sz="3600" b="0" i="1" smtClean="0">
                          <a:latin typeface="Cambria Math" panose="02040503050406030204" pitchFamily="18" charset="0"/>
                        </a:rPr>
                        <m:t>: </m:t>
                      </m:r>
                      <m:r>
                        <a:rPr lang="en-US" sz="3600" b="0" i="1" smtClean="0">
                          <a:latin typeface="Cambria Math" panose="02040503050406030204" pitchFamily="18" charset="0"/>
                        </a:rPr>
                        <m:t>𝑆</m:t>
                      </m:r>
                      <m:r>
                        <a:rPr lang="en-US" sz="3600" b="0" i="1" smtClean="0">
                          <a:latin typeface="Cambria Math" panose="02040503050406030204" pitchFamily="18" charset="0"/>
                        </a:rPr>
                        <m:t>→</m:t>
                      </m:r>
                      <m:r>
                        <a:rPr lang="en-US" sz="3600" b="0" i="1" smtClean="0">
                          <a:latin typeface="Cambria Math" panose="02040503050406030204" pitchFamily="18" charset="0"/>
                          <a:ea typeface="Cambria Math" panose="02040503050406030204" pitchFamily="18" charset="0"/>
                        </a:rPr>
                        <m:t>ℝ</m:t>
                      </m:r>
                    </m:oMath>
                  </m:oMathPara>
                </a14:m>
                <a:endParaRPr lang="en-US" sz="3600" b="0" dirty="0">
                  <a:ea typeface="Cambria Math" panose="02040503050406030204" pitchFamily="18" charset="0"/>
                </a:endParaRPr>
              </a:p>
              <a:p>
                <a:pPr algn="just"/>
                <a:endParaRPr lang="en-US" sz="2400" dirty="0"/>
              </a:p>
              <a:p>
                <a:pPr algn="just"/>
                <a:r>
                  <a:rPr lang="en-US" sz="3600" dirty="0">
                    <a:solidFill>
                      <a:schemeClr val="bg1"/>
                    </a:solidFill>
                  </a:rPr>
                  <a:t>A set of all possible values a random variable can take is called </a:t>
                </a:r>
                <a:r>
                  <a:rPr lang="en-US" sz="3600" b="1" dirty="0">
                    <a:solidFill>
                      <a:schemeClr val="bg1"/>
                    </a:solidFill>
                  </a:rPr>
                  <a:t>range</a:t>
                </a:r>
                <a:r>
                  <a:rPr lang="en-US" sz="3600" dirty="0">
                    <a:solidFill>
                      <a:schemeClr val="bg1"/>
                    </a:solidFill>
                  </a:rPr>
                  <a:t>.</a:t>
                </a:r>
                <a:endParaRPr lang="en-BE" sz="3600" dirty="0">
                  <a:solidFill>
                    <a:schemeClr val="bg1"/>
                  </a:solidFill>
                </a:endParaRPr>
              </a:p>
            </p:txBody>
          </p:sp>
        </mc:Choice>
        <mc:Fallback xmlns="">
          <p:sp>
            <p:nvSpPr>
              <p:cNvPr id="3" name="Content Placeholder 2">
                <a:extLst>
                  <a:ext uri="{FF2B5EF4-FFF2-40B4-BE49-F238E27FC236}">
                    <a16:creationId xmlns:a16="http://schemas.microsoft.com/office/drawing/2014/main" id="{38F1AA15-2379-4C1F-BCDD-21F037B1301C}"/>
                  </a:ext>
                </a:extLst>
              </p:cNvPr>
              <p:cNvSpPr>
                <a:spLocks noGrp="1" noRot="1" noChangeAspect="1" noMove="1" noResize="1" noEditPoints="1" noAdjustHandles="1" noChangeArrowheads="1" noChangeShapeType="1" noTextEdit="1"/>
              </p:cNvSpPr>
              <p:nvPr>
                <p:ph idx="1"/>
              </p:nvPr>
            </p:nvSpPr>
            <p:spPr>
              <a:blipFill>
                <a:blip r:embed="rId2"/>
                <a:stretch>
                  <a:fillRect l="-1623" t="-3361" r="-1739"/>
                </a:stretch>
              </a:blipFill>
            </p:spPr>
            <p:txBody>
              <a:bodyPr/>
              <a:lstStyle/>
              <a:p>
                <a:r>
                  <a:rPr lang="en-BE">
                    <a:noFill/>
                  </a:rPr>
                  <a:t> </a:t>
                </a:r>
              </a:p>
            </p:txBody>
          </p:sp>
        </mc:Fallback>
      </mc:AlternateContent>
      <p:sp>
        <p:nvSpPr>
          <p:cNvPr id="4" name="Footer Placeholder 3">
            <a:extLst>
              <a:ext uri="{FF2B5EF4-FFF2-40B4-BE49-F238E27FC236}">
                <a16:creationId xmlns:a16="http://schemas.microsoft.com/office/drawing/2014/main" id="{4BF325C6-A347-4A68-AA4D-D623A549B94B}"/>
              </a:ext>
            </a:extLst>
          </p:cNvPr>
          <p:cNvSpPr>
            <a:spLocks noGrp="1"/>
          </p:cNvSpPr>
          <p:nvPr>
            <p:ph type="ftr" sz="quarter" idx="11"/>
          </p:nvPr>
        </p:nvSpPr>
        <p:spPr/>
        <p:txBody>
          <a:bodyPr/>
          <a:lstStyle/>
          <a:p>
            <a:r>
              <a:rPr lang="en-US"/>
              <a:t>Elementary Combinatorics and Probability - March 2021</a:t>
            </a:r>
            <a:endParaRPr lang="en-BE"/>
          </a:p>
        </p:txBody>
      </p:sp>
      <p:sp>
        <p:nvSpPr>
          <p:cNvPr id="5" name="Slide Number Placeholder 4">
            <a:extLst>
              <a:ext uri="{FF2B5EF4-FFF2-40B4-BE49-F238E27FC236}">
                <a16:creationId xmlns:a16="http://schemas.microsoft.com/office/drawing/2014/main" id="{DD3F8FCA-6686-47D9-AB82-D7349FBD17BF}"/>
              </a:ext>
            </a:extLst>
          </p:cNvPr>
          <p:cNvSpPr>
            <a:spLocks noGrp="1"/>
          </p:cNvSpPr>
          <p:nvPr>
            <p:ph type="sldNum" sz="quarter" idx="12"/>
          </p:nvPr>
        </p:nvSpPr>
        <p:spPr/>
        <p:txBody>
          <a:bodyPr/>
          <a:lstStyle/>
          <a:p>
            <a:fld id="{08CF7B41-8972-4B54-B2ED-1FFF63F18177}" type="slidenum">
              <a:rPr lang="en-BE" smtClean="0"/>
              <a:t>106</a:t>
            </a:fld>
            <a:endParaRPr lang="en-BE"/>
          </a:p>
        </p:txBody>
      </p:sp>
    </p:spTree>
    <p:extLst>
      <p:ext uri="{BB962C8B-B14F-4D97-AF65-F5344CB8AC3E}">
        <p14:creationId xmlns:p14="http://schemas.microsoft.com/office/powerpoint/2010/main" val="263783671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243B40-6F75-4C59-BF36-5386741E9B85}"/>
              </a:ext>
            </a:extLst>
          </p:cNvPr>
          <p:cNvSpPr>
            <a:spLocks noGrp="1"/>
          </p:cNvSpPr>
          <p:nvPr>
            <p:ph type="title"/>
          </p:nvPr>
        </p:nvSpPr>
        <p:spPr/>
        <p:txBody>
          <a:bodyPr/>
          <a:lstStyle/>
          <a:p>
            <a:r>
              <a:rPr lang="en-US" dirty="0"/>
              <a:t>Random variables</a:t>
            </a:r>
            <a:endParaRPr lang="en-B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8F1AA15-2379-4C1F-BCDD-21F037B1301C}"/>
                  </a:ext>
                </a:extLst>
              </p:cNvPr>
              <p:cNvSpPr>
                <a:spLocks noGrp="1"/>
              </p:cNvSpPr>
              <p:nvPr>
                <p:ph idx="1"/>
              </p:nvPr>
            </p:nvSpPr>
            <p:spPr/>
            <p:txBody>
              <a:bodyPr>
                <a:normAutofit/>
              </a:bodyPr>
              <a:lstStyle/>
              <a:p>
                <a:pPr algn="just"/>
                <a:r>
                  <a:rPr lang="en-US" sz="3600" dirty="0"/>
                  <a:t>A random variable is a </a:t>
                </a:r>
                <a:r>
                  <a:rPr lang="en-US" sz="3600" i="1" dirty="0"/>
                  <a:t>function</a:t>
                </a:r>
                <a:r>
                  <a:rPr lang="en-US" sz="3600" dirty="0"/>
                  <a:t> from the sample space to the real numbers:</a:t>
                </a:r>
              </a:p>
              <a:p>
                <a:pPr marL="0" indent="0" algn="just">
                  <a:buNone/>
                </a:pPr>
                <a:endParaRPr lang="en-US" sz="3600" dirty="0"/>
              </a:p>
              <a:p>
                <a:pPr marL="0" indent="0" algn="just">
                  <a:buNone/>
                </a:pPr>
                <a14:m>
                  <m:oMathPara xmlns:m="http://schemas.openxmlformats.org/officeDocument/2006/math">
                    <m:oMathParaPr>
                      <m:jc m:val="centerGroup"/>
                    </m:oMathParaPr>
                    <m:oMath xmlns:m="http://schemas.openxmlformats.org/officeDocument/2006/math">
                      <m:r>
                        <a:rPr lang="en-US" sz="3600" b="0" i="1" smtClean="0">
                          <a:latin typeface="Cambria Math" panose="02040503050406030204" pitchFamily="18" charset="0"/>
                        </a:rPr>
                        <m:t>𝑋</m:t>
                      </m:r>
                      <m:r>
                        <a:rPr lang="en-US" sz="3600" b="0" i="1" smtClean="0">
                          <a:latin typeface="Cambria Math" panose="02040503050406030204" pitchFamily="18" charset="0"/>
                        </a:rPr>
                        <m:t>: </m:t>
                      </m:r>
                      <m:r>
                        <a:rPr lang="en-US" sz="3600" b="0" i="1" smtClean="0">
                          <a:latin typeface="Cambria Math" panose="02040503050406030204" pitchFamily="18" charset="0"/>
                        </a:rPr>
                        <m:t>𝑆</m:t>
                      </m:r>
                      <m:r>
                        <a:rPr lang="en-US" sz="3600" b="0" i="1" smtClean="0">
                          <a:latin typeface="Cambria Math" panose="02040503050406030204" pitchFamily="18" charset="0"/>
                        </a:rPr>
                        <m:t>→</m:t>
                      </m:r>
                      <m:r>
                        <a:rPr lang="en-US" sz="3600" b="0" i="1" smtClean="0">
                          <a:latin typeface="Cambria Math" panose="02040503050406030204" pitchFamily="18" charset="0"/>
                          <a:ea typeface="Cambria Math" panose="02040503050406030204" pitchFamily="18" charset="0"/>
                        </a:rPr>
                        <m:t>ℝ</m:t>
                      </m:r>
                    </m:oMath>
                  </m:oMathPara>
                </a14:m>
                <a:endParaRPr lang="en-US" sz="3600" b="0" dirty="0">
                  <a:ea typeface="Cambria Math" panose="02040503050406030204" pitchFamily="18" charset="0"/>
                </a:endParaRPr>
              </a:p>
              <a:p>
                <a:pPr algn="just"/>
                <a:endParaRPr lang="en-US" sz="2400" dirty="0"/>
              </a:p>
              <a:p>
                <a:pPr algn="just"/>
                <a:r>
                  <a:rPr lang="en-US" sz="3600" dirty="0"/>
                  <a:t>A set of all possible values a random variable can take is called </a:t>
                </a:r>
                <a:r>
                  <a:rPr lang="en-US" sz="3600" b="1" dirty="0"/>
                  <a:t>range</a:t>
                </a:r>
                <a:r>
                  <a:rPr lang="en-US" sz="3600" dirty="0"/>
                  <a:t>.</a:t>
                </a:r>
                <a:endParaRPr lang="en-BE" sz="3600" dirty="0"/>
              </a:p>
            </p:txBody>
          </p:sp>
        </mc:Choice>
        <mc:Fallback xmlns="">
          <p:sp>
            <p:nvSpPr>
              <p:cNvPr id="3" name="Content Placeholder 2">
                <a:extLst>
                  <a:ext uri="{FF2B5EF4-FFF2-40B4-BE49-F238E27FC236}">
                    <a16:creationId xmlns:a16="http://schemas.microsoft.com/office/drawing/2014/main" id="{38F1AA15-2379-4C1F-BCDD-21F037B1301C}"/>
                  </a:ext>
                </a:extLst>
              </p:cNvPr>
              <p:cNvSpPr>
                <a:spLocks noGrp="1" noRot="1" noChangeAspect="1" noMove="1" noResize="1" noEditPoints="1" noAdjustHandles="1" noChangeArrowheads="1" noChangeShapeType="1" noTextEdit="1"/>
              </p:cNvSpPr>
              <p:nvPr>
                <p:ph idx="1"/>
              </p:nvPr>
            </p:nvSpPr>
            <p:spPr>
              <a:blipFill>
                <a:blip r:embed="rId2"/>
                <a:stretch>
                  <a:fillRect l="-1623" t="-3361" r="-1739"/>
                </a:stretch>
              </a:blipFill>
            </p:spPr>
            <p:txBody>
              <a:bodyPr/>
              <a:lstStyle/>
              <a:p>
                <a:r>
                  <a:rPr lang="en-BE">
                    <a:noFill/>
                  </a:rPr>
                  <a:t> </a:t>
                </a:r>
              </a:p>
            </p:txBody>
          </p:sp>
        </mc:Fallback>
      </mc:AlternateContent>
      <p:sp>
        <p:nvSpPr>
          <p:cNvPr id="4" name="Footer Placeholder 3">
            <a:extLst>
              <a:ext uri="{FF2B5EF4-FFF2-40B4-BE49-F238E27FC236}">
                <a16:creationId xmlns:a16="http://schemas.microsoft.com/office/drawing/2014/main" id="{4BF325C6-A347-4A68-AA4D-D623A549B94B}"/>
              </a:ext>
            </a:extLst>
          </p:cNvPr>
          <p:cNvSpPr>
            <a:spLocks noGrp="1"/>
          </p:cNvSpPr>
          <p:nvPr>
            <p:ph type="ftr" sz="quarter" idx="11"/>
          </p:nvPr>
        </p:nvSpPr>
        <p:spPr/>
        <p:txBody>
          <a:bodyPr/>
          <a:lstStyle/>
          <a:p>
            <a:r>
              <a:rPr lang="en-US"/>
              <a:t>Elementary Combinatorics and Probability - March 2021</a:t>
            </a:r>
            <a:endParaRPr lang="en-BE"/>
          </a:p>
        </p:txBody>
      </p:sp>
      <p:sp>
        <p:nvSpPr>
          <p:cNvPr id="5" name="Slide Number Placeholder 4">
            <a:extLst>
              <a:ext uri="{FF2B5EF4-FFF2-40B4-BE49-F238E27FC236}">
                <a16:creationId xmlns:a16="http://schemas.microsoft.com/office/drawing/2014/main" id="{DD3F8FCA-6686-47D9-AB82-D7349FBD17BF}"/>
              </a:ext>
            </a:extLst>
          </p:cNvPr>
          <p:cNvSpPr>
            <a:spLocks noGrp="1"/>
          </p:cNvSpPr>
          <p:nvPr>
            <p:ph type="sldNum" sz="quarter" idx="12"/>
          </p:nvPr>
        </p:nvSpPr>
        <p:spPr/>
        <p:txBody>
          <a:bodyPr/>
          <a:lstStyle/>
          <a:p>
            <a:fld id="{08CF7B41-8972-4B54-B2ED-1FFF63F18177}" type="slidenum">
              <a:rPr lang="en-BE" smtClean="0"/>
              <a:t>107</a:t>
            </a:fld>
            <a:endParaRPr lang="en-BE"/>
          </a:p>
        </p:txBody>
      </p:sp>
    </p:spTree>
    <p:extLst>
      <p:ext uri="{BB962C8B-B14F-4D97-AF65-F5344CB8AC3E}">
        <p14:creationId xmlns:p14="http://schemas.microsoft.com/office/powerpoint/2010/main" val="78500355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97F636-DCE7-451C-918E-B451B97B0EB6}"/>
              </a:ext>
            </a:extLst>
          </p:cNvPr>
          <p:cNvSpPr>
            <a:spLocks noGrp="1"/>
          </p:cNvSpPr>
          <p:nvPr>
            <p:ph type="title"/>
          </p:nvPr>
        </p:nvSpPr>
        <p:spPr/>
        <p:txBody>
          <a:bodyPr/>
          <a:lstStyle/>
          <a:p>
            <a:r>
              <a:rPr lang="en-US" dirty="0"/>
              <a:t>Range of a random variable</a:t>
            </a:r>
            <a:endParaRPr lang="en-B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E9272AA-2CA9-456C-88B5-E173075A99B7}"/>
                  </a:ext>
                </a:extLst>
              </p:cNvPr>
              <p:cNvSpPr>
                <a:spLocks noGrp="1"/>
              </p:cNvSpPr>
              <p:nvPr>
                <p:ph idx="1"/>
              </p:nvPr>
            </p:nvSpPr>
            <p:spPr/>
            <p:txBody>
              <a:bodyPr>
                <a:normAutofit/>
              </a:bodyPr>
              <a:lstStyle/>
              <a:p>
                <a:pPr algn="just"/>
                <a:r>
                  <a:rPr lang="en-US" sz="3200" dirty="0"/>
                  <a:t>A coin is tossed 100 times. </a:t>
                </a:r>
                <a14:m>
                  <m:oMath xmlns:m="http://schemas.openxmlformats.org/officeDocument/2006/math">
                    <m:r>
                      <a:rPr lang="en-US" sz="3200" i="1" dirty="0" smtClean="0">
                        <a:latin typeface="Cambria Math" panose="02040503050406030204" pitchFamily="18" charset="0"/>
                      </a:rPr>
                      <m:t>𝑋</m:t>
                    </m:r>
                  </m:oMath>
                </a14:m>
                <a:r>
                  <a:rPr lang="en-US" sz="3200" dirty="0"/>
                  <a:t> is the number of heads observed.</a:t>
                </a:r>
              </a:p>
              <a:p>
                <a:pPr marL="0" indent="0" algn="just">
                  <a:buNone/>
                </a:pPr>
                <a:endParaRPr lang="en-US" sz="1050" b="0" i="1" dirty="0">
                  <a:latin typeface="Cambria Math" panose="02040503050406030204" pitchFamily="18" charset="0"/>
                </a:endParaRPr>
              </a:p>
              <a:p>
                <a:pPr marL="0" indent="0" algn="just">
                  <a:buNone/>
                </a:pPr>
                <a14:m>
                  <m:oMathPara xmlns:m="http://schemas.openxmlformats.org/officeDocument/2006/math">
                    <m:oMathParaPr>
                      <m:jc m:val="centerGroup"/>
                    </m:oMathParaPr>
                    <m:oMath xmlns:m="http://schemas.openxmlformats.org/officeDocument/2006/math">
                      <m:sSub>
                        <m:sSubPr>
                          <m:ctrlPr>
                            <a:rPr lang="en-US" sz="3200" b="0" i="1" smtClean="0">
                              <a:solidFill>
                                <a:schemeClr val="bg1"/>
                              </a:solidFill>
                              <a:latin typeface="Cambria Math" panose="02040503050406030204" pitchFamily="18" charset="0"/>
                            </a:rPr>
                          </m:ctrlPr>
                        </m:sSubPr>
                        <m:e>
                          <m:r>
                            <a:rPr lang="en-US" sz="3200" b="0" i="1" smtClean="0">
                              <a:solidFill>
                                <a:schemeClr val="bg1"/>
                              </a:solidFill>
                              <a:latin typeface="Cambria Math" panose="02040503050406030204" pitchFamily="18" charset="0"/>
                            </a:rPr>
                            <m:t>𝑅</m:t>
                          </m:r>
                        </m:e>
                        <m:sub>
                          <m:r>
                            <a:rPr lang="en-US" sz="3200" b="0" i="1" smtClean="0">
                              <a:solidFill>
                                <a:schemeClr val="bg1"/>
                              </a:solidFill>
                              <a:latin typeface="Cambria Math" panose="02040503050406030204" pitchFamily="18" charset="0"/>
                            </a:rPr>
                            <m:t>𝑋</m:t>
                          </m:r>
                        </m:sub>
                      </m:sSub>
                      <m:r>
                        <a:rPr lang="en-US" sz="3200" b="0" i="1" smtClean="0">
                          <a:solidFill>
                            <a:schemeClr val="bg1"/>
                          </a:solidFill>
                          <a:latin typeface="Cambria Math" panose="02040503050406030204" pitchFamily="18" charset="0"/>
                        </a:rPr>
                        <m:t>=</m:t>
                      </m:r>
                      <m:d>
                        <m:dPr>
                          <m:begChr m:val="{"/>
                          <m:endChr m:val="}"/>
                          <m:ctrlPr>
                            <a:rPr lang="en-US" sz="3200" b="0" i="1" smtClean="0">
                              <a:solidFill>
                                <a:schemeClr val="bg1"/>
                              </a:solidFill>
                              <a:latin typeface="Cambria Math" panose="02040503050406030204" pitchFamily="18" charset="0"/>
                            </a:rPr>
                          </m:ctrlPr>
                        </m:dPr>
                        <m:e>
                          <m:r>
                            <a:rPr lang="en-US" sz="3200" b="0" i="1" smtClean="0">
                              <a:solidFill>
                                <a:schemeClr val="bg1"/>
                              </a:solidFill>
                              <a:latin typeface="Cambria Math" panose="02040503050406030204" pitchFamily="18" charset="0"/>
                            </a:rPr>
                            <m:t>0, 1, 2, …, 99, 100</m:t>
                          </m:r>
                        </m:e>
                      </m:d>
                    </m:oMath>
                  </m:oMathPara>
                </a14:m>
                <a:endParaRPr lang="en-US" sz="3200" dirty="0"/>
              </a:p>
              <a:p>
                <a:pPr marL="0" indent="0" algn="just">
                  <a:buNone/>
                </a:pPr>
                <a:endParaRPr lang="en-US" sz="3200" dirty="0"/>
              </a:p>
              <a:p>
                <a:pPr algn="just"/>
                <a:r>
                  <a:rPr lang="en-US" sz="3200" dirty="0">
                    <a:solidFill>
                      <a:schemeClr val="bg1"/>
                    </a:solidFill>
                  </a:rPr>
                  <a:t>A coin is tossed until the first heads appears. </a:t>
                </a:r>
                <a14:m>
                  <m:oMath xmlns:m="http://schemas.openxmlformats.org/officeDocument/2006/math">
                    <m:r>
                      <a:rPr lang="en-US" sz="3200" i="1" dirty="0" smtClean="0">
                        <a:solidFill>
                          <a:schemeClr val="bg1"/>
                        </a:solidFill>
                        <a:latin typeface="Cambria Math" panose="02040503050406030204" pitchFamily="18" charset="0"/>
                      </a:rPr>
                      <m:t>𝑌</m:t>
                    </m:r>
                  </m:oMath>
                </a14:m>
                <a:r>
                  <a:rPr lang="en-US" sz="3200" dirty="0">
                    <a:solidFill>
                      <a:schemeClr val="bg1"/>
                    </a:solidFill>
                  </a:rPr>
                  <a:t> is the total number of coin tosses.</a:t>
                </a:r>
              </a:p>
              <a:p>
                <a:pPr marL="0" indent="0" algn="just">
                  <a:buNone/>
                </a:pPr>
                <a:endParaRPr lang="en-US" sz="1050" i="1" dirty="0">
                  <a:latin typeface="Cambria Math" panose="02040503050406030204" pitchFamily="18" charset="0"/>
                </a:endParaRPr>
              </a:p>
              <a:p>
                <a:pPr marL="0" indent="0" algn="just">
                  <a:buNone/>
                </a:pPr>
                <a14:m>
                  <m:oMathPara xmlns:m="http://schemas.openxmlformats.org/officeDocument/2006/math">
                    <m:oMathParaPr>
                      <m:jc m:val="centerGroup"/>
                    </m:oMathParaPr>
                    <m:oMath xmlns:m="http://schemas.openxmlformats.org/officeDocument/2006/math">
                      <m:sSub>
                        <m:sSubPr>
                          <m:ctrlPr>
                            <a:rPr lang="en-US" sz="3200" i="1" smtClean="0">
                              <a:solidFill>
                                <a:schemeClr val="bg1"/>
                              </a:solidFill>
                              <a:latin typeface="Cambria Math" panose="02040503050406030204" pitchFamily="18" charset="0"/>
                            </a:rPr>
                          </m:ctrlPr>
                        </m:sSubPr>
                        <m:e>
                          <m:r>
                            <a:rPr lang="en-US" sz="3200" i="1">
                              <a:solidFill>
                                <a:schemeClr val="bg1"/>
                              </a:solidFill>
                              <a:latin typeface="Cambria Math" panose="02040503050406030204" pitchFamily="18" charset="0"/>
                            </a:rPr>
                            <m:t>𝑅</m:t>
                          </m:r>
                        </m:e>
                        <m:sub>
                          <m:r>
                            <a:rPr lang="en-US" sz="3200" b="0" i="1" smtClean="0">
                              <a:solidFill>
                                <a:schemeClr val="bg1"/>
                              </a:solidFill>
                              <a:latin typeface="Cambria Math" panose="02040503050406030204" pitchFamily="18" charset="0"/>
                            </a:rPr>
                            <m:t>𝑌</m:t>
                          </m:r>
                        </m:sub>
                      </m:sSub>
                      <m:r>
                        <a:rPr lang="en-US" sz="3200" i="1">
                          <a:solidFill>
                            <a:schemeClr val="bg1"/>
                          </a:solidFill>
                          <a:latin typeface="Cambria Math" panose="02040503050406030204" pitchFamily="18" charset="0"/>
                        </a:rPr>
                        <m:t>=</m:t>
                      </m:r>
                      <m:d>
                        <m:dPr>
                          <m:begChr m:val="{"/>
                          <m:endChr m:val="}"/>
                          <m:ctrlPr>
                            <a:rPr lang="en-US" sz="3200" i="1" smtClean="0">
                              <a:solidFill>
                                <a:schemeClr val="bg1"/>
                              </a:solidFill>
                              <a:latin typeface="Cambria Math" panose="02040503050406030204" pitchFamily="18" charset="0"/>
                            </a:rPr>
                          </m:ctrlPr>
                        </m:dPr>
                        <m:e>
                          <m:r>
                            <a:rPr lang="en-US" sz="3200" b="0" i="1" smtClean="0">
                              <a:solidFill>
                                <a:schemeClr val="bg1"/>
                              </a:solidFill>
                              <a:latin typeface="Cambria Math" panose="02040503050406030204" pitchFamily="18" charset="0"/>
                            </a:rPr>
                            <m:t>1, 2, 3,…</m:t>
                          </m:r>
                        </m:e>
                      </m:d>
                    </m:oMath>
                  </m:oMathPara>
                </a14:m>
                <a:endParaRPr lang="en-BE" sz="3200" dirty="0"/>
              </a:p>
            </p:txBody>
          </p:sp>
        </mc:Choice>
        <mc:Fallback xmlns="">
          <p:sp>
            <p:nvSpPr>
              <p:cNvPr id="3" name="Content Placeholder 2">
                <a:extLst>
                  <a:ext uri="{FF2B5EF4-FFF2-40B4-BE49-F238E27FC236}">
                    <a16:creationId xmlns:a16="http://schemas.microsoft.com/office/drawing/2014/main" id="{7E9272AA-2CA9-456C-88B5-E173075A99B7}"/>
                  </a:ext>
                </a:extLst>
              </p:cNvPr>
              <p:cNvSpPr>
                <a:spLocks noGrp="1" noRot="1" noChangeAspect="1" noMove="1" noResize="1" noEditPoints="1" noAdjustHandles="1" noChangeArrowheads="1" noChangeShapeType="1" noTextEdit="1"/>
              </p:cNvSpPr>
              <p:nvPr>
                <p:ph idx="1"/>
              </p:nvPr>
            </p:nvSpPr>
            <p:spPr>
              <a:blipFill>
                <a:blip r:embed="rId2"/>
                <a:stretch>
                  <a:fillRect l="-1333" t="-2941" r="-1449"/>
                </a:stretch>
              </a:blipFill>
            </p:spPr>
            <p:txBody>
              <a:bodyPr/>
              <a:lstStyle/>
              <a:p>
                <a:r>
                  <a:rPr lang="en-BE">
                    <a:noFill/>
                  </a:rPr>
                  <a:t> </a:t>
                </a:r>
              </a:p>
            </p:txBody>
          </p:sp>
        </mc:Fallback>
      </mc:AlternateContent>
      <p:sp>
        <p:nvSpPr>
          <p:cNvPr id="4" name="Footer Placeholder 3">
            <a:extLst>
              <a:ext uri="{FF2B5EF4-FFF2-40B4-BE49-F238E27FC236}">
                <a16:creationId xmlns:a16="http://schemas.microsoft.com/office/drawing/2014/main" id="{DD160C82-373A-4D14-B199-813AF6D5F82F}"/>
              </a:ext>
            </a:extLst>
          </p:cNvPr>
          <p:cNvSpPr>
            <a:spLocks noGrp="1"/>
          </p:cNvSpPr>
          <p:nvPr>
            <p:ph type="ftr" sz="quarter" idx="11"/>
          </p:nvPr>
        </p:nvSpPr>
        <p:spPr/>
        <p:txBody>
          <a:bodyPr/>
          <a:lstStyle/>
          <a:p>
            <a:r>
              <a:rPr lang="en-US"/>
              <a:t>Elementary Combinatorics and Probability - March 2021</a:t>
            </a:r>
            <a:endParaRPr lang="en-BE"/>
          </a:p>
        </p:txBody>
      </p:sp>
      <p:sp>
        <p:nvSpPr>
          <p:cNvPr id="5" name="Slide Number Placeholder 4">
            <a:extLst>
              <a:ext uri="{FF2B5EF4-FFF2-40B4-BE49-F238E27FC236}">
                <a16:creationId xmlns:a16="http://schemas.microsoft.com/office/drawing/2014/main" id="{FCA04CD6-43E0-4BEB-9DDC-0BE920DD5743}"/>
              </a:ext>
            </a:extLst>
          </p:cNvPr>
          <p:cNvSpPr>
            <a:spLocks noGrp="1"/>
          </p:cNvSpPr>
          <p:nvPr>
            <p:ph type="sldNum" sz="quarter" idx="12"/>
          </p:nvPr>
        </p:nvSpPr>
        <p:spPr/>
        <p:txBody>
          <a:bodyPr/>
          <a:lstStyle/>
          <a:p>
            <a:fld id="{08CF7B41-8972-4B54-B2ED-1FFF63F18177}" type="slidenum">
              <a:rPr lang="en-BE" smtClean="0"/>
              <a:t>108</a:t>
            </a:fld>
            <a:endParaRPr lang="en-BE"/>
          </a:p>
        </p:txBody>
      </p:sp>
    </p:spTree>
    <p:extLst>
      <p:ext uri="{BB962C8B-B14F-4D97-AF65-F5344CB8AC3E}">
        <p14:creationId xmlns:p14="http://schemas.microsoft.com/office/powerpoint/2010/main" val="212854223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97F636-DCE7-451C-918E-B451B97B0EB6}"/>
              </a:ext>
            </a:extLst>
          </p:cNvPr>
          <p:cNvSpPr>
            <a:spLocks noGrp="1"/>
          </p:cNvSpPr>
          <p:nvPr>
            <p:ph type="title"/>
          </p:nvPr>
        </p:nvSpPr>
        <p:spPr/>
        <p:txBody>
          <a:bodyPr/>
          <a:lstStyle/>
          <a:p>
            <a:r>
              <a:rPr lang="en-US" dirty="0"/>
              <a:t>Range of a random variable</a:t>
            </a:r>
            <a:endParaRPr lang="en-B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E9272AA-2CA9-456C-88B5-E173075A99B7}"/>
                  </a:ext>
                </a:extLst>
              </p:cNvPr>
              <p:cNvSpPr>
                <a:spLocks noGrp="1"/>
              </p:cNvSpPr>
              <p:nvPr>
                <p:ph idx="1"/>
              </p:nvPr>
            </p:nvSpPr>
            <p:spPr/>
            <p:txBody>
              <a:bodyPr>
                <a:normAutofit/>
              </a:bodyPr>
              <a:lstStyle/>
              <a:p>
                <a:pPr algn="just"/>
                <a:r>
                  <a:rPr lang="en-US" sz="3200" dirty="0"/>
                  <a:t>A coin is tossed 100 times. </a:t>
                </a:r>
                <a14:m>
                  <m:oMath xmlns:m="http://schemas.openxmlformats.org/officeDocument/2006/math">
                    <m:r>
                      <a:rPr lang="en-US" sz="3200" i="1" dirty="0" smtClean="0">
                        <a:latin typeface="Cambria Math" panose="02040503050406030204" pitchFamily="18" charset="0"/>
                      </a:rPr>
                      <m:t>𝑋</m:t>
                    </m:r>
                  </m:oMath>
                </a14:m>
                <a:r>
                  <a:rPr lang="en-US" sz="3200" dirty="0"/>
                  <a:t> is the number of heads observed.</a:t>
                </a:r>
              </a:p>
              <a:p>
                <a:pPr marL="0" indent="0" algn="just">
                  <a:buNone/>
                </a:pPr>
                <a:endParaRPr lang="en-US" sz="1050" b="0" i="1" dirty="0">
                  <a:latin typeface="Cambria Math" panose="02040503050406030204" pitchFamily="18" charset="0"/>
                </a:endParaRPr>
              </a:p>
              <a:p>
                <a:pPr marL="0" indent="0" algn="just">
                  <a:buNone/>
                </a:pPr>
                <a14:m>
                  <m:oMathPara xmlns:m="http://schemas.openxmlformats.org/officeDocument/2006/math">
                    <m:oMathParaPr>
                      <m:jc m:val="centerGroup"/>
                    </m:oMathParaPr>
                    <m:oMath xmlns:m="http://schemas.openxmlformats.org/officeDocument/2006/math">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𝑅</m:t>
                          </m:r>
                        </m:e>
                        <m:sub>
                          <m:r>
                            <a:rPr lang="en-US" sz="3200" b="0" i="1" smtClean="0">
                              <a:latin typeface="Cambria Math" panose="02040503050406030204" pitchFamily="18" charset="0"/>
                            </a:rPr>
                            <m:t>𝑋</m:t>
                          </m:r>
                        </m:sub>
                      </m:sSub>
                      <m:r>
                        <a:rPr lang="en-US" sz="3200" b="0" i="1" smtClean="0">
                          <a:latin typeface="Cambria Math" panose="02040503050406030204" pitchFamily="18" charset="0"/>
                        </a:rPr>
                        <m:t>=</m:t>
                      </m:r>
                      <m:d>
                        <m:dPr>
                          <m:begChr m:val="{"/>
                          <m:endChr m:val="}"/>
                          <m:ctrlPr>
                            <a:rPr lang="en-US" sz="3200" b="0" i="1" smtClean="0">
                              <a:solidFill>
                                <a:schemeClr val="bg1"/>
                              </a:solidFill>
                              <a:latin typeface="Cambria Math" panose="02040503050406030204" pitchFamily="18" charset="0"/>
                            </a:rPr>
                          </m:ctrlPr>
                        </m:dPr>
                        <m:e>
                          <m:r>
                            <a:rPr lang="en-US" sz="3200" b="0" i="1" smtClean="0">
                              <a:solidFill>
                                <a:schemeClr val="bg1"/>
                              </a:solidFill>
                              <a:latin typeface="Cambria Math" panose="02040503050406030204" pitchFamily="18" charset="0"/>
                            </a:rPr>
                            <m:t>0, 1, 2, …, 99, 100</m:t>
                          </m:r>
                        </m:e>
                      </m:d>
                    </m:oMath>
                  </m:oMathPara>
                </a14:m>
                <a:endParaRPr lang="en-US" sz="3200" dirty="0"/>
              </a:p>
              <a:p>
                <a:pPr marL="0" indent="0" algn="just">
                  <a:buNone/>
                </a:pPr>
                <a:endParaRPr lang="en-US" sz="3200" dirty="0"/>
              </a:p>
              <a:p>
                <a:pPr algn="just"/>
                <a:r>
                  <a:rPr lang="en-US" sz="3200" dirty="0">
                    <a:solidFill>
                      <a:schemeClr val="bg1"/>
                    </a:solidFill>
                  </a:rPr>
                  <a:t>A coin is tossed until the first heads appears. </a:t>
                </a:r>
                <a14:m>
                  <m:oMath xmlns:m="http://schemas.openxmlformats.org/officeDocument/2006/math">
                    <m:r>
                      <a:rPr lang="en-US" sz="3200" i="1" dirty="0" smtClean="0">
                        <a:solidFill>
                          <a:schemeClr val="bg1"/>
                        </a:solidFill>
                        <a:latin typeface="Cambria Math" panose="02040503050406030204" pitchFamily="18" charset="0"/>
                      </a:rPr>
                      <m:t>𝑌</m:t>
                    </m:r>
                  </m:oMath>
                </a14:m>
                <a:r>
                  <a:rPr lang="en-US" sz="3200" dirty="0">
                    <a:solidFill>
                      <a:schemeClr val="bg1"/>
                    </a:solidFill>
                  </a:rPr>
                  <a:t> is the total number of coin tosses.</a:t>
                </a:r>
              </a:p>
              <a:p>
                <a:pPr marL="0" indent="0" algn="just">
                  <a:buNone/>
                </a:pPr>
                <a:endParaRPr lang="en-US" sz="1050" i="1" dirty="0">
                  <a:latin typeface="Cambria Math" panose="02040503050406030204" pitchFamily="18" charset="0"/>
                </a:endParaRPr>
              </a:p>
              <a:p>
                <a:pPr marL="0" indent="0" algn="just">
                  <a:buNone/>
                </a:pPr>
                <a14:m>
                  <m:oMathPara xmlns:m="http://schemas.openxmlformats.org/officeDocument/2006/math">
                    <m:oMathParaPr>
                      <m:jc m:val="centerGroup"/>
                    </m:oMathParaPr>
                    <m:oMath xmlns:m="http://schemas.openxmlformats.org/officeDocument/2006/math">
                      <m:sSub>
                        <m:sSubPr>
                          <m:ctrlPr>
                            <a:rPr lang="en-US" sz="3200" i="1" smtClean="0">
                              <a:solidFill>
                                <a:schemeClr val="bg1"/>
                              </a:solidFill>
                              <a:latin typeface="Cambria Math" panose="02040503050406030204" pitchFamily="18" charset="0"/>
                            </a:rPr>
                          </m:ctrlPr>
                        </m:sSubPr>
                        <m:e>
                          <m:r>
                            <a:rPr lang="en-US" sz="3200" i="1">
                              <a:solidFill>
                                <a:schemeClr val="bg1"/>
                              </a:solidFill>
                              <a:latin typeface="Cambria Math" panose="02040503050406030204" pitchFamily="18" charset="0"/>
                            </a:rPr>
                            <m:t>𝑅</m:t>
                          </m:r>
                        </m:e>
                        <m:sub>
                          <m:r>
                            <a:rPr lang="en-US" sz="3200" b="0" i="1" smtClean="0">
                              <a:solidFill>
                                <a:schemeClr val="bg1"/>
                              </a:solidFill>
                              <a:latin typeface="Cambria Math" panose="02040503050406030204" pitchFamily="18" charset="0"/>
                            </a:rPr>
                            <m:t>𝑌</m:t>
                          </m:r>
                        </m:sub>
                      </m:sSub>
                      <m:r>
                        <a:rPr lang="en-US" sz="3200" i="1">
                          <a:solidFill>
                            <a:schemeClr val="bg1"/>
                          </a:solidFill>
                          <a:latin typeface="Cambria Math" panose="02040503050406030204" pitchFamily="18" charset="0"/>
                        </a:rPr>
                        <m:t>=</m:t>
                      </m:r>
                      <m:d>
                        <m:dPr>
                          <m:begChr m:val="{"/>
                          <m:endChr m:val="}"/>
                          <m:ctrlPr>
                            <a:rPr lang="en-US" sz="3200" i="1" smtClean="0">
                              <a:solidFill>
                                <a:schemeClr val="bg1"/>
                              </a:solidFill>
                              <a:latin typeface="Cambria Math" panose="02040503050406030204" pitchFamily="18" charset="0"/>
                            </a:rPr>
                          </m:ctrlPr>
                        </m:dPr>
                        <m:e>
                          <m:r>
                            <a:rPr lang="en-US" sz="3200" b="0" i="1" smtClean="0">
                              <a:solidFill>
                                <a:schemeClr val="bg1"/>
                              </a:solidFill>
                              <a:latin typeface="Cambria Math" panose="02040503050406030204" pitchFamily="18" charset="0"/>
                            </a:rPr>
                            <m:t>1, 2, 3,…</m:t>
                          </m:r>
                        </m:e>
                      </m:d>
                    </m:oMath>
                  </m:oMathPara>
                </a14:m>
                <a:endParaRPr lang="en-BE" sz="3200" dirty="0"/>
              </a:p>
            </p:txBody>
          </p:sp>
        </mc:Choice>
        <mc:Fallback xmlns="">
          <p:sp>
            <p:nvSpPr>
              <p:cNvPr id="3" name="Content Placeholder 2">
                <a:extLst>
                  <a:ext uri="{FF2B5EF4-FFF2-40B4-BE49-F238E27FC236}">
                    <a16:creationId xmlns:a16="http://schemas.microsoft.com/office/drawing/2014/main" id="{7E9272AA-2CA9-456C-88B5-E173075A99B7}"/>
                  </a:ext>
                </a:extLst>
              </p:cNvPr>
              <p:cNvSpPr>
                <a:spLocks noGrp="1" noRot="1" noChangeAspect="1" noMove="1" noResize="1" noEditPoints="1" noAdjustHandles="1" noChangeArrowheads="1" noChangeShapeType="1" noTextEdit="1"/>
              </p:cNvSpPr>
              <p:nvPr>
                <p:ph idx="1"/>
              </p:nvPr>
            </p:nvSpPr>
            <p:spPr>
              <a:blipFill>
                <a:blip r:embed="rId2"/>
                <a:stretch>
                  <a:fillRect l="-1333" t="-2941" r="-1449"/>
                </a:stretch>
              </a:blipFill>
            </p:spPr>
            <p:txBody>
              <a:bodyPr/>
              <a:lstStyle/>
              <a:p>
                <a:r>
                  <a:rPr lang="en-BE">
                    <a:noFill/>
                  </a:rPr>
                  <a:t> </a:t>
                </a:r>
              </a:p>
            </p:txBody>
          </p:sp>
        </mc:Fallback>
      </mc:AlternateContent>
      <p:sp>
        <p:nvSpPr>
          <p:cNvPr id="4" name="Footer Placeholder 3">
            <a:extLst>
              <a:ext uri="{FF2B5EF4-FFF2-40B4-BE49-F238E27FC236}">
                <a16:creationId xmlns:a16="http://schemas.microsoft.com/office/drawing/2014/main" id="{DD160C82-373A-4D14-B199-813AF6D5F82F}"/>
              </a:ext>
            </a:extLst>
          </p:cNvPr>
          <p:cNvSpPr>
            <a:spLocks noGrp="1"/>
          </p:cNvSpPr>
          <p:nvPr>
            <p:ph type="ftr" sz="quarter" idx="11"/>
          </p:nvPr>
        </p:nvSpPr>
        <p:spPr/>
        <p:txBody>
          <a:bodyPr/>
          <a:lstStyle/>
          <a:p>
            <a:r>
              <a:rPr lang="en-US"/>
              <a:t>Elementary Combinatorics and Probability - March 2021</a:t>
            </a:r>
            <a:endParaRPr lang="en-BE"/>
          </a:p>
        </p:txBody>
      </p:sp>
      <p:sp>
        <p:nvSpPr>
          <p:cNvPr id="5" name="Slide Number Placeholder 4">
            <a:extLst>
              <a:ext uri="{FF2B5EF4-FFF2-40B4-BE49-F238E27FC236}">
                <a16:creationId xmlns:a16="http://schemas.microsoft.com/office/drawing/2014/main" id="{FCA04CD6-43E0-4BEB-9DDC-0BE920DD5743}"/>
              </a:ext>
            </a:extLst>
          </p:cNvPr>
          <p:cNvSpPr>
            <a:spLocks noGrp="1"/>
          </p:cNvSpPr>
          <p:nvPr>
            <p:ph type="sldNum" sz="quarter" idx="12"/>
          </p:nvPr>
        </p:nvSpPr>
        <p:spPr/>
        <p:txBody>
          <a:bodyPr/>
          <a:lstStyle/>
          <a:p>
            <a:fld id="{08CF7B41-8972-4B54-B2ED-1FFF63F18177}" type="slidenum">
              <a:rPr lang="en-BE" smtClean="0"/>
              <a:t>109</a:t>
            </a:fld>
            <a:endParaRPr lang="en-BE"/>
          </a:p>
        </p:txBody>
      </p:sp>
    </p:spTree>
    <p:extLst>
      <p:ext uri="{BB962C8B-B14F-4D97-AF65-F5344CB8AC3E}">
        <p14:creationId xmlns:p14="http://schemas.microsoft.com/office/powerpoint/2010/main" val="6926525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26D5BC78-A84F-4D27-9D5F-63AB340DC44A}"/>
              </a:ext>
            </a:extLst>
          </p:cNvPr>
          <p:cNvSpPr>
            <a:spLocks noGrp="1"/>
          </p:cNvSpPr>
          <p:nvPr>
            <p:ph type="title"/>
          </p:nvPr>
        </p:nvSpPr>
        <p:spPr/>
        <p:txBody>
          <a:bodyPr/>
          <a:lstStyle/>
          <a:p>
            <a:r>
              <a:rPr lang="en-US" dirty="0"/>
              <a:t>Drug study</a:t>
            </a:r>
            <a:endParaRPr lang="en-BE" dirty="0"/>
          </a:p>
        </p:txBody>
      </p:sp>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79B20CA3-31C1-4770-A36B-CD9D1549E7F7}"/>
                  </a:ext>
                </a:extLst>
              </p:cNvPr>
              <p:cNvSpPr>
                <a:spLocks noGrp="1"/>
              </p:cNvSpPr>
              <p:nvPr>
                <p:ph idx="1"/>
              </p:nvPr>
            </p:nvSpPr>
            <p:spPr>
              <a:xfrm>
                <a:off x="413887" y="1337912"/>
                <a:ext cx="11492564" cy="5018438"/>
              </a:xfrm>
            </p:spPr>
            <p:txBody>
              <a:bodyPr>
                <a:normAutofit lnSpcReduction="10000"/>
              </a:bodyPr>
              <a:lstStyle/>
              <a:p>
                <a:pPr>
                  <a:lnSpc>
                    <a:spcPct val="120000"/>
                  </a:lnSpc>
                </a:pPr>
                <a:r>
                  <a:rPr lang="en-US" dirty="0"/>
                  <a:t>In a group of 500 people, </a:t>
                </a:r>
              </a:p>
              <a:p>
                <a:pPr>
                  <a:lnSpc>
                    <a:spcPct val="120000"/>
                  </a:lnSpc>
                </a:pPr>
                <a:r>
                  <a:rPr lang="en-US" dirty="0"/>
                  <a:t>150 patients responded positively to drug A 		</a:t>
                </a:r>
                <a14:m>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𝐴</m:t>
                        </m:r>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150</m:t>
                        </m:r>
                      </m:num>
                      <m:den>
                        <m:r>
                          <a:rPr lang="en-US" i="1">
                            <a:latin typeface="Cambria Math" panose="02040503050406030204" pitchFamily="18" charset="0"/>
                          </a:rPr>
                          <m:t>500</m:t>
                        </m:r>
                      </m:den>
                    </m:f>
                    <m:r>
                      <a:rPr lang="en-US" i="1">
                        <a:latin typeface="Cambria Math" panose="02040503050406030204" pitchFamily="18" charset="0"/>
                      </a:rPr>
                      <m:t>=0.3</m:t>
                    </m:r>
                  </m:oMath>
                </a14:m>
                <a:endParaRPr lang="en-US" dirty="0"/>
              </a:p>
              <a:p>
                <a:pPr>
                  <a:lnSpc>
                    <a:spcPct val="120000"/>
                  </a:lnSpc>
                </a:pPr>
                <a:r>
                  <a:rPr lang="en-US" dirty="0"/>
                  <a:t>200 patients responded positively to drug B 		</a:t>
                </a:r>
                <a14:m>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200</m:t>
                        </m:r>
                      </m:num>
                      <m:den>
                        <m:r>
                          <a:rPr lang="en-US" i="1">
                            <a:latin typeface="Cambria Math" panose="02040503050406030204" pitchFamily="18" charset="0"/>
                          </a:rPr>
                          <m:t>500</m:t>
                        </m:r>
                      </m:den>
                    </m:f>
                    <m:r>
                      <a:rPr lang="en-US" i="1">
                        <a:latin typeface="Cambria Math" panose="02040503050406030204" pitchFamily="18" charset="0"/>
                      </a:rPr>
                      <m:t>=0.4</m:t>
                    </m:r>
                  </m:oMath>
                </a14:m>
                <a:endParaRPr lang="en-US" dirty="0"/>
              </a:p>
              <a:p>
                <a:pPr>
                  <a:lnSpc>
                    <a:spcPct val="120000"/>
                  </a:lnSpc>
                </a:pPr>
                <a:r>
                  <a:rPr lang="en-US" dirty="0"/>
                  <a:t>and 90 patients responded positively to both drug A and drug B</a:t>
                </a:r>
              </a:p>
              <a:p>
                <a:pPr marL="0" indent="0">
                  <a:lnSpc>
                    <a:spcPct val="120000"/>
                  </a:lnSpc>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𝐴</m:t>
                          </m:r>
                          <m:r>
                            <a:rPr lang="en-US" i="1">
                              <a:latin typeface="Cambria Math" panose="02040503050406030204" pitchFamily="18" charset="0"/>
                            </a:rPr>
                            <m:t> </m:t>
                          </m:r>
                          <m:r>
                            <a:rPr lang="en-US" i="1">
                              <a:latin typeface="Cambria Math" panose="02040503050406030204" pitchFamily="18" charset="0"/>
                            </a:rPr>
                            <m:t>𝑎𝑛𝑑</m:t>
                          </m:r>
                          <m:r>
                            <a:rPr lang="en-US" i="1">
                              <a:latin typeface="Cambria Math" panose="02040503050406030204" pitchFamily="18" charset="0"/>
                            </a:rPr>
                            <m:t> </m:t>
                          </m:r>
                          <m:r>
                            <a:rPr lang="en-US" i="1">
                              <a:latin typeface="Cambria Math" panose="02040503050406030204" pitchFamily="18" charset="0"/>
                            </a:rPr>
                            <m:t>𝐵</m:t>
                          </m:r>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90</m:t>
                          </m:r>
                        </m:num>
                        <m:den>
                          <m:r>
                            <a:rPr lang="en-US" i="1">
                              <a:latin typeface="Cambria Math" panose="02040503050406030204" pitchFamily="18" charset="0"/>
                            </a:rPr>
                            <m:t>500</m:t>
                          </m:r>
                        </m:den>
                      </m:f>
                      <m:r>
                        <a:rPr lang="en-US" i="1">
                          <a:latin typeface="Cambria Math" panose="02040503050406030204" pitchFamily="18" charset="0"/>
                        </a:rPr>
                        <m:t>=0.18</m:t>
                      </m:r>
                    </m:oMath>
                  </m:oMathPara>
                </a14:m>
                <a:endParaRPr lang="en-US" dirty="0"/>
              </a:p>
              <a:p>
                <a:pPr>
                  <a:lnSpc>
                    <a:spcPct val="120000"/>
                  </a:lnSpc>
                </a:pPr>
                <a:r>
                  <a:rPr lang="en-US" dirty="0">
                    <a:solidFill>
                      <a:schemeClr val="bg1"/>
                    </a:solidFill>
                  </a:rPr>
                  <a:t>What is the probability that a patient responds positively to drug A given that this patient responded positively to drug B	</a:t>
                </a:r>
                <a:r>
                  <a:rPr lang="en-US" dirty="0"/>
                  <a:t>	</a:t>
                </a:r>
                <a14:m>
                  <m:oMath xmlns:m="http://schemas.openxmlformats.org/officeDocument/2006/math">
                    <m:r>
                      <a:rPr lang="en-US" i="1" smtClean="0">
                        <a:solidFill>
                          <a:schemeClr val="bg1"/>
                        </a:solidFill>
                        <a:latin typeface="Cambria Math" panose="02040503050406030204" pitchFamily="18" charset="0"/>
                      </a:rPr>
                      <m:t>𝑃</m:t>
                    </m:r>
                    <m:d>
                      <m:dPr>
                        <m:ctrlPr>
                          <a:rPr lang="en-US" i="1">
                            <a:solidFill>
                              <a:schemeClr val="bg1"/>
                            </a:solidFill>
                            <a:latin typeface="Cambria Math" panose="02040503050406030204" pitchFamily="18" charset="0"/>
                          </a:rPr>
                        </m:ctrlPr>
                      </m:dPr>
                      <m:e>
                        <m:r>
                          <a:rPr lang="en-US" i="1">
                            <a:solidFill>
                              <a:schemeClr val="bg1"/>
                            </a:solidFill>
                            <a:latin typeface="Cambria Math" panose="02040503050406030204" pitchFamily="18" charset="0"/>
                          </a:rPr>
                          <m:t>𝐴</m:t>
                        </m:r>
                        <m:r>
                          <a:rPr lang="en-US" i="1">
                            <a:solidFill>
                              <a:schemeClr val="bg1"/>
                            </a:solidFill>
                            <a:latin typeface="Cambria Math" panose="02040503050406030204" pitchFamily="18" charset="0"/>
                          </a:rPr>
                          <m:t>|</m:t>
                        </m:r>
                        <m:r>
                          <a:rPr lang="en-US" i="1">
                            <a:solidFill>
                              <a:schemeClr val="bg1"/>
                            </a:solidFill>
                            <a:latin typeface="Cambria Math" panose="02040503050406030204" pitchFamily="18" charset="0"/>
                          </a:rPr>
                          <m:t>𝐵</m:t>
                        </m:r>
                      </m:e>
                    </m:d>
                    <m:r>
                      <a:rPr lang="en-US" i="1">
                        <a:solidFill>
                          <a:schemeClr val="bg1"/>
                        </a:solidFill>
                        <a:latin typeface="Cambria Math" panose="02040503050406030204" pitchFamily="18" charset="0"/>
                      </a:rPr>
                      <m:t>=?</m:t>
                    </m:r>
                  </m:oMath>
                </a14:m>
                <a:endParaRPr lang="en-BE" dirty="0">
                  <a:solidFill>
                    <a:schemeClr val="bg1"/>
                  </a:solidFill>
                </a:endParaRPr>
              </a:p>
              <a:p>
                <a:pPr>
                  <a:lnSpc>
                    <a:spcPct val="120000"/>
                  </a:lnSpc>
                </a:pPr>
                <a:endParaRPr lang="en-BE" dirty="0"/>
              </a:p>
            </p:txBody>
          </p:sp>
        </mc:Choice>
        <mc:Fallback xmlns="">
          <p:sp>
            <p:nvSpPr>
              <p:cNvPr id="7" name="Content Placeholder 6">
                <a:extLst>
                  <a:ext uri="{FF2B5EF4-FFF2-40B4-BE49-F238E27FC236}">
                    <a16:creationId xmlns:a16="http://schemas.microsoft.com/office/drawing/2014/main" id="{79B20CA3-31C1-4770-A36B-CD9D1549E7F7}"/>
                  </a:ext>
                </a:extLst>
              </p:cNvPr>
              <p:cNvSpPr>
                <a:spLocks noGrp="1" noRot="1" noChangeAspect="1" noMove="1" noResize="1" noEditPoints="1" noAdjustHandles="1" noChangeArrowheads="1" noChangeShapeType="1" noTextEdit="1"/>
              </p:cNvSpPr>
              <p:nvPr>
                <p:ph idx="1"/>
              </p:nvPr>
            </p:nvSpPr>
            <p:spPr>
              <a:xfrm>
                <a:off x="413887" y="1337912"/>
                <a:ext cx="11492564" cy="5018438"/>
              </a:xfrm>
              <a:blipFill>
                <a:blip r:embed="rId2"/>
                <a:stretch>
                  <a:fillRect l="-955" t="-728"/>
                </a:stretch>
              </a:blipFill>
            </p:spPr>
            <p:txBody>
              <a:bodyPr/>
              <a:lstStyle/>
              <a:p>
                <a:r>
                  <a:rPr lang="en-BE">
                    <a:noFill/>
                  </a:rPr>
                  <a:t> </a:t>
                </a:r>
              </a:p>
            </p:txBody>
          </p:sp>
        </mc:Fallback>
      </mc:AlternateContent>
      <p:sp>
        <p:nvSpPr>
          <p:cNvPr id="4" name="Footer Placeholder 3">
            <a:extLst>
              <a:ext uri="{FF2B5EF4-FFF2-40B4-BE49-F238E27FC236}">
                <a16:creationId xmlns:a16="http://schemas.microsoft.com/office/drawing/2014/main" id="{F454CEE7-F1D4-4A2E-AE6B-9B25CBC1972C}"/>
              </a:ext>
            </a:extLst>
          </p:cNvPr>
          <p:cNvSpPr>
            <a:spLocks noGrp="1"/>
          </p:cNvSpPr>
          <p:nvPr>
            <p:ph type="ftr" sz="quarter" idx="11"/>
          </p:nvPr>
        </p:nvSpPr>
        <p:spPr/>
        <p:txBody>
          <a:bodyPr/>
          <a:lstStyle/>
          <a:p>
            <a:r>
              <a:rPr lang="en-US"/>
              <a:t>Elementary Combinatorics and Probability - March 2021</a:t>
            </a:r>
            <a:endParaRPr lang="en-BE"/>
          </a:p>
        </p:txBody>
      </p:sp>
      <p:sp>
        <p:nvSpPr>
          <p:cNvPr id="5" name="Slide Number Placeholder 4">
            <a:extLst>
              <a:ext uri="{FF2B5EF4-FFF2-40B4-BE49-F238E27FC236}">
                <a16:creationId xmlns:a16="http://schemas.microsoft.com/office/drawing/2014/main" id="{4852D98C-7E7A-47B0-AA3E-68E2B0C868EE}"/>
              </a:ext>
            </a:extLst>
          </p:cNvPr>
          <p:cNvSpPr>
            <a:spLocks noGrp="1"/>
          </p:cNvSpPr>
          <p:nvPr>
            <p:ph type="sldNum" sz="quarter" idx="12"/>
          </p:nvPr>
        </p:nvSpPr>
        <p:spPr/>
        <p:txBody>
          <a:bodyPr/>
          <a:lstStyle/>
          <a:p>
            <a:fld id="{08CF7B41-8972-4B54-B2ED-1FFF63F18177}" type="slidenum">
              <a:rPr lang="en-BE" smtClean="0"/>
              <a:t>11</a:t>
            </a:fld>
            <a:endParaRPr lang="en-BE"/>
          </a:p>
        </p:txBody>
      </p:sp>
    </p:spTree>
    <p:extLst>
      <p:ext uri="{BB962C8B-B14F-4D97-AF65-F5344CB8AC3E}">
        <p14:creationId xmlns:p14="http://schemas.microsoft.com/office/powerpoint/2010/main" val="374357728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97F636-DCE7-451C-918E-B451B97B0EB6}"/>
              </a:ext>
            </a:extLst>
          </p:cNvPr>
          <p:cNvSpPr>
            <a:spLocks noGrp="1"/>
          </p:cNvSpPr>
          <p:nvPr>
            <p:ph type="title"/>
          </p:nvPr>
        </p:nvSpPr>
        <p:spPr/>
        <p:txBody>
          <a:bodyPr/>
          <a:lstStyle/>
          <a:p>
            <a:r>
              <a:rPr lang="en-US" dirty="0"/>
              <a:t>Range of a random variable</a:t>
            </a:r>
            <a:endParaRPr lang="en-B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E9272AA-2CA9-456C-88B5-E173075A99B7}"/>
                  </a:ext>
                </a:extLst>
              </p:cNvPr>
              <p:cNvSpPr>
                <a:spLocks noGrp="1"/>
              </p:cNvSpPr>
              <p:nvPr>
                <p:ph idx="1"/>
              </p:nvPr>
            </p:nvSpPr>
            <p:spPr/>
            <p:txBody>
              <a:bodyPr>
                <a:normAutofit/>
              </a:bodyPr>
              <a:lstStyle/>
              <a:p>
                <a:pPr algn="just"/>
                <a:r>
                  <a:rPr lang="en-US" sz="3200" dirty="0"/>
                  <a:t>A coin is tossed 100 times. </a:t>
                </a:r>
                <a14:m>
                  <m:oMath xmlns:m="http://schemas.openxmlformats.org/officeDocument/2006/math">
                    <m:r>
                      <a:rPr lang="en-US" sz="3200" i="1" dirty="0" smtClean="0">
                        <a:latin typeface="Cambria Math" panose="02040503050406030204" pitchFamily="18" charset="0"/>
                      </a:rPr>
                      <m:t>𝑋</m:t>
                    </m:r>
                  </m:oMath>
                </a14:m>
                <a:r>
                  <a:rPr lang="en-US" sz="3200" dirty="0"/>
                  <a:t> is the number of heads observed.</a:t>
                </a:r>
              </a:p>
              <a:p>
                <a:pPr marL="0" indent="0" algn="just">
                  <a:buNone/>
                </a:pPr>
                <a:endParaRPr lang="en-US" sz="1050" b="0" i="1" dirty="0">
                  <a:latin typeface="Cambria Math" panose="02040503050406030204" pitchFamily="18" charset="0"/>
                </a:endParaRPr>
              </a:p>
              <a:p>
                <a:pPr marL="0" indent="0" algn="just">
                  <a:buNone/>
                </a:pPr>
                <a14:m>
                  <m:oMathPara xmlns:m="http://schemas.openxmlformats.org/officeDocument/2006/math">
                    <m:oMathParaPr>
                      <m:jc m:val="centerGroup"/>
                    </m:oMathParaPr>
                    <m:oMath xmlns:m="http://schemas.openxmlformats.org/officeDocument/2006/math">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𝑅</m:t>
                          </m:r>
                        </m:e>
                        <m:sub>
                          <m:r>
                            <a:rPr lang="en-US" sz="3200" b="0" i="1" smtClean="0">
                              <a:latin typeface="Cambria Math" panose="02040503050406030204" pitchFamily="18" charset="0"/>
                            </a:rPr>
                            <m:t>𝑋</m:t>
                          </m:r>
                        </m:sub>
                      </m:sSub>
                      <m:r>
                        <a:rPr lang="en-US" sz="3200" b="0" i="1" smtClean="0">
                          <a:latin typeface="Cambria Math" panose="02040503050406030204" pitchFamily="18" charset="0"/>
                        </a:rPr>
                        <m:t>=</m:t>
                      </m:r>
                      <m:d>
                        <m:dPr>
                          <m:begChr m:val="{"/>
                          <m:endChr m:val="}"/>
                          <m:ctrlPr>
                            <a:rPr lang="en-US" sz="3200" b="0" i="1" smtClean="0">
                              <a:latin typeface="Cambria Math" panose="02040503050406030204" pitchFamily="18" charset="0"/>
                            </a:rPr>
                          </m:ctrlPr>
                        </m:dPr>
                        <m:e>
                          <m:r>
                            <a:rPr lang="en-US" sz="3200" b="0" i="1" smtClean="0">
                              <a:latin typeface="Cambria Math" panose="02040503050406030204" pitchFamily="18" charset="0"/>
                            </a:rPr>
                            <m:t>0, 1, 2, …, 99, 100</m:t>
                          </m:r>
                        </m:e>
                      </m:d>
                    </m:oMath>
                  </m:oMathPara>
                </a14:m>
                <a:endParaRPr lang="en-US" sz="3200" dirty="0"/>
              </a:p>
              <a:p>
                <a:pPr marL="0" indent="0" algn="just">
                  <a:buNone/>
                </a:pPr>
                <a:endParaRPr lang="en-US" sz="3200" dirty="0"/>
              </a:p>
              <a:p>
                <a:pPr algn="just"/>
                <a:r>
                  <a:rPr lang="en-US" sz="3200" dirty="0">
                    <a:solidFill>
                      <a:schemeClr val="bg1"/>
                    </a:solidFill>
                  </a:rPr>
                  <a:t>A coin is tossed until the first heads appears. </a:t>
                </a:r>
                <a14:m>
                  <m:oMath xmlns:m="http://schemas.openxmlformats.org/officeDocument/2006/math">
                    <m:r>
                      <a:rPr lang="en-US" sz="3200" i="1" dirty="0" smtClean="0">
                        <a:solidFill>
                          <a:schemeClr val="bg1"/>
                        </a:solidFill>
                        <a:latin typeface="Cambria Math" panose="02040503050406030204" pitchFamily="18" charset="0"/>
                      </a:rPr>
                      <m:t>𝑌</m:t>
                    </m:r>
                  </m:oMath>
                </a14:m>
                <a:r>
                  <a:rPr lang="en-US" sz="3200" dirty="0">
                    <a:solidFill>
                      <a:schemeClr val="bg1"/>
                    </a:solidFill>
                  </a:rPr>
                  <a:t> is the total number of coin tosses.</a:t>
                </a:r>
              </a:p>
              <a:p>
                <a:pPr marL="0" indent="0" algn="just">
                  <a:buNone/>
                </a:pPr>
                <a:endParaRPr lang="en-US" sz="1050" i="1" dirty="0">
                  <a:latin typeface="Cambria Math" panose="02040503050406030204" pitchFamily="18" charset="0"/>
                </a:endParaRPr>
              </a:p>
              <a:p>
                <a:pPr marL="0" indent="0" algn="just">
                  <a:buNone/>
                </a:pPr>
                <a14:m>
                  <m:oMathPara xmlns:m="http://schemas.openxmlformats.org/officeDocument/2006/math">
                    <m:oMathParaPr>
                      <m:jc m:val="centerGroup"/>
                    </m:oMathParaPr>
                    <m:oMath xmlns:m="http://schemas.openxmlformats.org/officeDocument/2006/math">
                      <m:sSub>
                        <m:sSubPr>
                          <m:ctrlPr>
                            <a:rPr lang="en-US" sz="3200" i="1" smtClean="0">
                              <a:solidFill>
                                <a:schemeClr val="bg1"/>
                              </a:solidFill>
                              <a:latin typeface="Cambria Math" panose="02040503050406030204" pitchFamily="18" charset="0"/>
                            </a:rPr>
                          </m:ctrlPr>
                        </m:sSubPr>
                        <m:e>
                          <m:r>
                            <a:rPr lang="en-US" sz="3200" i="1">
                              <a:solidFill>
                                <a:schemeClr val="bg1"/>
                              </a:solidFill>
                              <a:latin typeface="Cambria Math" panose="02040503050406030204" pitchFamily="18" charset="0"/>
                            </a:rPr>
                            <m:t>𝑅</m:t>
                          </m:r>
                        </m:e>
                        <m:sub>
                          <m:r>
                            <a:rPr lang="en-US" sz="3200" b="0" i="1" smtClean="0">
                              <a:solidFill>
                                <a:schemeClr val="bg1"/>
                              </a:solidFill>
                              <a:latin typeface="Cambria Math" panose="02040503050406030204" pitchFamily="18" charset="0"/>
                            </a:rPr>
                            <m:t>𝑌</m:t>
                          </m:r>
                        </m:sub>
                      </m:sSub>
                      <m:r>
                        <a:rPr lang="en-US" sz="3200" i="1">
                          <a:solidFill>
                            <a:schemeClr val="bg1"/>
                          </a:solidFill>
                          <a:latin typeface="Cambria Math" panose="02040503050406030204" pitchFamily="18" charset="0"/>
                        </a:rPr>
                        <m:t>=</m:t>
                      </m:r>
                      <m:d>
                        <m:dPr>
                          <m:begChr m:val="{"/>
                          <m:endChr m:val="}"/>
                          <m:ctrlPr>
                            <a:rPr lang="en-US" sz="3200" i="1" smtClean="0">
                              <a:solidFill>
                                <a:schemeClr val="bg1"/>
                              </a:solidFill>
                              <a:latin typeface="Cambria Math" panose="02040503050406030204" pitchFamily="18" charset="0"/>
                            </a:rPr>
                          </m:ctrlPr>
                        </m:dPr>
                        <m:e>
                          <m:r>
                            <a:rPr lang="en-US" sz="3200" b="0" i="1" smtClean="0">
                              <a:solidFill>
                                <a:schemeClr val="bg1"/>
                              </a:solidFill>
                              <a:latin typeface="Cambria Math" panose="02040503050406030204" pitchFamily="18" charset="0"/>
                            </a:rPr>
                            <m:t>1, 2, 3,…</m:t>
                          </m:r>
                        </m:e>
                      </m:d>
                    </m:oMath>
                  </m:oMathPara>
                </a14:m>
                <a:endParaRPr lang="en-BE" sz="3200" dirty="0"/>
              </a:p>
            </p:txBody>
          </p:sp>
        </mc:Choice>
        <mc:Fallback xmlns="">
          <p:sp>
            <p:nvSpPr>
              <p:cNvPr id="3" name="Content Placeholder 2">
                <a:extLst>
                  <a:ext uri="{FF2B5EF4-FFF2-40B4-BE49-F238E27FC236}">
                    <a16:creationId xmlns:a16="http://schemas.microsoft.com/office/drawing/2014/main" id="{7E9272AA-2CA9-456C-88B5-E173075A99B7}"/>
                  </a:ext>
                </a:extLst>
              </p:cNvPr>
              <p:cNvSpPr>
                <a:spLocks noGrp="1" noRot="1" noChangeAspect="1" noMove="1" noResize="1" noEditPoints="1" noAdjustHandles="1" noChangeArrowheads="1" noChangeShapeType="1" noTextEdit="1"/>
              </p:cNvSpPr>
              <p:nvPr>
                <p:ph idx="1"/>
              </p:nvPr>
            </p:nvSpPr>
            <p:spPr>
              <a:blipFill>
                <a:blip r:embed="rId2"/>
                <a:stretch>
                  <a:fillRect l="-1333" t="-2941" r="-1449"/>
                </a:stretch>
              </a:blipFill>
            </p:spPr>
            <p:txBody>
              <a:bodyPr/>
              <a:lstStyle/>
              <a:p>
                <a:r>
                  <a:rPr lang="en-BE">
                    <a:noFill/>
                  </a:rPr>
                  <a:t> </a:t>
                </a:r>
              </a:p>
            </p:txBody>
          </p:sp>
        </mc:Fallback>
      </mc:AlternateContent>
      <p:sp>
        <p:nvSpPr>
          <p:cNvPr id="4" name="Footer Placeholder 3">
            <a:extLst>
              <a:ext uri="{FF2B5EF4-FFF2-40B4-BE49-F238E27FC236}">
                <a16:creationId xmlns:a16="http://schemas.microsoft.com/office/drawing/2014/main" id="{DD160C82-373A-4D14-B199-813AF6D5F82F}"/>
              </a:ext>
            </a:extLst>
          </p:cNvPr>
          <p:cNvSpPr>
            <a:spLocks noGrp="1"/>
          </p:cNvSpPr>
          <p:nvPr>
            <p:ph type="ftr" sz="quarter" idx="11"/>
          </p:nvPr>
        </p:nvSpPr>
        <p:spPr/>
        <p:txBody>
          <a:bodyPr/>
          <a:lstStyle/>
          <a:p>
            <a:r>
              <a:rPr lang="en-US"/>
              <a:t>Elementary Combinatorics and Probability - March 2021</a:t>
            </a:r>
            <a:endParaRPr lang="en-BE"/>
          </a:p>
        </p:txBody>
      </p:sp>
      <p:sp>
        <p:nvSpPr>
          <p:cNvPr id="5" name="Slide Number Placeholder 4">
            <a:extLst>
              <a:ext uri="{FF2B5EF4-FFF2-40B4-BE49-F238E27FC236}">
                <a16:creationId xmlns:a16="http://schemas.microsoft.com/office/drawing/2014/main" id="{FCA04CD6-43E0-4BEB-9DDC-0BE920DD5743}"/>
              </a:ext>
            </a:extLst>
          </p:cNvPr>
          <p:cNvSpPr>
            <a:spLocks noGrp="1"/>
          </p:cNvSpPr>
          <p:nvPr>
            <p:ph type="sldNum" sz="quarter" idx="12"/>
          </p:nvPr>
        </p:nvSpPr>
        <p:spPr/>
        <p:txBody>
          <a:bodyPr/>
          <a:lstStyle/>
          <a:p>
            <a:fld id="{08CF7B41-8972-4B54-B2ED-1FFF63F18177}" type="slidenum">
              <a:rPr lang="en-BE" smtClean="0"/>
              <a:t>110</a:t>
            </a:fld>
            <a:endParaRPr lang="en-BE"/>
          </a:p>
        </p:txBody>
      </p:sp>
    </p:spTree>
    <p:extLst>
      <p:ext uri="{BB962C8B-B14F-4D97-AF65-F5344CB8AC3E}">
        <p14:creationId xmlns:p14="http://schemas.microsoft.com/office/powerpoint/2010/main" val="402709814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97F636-DCE7-451C-918E-B451B97B0EB6}"/>
              </a:ext>
            </a:extLst>
          </p:cNvPr>
          <p:cNvSpPr>
            <a:spLocks noGrp="1"/>
          </p:cNvSpPr>
          <p:nvPr>
            <p:ph type="title"/>
          </p:nvPr>
        </p:nvSpPr>
        <p:spPr/>
        <p:txBody>
          <a:bodyPr/>
          <a:lstStyle/>
          <a:p>
            <a:r>
              <a:rPr lang="en-US" dirty="0"/>
              <a:t>Range of a random variable</a:t>
            </a:r>
            <a:endParaRPr lang="en-B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E9272AA-2CA9-456C-88B5-E173075A99B7}"/>
                  </a:ext>
                </a:extLst>
              </p:cNvPr>
              <p:cNvSpPr>
                <a:spLocks noGrp="1"/>
              </p:cNvSpPr>
              <p:nvPr>
                <p:ph idx="1"/>
              </p:nvPr>
            </p:nvSpPr>
            <p:spPr/>
            <p:txBody>
              <a:bodyPr>
                <a:normAutofit/>
              </a:bodyPr>
              <a:lstStyle/>
              <a:p>
                <a:pPr algn="just"/>
                <a:r>
                  <a:rPr lang="en-US" sz="3200" dirty="0"/>
                  <a:t>A coin is tossed 100 times. </a:t>
                </a:r>
                <a14:m>
                  <m:oMath xmlns:m="http://schemas.openxmlformats.org/officeDocument/2006/math">
                    <m:r>
                      <a:rPr lang="en-US" sz="3200" i="1" dirty="0" smtClean="0">
                        <a:latin typeface="Cambria Math" panose="02040503050406030204" pitchFamily="18" charset="0"/>
                      </a:rPr>
                      <m:t>𝑋</m:t>
                    </m:r>
                  </m:oMath>
                </a14:m>
                <a:r>
                  <a:rPr lang="en-US" sz="3200" dirty="0"/>
                  <a:t> is the number of heads observed.</a:t>
                </a:r>
              </a:p>
              <a:p>
                <a:pPr marL="0" indent="0" algn="just">
                  <a:buNone/>
                </a:pPr>
                <a:endParaRPr lang="en-US" sz="1050" b="0" i="1" dirty="0">
                  <a:latin typeface="Cambria Math" panose="02040503050406030204" pitchFamily="18" charset="0"/>
                </a:endParaRPr>
              </a:p>
              <a:p>
                <a:pPr marL="0" indent="0" algn="just">
                  <a:buNone/>
                </a:pPr>
                <a14:m>
                  <m:oMathPara xmlns:m="http://schemas.openxmlformats.org/officeDocument/2006/math">
                    <m:oMathParaPr>
                      <m:jc m:val="centerGroup"/>
                    </m:oMathParaPr>
                    <m:oMath xmlns:m="http://schemas.openxmlformats.org/officeDocument/2006/math">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𝑅</m:t>
                          </m:r>
                        </m:e>
                        <m:sub>
                          <m:r>
                            <a:rPr lang="en-US" sz="3200" b="0" i="1" smtClean="0">
                              <a:latin typeface="Cambria Math" panose="02040503050406030204" pitchFamily="18" charset="0"/>
                            </a:rPr>
                            <m:t>𝑋</m:t>
                          </m:r>
                        </m:sub>
                      </m:sSub>
                      <m:r>
                        <a:rPr lang="en-US" sz="3200" b="0" i="1" smtClean="0">
                          <a:latin typeface="Cambria Math" panose="02040503050406030204" pitchFamily="18" charset="0"/>
                        </a:rPr>
                        <m:t>=</m:t>
                      </m:r>
                      <m:d>
                        <m:dPr>
                          <m:begChr m:val="{"/>
                          <m:endChr m:val="}"/>
                          <m:ctrlPr>
                            <a:rPr lang="en-US" sz="3200" b="0" i="1" smtClean="0">
                              <a:latin typeface="Cambria Math" panose="02040503050406030204" pitchFamily="18" charset="0"/>
                            </a:rPr>
                          </m:ctrlPr>
                        </m:dPr>
                        <m:e>
                          <m:r>
                            <a:rPr lang="en-US" sz="3200" b="0" i="1" smtClean="0">
                              <a:latin typeface="Cambria Math" panose="02040503050406030204" pitchFamily="18" charset="0"/>
                            </a:rPr>
                            <m:t>0, 1, 2, …, 99, 100</m:t>
                          </m:r>
                        </m:e>
                      </m:d>
                    </m:oMath>
                  </m:oMathPara>
                </a14:m>
                <a:endParaRPr lang="en-US" sz="3200" dirty="0"/>
              </a:p>
              <a:p>
                <a:pPr marL="0" indent="0" algn="just">
                  <a:buNone/>
                </a:pPr>
                <a:endParaRPr lang="en-US" sz="3200" dirty="0"/>
              </a:p>
              <a:p>
                <a:pPr algn="just"/>
                <a:r>
                  <a:rPr lang="en-US" sz="3200" dirty="0"/>
                  <a:t>A coin is tossed until the first heads appears. </a:t>
                </a:r>
                <a14:m>
                  <m:oMath xmlns:m="http://schemas.openxmlformats.org/officeDocument/2006/math">
                    <m:r>
                      <a:rPr lang="en-US" sz="3200" i="1" dirty="0" smtClean="0">
                        <a:latin typeface="Cambria Math" panose="02040503050406030204" pitchFamily="18" charset="0"/>
                      </a:rPr>
                      <m:t>𝑌</m:t>
                    </m:r>
                  </m:oMath>
                </a14:m>
                <a:r>
                  <a:rPr lang="en-US" sz="3200" dirty="0"/>
                  <a:t> is the total number of coin tosses.</a:t>
                </a:r>
              </a:p>
              <a:p>
                <a:pPr marL="0" indent="0" algn="just">
                  <a:buNone/>
                </a:pPr>
                <a:endParaRPr lang="en-US" sz="1050" i="1" dirty="0">
                  <a:latin typeface="Cambria Math" panose="02040503050406030204" pitchFamily="18" charset="0"/>
                </a:endParaRPr>
              </a:p>
              <a:p>
                <a:pPr marL="0" indent="0" algn="just">
                  <a:buNone/>
                </a:pPr>
                <a14:m>
                  <m:oMathPara xmlns:m="http://schemas.openxmlformats.org/officeDocument/2006/math">
                    <m:oMathParaPr>
                      <m:jc m:val="centerGroup"/>
                    </m:oMathParaPr>
                    <m:oMath xmlns:m="http://schemas.openxmlformats.org/officeDocument/2006/math">
                      <m:sSub>
                        <m:sSubPr>
                          <m:ctrlPr>
                            <a:rPr lang="en-US" sz="3200" i="1" smtClean="0">
                              <a:solidFill>
                                <a:schemeClr val="bg1"/>
                              </a:solidFill>
                              <a:latin typeface="Cambria Math" panose="02040503050406030204" pitchFamily="18" charset="0"/>
                            </a:rPr>
                          </m:ctrlPr>
                        </m:sSubPr>
                        <m:e>
                          <m:r>
                            <a:rPr lang="en-US" sz="3200" i="1">
                              <a:solidFill>
                                <a:schemeClr val="bg1"/>
                              </a:solidFill>
                              <a:latin typeface="Cambria Math" panose="02040503050406030204" pitchFamily="18" charset="0"/>
                            </a:rPr>
                            <m:t>𝑅</m:t>
                          </m:r>
                        </m:e>
                        <m:sub>
                          <m:r>
                            <a:rPr lang="en-US" sz="3200" b="0" i="1" smtClean="0">
                              <a:solidFill>
                                <a:schemeClr val="bg1"/>
                              </a:solidFill>
                              <a:latin typeface="Cambria Math" panose="02040503050406030204" pitchFamily="18" charset="0"/>
                            </a:rPr>
                            <m:t>𝑌</m:t>
                          </m:r>
                        </m:sub>
                      </m:sSub>
                      <m:r>
                        <a:rPr lang="en-US" sz="3200" i="1">
                          <a:solidFill>
                            <a:schemeClr val="bg1"/>
                          </a:solidFill>
                          <a:latin typeface="Cambria Math" panose="02040503050406030204" pitchFamily="18" charset="0"/>
                        </a:rPr>
                        <m:t>=</m:t>
                      </m:r>
                      <m:d>
                        <m:dPr>
                          <m:begChr m:val="{"/>
                          <m:endChr m:val="}"/>
                          <m:ctrlPr>
                            <a:rPr lang="en-US" sz="3200" i="1" smtClean="0">
                              <a:solidFill>
                                <a:schemeClr val="bg1"/>
                              </a:solidFill>
                              <a:latin typeface="Cambria Math" panose="02040503050406030204" pitchFamily="18" charset="0"/>
                            </a:rPr>
                          </m:ctrlPr>
                        </m:dPr>
                        <m:e>
                          <m:r>
                            <a:rPr lang="en-US" sz="3200" b="0" i="1" smtClean="0">
                              <a:solidFill>
                                <a:schemeClr val="bg1"/>
                              </a:solidFill>
                              <a:latin typeface="Cambria Math" panose="02040503050406030204" pitchFamily="18" charset="0"/>
                            </a:rPr>
                            <m:t>1, 2, 3,…</m:t>
                          </m:r>
                        </m:e>
                      </m:d>
                    </m:oMath>
                  </m:oMathPara>
                </a14:m>
                <a:endParaRPr lang="en-BE" sz="3200" dirty="0"/>
              </a:p>
            </p:txBody>
          </p:sp>
        </mc:Choice>
        <mc:Fallback xmlns="">
          <p:sp>
            <p:nvSpPr>
              <p:cNvPr id="3" name="Content Placeholder 2">
                <a:extLst>
                  <a:ext uri="{FF2B5EF4-FFF2-40B4-BE49-F238E27FC236}">
                    <a16:creationId xmlns:a16="http://schemas.microsoft.com/office/drawing/2014/main" id="{7E9272AA-2CA9-456C-88B5-E173075A99B7}"/>
                  </a:ext>
                </a:extLst>
              </p:cNvPr>
              <p:cNvSpPr>
                <a:spLocks noGrp="1" noRot="1" noChangeAspect="1" noMove="1" noResize="1" noEditPoints="1" noAdjustHandles="1" noChangeArrowheads="1" noChangeShapeType="1" noTextEdit="1"/>
              </p:cNvSpPr>
              <p:nvPr>
                <p:ph idx="1"/>
              </p:nvPr>
            </p:nvSpPr>
            <p:spPr>
              <a:blipFill>
                <a:blip r:embed="rId2"/>
                <a:stretch>
                  <a:fillRect l="-1333" t="-2941" r="-1449"/>
                </a:stretch>
              </a:blipFill>
            </p:spPr>
            <p:txBody>
              <a:bodyPr/>
              <a:lstStyle/>
              <a:p>
                <a:r>
                  <a:rPr lang="en-BE">
                    <a:noFill/>
                  </a:rPr>
                  <a:t> </a:t>
                </a:r>
              </a:p>
            </p:txBody>
          </p:sp>
        </mc:Fallback>
      </mc:AlternateContent>
      <p:sp>
        <p:nvSpPr>
          <p:cNvPr id="4" name="Footer Placeholder 3">
            <a:extLst>
              <a:ext uri="{FF2B5EF4-FFF2-40B4-BE49-F238E27FC236}">
                <a16:creationId xmlns:a16="http://schemas.microsoft.com/office/drawing/2014/main" id="{DD160C82-373A-4D14-B199-813AF6D5F82F}"/>
              </a:ext>
            </a:extLst>
          </p:cNvPr>
          <p:cNvSpPr>
            <a:spLocks noGrp="1"/>
          </p:cNvSpPr>
          <p:nvPr>
            <p:ph type="ftr" sz="quarter" idx="11"/>
          </p:nvPr>
        </p:nvSpPr>
        <p:spPr/>
        <p:txBody>
          <a:bodyPr/>
          <a:lstStyle/>
          <a:p>
            <a:r>
              <a:rPr lang="en-US"/>
              <a:t>Elementary Combinatorics and Probability - March 2021</a:t>
            </a:r>
            <a:endParaRPr lang="en-BE"/>
          </a:p>
        </p:txBody>
      </p:sp>
      <p:sp>
        <p:nvSpPr>
          <p:cNvPr id="5" name="Slide Number Placeholder 4">
            <a:extLst>
              <a:ext uri="{FF2B5EF4-FFF2-40B4-BE49-F238E27FC236}">
                <a16:creationId xmlns:a16="http://schemas.microsoft.com/office/drawing/2014/main" id="{FCA04CD6-43E0-4BEB-9DDC-0BE920DD5743}"/>
              </a:ext>
            </a:extLst>
          </p:cNvPr>
          <p:cNvSpPr>
            <a:spLocks noGrp="1"/>
          </p:cNvSpPr>
          <p:nvPr>
            <p:ph type="sldNum" sz="quarter" idx="12"/>
          </p:nvPr>
        </p:nvSpPr>
        <p:spPr/>
        <p:txBody>
          <a:bodyPr/>
          <a:lstStyle/>
          <a:p>
            <a:fld id="{08CF7B41-8972-4B54-B2ED-1FFF63F18177}" type="slidenum">
              <a:rPr lang="en-BE" smtClean="0"/>
              <a:t>111</a:t>
            </a:fld>
            <a:endParaRPr lang="en-BE"/>
          </a:p>
        </p:txBody>
      </p:sp>
    </p:spTree>
    <p:extLst>
      <p:ext uri="{BB962C8B-B14F-4D97-AF65-F5344CB8AC3E}">
        <p14:creationId xmlns:p14="http://schemas.microsoft.com/office/powerpoint/2010/main" val="15608550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97F636-DCE7-451C-918E-B451B97B0EB6}"/>
              </a:ext>
            </a:extLst>
          </p:cNvPr>
          <p:cNvSpPr>
            <a:spLocks noGrp="1"/>
          </p:cNvSpPr>
          <p:nvPr>
            <p:ph type="title"/>
          </p:nvPr>
        </p:nvSpPr>
        <p:spPr/>
        <p:txBody>
          <a:bodyPr/>
          <a:lstStyle/>
          <a:p>
            <a:r>
              <a:rPr lang="en-US" dirty="0"/>
              <a:t>Range of a random variable</a:t>
            </a:r>
            <a:endParaRPr lang="en-B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E9272AA-2CA9-456C-88B5-E173075A99B7}"/>
                  </a:ext>
                </a:extLst>
              </p:cNvPr>
              <p:cNvSpPr>
                <a:spLocks noGrp="1"/>
              </p:cNvSpPr>
              <p:nvPr>
                <p:ph idx="1"/>
              </p:nvPr>
            </p:nvSpPr>
            <p:spPr/>
            <p:txBody>
              <a:bodyPr>
                <a:normAutofit/>
              </a:bodyPr>
              <a:lstStyle/>
              <a:p>
                <a:pPr algn="just"/>
                <a:r>
                  <a:rPr lang="en-US" sz="3200" dirty="0"/>
                  <a:t>A coin is tossed 100 times. </a:t>
                </a:r>
                <a14:m>
                  <m:oMath xmlns:m="http://schemas.openxmlformats.org/officeDocument/2006/math">
                    <m:r>
                      <a:rPr lang="en-US" sz="3200" i="1" dirty="0" smtClean="0">
                        <a:latin typeface="Cambria Math" panose="02040503050406030204" pitchFamily="18" charset="0"/>
                      </a:rPr>
                      <m:t>𝑋</m:t>
                    </m:r>
                  </m:oMath>
                </a14:m>
                <a:r>
                  <a:rPr lang="en-US" sz="3200" dirty="0"/>
                  <a:t> is the number of heads observed.</a:t>
                </a:r>
              </a:p>
              <a:p>
                <a:pPr marL="0" indent="0" algn="just">
                  <a:buNone/>
                </a:pPr>
                <a:endParaRPr lang="en-US" sz="1050" b="0" i="1" dirty="0">
                  <a:latin typeface="Cambria Math" panose="02040503050406030204" pitchFamily="18" charset="0"/>
                </a:endParaRPr>
              </a:p>
              <a:p>
                <a:pPr marL="0" indent="0" algn="just">
                  <a:buNone/>
                </a:pPr>
                <a14:m>
                  <m:oMathPara xmlns:m="http://schemas.openxmlformats.org/officeDocument/2006/math">
                    <m:oMathParaPr>
                      <m:jc m:val="centerGroup"/>
                    </m:oMathParaPr>
                    <m:oMath xmlns:m="http://schemas.openxmlformats.org/officeDocument/2006/math">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𝑅</m:t>
                          </m:r>
                        </m:e>
                        <m:sub>
                          <m:r>
                            <a:rPr lang="en-US" sz="3200" b="0" i="1" smtClean="0">
                              <a:latin typeface="Cambria Math" panose="02040503050406030204" pitchFamily="18" charset="0"/>
                            </a:rPr>
                            <m:t>𝑋</m:t>
                          </m:r>
                        </m:sub>
                      </m:sSub>
                      <m:r>
                        <a:rPr lang="en-US" sz="3200" b="0" i="1" smtClean="0">
                          <a:latin typeface="Cambria Math" panose="02040503050406030204" pitchFamily="18" charset="0"/>
                        </a:rPr>
                        <m:t>=</m:t>
                      </m:r>
                      <m:d>
                        <m:dPr>
                          <m:begChr m:val="{"/>
                          <m:endChr m:val="}"/>
                          <m:ctrlPr>
                            <a:rPr lang="en-US" sz="3200" b="0" i="1" smtClean="0">
                              <a:latin typeface="Cambria Math" panose="02040503050406030204" pitchFamily="18" charset="0"/>
                            </a:rPr>
                          </m:ctrlPr>
                        </m:dPr>
                        <m:e>
                          <m:r>
                            <a:rPr lang="en-US" sz="3200" b="0" i="1" smtClean="0">
                              <a:latin typeface="Cambria Math" panose="02040503050406030204" pitchFamily="18" charset="0"/>
                            </a:rPr>
                            <m:t>0, 1, 2, …, 99, 100</m:t>
                          </m:r>
                        </m:e>
                      </m:d>
                    </m:oMath>
                  </m:oMathPara>
                </a14:m>
                <a:endParaRPr lang="en-US" sz="3200" dirty="0"/>
              </a:p>
              <a:p>
                <a:pPr marL="0" indent="0" algn="just">
                  <a:buNone/>
                </a:pPr>
                <a:endParaRPr lang="en-US" sz="3200" dirty="0"/>
              </a:p>
              <a:p>
                <a:pPr algn="just"/>
                <a:r>
                  <a:rPr lang="en-US" sz="3200" dirty="0"/>
                  <a:t>A coin is tossed until the first heads appears. </a:t>
                </a:r>
                <a14:m>
                  <m:oMath xmlns:m="http://schemas.openxmlformats.org/officeDocument/2006/math">
                    <m:r>
                      <a:rPr lang="en-US" sz="3200" i="1" dirty="0" smtClean="0">
                        <a:latin typeface="Cambria Math" panose="02040503050406030204" pitchFamily="18" charset="0"/>
                      </a:rPr>
                      <m:t>𝑌</m:t>
                    </m:r>
                  </m:oMath>
                </a14:m>
                <a:r>
                  <a:rPr lang="en-US" sz="3200" dirty="0"/>
                  <a:t> is the total number of coin tosses.</a:t>
                </a:r>
              </a:p>
              <a:p>
                <a:pPr marL="0" indent="0" algn="just">
                  <a:buNone/>
                </a:pPr>
                <a:endParaRPr lang="en-US" sz="1050" i="1" dirty="0">
                  <a:latin typeface="Cambria Math" panose="02040503050406030204" pitchFamily="18" charset="0"/>
                </a:endParaRPr>
              </a:p>
              <a:p>
                <a:pPr marL="0" indent="0" algn="just">
                  <a:buNone/>
                </a:pPr>
                <a14:m>
                  <m:oMathPara xmlns:m="http://schemas.openxmlformats.org/officeDocument/2006/math">
                    <m:oMathParaPr>
                      <m:jc m:val="centerGroup"/>
                    </m:oMathParaPr>
                    <m:oMath xmlns:m="http://schemas.openxmlformats.org/officeDocument/2006/math">
                      <m:sSub>
                        <m:sSubPr>
                          <m:ctrlPr>
                            <a:rPr lang="en-US" sz="3200" i="1">
                              <a:latin typeface="Cambria Math" panose="02040503050406030204" pitchFamily="18" charset="0"/>
                            </a:rPr>
                          </m:ctrlPr>
                        </m:sSubPr>
                        <m:e>
                          <m:r>
                            <a:rPr lang="en-US" sz="3200" i="1">
                              <a:latin typeface="Cambria Math" panose="02040503050406030204" pitchFamily="18" charset="0"/>
                            </a:rPr>
                            <m:t>𝑅</m:t>
                          </m:r>
                        </m:e>
                        <m:sub>
                          <m:r>
                            <a:rPr lang="en-US" sz="3200" b="0" i="1" smtClean="0">
                              <a:latin typeface="Cambria Math" panose="02040503050406030204" pitchFamily="18" charset="0"/>
                            </a:rPr>
                            <m:t>𝑌</m:t>
                          </m:r>
                        </m:sub>
                      </m:sSub>
                      <m:r>
                        <a:rPr lang="en-US" sz="3200" i="1">
                          <a:latin typeface="Cambria Math" panose="02040503050406030204" pitchFamily="18" charset="0"/>
                        </a:rPr>
                        <m:t>=</m:t>
                      </m:r>
                      <m:d>
                        <m:dPr>
                          <m:begChr m:val="{"/>
                          <m:endChr m:val="}"/>
                          <m:ctrlPr>
                            <a:rPr lang="en-US" sz="3200" i="1" smtClean="0">
                              <a:solidFill>
                                <a:schemeClr val="bg1"/>
                              </a:solidFill>
                              <a:latin typeface="Cambria Math" panose="02040503050406030204" pitchFamily="18" charset="0"/>
                            </a:rPr>
                          </m:ctrlPr>
                        </m:dPr>
                        <m:e>
                          <m:r>
                            <a:rPr lang="en-US" sz="3200" b="0" i="1" smtClean="0">
                              <a:solidFill>
                                <a:schemeClr val="bg1"/>
                              </a:solidFill>
                              <a:latin typeface="Cambria Math" panose="02040503050406030204" pitchFamily="18" charset="0"/>
                            </a:rPr>
                            <m:t>1, 2, 3,…</m:t>
                          </m:r>
                        </m:e>
                      </m:d>
                    </m:oMath>
                  </m:oMathPara>
                </a14:m>
                <a:endParaRPr lang="en-BE" sz="3200" dirty="0"/>
              </a:p>
            </p:txBody>
          </p:sp>
        </mc:Choice>
        <mc:Fallback xmlns="">
          <p:sp>
            <p:nvSpPr>
              <p:cNvPr id="3" name="Content Placeholder 2">
                <a:extLst>
                  <a:ext uri="{FF2B5EF4-FFF2-40B4-BE49-F238E27FC236}">
                    <a16:creationId xmlns:a16="http://schemas.microsoft.com/office/drawing/2014/main" id="{7E9272AA-2CA9-456C-88B5-E173075A99B7}"/>
                  </a:ext>
                </a:extLst>
              </p:cNvPr>
              <p:cNvSpPr>
                <a:spLocks noGrp="1" noRot="1" noChangeAspect="1" noMove="1" noResize="1" noEditPoints="1" noAdjustHandles="1" noChangeArrowheads="1" noChangeShapeType="1" noTextEdit="1"/>
              </p:cNvSpPr>
              <p:nvPr>
                <p:ph idx="1"/>
              </p:nvPr>
            </p:nvSpPr>
            <p:spPr>
              <a:blipFill>
                <a:blip r:embed="rId2"/>
                <a:stretch>
                  <a:fillRect l="-1333" t="-2941" r="-1449"/>
                </a:stretch>
              </a:blipFill>
            </p:spPr>
            <p:txBody>
              <a:bodyPr/>
              <a:lstStyle/>
              <a:p>
                <a:r>
                  <a:rPr lang="en-BE">
                    <a:noFill/>
                  </a:rPr>
                  <a:t> </a:t>
                </a:r>
              </a:p>
            </p:txBody>
          </p:sp>
        </mc:Fallback>
      </mc:AlternateContent>
      <p:sp>
        <p:nvSpPr>
          <p:cNvPr id="4" name="Footer Placeholder 3">
            <a:extLst>
              <a:ext uri="{FF2B5EF4-FFF2-40B4-BE49-F238E27FC236}">
                <a16:creationId xmlns:a16="http://schemas.microsoft.com/office/drawing/2014/main" id="{DD160C82-373A-4D14-B199-813AF6D5F82F}"/>
              </a:ext>
            </a:extLst>
          </p:cNvPr>
          <p:cNvSpPr>
            <a:spLocks noGrp="1"/>
          </p:cNvSpPr>
          <p:nvPr>
            <p:ph type="ftr" sz="quarter" idx="11"/>
          </p:nvPr>
        </p:nvSpPr>
        <p:spPr/>
        <p:txBody>
          <a:bodyPr/>
          <a:lstStyle/>
          <a:p>
            <a:r>
              <a:rPr lang="en-US"/>
              <a:t>Elementary Combinatorics and Probability - March 2021</a:t>
            </a:r>
            <a:endParaRPr lang="en-BE"/>
          </a:p>
        </p:txBody>
      </p:sp>
      <p:sp>
        <p:nvSpPr>
          <p:cNvPr id="5" name="Slide Number Placeholder 4">
            <a:extLst>
              <a:ext uri="{FF2B5EF4-FFF2-40B4-BE49-F238E27FC236}">
                <a16:creationId xmlns:a16="http://schemas.microsoft.com/office/drawing/2014/main" id="{FCA04CD6-43E0-4BEB-9DDC-0BE920DD5743}"/>
              </a:ext>
            </a:extLst>
          </p:cNvPr>
          <p:cNvSpPr>
            <a:spLocks noGrp="1"/>
          </p:cNvSpPr>
          <p:nvPr>
            <p:ph type="sldNum" sz="quarter" idx="12"/>
          </p:nvPr>
        </p:nvSpPr>
        <p:spPr/>
        <p:txBody>
          <a:bodyPr/>
          <a:lstStyle/>
          <a:p>
            <a:fld id="{08CF7B41-8972-4B54-B2ED-1FFF63F18177}" type="slidenum">
              <a:rPr lang="en-BE" smtClean="0"/>
              <a:t>112</a:t>
            </a:fld>
            <a:endParaRPr lang="en-BE"/>
          </a:p>
        </p:txBody>
      </p:sp>
    </p:spTree>
    <p:extLst>
      <p:ext uri="{BB962C8B-B14F-4D97-AF65-F5344CB8AC3E}">
        <p14:creationId xmlns:p14="http://schemas.microsoft.com/office/powerpoint/2010/main" val="169360305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97F636-DCE7-451C-918E-B451B97B0EB6}"/>
              </a:ext>
            </a:extLst>
          </p:cNvPr>
          <p:cNvSpPr>
            <a:spLocks noGrp="1"/>
          </p:cNvSpPr>
          <p:nvPr>
            <p:ph type="title"/>
          </p:nvPr>
        </p:nvSpPr>
        <p:spPr/>
        <p:txBody>
          <a:bodyPr/>
          <a:lstStyle/>
          <a:p>
            <a:r>
              <a:rPr lang="en-US" dirty="0"/>
              <a:t>Range of a random variable</a:t>
            </a:r>
            <a:endParaRPr lang="en-B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E9272AA-2CA9-456C-88B5-E173075A99B7}"/>
                  </a:ext>
                </a:extLst>
              </p:cNvPr>
              <p:cNvSpPr>
                <a:spLocks noGrp="1"/>
              </p:cNvSpPr>
              <p:nvPr>
                <p:ph idx="1"/>
              </p:nvPr>
            </p:nvSpPr>
            <p:spPr/>
            <p:txBody>
              <a:bodyPr>
                <a:normAutofit/>
              </a:bodyPr>
              <a:lstStyle/>
              <a:p>
                <a:pPr algn="just"/>
                <a:r>
                  <a:rPr lang="en-US" sz="3200" dirty="0"/>
                  <a:t>A coin is tossed 100 times. </a:t>
                </a:r>
                <a14:m>
                  <m:oMath xmlns:m="http://schemas.openxmlformats.org/officeDocument/2006/math">
                    <m:r>
                      <a:rPr lang="en-US" sz="3200" i="1" dirty="0" smtClean="0">
                        <a:latin typeface="Cambria Math" panose="02040503050406030204" pitchFamily="18" charset="0"/>
                      </a:rPr>
                      <m:t>𝑋</m:t>
                    </m:r>
                  </m:oMath>
                </a14:m>
                <a:r>
                  <a:rPr lang="en-US" sz="3200" dirty="0"/>
                  <a:t> is the number of heads observed.</a:t>
                </a:r>
              </a:p>
              <a:p>
                <a:pPr marL="0" indent="0" algn="just">
                  <a:buNone/>
                </a:pPr>
                <a:endParaRPr lang="en-US" sz="1050" b="0" i="1" dirty="0">
                  <a:latin typeface="Cambria Math" panose="02040503050406030204" pitchFamily="18" charset="0"/>
                </a:endParaRPr>
              </a:p>
              <a:p>
                <a:pPr marL="0" indent="0" algn="just">
                  <a:buNone/>
                </a:pPr>
                <a14:m>
                  <m:oMathPara xmlns:m="http://schemas.openxmlformats.org/officeDocument/2006/math">
                    <m:oMathParaPr>
                      <m:jc m:val="centerGroup"/>
                    </m:oMathParaPr>
                    <m:oMath xmlns:m="http://schemas.openxmlformats.org/officeDocument/2006/math">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𝑅</m:t>
                          </m:r>
                        </m:e>
                        <m:sub>
                          <m:r>
                            <a:rPr lang="en-US" sz="3200" b="0" i="1" smtClean="0">
                              <a:latin typeface="Cambria Math" panose="02040503050406030204" pitchFamily="18" charset="0"/>
                            </a:rPr>
                            <m:t>𝑋</m:t>
                          </m:r>
                        </m:sub>
                      </m:sSub>
                      <m:r>
                        <a:rPr lang="en-US" sz="3200" b="0" i="1" smtClean="0">
                          <a:latin typeface="Cambria Math" panose="02040503050406030204" pitchFamily="18" charset="0"/>
                        </a:rPr>
                        <m:t>=</m:t>
                      </m:r>
                      <m:d>
                        <m:dPr>
                          <m:begChr m:val="{"/>
                          <m:endChr m:val="}"/>
                          <m:ctrlPr>
                            <a:rPr lang="en-US" sz="3200" b="0" i="1" smtClean="0">
                              <a:latin typeface="Cambria Math" panose="02040503050406030204" pitchFamily="18" charset="0"/>
                            </a:rPr>
                          </m:ctrlPr>
                        </m:dPr>
                        <m:e>
                          <m:r>
                            <a:rPr lang="en-US" sz="3200" b="0" i="1" smtClean="0">
                              <a:latin typeface="Cambria Math" panose="02040503050406030204" pitchFamily="18" charset="0"/>
                            </a:rPr>
                            <m:t>0, 1, 2, …, 99, 100</m:t>
                          </m:r>
                        </m:e>
                      </m:d>
                    </m:oMath>
                  </m:oMathPara>
                </a14:m>
                <a:endParaRPr lang="en-US" sz="3200" dirty="0"/>
              </a:p>
              <a:p>
                <a:pPr marL="0" indent="0" algn="just">
                  <a:buNone/>
                </a:pPr>
                <a:endParaRPr lang="en-US" sz="3200" dirty="0"/>
              </a:p>
              <a:p>
                <a:pPr algn="just"/>
                <a:r>
                  <a:rPr lang="en-US" sz="3200" dirty="0"/>
                  <a:t>A coin is tossed until the first heads appears. </a:t>
                </a:r>
                <a14:m>
                  <m:oMath xmlns:m="http://schemas.openxmlformats.org/officeDocument/2006/math">
                    <m:r>
                      <a:rPr lang="en-US" sz="3200" i="1" dirty="0" smtClean="0">
                        <a:latin typeface="Cambria Math" panose="02040503050406030204" pitchFamily="18" charset="0"/>
                      </a:rPr>
                      <m:t>𝑌</m:t>
                    </m:r>
                  </m:oMath>
                </a14:m>
                <a:r>
                  <a:rPr lang="en-US" sz="3200" dirty="0"/>
                  <a:t> is the total number of coin tosses.</a:t>
                </a:r>
              </a:p>
              <a:p>
                <a:pPr marL="0" indent="0" algn="just">
                  <a:buNone/>
                </a:pPr>
                <a:endParaRPr lang="en-US" sz="1050" i="1" dirty="0">
                  <a:latin typeface="Cambria Math" panose="02040503050406030204" pitchFamily="18" charset="0"/>
                </a:endParaRPr>
              </a:p>
              <a:p>
                <a:pPr marL="0" indent="0" algn="just">
                  <a:buNone/>
                </a:pPr>
                <a14:m>
                  <m:oMathPara xmlns:m="http://schemas.openxmlformats.org/officeDocument/2006/math">
                    <m:oMathParaPr>
                      <m:jc m:val="centerGroup"/>
                    </m:oMathParaPr>
                    <m:oMath xmlns:m="http://schemas.openxmlformats.org/officeDocument/2006/math">
                      <m:sSub>
                        <m:sSubPr>
                          <m:ctrlPr>
                            <a:rPr lang="en-US" sz="3200" i="1">
                              <a:latin typeface="Cambria Math" panose="02040503050406030204" pitchFamily="18" charset="0"/>
                            </a:rPr>
                          </m:ctrlPr>
                        </m:sSubPr>
                        <m:e>
                          <m:r>
                            <a:rPr lang="en-US" sz="3200" i="1">
                              <a:latin typeface="Cambria Math" panose="02040503050406030204" pitchFamily="18" charset="0"/>
                            </a:rPr>
                            <m:t>𝑅</m:t>
                          </m:r>
                        </m:e>
                        <m:sub>
                          <m:r>
                            <a:rPr lang="en-US" sz="3200" b="0" i="1" smtClean="0">
                              <a:latin typeface="Cambria Math" panose="02040503050406030204" pitchFamily="18" charset="0"/>
                            </a:rPr>
                            <m:t>𝑌</m:t>
                          </m:r>
                        </m:sub>
                      </m:sSub>
                      <m:r>
                        <a:rPr lang="en-US" sz="3200" i="1">
                          <a:latin typeface="Cambria Math" panose="02040503050406030204" pitchFamily="18" charset="0"/>
                        </a:rPr>
                        <m:t>=</m:t>
                      </m:r>
                      <m:d>
                        <m:dPr>
                          <m:begChr m:val="{"/>
                          <m:endChr m:val="}"/>
                          <m:ctrlPr>
                            <a:rPr lang="en-US" sz="3200" i="1">
                              <a:latin typeface="Cambria Math" panose="02040503050406030204" pitchFamily="18" charset="0"/>
                            </a:rPr>
                          </m:ctrlPr>
                        </m:dPr>
                        <m:e>
                          <m:r>
                            <a:rPr lang="en-US" sz="3200" b="0" i="1" smtClean="0">
                              <a:latin typeface="Cambria Math" panose="02040503050406030204" pitchFamily="18" charset="0"/>
                            </a:rPr>
                            <m:t>1, 2, 3,…</m:t>
                          </m:r>
                        </m:e>
                      </m:d>
                    </m:oMath>
                  </m:oMathPara>
                </a14:m>
                <a:endParaRPr lang="en-BE" sz="3200" dirty="0"/>
              </a:p>
            </p:txBody>
          </p:sp>
        </mc:Choice>
        <mc:Fallback xmlns="">
          <p:sp>
            <p:nvSpPr>
              <p:cNvPr id="3" name="Content Placeholder 2">
                <a:extLst>
                  <a:ext uri="{FF2B5EF4-FFF2-40B4-BE49-F238E27FC236}">
                    <a16:creationId xmlns:a16="http://schemas.microsoft.com/office/drawing/2014/main" id="{7E9272AA-2CA9-456C-88B5-E173075A99B7}"/>
                  </a:ext>
                </a:extLst>
              </p:cNvPr>
              <p:cNvSpPr>
                <a:spLocks noGrp="1" noRot="1" noChangeAspect="1" noMove="1" noResize="1" noEditPoints="1" noAdjustHandles="1" noChangeArrowheads="1" noChangeShapeType="1" noTextEdit="1"/>
              </p:cNvSpPr>
              <p:nvPr>
                <p:ph idx="1"/>
              </p:nvPr>
            </p:nvSpPr>
            <p:spPr>
              <a:blipFill>
                <a:blip r:embed="rId2"/>
                <a:stretch>
                  <a:fillRect l="-1333" t="-2941" r="-1449"/>
                </a:stretch>
              </a:blipFill>
            </p:spPr>
            <p:txBody>
              <a:bodyPr/>
              <a:lstStyle/>
              <a:p>
                <a:r>
                  <a:rPr lang="en-BE">
                    <a:noFill/>
                  </a:rPr>
                  <a:t> </a:t>
                </a:r>
              </a:p>
            </p:txBody>
          </p:sp>
        </mc:Fallback>
      </mc:AlternateContent>
      <p:sp>
        <p:nvSpPr>
          <p:cNvPr id="4" name="Footer Placeholder 3">
            <a:extLst>
              <a:ext uri="{FF2B5EF4-FFF2-40B4-BE49-F238E27FC236}">
                <a16:creationId xmlns:a16="http://schemas.microsoft.com/office/drawing/2014/main" id="{DD160C82-373A-4D14-B199-813AF6D5F82F}"/>
              </a:ext>
            </a:extLst>
          </p:cNvPr>
          <p:cNvSpPr>
            <a:spLocks noGrp="1"/>
          </p:cNvSpPr>
          <p:nvPr>
            <p:ph type="ftr" sz="quarter" idx="11"/>
          </p:nvPr>
        </p:nvSpPr>
        <p:spPr/>
        <p:txBody>
          <a:bodyPr/>
          <a:lstStyle/>
          <a:p>
            <a:r>
              <a:rPr lang="en-US"/>
              <a:t>Elementary Combinatorics and Probability - March 2021</a:t>
            </a:r>
            <a:endParaRPr lang="en-BE"/>
          </a:p>
        </p:txBody>
      </p:sp>
      <p:sp>
        <p:nvSpPr>
          <p:cNvPr id="5" name="Slide Number Placeholder 4">
            <a:extLst>
              <a:ext uri="{FF2B5EF4-FFF2-40B4-BE49-F238E27FC236}">
                <a16:creationId xmlns:a16="http://schemas.microsoft.com/office/drawing/2014/main" id="{FCA04CD6-43E0-4BEB-9DDC-0BE920DD5743}"/>
              </a:ext>
            </a:extLst>
          </p:cNvPr>
          <p:cNvSpPr>
            <a:spLocks noGrp="1"/>
          </p:cNvSpPr>
          <p:nvPr>
            <p:ph type="sldNum" sz="quarter" idx="12"/>
          </p:nvPr>
        </p:nvSpPr>
        <p:spPr/>
        <p:txBody>
          <a:bodyPr/>
          <a:lstStyle/>
          <a:p>
            <a:fld id="{08CF7B41-8972-4B54-B2ED-1FFF63F18177}" type="slidenum">
              <a:rPr lang="en-BE" smtClean="0"/>
              <a:t>113</a:t>
            </a:fld>
            <a:endParaRPr lang="en-BE"/>
          </a:p>
        </p:txBody>
      </p:sp>
    </p:spTree>
    <p:extLst>
      <p:ext uri="{BB962C8B-B14F-4D97-AF65-F5344CB8AC3E}">
        <p14:creationId xmlns:p14="http://schemas.microsoft.com/office/powerpoint/2010/main" val="38802278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D0E49E-19CF-41FC-A5ED-92C7C163E547}"/>
              </a:ext>
            </a:extLst>
          </p:cNvPr>
          <p:cNvSpPr>
            <a:spLocks noGrp="1"/>
          </p:cNvSpPr>
          <p:nvPr>
            <p:ph type="title"/>
          </p:nvPr>
        </p:nvSpPr>
        <p:spPr/>
        <p:txBody>
          <a:bodyPr/>
          <a:lstStyle/>
          <a:p>
            <a:r>
              <a:rPr lang="en-US" dirty="0"/>
              <a:t>(UN)Countable sets</a:t>
            </a:r>
            <a:endParaRPr lang="en-B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E2DF17C-8BD5-44D5-A080-A5BB6AFCE37A}"/>
                  </a:ext>
                </a:extLst>
              </p:cNvPr>
              <p:cNvSpPr>
                <a:spLocks noGrp="1"/>
              </p:cNvSpPr>
              <p:nvPr>
                <p:ph idx="1"/>
              </p:nvPr>
            </p:nvSpPr>
            <p:spPr>
              <a:xfrm>
                <a:off x="838200" y="1482292"/>
                <a:ext cx="10515600" cy="5058208"/>
              </a:xfrm>
            </p:spPr>
            <p:txBody>
              <a:bodyPr>
                <a:normAutofit/>
              </a:bodyPr>
              <a:lstStyle/>
              <a:p>
                <a:r>
                  <a:rPr lang="en-US" dirty="0"/>
                  <a:t>You know that sets can be finite and infinite.</a:t>
                </a:r>
              </a:p>
              <a:p>
                <a:endParaRPr lang="en-US" sz="1050" dirty="0"/>
              </a:p>
              <a:p>
                <a:pPr marL="0" indent="0" algn="ctr">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𝐴</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1, 2, 3</m:t>
                          </m:r>
                        </m:e>
                      </m:d>
                      <m:r>
                        <a:rPr lang="en-US" b="0" i="1" smtClean="0">
                          <a:latin typeface="Cambria Math" panose="02040503050406030204" pitchFamily="18" charset="0"/>
                        </a:rPr>
                        <m:t>,  </m:t>
                      </m:r>
                      <m:r>
                        <a:rPr lang="en-US" b="0" i="1" smtClean="0">
                          <a:latin typeface="Cambria Math" panose="02040503050406030204" pitchFamily="18" charset="0"/>
                        </a:rPr>
                        <m:t>𝐵</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2, 4, 6, …</m:t>
                          </m:r>
                        </m:e>
                      </m:d>
                      <m:r>
                        <a:rPr lang="en-US" b="0" i="1" smtClean="0">
                          <a:latin typeface="Cambria Math" panose="02040503050406030204" pitchFamily="18" charset="0"/>
                        </a:rPr>
                        <m:t>,  </m:t>
                      </m:r>
                      <m:r>
                        <a:rPr lang="en-US" b="0" i="1" smtClean="0">
                          <a:latin typeface="Cambria Math" panose="02040503050406030204" pitchFamily="18" charset="0"/>
                        </a:rPr>
                        <m:t>𝐶</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1;2</m:t>
                          </m:r>
                        </m:e>
                      </m:d>
                      <m:r>
                        <a:rPr lang="en-US" b="0" i="1" smtClean="0">
                          <a:latin typeface="Cambria Math" panose="02040503050406030204" pitchFamily="18" charset="0"/>
                        </a:rPr>
                        <m:t>,  </m:t>
                      </m:r>
                      <m:r>
                        <a:rPr lang="en-US" b="0" i="1" smtClean="0">
                          <a:latin typeface="Cambria Math" panose="02040503050406030204" pitchFamily="18" charset="0"/>
                        </a:rPr>
                        <m:t>𝐷</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ℝ</m:t>
                      </m:r>
                    </m:oMath>
                  </m:oMathPara>
                </a14:m>
                <a:endParaRPr lang="en-US" dirty="0"/>
              </a:p>
              <a:p>
                <a:pPr marL="0" indent="0" algn="ctr">
                  <a:buNone/>
                </a:pPr>
                <a:endParaRPr lang="en-US" sz="900" dirty="0"/>
              </a:p>
              <a:p>
                <a:r>
                  <a:rPr lang="en-US" dirty="0">
                    <a:solidFill>
                      <a:schemeClr val="bg1"/>
                    </a:solidFill>
                  </a:rPr>
                  <a:t>They can also be </a:t>
                </a:r>
                <a:r>
                  <a:rPr lang="en-US" i="1" dirty="0">
                    <a:solidFill>
                      <a:schemeClr val="bg1"/>
                    </a:solidFill>
                  </a:rPr>
                  <a:t>countable</a:t>
                </a:r>
                <a:r>
                  <a:rPr lang="en-US" dirty="0">
                    <a:solidFill>
                      <a:schemeClr val="bg1"/>
                    </a:solidFill>
                  </a:rPr>
                  <a:t> or </a:t>
                </a:r>
                <a:r>
                  <a:rPr lang="en-US" i="1" dirty="0">
                    <a:solidFill>
                      <a:schemeClr val="bg1"/>
                    </a:solidFill>
                  </a:rPr>
                  <a:t>uncountable</a:t>
                </a:r>
                <a:r>
                  <a:rPr lang="en-US" dirty="0">
                    <a:solidFill>
                      <a:schemeClr val="bg1"/>
                    </a:solidFill>
                  </a:rPr>
                  <a:t>.</a:t>
                </a:r>
              </a:p>
              <a:p>
                <a:endParaRPr lang="en-US" sz="200" dirty="0"/>
              </a:p>
              <a:p>
                <a:r>
                  <a:rPr lang="en-US" b="1" dirty="0">
                    <a:solidFill>
                      <a:schemeClr val="bg1"/>
                    </a:solidFill>
                  </a:rPr>
                  <a:t>Countable sets </a:t>
                </a:r>
                <a:r>
                  <a:rPr lang="en-US" dirty="0">
                    <a:solidFill>
                      <a:schemeClr val="bg1"/>
                    </a:solidFill>
                  </a:rPr>
                  <a:t>= elements can be “counted” = there is a one-to-one correspondence between the element of set and </a:t>
                </a:r>
                <a14:m>
                  <m:oMath xmlns:m="http://schemas.openxmlformats.org/officeDocument/2006/math">
                    <m:r>
                      <a:rPr lang="en-US" i="1" smtClean="0">
                        <a:solidFill>
                          <a:schemeClr val="bg1"/>
                        </a:solidFill>
                        <a:latin typeface="Cambria Math" panose="02040503050406030204" pitchFamily="18" charset="0"/>
                        <a:ea typeface="Cambria Math" panose="02040503050406030204" pitchFamily="18" charset="0"/>
                      </a:rPr>
                      <m:t>ℕ</m:t>
                    </m:r>
                  </m:oMath>
                </a14:m>
                <a:r>
                  <a:rPr lang="en-US" dirty="0">
                    <a:solidFill>
                      <a:schemeClr val="bg1"/>
                    </a:solidFill>
                  </a:rPr>
                  <a:t>:</a:t>
                </a:r>
              </a:p>
              <a:p>
                <a:endParaRPr lang="en-US" sz="600" dirty="0"/>
              </a:p>
              <a:p>
                <a:pPr marL="0" indent="0">
                  <a:buNone/>
                </a:pPr>
                <a14:m>
                  <m:oMathPara xmlns:m="http://schemas.openxmlformats.org/officeDocument/2006/math">
                    <m:oMathParaPr>
                      <m:jc m:val="centerGroup"/>
                    </m:oMathParaPr>
                    <m:oMath xmlns:m="http://schemas.openxmlformats.org/officeDocument/2006/math">
                      <m:r>
                        <a:rPr lang="en-US" i="1" smtClean="0">
                          <a:solidFill>
                            <a:schemeClr val="bg1"/>
                          </a:solidFill>
                          <a:latin typeface="Cambria Math" panose="02040503050406030204" pitchFamily="18" charset="0"/>
                        </a:rPr>
                        <m:t>𝐴</m:t>
                      </m:r>
                      <m:r>
                        <a:rPr lang="en-US" i="1" smtClean="0">
                          <a:solidFill>
                            <a:schemeClr val="bg1"/>
                          </a:solidFill>
                          <a:latin typeface="Cambria Math" panose="02040503050406030204" pitchFamily="18" charset="0"/>
                        </a:rPr>
                        <m:t>=</m:t>
                      </m:r>
                      <m:d>
                        <m:dPr>
                          <m:begChr m:val="{"/>
                          <m:endChr m:val="}"/>
                          <m:ctrlPr>
                            <a:rPr lang="en-US" i="1">
                              <a:solidFill>
                                <a:schemeClr val="bg1"/>
                              </a:solidFill>
                              <a:latin typeface="Cambria Math" panose="02040503050406030204" pitchFamily="18" charset="0"/>
                            </a:rPr>
                          </m:ctrlPr>
                        </m:dPr>
                        <m:e>
                          <m:r>
                            <a:rPr lang="en-US" i="1">
                              <a:solidFill>
                                <a:schemeClr val="bg1"/>
                              </a:solidFill>
                              <a:latin typeface="Cambria Math" panose="02040503050406030204" pitchFamily="18" charset="0"/>
                            </a:rPr>
                            <m:t>1, 2, 3</m:t>
                          </m:r>
                        </m:e>
                      </m:d>
                      <m:r>
                        <a:rPr lang="en-US" i="1">
                          <a:solidFill>
                            <a:schemeClr val="bg1"/>
                          </a:solidFill>
                          <a:latin typeface="Cambria Math" panose="02040503050406030204" pitchFamily="18" charset="0"/>
                        </a:rPr>
                        <m:t>,  </m:t>
                      </m:r>
                      <m:r>
                        <a:rPr lang="en-US" i="1" smtClean="0">
                          <a:solidFill>
                            <a:schemeClr val="bg1"/>
                          </a:solidFill>
                          <a:latin typeface="Cambria Math" panose="02040503050406030204" pitchFamily="18" charset="0"/>
                        </a:rPr>
                        <m:t>𝐵</m:t>
                      </m:r>
                      <m:r>
                        <a:rPr lang="en-US" i="1" smtClean="0">
                          <a:solidFill>
                            <a:schemeClr val="bg1"/>
                          </a:solidFill>
                          <a:latin typeface="Cambria Math" panose="02040503050406030204" pitchFamily="18" charset="0"/>
                        </a:rPr>
                        <m:t>=</m:t>
                      </m:r>
                      <m:d>
                        <m:dPr>
                          <m:begChr m:val="{"/>
                          <m:endChr m:val="}"/>
                          <m:ctrlPr>
                            <a:rPr lang="en-US" i="1">
                              <a:solidFill>
                                <a:schemeClr val="bg1"/>
                              </a:solidFill>
                              <a:latin typeface="Cambria Math" panose="02040503050406030204" pitchFamily="18" charset="0"/>
                            </a:rPr>
                          </m:ctrlPr>
                        </m:dPr>
                        <m:e>
                          <m:r>
                            <a:rPr lang="en-US" i="1">
                              <a:solidFill>
                                <a:schemeClr val="bg1"/>
                              </a:solidFill>
                              <a:latin typeface="Cambria Math" panose="02040503050406030204" pitchFamily="18" charset="0"/>
                            </a:rPr>
                            <m:t>2, 4, 6, …</m:t>
                          </m:r>
                        </m:e>
                      </m:d>
                    </m:oMath>
                  </m:oMathPara>
                </a14:m>
                <a:endParaRPr lang="en-US" dirty="0"/>
              </a:p>
              <a:p>
                <a:pPr marL="0" indent="0">
                  <a:buNone/>
                </a:pPr>
                <a:endParaRPr lang="en-US" sz="200" dirty="0"/>
              </a:p>
              <a:p>
                <a:r>
                  <a:rPr lang="en-US" b="1" dirty="0">
                    <a:solidFill>
                      <a:schemeClr val="bg1"/>
                    </a:solidFill>
                  </a:rPr>
                  <a:t>Uncountable sets </a:t>
                </a:r>
                <a:r>
                  <a:rPr lang="en-US" dirty="0">
                    <a:solidFill>
                      <a:schemeClr val="bg1"/>
                    </a:solidFill>
                  </a:rPr>
                  <a:t>= all the other sets</a:t>
                </a:r>
              </a:p>
              <a:p>
                <a:endParaRPr lang="en-US" sz="200" dirty="0"/>
              </a:p>
              <a:p>
                <a:pPr marL="0" indent="0" algn="ctr">
                  <a:buNone/>
                </a:pPr>
                <a14:m>
                  <m:oMathPara xmlns:m="http://schemas.openxmlformats.org/officeDocument/2006/math">
                    <m:oMathParaPr>
                      <m:jc m:val="centerGroup"/>
                    </m:oMathParaPr>
                    <m:oMath xmlns:m="http://schemas.openxmlformats.org/officeDocument/2006/math">
                      <m:r>
                        <a:rPr lang="en-US" i="1" smtClean="0">
                          <a:solidFill>
                            <a:schemeClr val="bg1"/>
                          </a:solidFill>
                          <a:latin typeface="Cambria Math" panose="02040503050406030204" pitchFamily="18" charset="0"/>
                        </a:rPr>
                        <m:t>𝐶</m:t>
                      </m:r>
                      <m:r>
                        <a:rPr lang="en-US" i="1" smtClean="0">
                          <a:solidFill>
                            <a:schemeClr val="bg1"/>
                          </a:solidFill>
                          <a:latin typeface="Cambria Math" panose="02040503050406030204" pitchFamily="18" charset="0"/>
                        </a:rPr>
                        <m:t>=</m:t>
                      </m:r>
                      <m:d>
                        <m:dPr>
                          <m:begChr m:val="["/>
                          <m:endChr m:val="]"/>
                          <m:ctrlPr>
                            <a:rPr lang="en-US" i="1">
                              <a:solidFill>
                                <a:schemeClr val="bg1"/>
                              </a:solidFill>
                              <a:latin typeface="Cambria Math" panose="02040503050406030204" pitchFamily="18" charset="0"/>
                            </a:rPr>
                          </m:ctrlPr>
                        </m:dPr>
                        <m:e>
                          <m:r>
                            <a:rPr lang="en-US" i="1">
                              <a:solidFill>
                                <a:schemeClr val="bg1"/>
                              </a:solidFill>
                              <a:latin typeface="Cambria Math" panose="02040503050406030204" pitchFamily="18" charset="0"/>
                            </a:rPr>
                            <m:t>1;2</m:t>
                          </m:r>
                        </m:e>
                      </m:d>
                      <m:r>
                        <a:rPr lang="en-US" i="1">
                          <a:solidFill>
                            <a:schemeClr val="bg1"/>
                          </a:solidFill>
                          <a:latin typeface="Cambria Math" panose="02040503050406030204" pitchFamily="18" charset="0"/>
                        </a:rPr>
                        <m:t>,  </m:t>
                      </m:r>
                      <m:r>
                        <a:rPr lang="en-US" i="1">
                          <a:solidFill>
                            <a:schemeClr val="bg1"/>
                          </a:solidFill>
                          <a:latin typeface="Cambria Math" panose="02040503050406030204" pitchFamily="18" charset="0"/>
                        </a:rPr>
                        <m:t>𝐷</m:t>
                      </m:r>
                      <m:r>
                        <a:rPr lang="en-US" i="1">
                          <a:solidFill>
                            <a:schemeClr val="bg1"/>
                          </a:solidFill>
                          <a:latin typeface="Cambria Math" panose="02040503050406030204" pitchFamily="18" charset="0"/>
                        </a:rPr>
                        <m:t>=</m:t>
                      </m:r>
                      <m:r>
                        <a:rPr lang="en-US" i="1">
                          <a:solidFill>
                            <a:schemeClr val="bg1"/>
                          </a:solidFill>
                          <a:latin typeface="Cambria Math" panose="02040503050406030204" pitchFamily="18" charset="0"/>
                          <a:ea typeface="Cambria Math" panose="02040503050406030204" pitchFamily="18" charset="0"/>
                        </a:rPr>
                        <m:t>ℝ</m:t>
                      </m:r>
                    </m:oMath>
                  </m:oMathPara>
                </a14:m>
                <a:endParaRPr lang="en-US" dirty="0">
                  <a:solidFill>
                    <a:schemeClr val="bg1"/>
                  </a:solidFill>
                </a:endParaRPr>
              </a:p>
            </p:txBody>
          </p:sp>
        </mc:Choice>
        <mc:Fallback xmlns="">
          <p:sp>
            <p:nvSpPr>
              <p:cNvPr id="3" name="Content Placeholder 2">
                <a:extLst>
                  <a:ext uri="{FF2B5EF4-FFF2-40B4-BE49-F238E27FC236}">
                    <a16:creationId xmlns:a16="http://schemas.microsoft.com/office/drawing/2014/main" id="{0E2DF17C-8BD5-44D5-A080-A5BB6AFCE37A}"/>
                  </a:ext>
                </a:extLst>
              </p:cNvPr>
              <p:cNvSpPr>
                <a:spLocks noGrp="1" noRot="1" noChangeAspect="1" noMove="1" noResize="1" noEditPoints="1" noAdjustHandles="1" noChangeArrowheads="1" noChangeShapeType="1" noTextEdit="1"/>
              </p:cNvSpPr>
              <p:nvPr>
                <p:ph idx="1"/>
              </p:nvPr>
            </p:nvSpPr>
            <p:spPr>
              <a:xfrm>
                <a:off x="838200" y="1482292"/>
                <a:ext cx="10515600" cy="5058208"/>
              </a:xfrm>
              <a:blipFill>
                <a:blip r:embed="rId2"/>
                <a:stretch>
                  <a:fillRect l="-1043" t="-2048"/>
                </a:stretch>
              </a:blipFill>
            </p:spPr>
            <p:txBody>
              <a:bodyPr/>
              <a:lstStyle/>
              <a:p>
                <a:r>
                  <a:rPr lang="en-BE">
                    <a:noFill/>
                  </a:rPr>
                  <a:t> </a:t>
                </a:r>
              </a:p>
            </p:txBody>
          </p:sp>
        </mc:Fallback>
      </mc:AlternateContent>
      <p:sp>
        <p:nvSpPr>
          <p:cNvPr id="4" name="Footer Placeholder 3">
            <a:extLst>
              <a:ext uri="{FF2B5EF4-FFF2-40B4-BE49-F238E27FC236}">
                <a16:creationId xmlns:a16="http://schemas.microsoft.com/office/drawing/2014/main" id="{425F9BEA-6712-4C45-B760-FA52612AFB4B}"/>
              </a:ext>
            </a:extLst>
          </p:cNvPr>
          <p:cNvSpPr>
            <a:spLocks noGrp="1"/>
          </p:cNvSpPr>
          <p:nvPr>
            <p:ph type="ftr" sz="quarter" idx="11"/>
          </p:nvPr>
        </p:nvSpPr>
        <p:spPr/>
        <p:txBody>
          <a:bodyPr/>
          <a:lstStyle/>
          <a:p>
            <a:r>
              <a:rPr lang="en-US"/>
              <a:t>Elementary Combinatorics and Probability - March 2021</a:t>
            </a:r>
            <a:endParaRPr lang="en-BE"/>
          </a:p>
        </p:txBody>
      </p:sp>
      <p:sp>
        <p:nvSpPr>
          <p:cNvPr id="5" name="Slide Number Placeholder 4">
            <a:extLst>
              <a:ext uri="{FF2B5EF4-FFF2-40B4-BE49-F238E27FC236}">
                <a16:creationId xmlns:a16="http://schemas.microsoft.com/office/drawing/2014/main" id="{F1F2798D-21EE-4434-959C-DBC550F70155}"/>
              </a:ext>
            </a:extLst>
          </p:cNvPr>
          <p:cNvSpPr>
            <a:spLocks noGrp="1"/>
          </p:cNvSpPr>
          <p:nvPr>
            <p:ph type="sldNum" sz="quarter" idx="12"/>
          </p:nvPr>
        </p:nvSpPr>
        <p:spPr/>
        <p:txBody>
          <a:bodyPr/>
          <a:lstStyle/>
          <a:p>
            <a:fld id="{08CF7B41-8972-4B54-B2ED-1FFF63F18177}" type="slidenum">
              <a:rPr lang="en-BE" smtClean="0"/>
              <a:t>114</a:t>
            </a:fld>
            <a:endParaRPr lang="en-BE"/>
          </a:p>
        </p:txBody>
      </p:sp>
    </p:spTree>
    <p:extLst>
      <p:ext uri="{BB962C8B-B14F-4D97-AF65-F5344CB8AC3E}">
        <p14:creationId xmlns:p14="http://schemas.microsoft.com/office/powerpoint/2010/main" val="160108654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D0E49E-19CF-41FC-A5ED-92C7C163E547}"/>
              </a:ext>
            </a:extLst>
          </p:cNvPr>
          <p:cNvSpPr>
            <a:spLocks noGrp="1"/>
          </p:cNvSpPr>
          <p:nvPr>
            <p:ph type="title"/>
          </p:nvPr>
        </p:nvSpPr>
        <p:spPr/>
        <p:txBody>
          <a:bodyPr/>
          <a:lstStyle/>
          <a:p>
            <a:r>
              <a:rPr lang="en-US" dirty="0"/>
              <a:t>(UN)Countable sets</a:t>
            </a:r>
            <a:endParaRPr lang="en-B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E2DF17C-8BD5-44D5-A080-A5BB6AFCE37A}"/>
                  </a:ext>
                </a:extLst>
              </p:cNvPr>
              <p:cNvSpPr>
                <a:spLocks noGrp="1"/>
              </p:cNvSpPr>
              <p:nvPr>
                <p:ph idx="1"/>
              </p:nvPr>
            </p:nvSpPr>
            <p:spPr>
              <a:xfrm>
                <a:off x="838200" y="1482292"/>
                <a:ext cx="10515600" cy="5058208"/>
              </a:xfrm>
            </p:spPr>
            <p:txBody>
              <a:bodyPr>
                <a:normAutofit/>
              </a:bodyPr>
              <a:lstStyle/>
              <a:p>
                <a:r>
                  <a:rPr lang="en-US" dirty="0"/>
                  <a:t>You know that sets can be finite and infinite.</a:t>
                </a:r>
              </a:p>
              <a:p>
                <a:endParaRPr lang="en-US" sz="1050" dirty="0"/>
              </a:p>
              <a:p>
                <a:pPr marL="0" indent="0" algn="ctr">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𝐴</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1, 2, 3</m:t>
                          </m:r>
                        </m:e>
                      </m:d>
                      <m:r>
                        <a:rPr lang="en-US" b="0" i="1" smtClean="0">
                          <a:latin typeface="Cambria Math" panose="02040503050406030204" pitchFamily="18" charset="0"/>
                        </a:rPr>
                        <m:t>,  </m:t>
                      </m:r>
                      <m:r>
                        <a:rPr lang="en-US" b="0" i="1" smtClean="0">
                          <a:latin typeface="Cambria Math" panose="02040503050406030204" pitchFamily="18" charset="0"/>
                        </a:rPr>
                        <m:t>𝐵</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2, 4, 6, …</m:t>
                          </m:r>
                        </m:e>
                      </m:d>
                      <m:r>
                        <a:rPr lang="en-US" b="0" i="1" smtClean="0">
                          <a:latin typeface="Cambria Math" panose="02040503050406030204" pitchFamily="18" charset="0"/>
                        </a:rPr>
                        <m:t>,  </m:t>
                      </m:r>
                      <m:r>
                        <a:rPr lang="en-US" b="0" i="1" smtClean="0">
                          <a:latin typeface="Cambria Math" panose="02040503050406030204" pitchFamily="18" charset="0"/>
                        </a:rPr>
                        <m:t>𝐶</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1;2</m:t>
                          </m:r>
                        </m:e>
                      </m:d>
                      <m:r>
                        <a:rPr lang="en-US" b="0" i="1" smtClean="0">
                          <a:latin typeface="Cambria Math" panose="02040503050406030204" pitchFamily="18" charset="0"/>
                        </a:rPr>
                        <m:t>,  </m:t>
                      </m:r>
                      <m:r>
                        <a:rPr lang="en-US" b="0" i="1" smtClean="0">
                          <a:latin typeface="Cambria Math" panose="02040503050406030204" pitchFamily="18" charset="0"/>
                        </a:rPr>
                        <m:t>𝐷</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ℝ</m:t>
                      </m:r>
                    </m:oMath>
                  </m:oMathPara>
                </a14:m>
                <a:endParaRPr lang="en-US" dirty="0"/>
              </a:p>
              <a:p>
                <a:pPr marL="0" indent="0" algn="ctr">
                  <a:buNone/>
                </a:pPr>
                <a:endParaRPr lang="en-US" sz="900" dirty="0"/>
              </a:p>
              <a:p>
                <a:r>
                  <a:rPr lang="en-US" dirty="0"/>
                  <a:t>They can also be </a:t>
                </a:r>
                <a:r>
                  <a:rPr lang="en-US" i="1" dirty="0"/>
                  <a:t>countable</a:t>
                </a:r>
                <a:r>
                  <a:rPr lang="en-US" dirty="0"/>
                  <a:t> or </a:t>
                </a:r>
                <a:r>
                  <a:rPr lang="en-US" i="1" dirty="0"/>
                  <a:t>uncountable</a:t>
                </a:r>
                <a:r>
                  <a:rPr lang="en-US" dirty="0"/>
                  <a:t>.</a:t>
                </a:r>
              </a:p>
              <a:p>
                <a:endParaRPr lang="en-US" sz="200" dirty="0"/>
              </a:p>
              <a:p>
                <a:r>
                  <a:rPr lang="en-US" b="1" dirty="0">
                    <a:solidFill>
                      <a:schemeClr val="bg1"/>
                    </a:solidFill>
                  </a:rPr>
                  <a:t>Countable sets </a:t>
                </a:r>
                <a:r>
                  <a:rPr lang="en-US" dirty="0">
                    <a:solidFill>
                      <a:schemeClr val="bg1"/>
                    </a:solidFill>
                  </a:rPr>
                  <a:t>= elements can be “counted” = there is a one-to-one correspondence between the element of set and </a:t>
                </a:r>
                <a14:m>
                  <m:oMath xmlns:m="http://schemas.openxmlformats.org/officeDocument/2006/math">
                    <m:r>
                      <a:rPr lang="en-US" i="1" smtClean="0">
                        <a:solidFill>
                          <a:schemeClr val="bg1"/>
                        </a:solidFill>
                        <a:latin typeface="Cambria Math" panose="02040503050406030204" pitchFamily="18" charset="0"/>
                        <a:ea typeface="Cambria Math" panose="02040503050406030204" pitchFamily="18" charset="0"/>
                      </a:rPr>
                      <m:t>ℕ</m:t>
                    </m:r>
                  </m:oMath>
                </a14:m>
                <a:r>
                  <a:rPr lang="en-US" dirty="0">
                    <a:solidFill>
                      <a:schemeClr val="bg1"/>
                    </a:solidFill>
                  </a:rPr>
                  <a:t>:</a:t>
                </a:r>
              </a:p>
              <a:p>
                <a:endParaRPr lang="en-US" sz="600" dirty="0"/>
              </a:p>
              <a:p>
                <a:pPr marL="0" indent="0">
                  <a:buNone/>
                </a:pPr>
                <a14:m>
                  <m:oMathPara xmlns:m="http://schemas.openxmlformats.org/officeDocument/2006/math">
                    <m:oMathParaPr>
                      <m:jc m:val="centerGroup"/>
                    </m:oMathParaPr>
                    <m:oMath xmlns:m="http://schemas.openxmlformats.org/officeDocument/2006/math">
                      <m:r>
                        <a:rPr lang="en-US" i="1" smtClean="0">
                          <a:solidFill>
                            <a:schemeClr val="bg1"/>
                          </a:solidFill>
                          <a:latin typeface="Cambria Math" panose="02040503050406030204" pitchFamily="18" charset="0"/>
                        </a:rPr>
                        <m:t>𝐴</m:t>
                      </m:r>
                      <m:r>
                        <a:rPr lang="en-US" i="1" smtClean="0">
                          <a:solidFill>
                            <a:schemeClr val="bg1"/>
                          </a:solidFill>
                          <a:latin typeface="Cambria Math" panose="02040503050406030204" pitchFamily="18" charset="0"/>
                        </a:rPr>
                        <m:t>=</m:t>
                      </m:r>
                      <m:d>
                        <m:dPr>
                          <m:begChr m:val="{"/>
                          <m:endChr m:val="}"/>
                          <m:ctrlPr>
                            <a:rPr lang="en-US" i="1">
                              <a:solidFill>
                                <a:schemeClr val="bg1"/>
                              </a:solidFill>
                              <a:latin typeface="Cambria Math" panose="02040503050406030204" pitchFamily="18" charset="0"/>
                            </a:rPr>
                          </m:ctrlPr>
                        </m:dPr>
                        <m:e>
                          <m:r>
                            <a:rPr lang="en-US" i="1">
                              <a:solidFill>
                                <a:schemeClr val="bg1"/>
                              </a:solidFill>
                              <a:latin typeface="Cambria Math" panose="02040503050406030204" pitchFamily="18" charset="0"/>
                            </a:rPr>
                            <m:t>1, 2, 3</m:t>
                          </m:r>
                        </m:e>
                      </m:d>
                      <m:r>
                        <a:rPr lang="en-US" i="1">
                          <a:solidFill>
                            <a:schemeClr val="bg1"/>
                          </a:solidFill>
                          <a:latin typeface="Cambria Math" panose="02040503050406030204" pitchFamily="18" charset="0"/>
                        </a:rPr>
                        <m:t>,  </m:t>
                      </m:r>
                      <m:r>
                        <a:rPr lang="en-US" i="1" smtClean="0">
                          <a:solidFill>
                            <a:schemeClr val="bg1"/>
                          </a:solidFill>
                          <a:latin typeface="Cambria Math" panose="02040503050406030204" pitchFamily="18" charset="0"/>
                        </a:rPr>
                        <m:t>𝐵</m:t>
                      </m:r>
                      <m:r>
                        <a:rPr lang="en-US" i="1" smtClean="0">
                          <a:solidFill>
                            <a:schemeClr val="bg1"/>
                          </a:solidFill>
                          <a:latin typeface="Cambria Math" panose="02040503050406030204" pitchFamily="18" charset="0"/>
                        </a:rPr>
                        <m:t>=</m:t>
                      </m:r>
                      <m:d>
                        <m:dPr>
                          <m:begChr m:val="{"/>
                          <m:endChr m:val="}"/>
                          <m:ctrlPr>
                            <a:rPr lang="en-US" i="1">
                              <a:solidFill>
                                <a:schemeClr val="bg1"/>
                              </a:solidFill>
                              <a:latin typeface="Cambria Math" panose="02040503050406030204" pitchFamily="18" charset="0"/>
                            </a:rPr>
                          </m:ctrlPr>
                        </m:dPr>
                        <m:e>
                          <m:r>
                            <a:rPr lang="en-US" i="1">
                              <a:solidFill>
                                <a:schemeClr val="bg1"/>
                              </a:solidFill>
                              <a:latin typeface="Cambria Math" panose="02040503050406030204" pitchFamily="18" charset="0"/>
                            </a:rPr>
                            <m:t>2, 4, 6, …</m:t>
                          </m:r>
                        </m:e>
                      </m:d>
                    </m:oMath>
                  </m:oMathPara>
                </a14:m>
                <a:endParaRPr lang="en-US" dirty="0"/>
              </a:p>
              <a:p>
                <a:pPr marL="0" indent="0">
                  <a:buNone/>
                </a:pPr>
                <a:endParaRPr lang="en-US" sz="200" dirty="0"/>
              </a:p>
              <a:p>
                <a:r>
                  <a:rPr lang="en-US" b="1" dirty="0">
                    <a:solidFill>
                      <a:schemeClr val="bg1"/>
                    </a:solidFill>
                  </a:rPr>
                  <a:t>Uncountable sets </a:t>
                </a:r>
                <a:r>
                  <a:rPr lang="en-US" dirty="0">
                    <a:solidFill>
                      <a:schemeClr val="bg1"/>
                    </a:solidFill>
                  </a:rPr>
                  <a:t>= all the other sets</a:t>
                </a:r>
              </a:p>
              <a:p>
                <a:endParaRPr lang="en-US" sz="200" dirty="0"/>
              </a:p>
              <a:p>
                <a:pPr marL="0" indent="0" algn="ctr">
                  <a:buNone/>
                </a:pPr>
                <a14:m>
                  <m:oMathPara xmlns:m="http://schemas.openxmlformats.org/officeDocument/2006/math">
                    <m:oMathParaPr>
                      <m:jc m:val="centerGroup"/>
                    </m:oMathParaPr>
                    <m:oMath xmlns:m="http://schemas.openxmlformats.org/officeDocument/2006/math">
                      <m:r>
                        <a:rPr lang="en-US" i="1" smtClean="0">
                          <a:solidFill>
                            <a:schemeClr val="bg1"/>
                          </a:solidFill>
                          <a:latin typeface="Cambria Math" panose="02040503050406030204" pitchFamily="18" charset="0"/>
                        </a:rPr>
                        <m:t>𝐶</m:t>
                      </m:r>
                      <m:r>
                        <a:rPr lang="en-US" i="1" smtClean="0">
                          <a:solidFill>
                            <a:schemeClr val="bg1"/>
                          </a:solidFill>
                          <a:latin typeface="Cambria Math" panose="02040503050406030204" pitchFamily="18" charset="0"/>
                        </a:rPr>
                        <m:t>=</m:t>
                      </m:r>
                      <m:d>
                        <m:dPr>
                          <m:begChr m:val="["/>
                          <m:endChr m:val="]"/>
                          <m:ctrlPr>
                            <a:rPr lang="en-US" i="1">
                              <a:solidFill>
                                <a:schemeClr val="bg1"/>
                              </a:solidFill>
                              <a:latin typeface="Cambria Math" panose="02040503050406030204" pitchFamily="18" charset="0"/>
                            </a:rPr>
                          </m:ctrlPr>
                        </m:dPr>
                        <m:e>
                          <m:r>
                            <a:rPr lang="en-US" i="1">
                              <a:solidFill>
                                <a:schemeClr val="bg1"/>
                              </a:solidFill>
                              <a:latin typeface="Cambria Math" panose="02040503050406030204" pitchFamily="18" charset="0"/>
                            </a:rPr>
                            <m:t>1;2</m:t>
                          </m:r>
                        </m:e>
                      </m:d>
                      <m:r>
                        <a:rPr lang="en-US" i="1">
                          <a:solidFill>
                            <a:schemeClr val="bg1"/>
                          </a:solidFill>
                          <a:latin typeface="Cambria Math" panose="02040503050406030204" pitchFamily="18" charset="0"/>
                        </a:rPr>
                        <m:t>,  </m:t>
                      </m:r>
                      <m:r>
                        <a:rPr lang="en-US" i="1">
                          <a:solidFill>
                            <a:schemeClr val="bg1"/>
                          </a:solidFill>
                          <a:latin typeface="Cambria Math" panose="02040503050406030204" pitchFamily="18" charset="0"/>
                        </a:rPr>
                        <m:t>𝐷</m:t>
                      </m:r>
                      <m:r>
                        <a:rPr lang="en-US" i="1">
                          <a:solidFill>
                            <a:schemeClr val="bg1"/>
                          </a:solidFill>
                          <a:latin typeface="Cambria Math" panose="02040503050406030204" pitchFamily="18" charset="0"/>
                        </a:rPr>
                        <m:t>=</m:t>
                      </m:r>
                      <m:r>
                        <a:rPr lang="en-US" i="1">
                          <a:solidFill>
                            <a:schemeClr val="bg1"/>
                          </a:solidFill>
                          <a:latin typeface="Cambria Math" panose="02040503050406030204" pitchFamily="18" charset="0"/>
                          <a:ea typeface="Cambria Math" panose="02040503050406030204" pitchFamily="18" charset="0"/>
                        </a:rPr>
                        <m:t>ℝ</m:t>
                      </m:r>
                    </m:oMath>
                  </m:oMathPara>
                </a14:m>
                <a:endParaRPr lang="en-US" dirty="0">
                  <a:solidFill>
                    <a:schemeClr val="bg1"/>
                  </a:solidFill>
                </a:endParaRPr>
              </a:p>
            </p:txBody>
          </p:sp>
        </mc:Choice>
        <mc:Fallback xmlns="">
          <p:sp>
            <p:nvSpPr>
              <p:cNvPr id="3" name="Content Placeholder 2">
                <a:extLst>
                  <a:ext uri="{FF2B5EF4-FFF2-40B4-BE49-F238E27FC236}">
                    <a16:creationId xmlns:a16="http://schemas.microsoft.com/office/drawing/2014/main" id="{0E2DF17C-8BD5-44D5-A080-A5BB6AFCE37A}"/>
                  </a:ext>
                </a:extLst>
              </p:cNvPr>
              <p:cNvSpPr>
                <a:spLocks noGrp="1" noRot="1" noChangeAspect="1" noMove="1" noResize="1" noEditPoints="1" noAdjustHandles="1" noChangeArrowheads="1" noChangeShapeType="1" noTextEdit="1"/>
              </p:cNvSpPr>
              <p:nvPr>
                <p:ph idx="1"/>
              </p:nvPr>
            </p:nvSpPr>
            <p:spPr>
              <a:xfrm>
                <a:off x="838200" y="1482292"/>
                <a:ext cx="10515600" cy="5058208"/>
              </a:xfrm>
              <a:blipFill>
                <a:blip r:embed="rId2"/>
                <a:stretch>
                  <a:fillRect l="-1043" t="-2048"/>
                </a:stretch>
              </a:blipFill>
            </p:spPr>
            <p:txBody>
              <a:bodyPr/>
              <a:lstStyle/>
              <a:p>
                <a:r>
                  <a:rPr lang="en-BE">
                    <a:noFill/>
                  </a:rPr>
                  <a:t> </a:t>
                </a:r>
              </a:p>
            </p:txBody>
          </p:sp>
        </mc:Fallback>
      </mc:AlternateContent>
      <p:sp>
        <p:nvSpPr>
          <p:cNvPr id="4" name="Footer Placeholder 3">
            <a:extLst>
              <a:ext uri="{FF2B5EF4-FFF2-40B4-BE49-F238E27FC236}">
                <a16:creationId xmlns:a16="http://schemas.microsoft.com/office/drawing/2014/main" id="{425F9BEA-6712-4C45-B760-FA52612AFB4B}"/>
              </a:ext>
            </a:extLst>
          </p:cNvPr>
          <p:cNvSpPr>
            <a:spLocks noGrp="1"/>
          </p:cNvSpPr>
          <p:nvPr>
            <p:ph type="ftr" sz="quarter" idx="11"/>
          </p:nvPr>
        </p:nvSpPr>
        <p:spPr/>
        <p:txBody>
          <a:bodyPr/>
          <a:lstStyle/>
          <a:p>
            <a:r>
              <a:rPr lang="en-US"/>
              <a:t>Elementary Combinatorics and Probability - March 2021</a:t>
            </a:r>
            <a:endParaRPr lang="en-BE"/>
          </a:p>
        </p:txBody>
      </p:sp>
      <p:sp>
        <p:nvSpPr>
          <p:cNvPr id="5" name="Slide Number Placeholder 4">
            <a:extLst>
              <a:ext uri="{FF2B5EF4-FFF2-40B4-BE49-F238E27FC236}">
                <a16:creationId xmlns:a16="http://schemas.microsoft.com/office/drawing/2014/main" id="{F1F2798D-21EE-4434-959C-DBC550F70155}"/>
              </a:ext>
            </a:extLst>
          </p:cNvPr>
          <p:cNvSpPr>
            <a:spLocks noGrp="1"/>
          </p:cNvSpPr>
          <p:nvPr>
            <p:ph type="sldNum" sz="quarter" idx="12"/>
          </p:nvPr>
        </p:nvSpPr>
        <p:spPr/>
        <p:txBody>
          <a:bodyPr/>
          <a:lstStyle/>
          <a:p>
            <a:fld id="{08CF7B41-8972-4B54-B2ED-1FFF63F18177}" type="slidenum">
              <a:rPr lang="en-BE" smtClean="0"/>
              <a:t>115</a:t>
            </a:fld>
            <a:endParaRPr lang="en-BE"/>
          </a:p>
        </p:txBody>
      </p:sp>
    </p:spTree>
    <p:extLst>
      <p:ext uri="{BB962C8B-B14F-4D97-AF65-F5344CB8AC3E}">
        <p14:creationId xmlns:p14="http://schemas.microsoft.com/office/powerpoint/2010/main" val="399660792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D0E49E-19CF-41FC-A5ED-92C7C163E547}"/>
              </a:ext>
            </a:extLst>
          </p:cNvPr>
          <p:cNvSpPr>
            <a:spLocks noGrp="1"/>
          </p:cNvSpPr>
          <p:nvPr>
            <p:ph type="title"/>
          </p:nvPr>
        </p:nvSpPr>
        <p:spPr/>
        <p:txBody>
          <a:bodyPr/>
          <a:lstStyle/>
          <a:p>
            <a:r>
              <a:rPr lang="en-US" dirty="0"/>
              <a:t>(UN)Countable sets</a:t>
            </a:r>
            <a:endParaRPr lang="en-B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E2DF17C-8BD5-44D5-A080-A5BB6AFCE37A}"/>
                  </a:ext>
                </a:extLst>
              </p:cNvPr>
              <p:cNvSpPr>
                <a:spLocks noGrp="1"/>
              </p:cNvSpPr>
              <p:nvPr>
                <p:ph idx="1"/>
              </p:nvPr>
            </p:nvSpPr>
            <p:spPr>
              <a:xfrm>
                <a:off x="838200" y="1482292"/>
                <a:ext cx="10515600" cy="5058208"/>
              </a:xfrm>
            </p:spPr>
            <p:txBody>
              <a:bodyPr>
                <a:normAutofit/>
              </a:bodyPr>
              <a:lstStyle/>
              <a:p>
                <a:r>
                  <a:rPr lang="en-US" dirty="0"/>
                  <a:t>You know that sets can be finite and infinite.</a:t>
                </a:r>
              </a:p>
              <a:p>
                <a:endParaRPr lang="en-US" sz="1050" dirty="0"/>
              </a:p>
              <a:p>
                <a:pPr marL="0" indent="0" algn="ctr">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𝐴</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1, 2, 3</m:t>
                          </m:r>
                        </m:e>
                      </m:d>
                      <m:r>
                        <a:rPr lang="en-US" b="0" i="1" smtClean="0">
                          <a:latin typeface="Cambria Math" panose="02040503050406030204" pitchFamily="18" charset="0"/>
                        </a:rPr>
                        <m:t>,  </m:t>
                      </m:r>
                      <m:r>
                        <a:rPr lang="en-US" b="0" i="1" smtClean="0">
                          <a:latin typeface="Cambria Math" panose="02040503050406030204" pitchFamily="18" charset="0"/>
                        </a:rPr>
                        <m:t>𝐵</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2, 4, 6, …</m:t>
                          </m:r>
                        </m:e>
                      </m:d>
                      <m:r>
                        <a:rPr lang="en-US" b="0" i="1" smtClean="0">
                          <a:latin typeface="Cambria Math" panose="02040503050406030204" pitchFamily="18" charset="0"/>
                        </a:rPr>
                        <m:t>,  </m:t>
                      </m:r>
                      <m:r>
                        <a:rPr lang="en-US" b="0" i="1" smtClean="0">
                          <a:latin typeface="Cambria Math" panose="02040503050406030204" pitchFamily="18" charset="0"/>
                        </a:rPr>
                        <m:t>𝐶</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1;2</m:t>
                          </m:r>
                        </m:e>
                      </m:d>
                      <m:r>
                        <a:rPr lang="en-US" b="0" i="1" smtClean="0">
                          <a:latin typeface="Cambria Math" panose="02040503050406030204" pitchFamily="18" charset="0"/>
                        </a:rPr>
                        <m:t>,  </m:t>
                      </m:r>
                      <m:r>
                        <a:rPr lang="en-US" b="0" i="1" smtClean="0">
                          <a:latin typeface="Cambria Math" panose="02040503050406030204" pitchFamily="18" charset="0"/>
                        </a:rPr>
                        <m:t>𝐷</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ℝ</m:t>
                      </m:r>
                    </m:oMath>
                  </m:oMathPara>
                </a14:m>
                <a:endParaRPr lang="en-US" dirty="0"/>
              </a:p>
              <a:p>
                <a:pPr marL="0" indent="0" algn="ctr">
                  <a:buNone/>
                </a:pPr>
                <a:endParaRPr lang="en-US" sz="900" dirty="0"/>
              </a:p>
              <a:p>
                <a:r>
                  <a:rPr lang="en-US" dirty="0"/>
                  <a:t>They can also be </a:t>
                </a:r>
                <a:r>
                  <a:rPr lang="en-US" i="1" dirty="0"/>
                  <a:t>countable</a:t>
                </a:r>
                <a:r>
                  <a:rPr lang="en-US" dirty="0"/>
                  <a:t> or </a:t>
                </a:r>
                <a:r>
                  <a:rPr lang="en-US" i="1" dirty="0"/>
                  <a:t>uncountable</a:t>
                </a:r>
                <a:r>
                  <a:rPr lang="en-US" dirty="0"/>
                  <a:t>.</a:t>
                </a:r>
              </a:p>
              <a:p>
                <a:endParaRPr lang="en-US" sz="200" dirty="0"/>
              </a:p>
              <a:p>
                <a:r>
                  <a:rPr lang="en-US" b="1" dirty="0"/>
                  <a:t>Countable sets </a:t>
                </a:r>
                <a:r>
                  <a:rPr lang="en-US" dirty="0"/>
                  <a:t>= elements can be “counted” = there is a one-to-one correspondence between the element of set and </a:t>
                </a:r>
                <a14:m>
                  <m:oMath xmlns:m="http://schemas.openxmlformats.org/officeDocument/2006/math">
                    <m:r>
                      <a:rPr lang="en-US" i="1" smtClean="0">
                        <a:latin typeface="Cambria Math" panose="02040503050406030204" pitchFamily="18" charset="0"/>
                        <a:ea typeface="Cambria Math" panose="02040503050406030204" pitchFamily="18" charset="0"/>
                      </a:rPr>
                      <m:t>ℕ</m:t>
                    </m:r>
                  </m:oMath>
                </a14:m>
                <a:r>
                  <a:rPr lang="en-US" dirty="0"/>
                  <a:t>:</a:t>
                </a:r>
              </a:p>
              <a:p>
                <a:endParaRPr lang="en-US" sz="600" dirty="0"/>
              </a:p>
              <a:p>
                <a:pPr marL="0" indent="0">
                  <a:buNone/>
                </a:pPr>
                <a14:m>
                  <m:oMathPara xmlns:m="http://schemas.openxmlformats.org/officeDocument/2006/math">
                    <m:oMathParaPr>
                      <m:jc m:val="centerGroup"/>
                    </m:oMathParaPr>
                    <m:oMath xmlns:m="http://schemas.openxmlformats.org/officeDocument/2006/math">
                      <m:r>
                        <a:rPr lang="en-US" i="1" smtClean="0">
                          <a:solidFill>
                            <a:schemeClr val="bg1"/>
                          </a:solidFill>
                          <a:latin typeface="Cambria Math" panose="02040503050406030204" pitchFamily="18" charset="0"/>
                        </a:rPr>
                        <m:t>𝐴</m:t>
                      </m:r>
                      <m:r>
                        <a:rPr lang="en-US" i="1" smtClean="0">
                          <a:solidFill>
                            <a:schemeClr val="bg1"/>
                          </a:solidFill>
                          <a:latin typeface="Cambria Math" panose="02040503050406030204" pitchFamily="18" charset="0"/>
                        </a:rPr>
                        <m:t>=</m:t>
                      </m:r>
                      <m:d>
                        <m:dPr>
                          <m:begChr m:val="{"/>
                          <m:endChr m:val="}"/>
                          <m:ctrlPr>
                            <a:rPr lang="en-US" i="1">
                              <a:solidFill>
                                <a:schemeClr val="bg1"/>
                              </a:solidFill>
                              <a:latin typeface="Cambria Math" panose="02040503050406030204" pitchFamily="18" charset="0"/>
                            </a:rPr>
                          </m:ctrlPr>
                        </m:dPr>
                        <m:e>
                          <m:r>
                            <a:rPr lang="en-US" i="1">
                              <a:solidFill>
                                <a:schemeClr val="bg1"/>
                              </a:solidFill>
                              <a:latin typeface="Cambria Math" panose="02040503050406030204" pitchFamily="18" charset="0"/>
                            </a:rPr>
                            <m:t>1, 2, 3</m:t>
                          </m:r>
                        </m:e>
                      </m:d>
                      <m:r>
                        <a:rPr lang="en-US" i="1">
                          <a:solidFill>
                            <a:schemeClr val="bg1"/>
                          </a:solidFill>
                          <a:latin typeface="Cambria Math" panose="02040503050406030204" pitchFamily="18" charset="0"/>
                        </a:rPr>
                        <m:t>,  </m:t>
                      </m:r>
                      <m:r>
                        <a:rPr lang="en-US" i="1" smtClean="0">
                          <a:solidFill>
                            <a:schemeClr val="bg1"/>
                          </a:solidFill>
                          <a:latin typeface="Cambria Math" panose="02040503050406030204" pitchFamily="18" charset="0"/>
                        </a:rPr>
                        <m:t>𝐵</m:t>
                      </m:r>
                      <m:r>
                        <a:rPr lang="en-US" i="1" smtClean="0">
                          <a:solidFill>
                            <a:schemeClr val="bg1"/>
                          </a:solidFill>
                          <a:latin typeface="Cambria Math" panose="02040503050406030204" pitchFamily="18" charset="0"/>
                        </a:rPr>
                        <m:t>=</m:t>
                      </m:r>
                      <m:d>
                        <m:dPr>
                          <m:begChr m:val="{"/>
                          <m:endChr m:val="}"/>
                          <m:ctrlPr>
                            <a:rPr lang="en-US" i="1">
                              <a:solidFill>
                                <a:schemeClr val="bg1"/>
                              </a:solidFill>
                              <a:latin typeface="Cambria Math" panose="02040503050406030204" pitchFamily="18" charset="0"/>
                            </a:rPr>
                          </m:ctrlPr>
                        </m:dPr>
                        <m:e>
                          <m:r>
                            <a:rPr lang="en-US" i="1">
                              <a:solidFill>
                                <a:schemeClr val="bg1"/>
                              </a:solidFill>
                              <a:latin typeface="Cambria Math" panose="02040503050406030204" pitchFamily="18" charset="0"/>
                            </a:rPr>
                            <m:t>2, 4, 6, …</m:t>
                          </m:r>
                        </m:e>
                      </m:d>
                    </m:oMath>
                  </m:oMathPara>
                </a14:m>
                <a:endParaRPr lang="en-US" dirty="0"/>
              </a:p>
              <a:p>
                <a:pPr marL="0" indent="0">
                  <a:buNone/>
                </a:pPr>
                <a:endParaRPr lang="en-US" sz="200" dirty="0"/>
              </a:p>
              <a:p>
                <a:r>
                  <a:rPr lang="en-US" b="1" dirty="0">
                    <a:solidFill>
                      <a:schemeClr val="bg1"/>
                    </a:solidFill>
                  </a:rPr>
                  <a:t>Uncountable sets </a:t>
                </a:r>
                <a:r>
                  <a:rPr lang="en-US" dirty="0">
                    <a:solidFill>
                      <a:schemeClr val="bg1"/>
                    </a:solidFill>
                  </a:rPr>
                  <a:t>= all the other sets</a:t>
                </a:r>
              </a:p>
              <a:p>
                <a:endParaRPr lang="en-US" sz="200" dirty="0"/>
              </a:p>
              <a:p>
                <a:pPr marL="0" indent="0" algn="ctr">
                  <a:buNone/>
                </a:pPr>
                <a14:m>
                  <m:oMathPara xmlns:m="http://schemas.openxmlformats.org/officeDocument/2006/math">
                    <m:oMathParaPr>
                      <m:jc m:val="centerGroup"/>
                    </m:oMathParaPr>
                    <m:oMath xmlns:m="http://schemas.openxmlformats.org/officeDocument/2006/math">
                      <m:r>
                        <a:rPr lang="en-US" i="1" smtClean="0">
                          <a:solidFill>
                            <a:schemeClr val="bg1"/>
                          </a:solidFill>
                          <a:latin typeface="Cambria Math" panose="02040503050406030204" pitchFamily="18" charset="0"/>
                        </a:rPr>
                        <m:t>𝐶</m:t>
                      </m:r>
                      <m:r>
                        <a:rPr lang="en-US" i="1" smtClean="0">
                          <a:solidFill>
                            <a:schemeClr val="bg1"/>
                          </a:solidFill>
                          <a:latin typeface="Cambria Math" panose="02040503050406030204" pitchFamily="18" charset="0"/>
                        </a:rPr>
                        <m:t>=</m:t>
                      </m:r>
                      <m:d>
                        <m:dPr>
                          <m:begChr m:val="["/>
                          <m:endChr m:val="]"/>
                          <m:ctrlPr>
                            <a:rPr lang="en-US" i="1">
                              <a:solidFill>
                                <a:schemeClr val="bg1"/>
                              </a:solidFill>
                              <a:latin typeface="Cambria Math" panose="02040503050406030204" pitchFamily="18" charset="0"/>
                            </a:rPr>
                          </m:ctrlPr>
                        </m:dPr>
                        <m:e>
                          <m:r>
                            <a:rPr lang="en-US" i="1">
                              <a:solidFill>
                                <a:schemeClr val="bg1"/>
                              </a:solidFill>
                              <a:latin typeface="Cambria Math" panose="02040503050406030204" pitchFamily="18" charset="0"/>
                            </a:rPr>
                            <m:t>1;2</m:t>
                          </m:r>
                        </m:e>
                      </m:d>
                      <m:r>
                        <a:rPr lang="en-US" i="1">
                          <a:solidFill>
                            <a:schemeClr val="bg1"/>
                          </a:solidFill>
                          <a:latin typeface="Cambria Math" panose="02040503050406030204" pitchFamily="18" charset="0"/>
                        </a:rPr>
                        <m:t>,  </m:t>
                      </m:r>
                      <m:r>
                        <a:rPr lang="en-US" i="1">
                          <a:solidFill>
                            <a:schemeClr val="bg1"/>
                          </a:solidFill>
                          <a:latin typeface="Cambria Math" panose="02040503050406030204" pitchFamily="18" charset="0"/>
                        </a:rPr>
                        <m:t>𝐷</m:t>
                      </m:r>
                      <m:r>
                        <a:rPr lang="en-US" i="1">
                          <a:solidFill>
                            <a:schemeClr val="bg1"/>
                          </a:solidFill>
                          <a:latin typeface="Cambria Math" panose="02040503050406030204" pitchFamily="18" charset="0"/>
                        </a:rPr>
                        <m:t>=</m:t>
                      </m:r>
                      <m:r>
                        <a:rPr lang="en-US" i="1">
                          <a:solidFill>
                            <a:schemeClr val="bg1"/>
                          </a:solidFill>
                          <a:latin typeface="Cambria Math" panose="02040503050406030204" pitchFamily="18" charset="0"/>
                          <a:ea typeface="Cambria Math" panose="02040503050406030204" pitchFamily="18" charset="0"/>
                        </a:rPr>
                        <m:t>ℝ</m:t>
                      </m:r>
                    </m:oMath>
                  </m:oMathPara>
                </a14:m>
                <a:endParaRPr lang="en-US" dirty="0">
                  <a:solidFill>
                    <a:schemeClr val="bg1"/>
                  </a:solidFill>
                </a:endParaRPr>
              </a:p>
            </p:txBody>
          </p:sp>
        </mc:Choice>
        <mc:Fallback xmlns="">
          <p:sp>
            <p:nvSpPr>
              <p:cNvPr id="3" name="Content Placeholder 2">
                <a:extLst>
                  <a:ext uri="{FF2B5EF4-FFF2-40B4-BE49-F238E27FC236}">
                    <a16:creationId xmlns:a16="http://schemas.microsoft.com/office/drawing/2014/main" id="{0E2DF17C-8BD5-44D5-A080-A5BB6AFCE37A}"/>
                  </a:ext>
                </a:extLst>
              </p:cNvPr>
              <p:cNvSpPr>
                <a:spLocks noGrp="1" noRot="1" noChangeAspect="1" noMove="1" noResize="1" noEditPoints="1" noAdjustHandles="1" noChangeArrowheads="1" noChangeShapeType="1" noTextEdit="1"/>
              </p:cNvSpPr>
              <p:nvPr>
                <p:ph idx="1"/>
              </p:nvPr>
            </p:nvSpPr>
            <p:spPr>
              <a:xfrm>
                <a:off x="838200" y="1482292"/>
                <a:ext cx="10515600" cy="5058208"/>
              </a:xfrm>
              <a:blipFill>
                <a:blip r:embed="rId2"/>
                <a:stretch>
                  <a:fillRect l="-1043" t="-2048"/>
                </a:stretch>
              </a:blipFill>
            </p:spPr>
            <p:txBody>
              <a:bodyPr/>
              <a:lstStyle/>
              <a:p>
                <a:r>
                  <a:rPr lang="en-BE">
                    <a:noFill/>
                  </a:rPr>
                  <a:t> </a:t>
                </a:r>
              </a:p>
            </p:txBody>
          </p:sp>
        </mc:Fallback>
      </mc:AlternateContent>
      <p:sp>
        <p:nvSpPr>
          <p:cNvPr id="4" name="Footer Placeholder 3">
            <a:extLst>
              <a:ext uri="{FF2B5EF4-FFF2-40B4-BE49-F238E27FC236}">
                <a16:creationId xmlns:a16="http://schemas.microsoft.com/office/drawing/2014/main" id="{425F9BEA-6712-4C45-B760-FA52612AFB4B}"/>
              </a:ext>
            </a:extLst>
          </p:cNvPr>
          <p:cNvSpPr>
            <a:spLocks noGrp="1"/>
          </p:cNvSpPr>
          <p:nvPr>
            <p:ph type="ftr" sz="quarter" idx="11"/>
          </p:nvPr>
        </p:nvSpPr>
        <p:spPr/>
        <p:txBody>
          <a:bodyPr/>
          <a:lstStyle/>
          <a:p>
            <a:r>
              <a:rPr lang="en-US"/>
              <a:t>Elementary Combinatorics and Probability - March 2021</a:t>
            </a:r>
            <a:endParaRPr lang="en-BE"/>
          </a:p>
        </p:txBody>
      </p:sp>
      <p:sp>
        <p:nvSpPr>
          <p:cNvPr id="5" name="Slide Number Placeholder 4">
            <a:extLst>
              <a:ext uri="{FF2B5EF4-FFF2-40B4-BE49-F238E27FC236}">
                <a16:creationId xmlns:a16="http://schemas.microsoft.com/office/drawing/2014/main" id="{F1F2798D-21EE-4434-959C-DBC550F70155}"/>
              </a:ext>
            </a:extLst>
          </p:cNvPr>
          <p:cNvSpPr>
            <a:spLocks noGrp="1"/>
          </p:cNvSpPr>
          <p:nvPr>
            <p:ph type="sldNum" sz="quarter" idx="12"/>
          </p:nvPr>
        </p:nvSpPr>
        <p:spPr/>
        <p:txBody>
          <a:bodyPr/>
          <a:lstStyle/>
          <a:p>
            <a:fld id="{08CF7B41-8972-4B54-B2ED-1FFF63F18177}" type="slidenum">
              <a:rPr lang="en-BE" smtClean="0"/>
              <a:t>116</a:t>
            </a:fld>
            <a:endParaRPr lang="en-BE"/>
          </a:p>
        </p:txBody>
      </p:sp>
    </p:spTree>
    <p:extLst>
      <p:ext uri="{BB962C8B-B14F-4D97-AF65-F5344CB8AC3E}">
        <p14:creationId xmlns:p14="http://schemas.microsoft.com/office/powerpoint/2010/main" val="109815264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D0E49E-19CF-41FC-A5ED-92C7C163E547}"/>
              </a:ext>
            </a:extLst>
          </p:cNvPr>
          <p:cNvSpPr>
            <a:spLocks noGrp="1"/>
          </p:cNvSpPr>
          <p:nvPr>
            <p:ph type="title"/>
          </p:nvPr>
        </p:nvSpPr>
        <p:spPr/>
        <p:txBody>
          <a:bodyPr/>
          <a:lstStyle/>
          <a:p>
            <a:r>
              <a:rPr lang="en-US" dirty="0"/>
              <a:t>(UN)Countable sets</a:t>
            </a:r>
            <a:endParaRPr lang="en-B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E2DF17C-8BD5-44D5-A080-A5BB6AFCE37A}"/>
                  </a:ext>
                </a:extLst>
              </p:cNvPr>
              <p:cNvSpPr>
                <a:spLocks noGrp="1"/>
              </p:cNvSpPr>
              <p:nvPr>
                <p:ph idx="1"/>
              </p:nvPr>
            </p:nvSpPr>
            <p:spPr>
              <a:xfrm>
                <a:off x="838200" y="1482292"/>
                <a:ext cx="10515600" cy="5058208"/>
              </a:xfrm>
            </p:spPr>
            <p:txBody>
              <a:bodyPr>
                <a:normAutofit/>
              </a:bodyPr>
              <a:lstStyle/>
              <a:p>
                <a:r>
                  <a:rPr lang="en-US" dirty="0"/>
                  <a:t>You know that sets can be finite and infinite.</a:t>
                </a:r>
              </a:p>
              <a:p>
                <a:endParaRPr lang="en-US" sz="1050" dirty="0"/>
              </a:p>
              <a:p>
                <a:pPr marL="0" indent="0" algn="ctr">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𝐴</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1, 2, 3</m:t>
                          </m:r>
                        </m:e>
                      </m:d>
                      <m:r>
                        <a:rPr lang="en-US" b="0" i="1" smtClean="0">
                          <a:latin typeface="Cambria Math" panose="02040503050406030204" pitchFamily="18" charset="0"/>
                        </a:rPr>
                        <m:t>,  </m:t>
                      </m:r>
                      <m:r>
                        <a:rPr lang="en-US" b="0" i="1" smtClean="0">
                          <a:latin typeface="Cambria Math" panose="02040503050406030204" pitchFamily="18" charset="0"/>
                        </a:rPr>
                        <m:t>𝐵</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2, 4, 6, …</m:t>
                          </m:r>
                        </m:e>
                      </m:d>
                      <m:r>
                        <a:rPr lang="en-US" b="0" i="1" smtClean="0">
                          <a:latin typeface="Cambria Math" panose="02040503050406030204" pitchFamily="18" charset="0"/>
                        </a:rPr>
                        <m:t>,  </m:t>
                      </m:r>
                      <m:r>
                        <a:rPr lang="en-US" b="0" i="1" smtClean="0">
                          <a:latin typeface="Cambria Math" panose="02040503050406030204" pitchFamily="18" charset="0"/>
                        </a:rPr>
                        <m:t>𝐶</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1;2</m:t>
                          </m:r>
                        </m:e>
                      </m:d>
                      <m:r>
                        <a:rPr lang="en-US" b="0" i="1" smtClean="0">
                          <a:latin typeface="Cambria Math" panose="02040503050406030204" pitchFamily="18" charset="0"/>
                        </a:rPr>
                        <m:t>,  </m:t>
                      </m:r>
                      <m:r>
                        <a:rPr lang="en-US" b="0" i="1" smtClean="0">
                          <a:latin typeface="Cambria Math" panose="02040503050406030204" pitchFamily="18" charset="0"/>
                        </a:rPr>
                        <m:t>𝐷</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ℝ</m:t>
                      </m:r>
                    </m:oMath>
                  </m:oMathPara>
                </a14:m>
                <a:endParaRPr lang="en-US" dirty="0"/>
              </a:p>
              <a:p>
                <a:pPr marL="0" indent="0" algn="ctr">
                  <a:buNone/>
                </a:pPr>
                <a:endParaRPr lang="en-US" sz="900" dirty="0"/>
              </a:p>
              <a:p>
                <a:r>
                  <a:rPr lang="en-US" dirty="0"/>
                  <a:t>They can also be </a:t>
                </a:r>
                <a:r>
                  <a:rPr lang="en-US" i="1" dirty="0"/>
                  <a:t>countable</a:t>
                </a:r>
                <a:r>
                  <a:rPr lang="en-US" dirty="0"/>
                  <a:t> or </a:t>
                </a:r>
                <a:r>
                  <a:rPr lang="en-US" i="1" dirty="0"/>
                  <a:t>uncountable</a:t>
                </a:r>
                <a:r>
                  <a:rPr lang="en-US" dirty="0"/>
                  <a:t>.</a:t>
                </a:r>
              </a:p>
              <a:p>
                <a:endParaRPr lang="en-US" sz="200" dirty="0"/>
              </a:p>
              <a:p>
                <a:r>
                  <a:rPr lang="en-US" b="1" dirty="0"/>
                  <a:t>Countable sets </a:t>
                </a:r>
                <a:r>
                  <a:rPr lang="en-US" dirty="0"/>
                  <a:t>= elements can be “counted” = there is a one-to-one correspondence between the element of set and </a:t>
                </a:r>
                <a14:m>
                  <m:oMath xmlns:m="http://schemas.openxmlformats.org/officeDocument/2006/math">
                    <m:r>
                      <a:rPr lang="en-US" i="1" smtClean="0">
                        <a:latin typeface="Cambria Math" panose="02040503050406030204" pitchFamily="18" charset="0"/>
                        <a:ea typeface="Cambria Math" panose="02040503050406030204" pitchFamily="18" charset="0"/>
                      </a:rPr>
                      <m:t>ℕ</m:t>
                    </m:r>
                  </m:oMath>
                </a14:m>
                <a:r>
                  <a:rPr lang="en-US" dirty="0"/>
                  <a:t>:</a:t>
                </a:r>
              </a:p>
              <a:p>
                <a:endParaRPr lang="en-US" sz="600" dirty="0"/>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𝐴</m:t>
                      </m:r>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i="1">
                              <a:latin typeface="Cambria Math" panose="02040503050406030204" pitchFamily="18" charset="0"/>
                            </a:rPr>
                            <m:t>1, 2, 3</m:t>
                          </m:r>
                        </m:e>
                      </m:d>
                      <m:r>
                        <a:rPr lang="en-US" i="1">
                          <a:latin typeface="Cambria Math" panose="02040503050406030204" pitchFamily="18" charset="0"/>
                        </a:rPr>
                        <m:t>,  </m:t>
                      </m:r>
                      <m:r>
                        <a:rPr lang="en-US" i="1" smtClean="0">
                          <a:solidFill>
                            <a:schemeClr val="bg1"/>
                          </a:solidFill>
                          <a:latin typeface="Cambria Math" panose="02040503050406030204" pitchFamily="18" charset="0"/>
                        </a:rPr>
                        <m:t>𝐵</m:t>
                      </m:r>
                      <m:r>
                        <a:rPr lang="en-US" i="1" smtClean="0">
                          <a:solidFill>
                            <a:schemeClr val="bg1"/>
                          </a:solidFill>
                          <a:latin typeface="Cambria Math" panose="02040503050406030204" pitchFamily="18" charset="0"/>
                        </a:rPr>
                        <m:t>=</m:t>
                      </m:r>
                      <m:d>
                        <m:dPr>
                          <m:begChr m:val="{"/>
                          <m:endChr m:val="}"/>
                          <m:ctrlPr>
                            <a:rPr lang="en-US" i="1">
                              <a:solidFill>
                                <a:schemeClr val="bg1"/>
                              </a:solidFill>
                              <a:latin typeface="Cambria Math" panose="02040503050406030204" pitchFamily="18" charset="0"/>
                            </a:rPr>
                          </m:ctrlPr>
                        </m:dPr>
                        <m:e>
                          <m:r>
                            <a:rPr lang="en-US" i="1">
                              <a:solidFill>
                                <a:schemeClr val="bg1"/>
                              </a:solidFill>
                              <a:latin typeface="Cambria Math" panose="02040503050406030204" pitchFamily="18" charset="0"/>
                            </a:rPr>
                            <m:t>2, 4, 6, …</m:t>
                          </m:r>
                        </m:e>
                      </m:d>
                    </m:oMath>
                  </m:oMathPara>
                </a14:m>
                <a:endParaRPr lang="en-US" dirty="0"/>
              </a:p>
              <a:p>
                <a:pPr marL="0" indent="0">
                  <a:buNone/>
                </a:pPr>
                <a:endParaRPr lang="en-US" sz="200" dirty="0"/>
              </a:p>
              <a:p>
                <a:r>
                  <a:rPr lang="en-US" b="1" dirty="0">
                    <a:solidFill>
                      <a:schemeClr val="bg1"/>
                    </a:solidFill>
                  </a:rPr>
                  <a:t>Uncountable sets </a:t>
                </a:r>
                <a:r>
                  <a:rPr lang="en-US" dirty="0">
                    <a:solidFill>
                      <a:schemeClr val="bg1"/>
                    </a:solidFill>
                  </a:rPr>
                  <a:t>= all the other sets</a:t>
                </a:r>
              </a:p>
              <a:p>
                <a:endParaRPr lang="en-US" sz="200" dirty="0"/>
              </a:p>
              <a:p>
                <a:pPr marL="0" indent="0" algn="ctr">
                  <a:buNone/>
                </a:pPr>
                <a14:m>
                  <m:oMathPara xmlns:m="http://schemas.openxmlformats.org/officeDocument/2006/math">
                    <m:oMathParaPr>
                      <m:jc m:val="centerGroup"/>
                    </m:oMathParaPr>
                    <m:oMath xmlns:m="http://schemas.openxmlformats.org/officeDocument/2006/math">
                      <m:r>
                        <a:rPr lang="en-US" i="1" smtClean="0">
                          <a:solidFill>
                            <a:schemeClr val="bg1"/>
                          </a:solidFill>
                          <a:latin typeface="Cambria Math" panose="02040503050406030204" pitchFamily="18" charset="0"/>
                        </a:rPr>
                        <m:t>𝐶</m:t>
                      </m:r>
                      <m:r>
                        <a:rPr lang="en-US" i="1" smtClean="0">
                          <a:solidFill>
                            <a:schemeClr val="bg1"/>
                          </a:solidFill>
                          <a:latin typeface="Cambria Math" panose="02040503050406030204" pitchFamily="18" charset="0"/>
                        </a:rPr>
                        <m:t>=</m:t>
                      </m:r>
                      <m:d>
                        <m:dPr>
                          <m:begChr m:val="["/>
                          <m:endChr m:val="]"/>
                          <m:ctrlPr>
                            <a:rPr lang="en-US" i="1">
                              <a:solidFill>
                                <a:schemeClr val="bg1"/>
                              </a:solidFill>
                              <a:latin typeface="Cambria Math" panose="02040503050406030204" pitchFamily="18" charset="0"/>
                            </a:rPr>
                          </m:ctrlPr>
                        </m:dPr>
                        <m:e>
                          <m:r>
                            <a:rPr lang="en-US" i="1">
                              <a:solidFill>
                                <a:schemeClr val="bg1"/>
                              </a:solidFill>
                              <a:latin typeface="Cambria Math" panose="02040503050406030204" pitchFamily="18" charset="0"/>
                            </a:rPr>
                            <m:t>1;2</m:t>
                          </m:r>
                        </m:e>
                      </m:d>
                      <m:r>
                        <a:rPr lang="en-US" i="1">
                          <a:solidFill>
                            <a:schemeClr val="bg1"/>
                          </a:solidFill>
                          <a:latin typeface="Cambria Math" panose="02040503050406030204" pitchFamily="18" charset="0"/>
                        </a:rPr>
                        <m:t>,  </m:t>
                      </m:r>
                      <m:r>
                        <a:rPr lang="en-US" i="1">
                          <a:solidFill>
                            <a:schemeClr val="bg1"/>
                          </a:solidFill>
                          <a:latin typeface="Cambria Math" panose="02040503050406030204" pitchFamily="18" charset="0"/>
                        </a:rPr>
                        <m:t>𝐷</m:t>
                      </m:r>
                      <m:r>
                        <a:rPr lang="en-US" i="1">
                          <a:solidFill>
                            <a:schemeClr val="bg1"/>
                          </a:solidFill>
                          <a:latin typeface="Cambria Math" panose="02040503050406030204" pitchFamily="18" charset="0"/>
                        </a:rPr>
                        <m:t>=</m:t>
                      </m:r>
                      <m:r>
                        <a:rPr lang="en-US" i="1">
                          <a:solidFill>
                            <a:schemeClr val="bg1"/>
                          </a:solidFill>
                          <a:latin typeface="Cambria Math" panose="02040503050406030204" pitchFamily="18" charset="0"/>
                          <a:ea typeface="Cambria Math" panose="02040503050406030204" pitchFamily="18" charset="0"/>
                        </a:rPr>
                        <m:t>ℝ</m:t>
                      </m:r>
                    </m:oMath>
                  </m:oMathPara>
                </a14:m>
                <a:endParaRPr lang="en-US" dirty="0">
                  <a:solidFill>
                    <a:schemeClr val="bg1"/>
                  </a:solidFill>
                </a:endParaRPr>
              </a:p>
            </p:txBody>
          </p:sp>
        </mc:Choice>
        <mc:Fallback xmlns="">
          <p:sp>
            <p:nvSpPr>
              <p:cNvPr id="3" name="Content Placeholder 2">
                <a:extLst>
                  <a:ext uri="{FF2B5EF4-FFF2-40B4-BE49-F238E27FC236}">
                    <a16:creationId xmlns:a16="http://schemas.microsoft.com/office/drawing/2014/main" id="{0E2DF17C-8BD5-44D5-A080-A5BB6AFCE37A}"/>
                  </a:ext>
                </a:extLst>
              </p:cNvPr>
              <p:cNvSpPr>
                <a:spLocks noGrp="1" noRot="1" noChangeAspect="1" noMove="1" noResize="1" noEditPoints="1" noAdjustHandles="1" noChangeArrowheads="1" noChangeShapeType="1" noTextEdit="1"/>
              </p:cNvSpPr>
              <p:nvPr>
                <p:ph idx="1"/>
              </p:nvPr>
            </p:nvSpPr>
            <p:spPr>
              <a:xfrm>
                <a:off x="838200" y="1482292"/>
                <a:ext cx="10515600" cy="5058208"/>
              </a:xfrm>
              <a:blipFill>
                <a:blip r:embed="rId2"/>
                <a:stretch>
                  <a:fillRect l="-1043" t="-2048"/>
                </a:stretch>
              </a:blipFill>
            </p:spPr>
            <p:txBody>
              <a:bodyPr/>
              <a:lstStyle/>
              <a:p>
                <a:r>
                  <a:rPr lang="en-BE">
                    <a:noFill/>
                  </a:rPr>
                  <a:t> </a:t>
                </a:r>
              </a:p>
            </p:txBody>
          </p:sp>
        </mc:Fallback>
      </mc:AlternateContent>
      <p:sp>
        <p:nvSpPr>
          <p:cNvPr id="4" name="Footer Placeholder 3">
            <a:extLst>
              <a:ext uri="{FF2B5EF4-FFF2-40B4-BE49-F238E27FC236}">
                <a16:creationId xmlns:a16="http://schemas.microsoft.com/office/drawing/2014/main" id="{425F9BEA-6712-4C45-B760-FA52612AFB4B}"/>
              </a:ext>
            </a:extLst>
          </p:cNvPr>
          <p:cNvSpPr>
            <a:spLocks noGrp="1"/>
          </p:cNvSpPr>
          <p:nvPr>
            <p:ph type="ftr" sz="quarter" idx="11"/>
          </p:nvPr>
        </p:nvSpPr>
        <p:spPr/>
        <p:txBody>
          <a:bodyPr/>
          <a:lstStyle/>
          <a:p>
            <a:r>
              <a:rPr lang="en-US"/>
              <a:t>Elementary Combinatorics and Probability - March 2021</a:t>
            </a:r>
            <a:endParaRPr lang="en-BE"/>
          </a:p>
        </p:txBody>
      </p:sp>
      <p:sp>
        <p:nvSpPr>
          <p:cNvPr id="5" name="Slide Number Placeholder 4">
            <a:extLst>
              <a:ext uri="{FF2B5EF4-FFF2-40B4-BE49-F238E27FC236}">
                <a16:creationId xmlns:a16="http://schemas.microsoft.com/office/drawing/2014/main" id="{F1F2798D-21EE-4434-959C-DBC550F70155}"/>
              </a:ext>
            </a:extLst>
          </p:cNvPr>
          <p:cNvSpPr>
            <a:spLocks noGrp="1"/>
          </p:cNvSpPr>
          <p:nvPr>
            <p:ph type="sldNum" sz="quarter" idx="12"/>
          </p:nvPr>
        </p:nvSpPr>
        <p:spPr/>
        <p:txBody>
          <a:bodyPr/>
          <a:lstStyle/>
          <a:p>
            <a:fld id="{08CF7B41-8972-4B54-B2ED-1FFF63F18177}" type="slidenum">
              <a:rPr lang="en-BE" smtClean="0"/>
              <a:t>117</a:t>
            </a:fld>
            <a:endParaRPr lang="en-BE"/>
          </a:p>
        </p:txBody>
      </p:sp>
    </p:spTree>
    <p:extLst>
      <p:ext uri="{BB962C8B-B14F-4D97-AF65-F5344CB8AC3E}">
        <p14:creationId xmlns:p14="http://schemas.microsoft.com/office/powerpoint/2010/main" val="291960033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D0E49E-19CF-41FC-A5ED-92C7C163E547}"/>
              </a:ext>
            </a:extLst>
          </p:cNvPr>
          <p:cNvSpPr>
            <a:spLocks noGrp="1"/>
          </p:cNvSpPr>
          <p:nvPr>
            <p:ph type="title"/>
          </p:nvPr>
        </p:nvSpPr>
        <p:spPr/>
        <p:txBody>
          <a:bodyPr/>
          <a:lstStyle/>
          <a:p>
            <a:r>
              <a:rPr lang="en-US" dirty="0"/>
              <a:t>(UN)Countable sets</a:t>
            </a:r>
            <a:endParaRPr lang="en-B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E2DF17C-8BD5-44D5-A080-A5BB6AFCE37A}"/>
                  </a:ext>
                </a:extLst>
              </p:cNvPr>
              <p:cNvSpPr>
                <a:spLocks noGrp="1"/>
              </p:cNvSpPr>
              <p:nvPr>
                <p:ph idx="1"/>
              </p:nvPr>
            </p:nvSpPr>
            <p:spPr>
              <a:xfrm>
                <a:off x="838200" y="1482292"/>
                <a:ext cx="10515600" cy="5058208"/>
              </a:xfrm>
            </p:spPr>
            <p:txBody>
              <a:bodyPr>
                <a:normAutofit/>
              </a:bodyPr>
              <a:lstStyle/>
              <a:p>
                <a:r>
                  <a:rPr lang="en-US" dirty="0"/>
                  <a:t>You know that sets can be finite and infinite.</a:t>
                </a:r>
              </a:p>
              <a:p>
                <a:endParaRPr lang="en-US" sz="1050" dirty="0"/>
              </a:p>
              <a:p>
                <a:pPr marL="0" indent="0" algn="ctr">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𝐴</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1, 2, 3</m:t>
                          </m:r>
                        </m:e>
                      </m:d>
                      <m:r>
                        <a:rPr lang="en-US" b="0" i="1" smtClean="0">
                          <a:latin typeface="Cambria Math" panose="02040503050406030204" pitchFamily="18" charset="0"/>
                        </a:rPr>
                        <m:t>,  </m:t>
                      </m:r>
                      <m:r>
                        <a:rPr lang="en-US" b="0" i="1" smtClean="0">
                          <a:latin typeface="Cambria Math" panose="02040503050406030204" pitchFamily="18" charset="0"/>
                        </a:rPr>
                        <m:t>𝐵</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2, 4, 6, …</m:t>
                          </m:r>
                        </m:e>
                      </m:d>
                      <m:r>
                        <a:rPr lang="en-US" b="0" i="1" smtClean="0">
                          <a:latin typeface="Cambria Math" panose="02040503050406030204" pitchFamily="18" charset="0"/>
                        </a:rPr>
                        <m:t>,  </m:t>
                      </m:r>
                      <m:r>
                        <a:rPr lang="en-US" b="0" i="1" smtClean="0">
                          <a:latin typeface="Cambria Math" panose="02040503050406030204" pitchFamily="18" charset="0"/>
                        </a:rPr>
                        <m:t>𝐶</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1;2</m:t>
                          </m:r>
                        </m:e>
                      </m:d>
                      <m:r>
                        <a:rPr lang="en-US" b="0" i="1" smtClean="0">
                          <a:latin typeface="Cambria Math" panose="02040503050406030204" pitchFamily="18" charset="0"/>
                        </a:rPr>
                        <m:t>,  </m:t>
                      </m:r>
                      <m:r>
                        <a:rPr lang="en-US" b="0" i="1" smtClean="0">
                          <a:latin typeface="Cambria Math" panose="02040503050406030204" pitchFamily="18" charset="0"/>
                        </a:rPr>
                        <m:t>𝐷</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ℝ</m:t>
                      </m:r>
                    </m:oMath>
                  </m:oMathPara>
                </a14:m>
                <a:endParaRPr lang="en-US" dirty="0"/>
              </a:p>
              <a:p>
                <a:pPr marL="0" indent="0" algn="ctr">
                  <a:buNone/>
                </a:pPr>
                <a:endParaRPr lang="en-US" sz="900" dirty="0"/>
              </a:p>
              <a:p>
                <a:r>
                  <a:rPr lang="en-US" dirty="0"/>
                  <a:t>They can also be </a:t>
                </a:r>
                <a:r>
                  <a:rPr lang="en-US" i="1" dirty="0"/>
                  <a:t>countable</a:t>
                </a:r>
                <a:r>
                  <a:rPr lang="en-US" dirty="0"/>
                  <a:t> or </a:t>
                </a:r>
                <a:r>
                  <a:rPr lang="en-US" i="1" dirty="0"/>
                  <a:t>uncountable</a:t>
                </a:r>
                <a:r>
                  <a:rPr lang="en-US" dirty="0"/>
                  <a:t>.</a:t>
                </a:r>
              </a:p>
              <a:p>
                <a:endParaRPr lang="en-US" sz="200" dirty="0"/>
              </a:p>
              <a:p>
                <a:r>
                  <a:rPr lang="en-US" b="1" dirty="0"/>
                  <a:t>Countable sets </a:t>
                </a:r>
                <a:r>
                  <a:rPr lang="en-US" dirty="0"/>
                  <a:t>= elements can be “counted” = there is a one-to-one correspondence between the element of set and </a:t>
                </a:r>
                <a14:m>
                  <m:oMath xmlns:m="http://schemas.openxmlformats.org/officeDocument/2006/math">
                    <m:r>
                      <a:rPr lang="en-US" i="1" smtClean="0">
                        <a:latin typeface="Cambria Math" panose="02040503050406030204" pitchFamily="18" charset="0"/>
                        <a:ea typeface="Cambria Math" panose="02040503050406030204" pitchFamily="18" charset="0"/>
                      </a:rPr>
                      <m:t>ℕ</m:t>
                    </m:r>
                  </m:oMath>
                </a14:m>
                <a:r>
                  <a:rPr lang="en-US" dirty="0"/>
                  <a:t>:</a:t>
                </a:r>
              </a:p>
              <a:p>
                <a:endParaRPr lang="en-US" sz="600" dirty="0"/>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𝐴</m:t>
                      </m:r>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i="1">
                              <a:latin typeface="Cambria Math" panose="02040503050406030204" pitchFamily="18" charset="0"/>
                            </a:rPr>
                            <m:t>1, 2, 3</m:t>
                          </m:r>
                        </m:e>
                      </m:d>
                      <m:r>
                        <a:rPr lang="en-US" i="1">
                          <a:latin typeface="Cambria Math" panose="02040503050406030204" pitchFamily="18" charset="0"/>
                        </a:rPr>
                        <m:t>,  </m:t>
                      </m:r>
                      <m:r>
                        <a:rPr lang="en-US" i="1">
                          <a:latin typeface="Cambria Math" panose="02040503050406030204" pitchFamily="18" charset="0"/>
                        </a:rPr>
                        <m:t>𝐵</m:t>
                      </m:r>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i="1">
                              <a:latin typeface="Cambria Math" panose="02040503050406030204" pitchFamily="18" charset="0"/>
                            </a:rPr>
                            <m:t>2, 4, 6, …</m:t>
                          </m:r>
                        </m:e>
                      </m:d>
                    </m:oMath>
                  </m:oMathPara>
                </a14:m>
                <a:endParaRPr lang="en-US" dirty="0"/>
              </a:p>
              <a:p>
                <a:pPr marL="0" indent="0">
                  <a:buNone/>
                </a:pPr>
                <a:endParaRPr lang="en-US" sz="200" dirty="0"/>
              </a:p>
              <a:p>
                <a:r>
                  <a:rPr lang="en-US" b="1" dirty="0">
                    <a:solidFill>
                      <a:schemeClr val="bg1"/>
                    </a:solidFill>
                  </a:rPr>
                  <a:t>Uncountable sets </a:t>
                </a:r>
                <a:r>
                  <a:rPr lang="en-US" dirty="0">
                    <a:solidFill>
                      <a:schemeClr val="bg1"/>
                    </a:solidFill>
                  </a:rPr>
                  <a:t>= all the other sets</a:t>
                </a:r>
              </a:p>
              <a:p>
                <a:endParaRPr lang="en-US" sz="200" dirty="0"/>
              </a:p>
              <a:p>
                <a:pPr marL="0" indent="0" algn="ctr">
                  <a:buNone/>
                </a:pPr>
                <a14:m>
                  <m:oMathPara xmlns:m="http://schemas.openxmlformats.org/officeDocument/2006/math">
                    <m:oMathParaPr>
                      <m:jc m:val="centerGroup"/>
                    </m:oMathParaPr>
                    <m:oMath xmlns:m="http://schemas.openxmlformats.org/officeDocument/2006/math">
                      <m:r>
                        <a:rPr lang="en-US" i="1" smtClean="0">
                          <a:solidFill>
                            <a:schemeClr val="bg1"/>
                          </a:solidFill>
                          <a:latin typeface="Cambria Math" panose="02040503050406030204" pitchFamily="18" charset="0"/>
                        </a:rPr>
                        <m:t>𝐶</m:t>
                      </m:r>
                      <m:r>
                        <a:rPr lang="en-US" i="1" smtClean="0">
                          <a:solidFill>
                            <a:schemeClr val="bg1"/>
                          </a:solidFill>
                          <a:latin typeface="Cambria Math" panose="02040503050406030204" pitchFamily="18" charset="0"/>
                        </a:rPr>
                        <m:t>=</m:t>
                      </m:r>
                      <m:d>
                        <m:dPr>
                          <m:begChr m:val="["/>
                          <m:endChr m:val="]"/>
                          <m:ctrlPr>
                            <a:rPr lang="en-US" i="1">
                              <a:solidFill>
                                <a:schemeClr val="bg1"/>
                              </a:solidFill>
                              <a:latin typeface="Cambria Math" panose="02040503050406030204" pitchFamily="18" charset="0"/>
                            </a:rPr>
                          </m:ctrlPr>
                        </m:dPr>
                        <m:e>
                          <m:r>
                            <a:rPr lang="en-US" i="1">
                              <a:solidFill>
                                <a:schemeClr val="bg1"/>
                              </a:solidFill>
                              <a:latin typeface="Cambria Math" panose="02040503050406030204" pitchFamily="18" charset="0"/>
                            </a:rPr>
                            <m:t>1;2</m:t>
                          </m:r>
                        </m:e>
                      </m:d>
                      <m:r>
                        <a:rPr lang="en-US" i="1">
                          <a:solidFill>
                            <a:schemeClr val="bg1"/>
                          </a:solidFill>
                          <a:latin typeface="Cambria Math" panose="02040503050406030204" pitchFamily="18" charset="0"/>
                        </a:rPr>
                        <m:t>,  </m:t>
                      </m:r>
                      <m:r>
                        <a:rPr lang="en-US" i="1">
                          <a:solidFill>
                            <a:schemeClr val="bg1"/>
                          </a:solidFill>
                          <a:latin typeface="Cambria Math" panose="02040503050406030204" pitchFamily="18" charset="0"/>
                        </a:rPr>
                        <m:t>𝐷</m:t>
                      </m:r>
                      <m:r>
                        <a:rPr lang="en-US" i="1">
                          <a:solidFill>
                            <a:schemeClr val="bg1"/>
                          </a:solidFill>
                          <a:latin typeface="Cambria Math" panose="02040503050406030204" pitchFamily="18" charset="0"/>
                        </a:rPr>
                        <m:t>=</m:t>
                      </m:r>
                      <m:r>
                        <a:rPr lang="en-US" i="1">
                          <a:solidFill>
                            <a:schemeClr val="bg1"/>
                          </a:solidFill>
                          <a:latin typeface="Cambria Math" panose="02040503050406030204" pitchFamily="18" charset="0"/>
                          <a:ea typeface="Cambria Math" panose="02040503050406030204" pitchFamily="18" charset="0"/>
                        </a:rPr>
                        <m:t>ℝ</m:t>
                      </m:r>
                    </m:oMath>
                  </m:oMathPara>
                </a14:m>
                <a:endParaRPr lang="en-US" dirty="0">
                  <a:solidFill>
                    <a:schemeClr val="bg1"/>
                  </a:solidFill>
                </a:endParaRPr>
              </a:p>
            </p:txBody>
          </p:sp>
        </mc:Choice>
        <mc:Fallback xmlns="">
          <p:sp>
            <p:nvSpPr>
              <p:cNvPr id="3" name="Content Placeholder 2">
                <a:extLst>
                  <a:ext uri="{FF2B5EF4-FFF2-40B4-BE49-F238E27FC236}">
                    <a16:creationId xmlns:a16="http://schemas.microsoft.com/office/drawing/2014/main" id="{0E2DF17C-8BD5-44D5-A080-A5BB6AFCE37A}"/>
                  </a:ext>
                </a:extLst>
              </p:cNvPr>
              <p:cNvSpPr>
                <a:spLocks noGrp="1" noRot="1" noChangeAspect="1" noMove="1" noResize="1" noEditPoints="1" noAdjustHandles="1" noChangeArrowheads="1" noChangeShapeType="1" noTextEdit="1"/>
              </p:cNvSpPr>
              <p:nvPr>
                <p:ph idx="1"/>
              </p:nvPr>
            </p:nvSpPr>
            <p:spPr>
              <a:xfrm>
                <a:off x="838200" y="1482292"/>
                <a:ext cx="10515600" cy="5058208"/>
              </a:xfrm>
              <a:blipFill>
                <a:blip r:embed="rId2"/>
                <a:stretch>
                  <a:fillRect l="-1043" t="-2048"/>
                </a:stretch>
              </a:blipFill>
            </p:spPr>
            <p:txBody>
              <a:bodyPr/>
              <a:lstStyle/>
              <a:p>
                <a:r>
                  <a:rPr lang="en-BE">
                    <a:noFill/>
                  </a:rPr>
                  <a:t> </a:t>
                </a:r>
              </a:p>
            </p:txBody>
          </p:sp>
        </mc:Fallback>
      </mc:AlternateContent>
      <p:sp>
        <p:nvSpPr>
          <p:cNvPr id="4" name="Footer Placeholder 3">
            <a:extLst>
              <a:ext uri="{FF2B5EF4-FFF2-40B4-BE49-F238E27FC236}">
                <a16:creationId xmlns:a16="http://schemas.microsoft.com/office/drawing/2014/main" id="{425F9BEA-6712-4C45-B760-FA52612AFB4B}"/>
              </a:ext>
            </a:extLst>
          </p:cNvPr>
          <p:cNvSpPr>
            <a:spLocks noGrp="1"/>
          </p:cNvSpPr>
          <p:nvPr>
            <p:ph type="ftr" sz="quarter" idx="11"/>
          </p:nvPr>
        </p:nvSpPr>
        <p:spPr/>
        <p:txBody>
          <a:bodyPr/>
          <a:lstStyle/>
          <a:p>
            <a:r>
              <a:rPr lang="en-US"/>
              <a:t>Elementary Combinatorics and Probability - March 2021</a:t>
            </a:r>
            <a:endParaRPr lang="en-BE"/>
          </a:p>
        </p:txBody>
      </p:sp>
      <p:sp>
        <p:nvSpPr>
          <p:cNvPr id="5" name="Slide Number Placeholder 4">
            <a:extLst>
              <a:ext uri="{FF2B5EF4-FFF2-40B4-BE49-F238E27FC236}">
                <a16:creationId xmlns:a16="http://schemas.microsoft.com/office/drawing/2014/main" id="{F1F2798D-21EE-4434-959C-DBC550F70155}"/>
              </a:ext>
            </a:extLst>
          </p:cNvPr>
          <p:cNvSpPr>
            <a:spLocks noGrp="1"/>
          </p:cNvSpPr>
          <p:nvPr>
            <p:ph type="sldNum" sz="quarter" idx="12"/>
          </p:nvPr>
        </p:nvSpPr>
        <p:spPr/>
        <p:txBody>
          <a:bodyPr/>
          <a:lstStyle/>
          <a:p>
            <a:fld id="{08CF7B41-8972-4B54-B2ED-1FFF63F18177}" type="slidenum">
              <a:rPr lang="en-BE" smtClean="0"/>
              <a:t>118</a:t>
            </a:fld>
            <a:endParaRPr lang="en-BE"/>
          </a:p>
        </p:txBody>
      </p:sp>
    </p:spTree>
    <p:extLst>
      <p:ext uri="{BB962C8B-B14F-4D97-AF65-F5344CB8AC3E}">
        <p14:creationId xmlns:p14="http://schemas.microsoft.com/office/powerpoint/2010/main" val="192015081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D0E49E-19CF-41FC-A5ED-92C7C163E547}"/>
              </a:ext>
            </a:extLst>
          </p:cNvPr>
          <p:cNvSpPr>
            <a:spLocks noGrp="1"/>
          </p:cNvSpPr>
          <p:nvPr>
            <p:ph type="title"/>
          </p:nvPr>
        </p:nvSpPr>
        <p:spPr/>
        <p:txBody>
          <a:bodyPr/>
          <a:lstStyle/>
          <a:p>
            <a:r>
              <a:rPr lang="en-US" dirty="0"/>
              <a:t>(UN)Countable sets</a:t>
            </a:r>
            <a:endParaRPr lang="en-B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E2DF17C-8BD5-44D5-A080-A5BB6AFCE37A}"/>
                  </a:ext>
                </a:extLst>
              </p:cNvPr>
              <p:cNvSpPr>
                <a:spLocks noGrp="1"/>
              </p:cNvSpPr>
              <p:nvPr>
                <p:ph idx="1"/>
              </p:nvPr>
            </p:nvSpPr>
            <p:spPr>
              <a:xfrm>
                <a:off x="838200" y="1482292"/>
                <a:ext cx="10515600" cy="5058208"/>
              </a:xfrm>
            </p:spPr>
            <p:txBody>
              <a:bodyPr>
                <a:normAutofit/>
              </a:bodyPr>
              <a:lstStyle/>
              <a:p>
                <a:r>
                  <a:rPr lang="en-US" dirty="0"/>
                  <a:t>You know that sets can be finite and infinite.</a:t>
                </a:r>
              </a:p>
              <a:p>
                <a:endParaRPr lang="en-US" sz="1050" dirty="0"/>
              </a:p>
              <a:p>
                <a:pPr marL="0" indent="0" algn="ctr">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𝐴</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1, 2, 3</m:t>
                          </m:r>
                        </m:e>
                      </m:d>
                      <m:r>
                        <a:rPr lang="en-US" b="0" i="1" smtClean="0">
                          <a:latin typeface="Cambria Math" panose="02040503050406030204" pitchFamily="18" charset="0"/>
                        </a:rPr>
                        <m:t>,  </m:t>
                      </m:r>
                      <m:r>
                        <a:rPr lang="en-US" b="0" i="1" smtClean="0">
                          <a:latin typeface="Cambria Math" panose="02040503050406030204" pitchFamily="18" charset="0"/>
                        </a:rPr>
                        <m:t>𝐵</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2, 4, 6, …</m:t>
                          </m:r>
                        </m:e>
                      </m:d>
                      <m:r>
                        <a:rPr lang="en-US" b="0" i="1" smtClean="0">
                          <a:latin typeface="Cambria Math" panose="02040503050406030204" pitchFamily="18" charset="0"/>
                        </a:rPr>
                        <m:t>,  </m:t>
                      </m:r>
                      <m:r>
                        <a:rPr lang="en-US" b="0" i="1" smtClean="0">
                          <a:latin typeface="Cambria Math" panose="02040503050406030204" pitchFamily="18" charset="0"/>
                        </a:rPr>
                        <m:t>𝐶</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1;2</m:t>
                          </m:r>
                        </m:e>
                      </m:d>
                      <m:r>
                        <a:rPr lang="en-US" b="0" i="1" smtClean="0">
                          <a:latin typeface="Cambria Math" panose="02040503050406030204" pitchFamily="18" charset="0"/>
                        </a:rPr>
                        <m:t>,  </m:t>
                      </m:r>
                      <m:r>
                        <a:rPr lang="en-US" b="0" i="1" smtClean="0">
                          <a:latin typeface="Cambria Math" panose="02040503050406030204" pitchFamily="18" charset="0"/>
                        </a:rPr>
                        <m:t>𝐷</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ℝ</m:t>
                      </m:r>
                    </m:oMath>
                  </m:oMathPara>
                </a14:m>
                <a:endParaRPr lang="en-US" dirty="0"/>
              </a:p>
              <a:p>
                <a:pPr marL="0" indent="0" algn="ctr">
                  <a:buNone/>
                </a:pPr>
                <a:endParaRPr lang="en-US" sz="900" dirty="0"/>
              </a:p>
              <a:p>
                <a:r>
                  <a:rPr lang="en-US" dirty="0"/>
                  <a:t>They can also be </a:t>
                </a:r>
                <a:r>
                  <a:rPr lang="en-US" i="1" dirty="0"/>
                  <a:t>countable</a:t>
                </a:r>
                <a:r>
                  <a:rPr lang="en-US" dirty="0"/>
                  <a:t> or </a:t>
                </a:r>
                <a:r>
                  <a:rPr lang="en-US" i="1" dirty="0"/>
                  <a:t>uncountable</a:t>
                </a:r>
                <a:r>
                  <a:rPr lang="en-US" dirty="0"/>
                  <a:t>.</a:t>
                </a:r>
              </a:p>
              <a:p>
                <a:endParaRPr lang="en-US" sz="200" dirty="0"/>
              </a:p>
              <a:p>
                <a:r>
                  <a:rPr lang="en-US" b="1" dirty="0"/>
                  <a:t>Countable sets </a:t>
                </a:r>
                <a:r>
                  <a:rPr lang="en-US" dirty="0"/>
                  <a:t>= elements can be “counted” = there is a one-to-one correspondence between the element of set and </a:t>
                </a:r>
                <a14:m>
                  <m:oMath xmlns:m="http://schemas.openxmlformats.org/officeDocument/2006/math">
                    <m:r>
                      <a:rPr lang="en-US" i="1" smtClean="0">
                        <a:latin typeface="Cambria Math" panose="02040503050406030204" pitchFamily="18" charset="0"/>
                        <a:ea typeface="Cambria Math" panose="02040503050406030204" pitchFamily="18" charset="0"/>
                      </a:rPr>
                      <m:t>ℕ</m:t>
                    </m:r>
                  </m:oMath>
                </a14:m>
                <a:r>
                  <a:rPr lang="en-US" dirty="0"/>
                  <a:t>:</a:t>
                </a:r>
              </a:p>
              <a:p>
                <a:endParaRPr lang="en-US" sz="600" dirty="0"/>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𝐴</m:t>
                      </m:r>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i="1">
                              <a:latin typeface="Cambria Math" panose="02040503050406030204" pitchFamily="18" charset="0"/>
                            </a:rPr>
                            <m:t>1, 2, 3</m:t>
                          </m:r>
                        </m:e>
                      </m:d>
                      <m:r>
                        <a:rPr lang="en-US" i="1">
                          <a:latin typeface="Cambria Math" panose="02040503050406030204" pitchFamily="18" charset="0"/>
                        </a:rPr>
                        <m:t>,  </m:t>
                      </m:r>
                      <m:r>
                        <a:rPr lang="en-US" i="1">
                          <a:latin typeface="Cambria Math" panose="02040503050406030204" pitchFamily="18" charset="0"/>
                        </a:rPr>
                        <m:t>𝐵</m:t>
                      </m:r>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i="1">
                              <a:latin typeface="Cambria Math" panose="02040503050406030204" pitchFamily="18" charset="0"/>
                            </a:rPr>
                            <m:t>2, 4, 6, …</m:t>
                          </m:r>
                        </m:e>
                      </m:d>
                    </m:oMath>
                  </m:oMathPara>
                </a14:m>
                <a:endParaRPr lang="en-US" dirty="0"/>
              </a:p>
              <a:p>
                <a:pPr marL="0" indent="0">
                  <a:buNone/>
                </a:pPr>
                <a:endParaRPr lang="en-US" sz="200" dirty="0"/>
              </a:p>
              <a:p>
                <a:r>
                  <a:rPr lang="en-US" b="1" dirty="0"/>
                  <a:t>Uncountable sets </a:t>
                </a:r>
                <a:r>
                  <a:rPr lang="en-US" dirty="0"/>
                  <a:t>= all the other sets</a:t>
                </a:r>
              </a:p>
              <a:p>
                <a:endParaRPr lang="en-US" sz="200" dirty="0"/>
              </a:p>
              <a:p>
                <a:pPr marL="0" indent="0" algn="ctr">
                  <a:buNone/>
                </a:pPr>
                <a14:m>
                  <m:oMathPara xmlns:m="http://schemas.openxmlformats.org/officeDocument/2006/math">
                    <m:oMathParaPr>
                      <m:jc m:val="centerGroup"/>
                    </m:oMathParaPr>
                    <m:oMath xmlns:m="http://schemas.openxmlformats.org/officeDocument/2006/math">
                      <m:r>
                        <a:rPr lang="en-US" i="1" smtClean="0">
                          <a:solidFill>
                            <a:schemeClr val="bg1"/>
                          </a:solidFill>
                          <a:latin typeface="Cambria Math" panose="02040503050406030204" pitchFamily="18" charset="0"/>
                        </a:rPr>
                        <m:t>𝐶</m:t>
                      </m:r>
                      <m:r>
                        <a:rPr lang="en-US" i="1" smtClean="0">
                          <a:solidFill>
                            <a:schemeClr val="bg1"/>
                          </a:solidFill>
                          <a:latin typeface="Cambria Math" panose="02040503050406030204" pitchFamily="18" charset="0"/>
                        </a:rPr>
                        <m:t>=</m:t>
                      </m:r>
                      <m:d>
                        <m:dPr>
                          <m:begChr m:val="["/>
                          <m:endChr m:val="]"/>
                          <m:ctrlPr>
                            <a:rPr lang="en-US" i="1">
                              <a:solidFill>
                                <a:schemeClr val="bg1"/>
                              </a:solidFill>
                              <a:latin typeface="Cambria Math" panose="02040503050406030204" pitchFamily="18" charset="0"/>
                            </a:rPr>
                          </m:ctrlPr>
                        </m:dPr>
                        <m:e>
                          <m:r>
                            <a:rPr lang="en-US" i="1">
                              <a:solidFill>
                                <a:schemeClr val="bg1"/>
                              </a:solidFill>
                              <a:latin typeface="Cambria Math" panose="02040503050406030204" pitchFamily="18" charset="0"/>
                            </a:rPr>
                            <m:t>1;2</m:t>
                          </m:r>
                        </m:e>
                      </m:d>
                      <m:r>
                        <a:rPr lang="en-US" i="1">
                          <a:solidFill>
                            <a:schemeClr val="bg1"/>
                          </a:solidFill>
                          <a:latin typeface="Cambria Math" panose="02040503050406030204" pitchFamily="18" charset="0"/>
                        </a:rPr>
                        <m:t>,  </m:t>
                      </m:r>
                      <m:r>
                        <a:rPr lang="en-US" i="1">
                          <a:solidFill>
                            <a:schemeClr val="bg1"/>
                          </a:solidFill>
                          <a:latin typeface="Cambria Math" panose="02040503050406030204" pitchFamily="18" charset="0"/>
                        </a:rPr>
                        <m:t>𝐷</m:t>
                      </m:r>
                      <m:r>
                        <a:rPr lang="en-US" i="1">
                          <a:solidFill>
                            <a:schemeClr val="bg1"/>
                          </a:solidFill>
                          <a:latin typeface="Cambria Math" panose="02040503050406030204" pitchFamily="18" charset="0"/>
                        </a:rPr>
                        <m:t>=</m:t>
                      </m:r>
                      <m:r>
                        <a:rPr lang="en-US" i="1">
                          <a:solidFill>
                            <a:schemeClr val="bg1"/>
                          </a:solidFill>
                          <a:latin typeface="Cambria Math" panose="02040503050406030204" pitchFamily="18" charset="0"/>
                          <a:ea typeface="Cambria Math" panose="02040503050406030204" pitchFamily="18" charset="0"/>
                        </a:rPr>
                        <m:t>ℝ</m:t>
                      </m:r>
                    </m:oMath>
                  </m:oMathPara>
                </a14:m>
                <a:endParaRPr lang="en-US" dirty="0">
                  <a:solidFill>
                    <a:schemeClr val="bg1"/>
                  </a:solidFill>
                </a:endParaRPr>
              </a:p>
            </p:txBody>
          </p:sp>
        </mc:Choice>
        <mc:Fallback xmlns="">
          <p:sp>
            <p:nvSpPr>
              <p:cNvPr id="3" name="Content Placeholder 2">
                <a:extLst>
                  <a:ext uri="{FF2B5EF4-FFF2-40B4-BE49-F238E27FC236}">
                    <a16:creationId xmlns:a16="http://schemas.microsoft.com/office/drawing/2014/main" id="{0E2DF17C-8BD5-44D5-A080-A5BB6AFCE37A}"/>
                  </a:ext>
                </a:extLst>
              </p:cNvPr>
              <p:cNvSpPr>
                <a:spLocks noGrp="1" noRot="1" noChangeAspect="1" noMove="1" noResize="1" noEditPoints="1" noAdjustHandles="1" noChangeArrowheads="1" noChangeShapeType="1" noTextEdit="1"/>
              </p:cNvSpPr>
              <p:nvPr>
                <p:ph idx="1"/>
              </p:nvPr>
            </p:nvSpPr>
            <p:spPr>
              <a:xfrm>
                <a:off x="838200" y="1482292"/>
                <a:ext cx="10515600" cy="5058208"/>
              </a:xfrm>
              <a:blipFill>
                <a:blip r:embed="rId2"/>
                <a:stretch>
                  <a:fillRect l="-1043" t="-2048"/>
                </a:stretch>
              </a:blipFill>
            </p:spPr>
            <p:txBody>
              <a:bodyPr/>
              <a:lstStyle/>
              <a:p>
                <a:r>
                  <a:rPr lang="en-BE">
                    <a:noFill/>
                  </a:rPr>
                  <a:t> </a:t>
                </a:r>
              </a:p>
            </p:txBody>
          </p:sp>
        </mc:Fallback>
      </mc:AlternateContent>
      <p:sp>
        <p:nvSpPr>
          <p:cNvPr id="4" name="Footer Placeholder 3">
            <a:extLst>
              <a:ext uri="{FF2B5EF4-FFF2-40B4-BE49-F238E27FC236}">
                <a16:creationId xmlns:a16="http://schemas.microsoft.com/office/drawing/2014/main" id="{425F9BEA-6712-4C45-B760-FA52612AFB4B}"/>
              </a:ext>
            </a:extLst>
          </p:cNvPr>
          <p:cNvSpPr>
            <a:spLocks noGrp="1"/>
          </p:cNvSpPr>
          <p:nvPr>
            <p:ph type="ftr" sz="quarter" idx="11"/>
          </p:nvPr>
        </p:nvSpPr>
        <p:spPr/>
        <p:txBody>
          <a:bodyPr/>
          <a:lstStyle/>
          <a:p>
            <a:r>
              <a:rPr lang="en-US"/>
              <a:t>Elementary Combinatorics and Probability - March 2021</a:t>
            </a:r>
            <a:endParaRPr lang="en-BE"/>
          </a:p>
        </p:txBody>
      </p:sp>
      <p:sp>
        <p:nvSpPr>
          <p:cNvPr id="5" name="Slide Number Placeholder 4">
            <a:extLst>
              <a:ext uri="{FF2B5EF4-FFF2-40B4-BE49-F238E27FC236}">
                <a16:creationId xmlns:a16="http://schemas.microsoft.com/office/drawing/2014/main" id="{F1F2798D-21EE-4434-959C-DBC550F70155}"/>
              </a:ext>
            </a:extLst>
          </p:cNvPr>
          <p:cNvSpPr>
            <a:spLocks noGrp="1"/>
          </p:cNvSpPr>
          <p:nvPr>
            <p:ph type="sldNum" sz="quarter" idx="12"/>
          </p:nvPr>
        </p:nvSpPr>
        <p:spPr/>
        <p:txBody>
          <a:bodyPr/>
          <a:lstStyle/>
          <a:p>
            <a:fld id="{08CF7B41-8972-4B54-B2ED-1FFF63F18177}" type="slidenum">
              <a:rPr lang="en-BE" smtClean="0"/>
              <a:t>119</a:t>
            </a:fld>
            <a:endParaRPr lang="en-BE"/>
          </a:p>
        </p:txBody>
      </p:sp>
    </p:spTree>
    <p:extLst>
      <p:ext uri="{BB962C8B-B14F-4D97-AF65-F5344CB8AC3E}">
        <p14:creationId xmlns:p14="http://schemas.microsoft.com/office/powerpoint/2010/main" val="27665042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26D5BC78-A84F-4D27-9D5F-63AB340DC44A}"/>
              </a:ext>
            </a:extLst>
          </p:cNvPr>
          <p:cNvSpPr>
            <a:spLocks noGrp="1"/>
          </p:cNvSpPr>
          <p:nvPr>
            <p:ph type="title"/>
          </p:nvPr>
        </p:nvSpPr>
        <p:spPr/>
        <p:txBody>
          <a:bodyPr/>
          <a:lstStyle/>
          <a:p>
            <a:r>
              <a:rPr lang="en-US" dirty="0"/>
              <a:t>Drug study</a:t>
            </a:r>
            <a:endParaRPr lang="en-BE" dirty="0"/>
          </a:p>
        </p:txBody>
      </p:sp>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79B20CA3-31C1-4770-A36B-CD9D1549E7F7}"/>
                  </a:ext>
                </a:extLst>
              </p:cNvPr>
              <p:cNvSpPr>
                <a:spLocks noGrp="1"/>
              </p:cNvSpPr>
              <p:nvPr>
                <p:ph idx="1"/>
              </p:nvPr>
            </p:nvSpPr>
            <p:spPr>
              <a:xfrm>
                <a:off x="413887" y="1337912"/>
                <a:ext cx="11492564" cy="5018438"/>
              </a:xfrm>
            </p:spPr>
            <p:txBody>
              <a:bodyPr>
                <a:normAutofit lnSpcReduction="10000"/>
              </a:bodyPr>
              <a:lstStyle/>
              <a:p>
                <a:pPr>
                  <a:lnSpc>
                    <a:spcPct val="120000"/>
                  </a:lnSpc>
                </a:pPr>
                <a:r>
                  <a:rPr lang="en-US" dirty="0"/>
                  <a:t>In a group of 500 people, </a:t>
                </a:r>
              </a:p>
              <a:p>
                <a:pPr>
                  <a:lnSpc>
                    <a:spcPct val="120000"/>
                  </a:lnSpc>
                </a:pPr>
                <a:r>
                  <a:rPr lang="en-US" dirty="0"/>
                  <a:t>150 patients responded positively to drug A 		</a:t>
                </a:r>
                <a14:m>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𝐴</m:t>
                        </m:r>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150</m:t>
                        </m:r>
                      </m:num>
                      <m:den>
                        <m:r>
                          <a:rPr lang="en-US" i="1">
                            <a:latin typeface="Cambria Math" panose="02040503050406030204" pitchFamily="18" charset="0"/>
                          </a:rPr>
                          <m:t>500</m:t>
                        </m:r>
                      </m:den>
                    </m:f>
                    <m:r>
                      <a:rPr lang="en-US" i="1">
                        <a:latin typeface="Cambria Math" panose="02040503050406030204" pitchFamily="18" charset="0"/>
                      </a:rPr>
                      <m:t>=0.3</m:t>
                    </m:r>
                  </m:oMath>
                </a14:m>
                <a:endParaRPr lang="en-US" dirty="0"/>
              </a:p>
              <a:p>
                <a:pPr>
                  <a:lnSpc>
                    <a:spcPct val="120000"/>
                  </a:lnSpc>
                </a:pPr>
                <a:r>
                  <a:rPr lang="en-US" dirty="0"/>
                  <a:t>200 patients responded positively to drug B 		</a:t>
                </a:r>
                <a14:m>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200</m:t>
                        </m:r>
                      </m:num>
                      <m:den>
                        <m:r>
                          <a:rPr lang="en-US" i="1">
                            <a:latin typeface="Cambria Math" panose="02040503050406030204" pitchFamily="18" charset="0"/>
                          </a:rPr>
                          <m:t>500</m:t>
                        </m:r>
                      </m:den>
                    </m:f>
                    <m:r>
                      <a:rPr lang="en-US" i="1">
                        <a:latin typeface="Cambria Math" panose="02040503050406030204" pitchFamily="18" charset="0"/>
                      </a:rPr>
                      <m:t>=0.4</m:t>
                    </m:r>
                  </m:oMath>
                </a14:m>
                <a:endParaRPr lang="en-US" dirty="0"/>
              </a:p>
              <a:p>
                <a:pPr>
                  <a:lnSpc>
                    <a:spcPct val="120000"/>
                  </a:lnSpc>
                </a:pPr>
                <a:r>
                  <a:rPr lang="en-US" dirty="0"/>
                  <a:t>and 90 patients responded positively to both drug A and drug B</a:t>
                </a:r>
              </a:p>
              <a:p>
                <a:pPr marL="0" indent="0">
                  <a:lnSpc>
                    <a:spcPct val="120000"/>
                  </a:lnSpc>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𝐴</m:t>
                          </m:r>
                          <m:r>
                            <a:rPr lang="en-US" b="0" i="1" smtClean="0">
                              <a:latin typeface="Cambria Math" panose="02040503050406030204" pitchFamily="18" charset="0"/>
                            </a:rPr>
                            <m:t>∩</m:t>
                          </m:r>
                          <m:r>
                            <a:rPr lang="en-US" i="1">
                              <a:latin typeface="Cambria Math" panose="02040503050406030204" pitchFamily="18" charset="0"/>
                            </a:rPr>
                            <m:t> </m:t>
                          </m:r>
                          <m:r>
                            <a:rPr lang="en-US" i="1">
                              <a:latin typeface="Cambria Math" panose="02040503050406030204" pitchFamily="18" charset="0"/>
                            </a:rPr>
                            <m:t>𝐵</m:t>
                          </m:r>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90</m:t>
                          </m:r>
                        </m:num>
                        <m:den>
                          <m:r>
                            <a:rPr lang="en-US" i="1">
                              <a:latin typeface="Cambria Math" panose="02040503050406030204" pitchFamily="18" charset="0"/>
                            </a:rPr>
                            <m:t>500</m:t>
                          </m:r>
                        </m:den>
                      </m:f>
                      <m:r>
                        <a:rPr lang="en-US" i="1">
                          <a:latin typeface="Cambria Math" panose="02040503050406030204" pitchFamily="18" charset="0"/>
                        </a:rPr>
                        <m:t>=0.18</m:t>
                      </m:r>
                    </m:oMath>
                  </m:oMathPara>
                </a14:m>
                <a:endParaRPr lang="en-US" dirty="0"/>
              </a:p>
              <a:p>
                <a:pPr>
                  <a:lnSpc>
                    <a:spcPct val="120000"/>
                  </a:lnSpc>
                </a:pPr>
                <a:r>
                  <a:rPr lang="en-US" dirty="0"/>
                  <a:t>What is the probability that a patient responds positively to drug A given that this patient responded positively to drug B		</a:t>
                </a:r>
                <a14:m>
                  <m:oMath xmlns:m="http://schemas.openxmlformats.org/officeDocument/2006/math">
                    <m:r>
                      <a:rPr lang="en-US" i="1" smtClean="0">
                        <a:solidFill>
                          <a:schemeClr val="bg1"/>
                        </a:solidFill>
                        <a:latin typeface="Cambria Math" panose="02040503050406030204" pitchFamily="18" charset="0"/>
                      </a:rPr>
                      <m:t>𝑃</m:t>
                    </m:r>
                    <m:d>
                      <m:dPr>
                        <m:ctrlPr>
                          <a:rPr lang="en-US" i="1">
                            <a:solidFill>
                              <a:schemeClr val="bg1"/>
                            </a:solidFill>
                            <a:latin typeface="Cambria Math" panose="02040503050406030204" pitchFamily="18" charset="0"/>
                          </a:rPr>
                        </m:ctrlPr>
                      </m:dPr>
                      <m:e>
                        <m:r>
                          <a:rPr lang="en-US" i="1">
                            <a:solidFill>
                              <a:schemeClr val="bg1"/>
                            </a:solidFill>
                            <a:latin typeface="Cambria Math" panose="02040503050406030204" pitchFamily="18" charset="0"/>
                          </a:rPr>
                          <m:t>𝐴</m:t>
                        </m:r>
                        <m:r>
                          <a:rPr lang="en-US" i="1">
                            <a:solidFill>
                              <a:schemeClr val="bg1"/>
                            </a:solidFill>
                            <a:latin typeface="Cambria Math" panose="02040503050406030204" pitchFamily="18" charset="0"/>
                          </a:rPr>
                          <m:t>|</m:t>
                        </m:r>
                        <m:r>
                          <a:rPr lang="en-US" i="1">
                            <a:solidFill>
                              <a:schemeClr val="bg1"/>
                            </a:solidFill>
                            <a:latin typeface="Cambria Math" panose="02040503050406030204" pitchFamily="18" charset="0"/>
                          </a:rPr>
                          <m:t>𝐵</m:t>
                        </m:r>
                      </m:e>
                    </m:d>
                    <m:r>
                      <a:rPr lang="en-US" i="1">
                        <a:solidFill>
                          <a:schemeClr val="bg1"/>
                        </a:solidFill>
                        <a:latin typeface="Cambria Math" panose="02040503050406030204" pitchFamily="18" charset="0"/>
                      </a:rPr>
                      <m:t>=?</m:t>
                    </m:r>
                  </m:oMath>
                </a14:m>
                <a:endParaRPr lang="en-BE" dirty="0">
                  <a:solidFill>
                    <a:schemeClr val="bg1"/>
                  </a:solidFill>
                </a:endParaRPr>
              </a:p>
              <a:p>
                <a:pPr>
                  <a:lnSpc>
                    <a:spcPct val="120000"/>
                  </a:lnSpc>
                </a:pPr>
                <a:endParaRPr lang="en-BE" dirty="0"/>
              </a:p>
            </p:txBody>
          </p:sp>
        </mc:Choice>
        <mc:Fallback xmlns="">
          <p:sp>
            <p:nvSpPr>
              <p:cNvPr id="7" name="Content Placeholder 6">
                <a:extLst>
                  <a:ext uri="{FF2B5EF4-FFF2-40B4-BE49-F238E27FC236}">
                    <a16:creationId xmlns:a16="http://schemas.microsoft.com/office/drawing/2014/main" id="{79B20CA3-31C1-4770-A36B-CD9D1549E7F7}"/>
                  </a:ext>
                </a:extLst>
              </p:cNvPr>
              <p:cNvSpPr>
                <a:spLocks noGrp="1" noRot="1" noChangeAspect="1" noMove="1" noResize="1" noEditPoints="1" noAdjustHandles="1" noChangeArrowheads="1" noChangeShapeType="1" noTextEdit="1"/>
              </p:cNvSpPr>
              <p:nvPr>
                <p:ph idx="1"/>
              </p:nvPr>
            </p:nvSpPr>
            <p:spPr>
              <a:xfrm>
                <a:off x="413887" y="1337912"/>
                <a:ext cx="11492564" cy="5018438"/>
              </a:xfrm>
              <a:blipFill>
                <a:blip r:embed="rId2"/>
                <a:stretch>
                  <a:fillRect l="-955" t="-728"/>
                </a:stretch>
              </a:blipFill>
            </p:spPr>
            <p:txBody>
              <a:bodyPr/>
              <a:lstStyle/>
              <a:p>
                <a:r>
                  <a:rPr lang="en-BE">
                    <a:noFill/>
                  </a:rPr>
                  <a:t> </a:t>
                </a:r>
              </a:p>
            </p:txBody>
          </p:sp>
        </mc:Fallback>
      </mc:AlternateContent>
      <p:sp>
        <p:nvSpPr>
          <p:cNvPr id="4" name="Footer Placeholder 3">
            <a:extLst>
              <a:ext uri="{FF2B5EF4-FFF2-40B4-BE49-F238E27FC236}">
                <a16:creationId xmlns:a16="http://schemas.microsoft.com/office/drawing/2014/main" id="{F454CEE7-F1D4-4A2E-AE6B-9B25CBC1972C}"/>
              </a:ext>
            </a:extLst>
          </p:cNvPr>
          <p:cNvSpPr>
            <a:spLocks noGrp="1"/>
          </p:cNvSpPr>
          <p:nvPr>
            <p:ph type="ftr" sz="quarter" idx="11"/>
          </p:nvPr>
        </p:nvSpPr>
        <p:spPr/>
        <p:txBody>
          <a:bodyPr/>
          <a:lstStyle/>
          <a:p>
            <a:r>
              <a:rPr lang="en-US"/>
              <a:t>Elementary Combinatorics and Probability - March 2021</a:t>
            </a:r>
            <a:endParaRPr lang="en-BE"/>
          </a:p>
        </p:txBody>
      </p:sp>
      <p:sp>
        <p:nvSpPr>
          <p:cNvPr id="5" name="Slide Number Placeholder 4">
            <a:extLst>
              <a:ext uri="{FF2B5EF4-FFF2-40B4-BE49-F238E27FC236}">
                <a16:creationId xmlns:a16="http://schemas.microsoft.com/office/drawing/2014/main" id="{4852D98C-7E7A-47B0-AA3E-68E2B0C868EE}"/>
              </a:ext>
            </a:extLst>
          </p:cNvPr>
          <p:cNvSpPr>
            <a:spLocks noGrp="1"/>
          </p:cNvSpPr>
          <p:nvPr>
            <p:ph type="sldNum" sz="quarter" idx="12"/>
          </p:nvPr>
        </p:nvSpPr>
        <p:spPr/>
        <p:txBody>
          <a:bodyPr/>
          <a:lstStyle/>
          <a:p>
            <a:fld id="{08CF7B41-8972-4B54-B2ED-1FFF63F18177}" type="slidenum">
              <a:rPr lang="en-BE" smtClean="0"/>
              <a:t>12</a:t>
            </a:fld>
            <a:endParaRPr lang="en-BE"/>
          </a:p>
        </p:txBody>
      </p:sp>
    </p:spTree>
    <p:extLst>
      <p:ext uri="{BB962C8B-B14F-4D97-AF65-F5344CB8AC3E}">
        <p14:creationId xmlns:p14="http://schemas.microsoft.com/office/powerpoint/2010/main" val="310342359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D0E49E-19CF-41FC-A5ED-92C7C163E547}"/>
              </a:ext>
            </a:extLst>
          </p:cNvPr>
          <p:cNvSpPr>
            <a:spLocks noGrp="1"/>
          </p:cNvSpPr>
          <p:nvPr>
            <p:ph type="title"/>
          </p:nvPr>
        </p:nvSpPr>
        <p:spPr/>
        <p:txBody>
          <a:bodyPr/>
          <a:lstStyle/>
          <a:p>
            <a:r>
              <a:rPr lang="en-US" dirty="0"/>
              <a:t>(UN)Countable sets</a:t>
            </a:r>
            <a:endParaRPr lang="en-B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E2DF17C-8BD5-44D5-A080-A5BB6AFCE37A}"/>
                  </a:ext>
                </a:extLst>
              </p:cNvPr>
              <p:cNvSpPr>
                <a:spLocks noGrp="1"/>
              </p:cNvSpPr>
              <p:nvPr>
                <p:ph idx="1"/>
              </p:nvPr>
            </p:nvSpPr>
            <p:spPr>
              <a:xfrm>
                <a:off x="838200" y="1482292"/>
                <a:ext cx="10515600" cy="5058208"/>
              </a:xfrm>
            </p:spPr>
            <p:txBody>
              <a:bodyPr>
                <a:normAutofit/>
              </a:bodyPr>
              <a:lstStyle/>
              <a:p>
                <a:r>
                  <a:rPr lang="en-US" dirty="0"/>
                  <a:t>You know that sets can be finite and infinite.</a:t>
                </a:r>
              </a:p>
              <a:p>
                <a:endParaRPr lang="en-US" sz="1050" dirty="0"/>
              </a:p>
              <a:p>
                <a:pPr marL="0" indent="0" algn="ctr">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𝐴</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1, 2, 3</m:t>
                          </m:r>
                        </m:e>
                      </m:d>
                      <m:r>
                        <a:rPr lang="en-US" b="0" i="1" smtClean="0">
                          <a:latin typeface="Cambria Math" panose="02040503050406030204" pitchFamily="18" charset="0"/>
                        </a:rPr>
                        <m:t>,  </m:t>
                      </m:r>
                      <m:r>
                        <a:rPr lang="en-US" b="0" i="1" smtClean="0">
                          <a:latin typeface="Cambria Math" panose="02040503050406030204" pitchFamily="18" charset="0"/>
                        </a:rPr>
                        <m:t>𝐵</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2, 4, 6, …</m:t>
                          </m:r>
                        </m:e>
                      </m:d>
                      <m:r>
                        <a:rPr lang="en-US" b="0" i="1" smtClean="0">
                          <a:latin typeface="Cambria Math" panose="02040503050406030204" pitchFamily="18" charset="0"/>
                        </a:rPr>
                        <m:t>,  </m:t>
                      </m:r>
                      <m:r>
                        <a:rPr lang="en-US" b="0" i="1" smtClean="0">
                          <a:latin typeface="Cambria Math" panose="02040503050406030204" pitchFamily="18" charset="0"/>
                        </a:rPr>
                        <m:t>𝐶</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1;2</m:t>
                          </m:r>
                        </m:e>
                      </m:d>
                      <m:r>
                        <a:rPr lang="en-US" b="0" i="1" smtClean="0">
                          <a:latin typeface="Cambria Math" panose="02040503050406030204" pitchFamily="18" charset="0"/>
                        </a:rPr>
                        <m:t>,  </m:t>
                      </m:r>
                      <m:r>
                        <a:rPr lang="en-US" b="0" i="1" smtClean="0">
                          <a:latin typeface="Cambria Math" panose="02040503050406030204" pitchFamily="18" charset="0"/>
                        </a:rPr>
                        <m:t>𝐷</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ℝ</m:t>
                      </m:r>
                    </m:oMath>
                  </m:oMathPara>
                </a14:m>
                <a:endParaRPr lang="en-US" dirty="0"/>
              </a:p>
              <a:p>
                <a:pPr marL="0" indent="0" algn="ctr">
                  <a:buNone/>
                </a:pPr>
                <a:endParaRPr lang="en-US" sz="900" dirty="0"/>
              </a:p>
              <a:p>
                <a:r>
                  <a:rPr lang="en-US" dirty="0"/>
                  <a:t>They can also be </a:t>
                </a:r>
                <a:r>
                  <a:rPr lang="en-US" i="1" dirty="0"/>
                  <a:t>countable</a:t>
                </a:r>
                <a:r>
                  <a:rPr lang="en-US" dirty="0"/>
                  <a:t> or </a:t>
                </a:r>
                <a:r>
                  <a:rPr lang="en-US" i="1" dirty="0"/>
                  <a:t>uncountable</a:t>
                </a:r>
                <a:r>
                  <a:rPr lang="en-US" dirty="0"/>
                  <a:t>.</a:t>
                </a:r>
              </a:p>
              <a:p>
                <a:endParaRPr lang="en-US" sz="200" dirty="0"/>
              </a:p>
              <a:p>
                <a:r>
                  <a:rPr lang="en-US" b="1" dirty="0"/>
                  <a:t>Countable sets </a:t>
                </a:r>
                <a:r>
                  <a:rPr lang="en-US" dirty="0"/>
                  <a:t>= elements can be “counted” = there is a one-to-one correspondence between the element of set and </a:t>
                </a:r>
                <a14:m>
                  <m:oMath xmlns:m="http://schemas.openxmlformats.org/officeDocument/2006/math">
                    <m:r>
                      <a:rPr lang="en-US" i="1" smtClean="0">
                        <a:latin typeface="Cambria Math" panose="02040503050406030204" pitchFamily="18" charset="0"/>
                        <a:ea typeface="Cambria Math" panose="02040503050406030204" pitchFamily="18" charset="0"/>
                      </a:rPr>
                      <m:t>ℕ</m:t>
                    </m:r>
                  </m:oMath>
                </a14:m>
                <a:r>
                  <a:rPr lang="en-US" dirty="0"/>
                  <a:t>:</a:t>
                </a:r>
              </a:p>
              <a:p>
                <a:endParaRPr lang="en-US" sz="600" dirty="0"/>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𝐴</m:t>
                      </m:r>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i="1">
                              <a:latin typeface="Cambria Math" panose="02040503050406030204" pitchFamily="18" charset="0"/>
                            </a:rPr>
                            <m:t>1, 2, 3</m:t>
                          </m:r>
                        </m:e>
                      </m:d>
                      <m:r>
                        <a:rPr lang="en-US" i="1">
                          <a:latin typeface="Cambria Math" panose="02040503050406030204" pitchFamily="18" charset="0"/>
                        </a:rPr>
                        <m:t>,  </m:t>
                      </m:r>
                      <m:r>
                        <a:rPr lang="en-US" i="1">
                          <a:latin typeface="Cambria Math" panose="02040503050406030204" pitchFamily="18" charset="0"/>
                        </a:rPr>
                        <m:t>𝐵</m:t>
                      </m:r>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i="1">
                              <a:latin typeface="Cambria Math" panose="02040503050406030204" pitchFamily="18" charset="0"/>
                            </a:rPr>
                            <m:t>2, 4, 6, …</m:t>
                          </m:r>
                        </m:e>
                      </m:d>
                    </m:oMath>
                  </m:oMathPara>
                </a14:m>
                <a:endParaRPr lang="en-US" dirty="0"/>
              </a:p>
              <a:p>
                <a:pPr marL="0" indent="0">
                  <a:buNone/>
                </a:pPr>
                <a:endParaRPr lang="en-US" sz="200" dirty="0"/>
              </a:p>
              <a:p>
                <a:r>
                  <a:rPr lang="en-US" b="1" dirty="0"/>
                  <a:t>Uncountable sets </a:t>
                </a:r>
                <a:r>
                  <a:rPr lang="en-US" dirty="0"/>
                  <a:t>= all the other sets</a:t>
                </a:r>
              </a:p>
              <a:p>
                <a:endParaRPr lang="en-US" sz="200" dirty="0"/>
              </a:p>
              <a:p>
                <a:pPr marL="0" indent="0" algn="ctr">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𝐶</m:t>
                      </m:r>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i="1">
                              <a:latin typeface="Cambria Math" panose="02040503050406030204" pitchFamily="18" charset="0"/>
                            </a:rPr>
                            <m:t>1;2</m:t>
                          </m:r>
                        </m:e>
                      </m:d>
                      <m:r>
                        <a:rPr lang="en-US" i="1">
                          <a:latin typeface="Cambria Math" panose="02040503050406030204" pitchFamily="18" charset="0"/>
                        </a:rPr>
                        <m:t>,  </m:t>
                      </m:r>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ℝ</m:t>
                      </m:r>
                    </m:oMath>
                  </m:oMathPara>
                </a14:m>
                <a:endParaRPr lang="en-US" dirty="0"/>
              </a:p>
            </p:txBody>
          </p:sp>
        </mc:Choice>
        <mc:Fallback xmlns="">
          <p:sp>
            <p:nvSpPr>
              <p:cNvPr id="3" name="Content Placeholder 2">
                <a:extLst>
                  <a:ext uri="{FF2B5EF4-FFF2-40B4-BE49-F238E27FC236}">
                    <a16:creationId xmlns:a16="http://schemas.microsoft.com/office/drawing/2014/main" id="{0E2DF17C-8BD5-44D5-A080-A5BB6AFCE37A}"/>
                  </a:ext>
                </a:extLst>
              </p:cNvPr>
              <p:cNvSpPr>
                <a:spLocks noGrp="1" noRot="1" noChangeAspect="1" noMove="1" noResize="1" noEditPoints="1" noAdjustHandles="1" noChangeArrowheads="1" noChangeShapeType="1" noTextEdit="1"/>
              </p:cNvSpPr>
              <p:nvPr>
                <p:ph idx="1"/>
              </p:nvPr>
            </p:nvSpPr>
            <p:spPr>
              <a:xfrm>
                <a:off x="838200" y="1482292"/>
                <a:ext cx="10515600" cy="5058208"/>
              </a:xfrm>
              <a:blipFill>
                <a:blip r:embed="rId2"/>
                <a:stretch>
                  <a:fillRect l="-1043" t="-2048"/>
                </a:stretch>
              </a:blipFill>
            </p:spPr>
            <p:txBody>
              <a:bodyPr/>
              <a:lstStyle/>
              <a:p>
                <a:r>
                  <a:rPr lang="en-BE">
                    <a:noFill/>
                  </a:rPr>
                  <a:t> </a:t>
                </a:r>
              </a:p>
            </p:txBody>
          </p:sp>
        </mc:Fallback>
      </mc:AlternateContent>
      <p:sp>
        <p:nvSpPr>
          <p:cNvPr id="4" name="Footer Placeholder 3">
            <a:extLst>
              <a:ext uri="{FF2B5EF4-FFF2-40B4-BE49-F238E27FC236}">
                <a16:creationId xmlns:a16="http://schemas.microsoft.com/office/drawing/2014/main" id="{425F9BEA-6712-4C45-B760-FA52612AFB4B}"/>
              </a:ext>
            </a:extLst>
          </p:cNvPr>
          <p:cNvSpPr>
            <a:spLocks noGrp="1"/>
          </p:cNvSpPr>
          <p:nvPr>
            <p:ph type="ftr" sz="quarter" idx="11"/>
          </p:nvPr>
        </p:nvSpPr>
        <p:spPr/>
        <p:txBody>
          <a:bodyPr/>
          <a:lstStyle/>
          <a:p>
            <a:r>
              <a:rPr lang="en-US"/>
              <a:t>Elementary Combinatorics and Probability - March 2021</a:t>
            </a:r>
            <a:endParaRPr lang="en-BE"/>
          </a:p>
        </p:txBody>
      </p:sp>
      <p:sp>
        <p:nvSpPr>
          <p:cNvPr id="5" name="Slide Number Placeholder 4">
            <a:extLst>
              <a:ext uri="{FF2B5EF4-FFF2-40B4-BE49-F238E27FC236}">
                <a16:creationId xmlns:a16="http://schemas.microsoft.com/office/drawing/2014/main" id="{F1F2798D-21EE-4434-959C-DBC550F70155}"/>
              </a:ext>
            </a:extLst>
          </p:cNvPr>
          <p:cNvSpPr>
            <a:spLocks noGrp="1"/>
          </p:cNvSpPr>
          <p:nvPr>
            <p:ph type="sldNum" sz="quarter" idx="12"/>
          </p:nvPr>
        </p:nvSpPr>
        <p:spPr/>
        <p:txBody>
          <a:bodyPr/>
          <a:lstStyle/>
          <a:p>
            <a:fld id="{08CF7B41-8972-4B54-B2ED-1FFF63F18177}" type="slidenum">
              <a:rPr lang="en-BE" smtClean="0"/>
              <a:t>120</a:t>
            </a:fld>
            <a:endParaRPr lang="en-BE"/>
          </a:p>
        </p:txBody>
      </p:sp>
    </p:spTree>
    <p:extLst>
      <p:ext uri="{BB962C8B-B14F-4D97-AF65-F5344CB8AC3E}">
        <p14:creationId xmlns:p14="http://schemas.microsoft.com/office/powerpoint/2010/main" val="17262817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EDD605-9DD7-41A6-B48A-593E610E50D7}"/>
              </a:ext>
            </a:extLst>
          </p:cNvPr>
          <p:cNvSpPr>
            <a:spLocks noGrp="1"/>
          </p:cNvSpPr>
          <p:nvPr>
            <p:ph type="title"/>
          </p:nvPr>
        </p:nvSpPr>
        <p:spPr/>
        <p:txBody>
          <a:bodyPr/>
          <a:lstStyle/>
          <a:p>
            <a:r>
              <a:rPr lang="en-US" dirty="0"/>
              <a:t>Discrete random variables</a:t>
            </a:r>
            <a:endParaRPr lang="en-B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EF0185D-3C4B-40E8-ADD4-CF05E75D70CC}"/>
                  </a:ext>
                </a:extLst>
              </p:cNvPr>
              <p:cNvSpPr>
                <a:spLocks noGrp="1"/>
              </p:cNvSpPr>
              <p:nvPr>
                <p:ph idx="1"/>
              </p:nvPr>
            </p:nvSpPr>
            <p:spPr>
              <a:xfrm>
                <a:off x="838200" y="1491916"/>
                <a:ext cx="10515600" cy="4864433"/>
              </a:xfrm>
            </p:spPr>
            <p:txBody>
              <a:bodyPr>
                <a:noAutofit/>
              </a:bodyPr>
              <a:lstStyle/>
              <a:p>
                <a:r>
                  <a:rPr lang="en-US" sz="3200" b="1" dirty="0"/>
                  <a:t>D</a:t>
                </a:r>
                <a:r>
                  <a:rPr lang="en-US" sz="3200" b="1" i="1" dirty="0"/>
                  <a:t>iscrete</a:t>
                </a:r>
                <a:r>
                  <a:rPr lang="en-US" sz="3200" dirty="0"/>
                  <a:t> random variables have </a:t>
                </a:r>
                <a:r>
                  <a:rPr lang="en-US" sz="3200" i="1" dirty="0"/>
                  <a:t>countable</a:t>
                </a:r>
                <a:r>
                  <a:rPr lang="en-US" sz="3200" dirty="0"/>
                  <a:t> range.</a:t>
                </a:r>
                <a:br>
                  <a:rPr lang="en-US" sz="3200" dirty="0"/>
                </a:br>
                <a:br>
                  <a:rPr lang="en-US" sz="1600" dirty="0"/>
                </a:br>
                <a:r>
                  <a:rPr lang="en-US" sz="3200" dirty="0">
                    <a:solidFill>
                      <a:schemeClr val="bg1"/>
                    </a:solidFill>
                  </a:rPr>
                  <a:t>Example 1:</a:t>
                </a:r>
                <a:br>
                  <a:rPr lang="en-US" sz="3200" dirty="0">
                    <a:solidFill>
                      <a:schemeClr val="bg1"/>
                    </a:solidFill>
                  </a:rPr>
                </a:br>
                <a:br>
                  <a:rPr lang="en-US" sz="1400" dirty="0">
                    <a:solidFill>
                      <a:schemeClr val="bg1"/>
                    </a:solidFill>
                  </a:rPr>
                </a:br>
                <a14:m>
                  <m:oMath xmlns:m="http://schemas.openxmlformats.org/officeDocument/2006/math">
                    <m:r>
                      <a:rPr lang="en-US" sz="3200" b="0" i="1" dirty="0" smtClean="0">
                        <a:solidFill>
                          <a:schemeClr val="bg1"/>
                        </a:solidFill>
                        <a:latin typeface="Cambria Math" panose="02040503050406030204" pitchFamily="18" charset="0"/>
                      </a:rPr>
                      <m:t>𝑋</m:t>
                    </m:r>
                  </m:oMath>
                </a14:m>
                <a:r>
                  <a:rPr lang="en-US" sz="3200" dirty="0">
                    <a:solidFill>
                      <a:schemeClr val="bg1"/>
                    </a:solidFill>
                  </a:rPr>
                  <a:t> – sum on the two rolled dice</a:t>
                </a:r>
                <a:br>
                  <a:rPr lang="en-US" sz="700" dirty="0">
                    <a:solidFill>
                      <a:schemeClr val="bg1"/>
                    </a:solidFill>
                  </a:rPr>
                </a:br>
                <a14:m>
                  <m:oMath xmlns:m="http://schemas.openxmlformats.org/officeDocument/2006/math">
                    <m:sSub>
                      <m:sSubPr>
                        <m:ctrlPr>
                          <a:rPr lang="en-US" sz="3200" i="1">
                            <a:solidFill>
                              <a:schemeClr val="bg1"/>
                            </a:solidFill>
                            <a:latin typeface="Cambria Math" panose="02040503050406030204" pitchFamily="18" charset="0"/>
                          </a:rPr>
                        </m:ctrlPr>
                      </m:sSubPr>
                      <m:e>
                        <m:r>
                          <a:rPr lang="en-US" sz="3200" i="1">
                            <a:solidFill>
                              <a:schemeClr val="bg1"/>
                            </a:solidFill>
                            <a:latin typeface="Cambria Math" panose="02040503050406030204" pitchFamily="18" charset="0"/>
                          </a:rPr>
                          <m:t>𝑅</m:t>
                        </m:r>
                      </m:e>
                      <m:sub>
                        <m:r>
                          <a:rPr lang="en-US" sz="3200" b="0" i="1" smtClean="0">
                            <a:solidFill>
                              <a:schemeClr val="bg1"/>
                            </a:solidFill>
                            <a:latin typeface="Cambria Math" panose="02040503050406030204" pitchFamily="18" charset="0"/>
                          </a:rPr>
                          <m:t>𝑋</m:t>
                        </m:r>
                      </m:sub>
                    </m:sSub>
                    <m:r>
                      <a:rPr lang="en-US" sz="3200" i="1">
                        <a:solidFill>
                          <a:schemeClr val="bg1"/>
                        </a:solidFill>
                        <a:latin typeface="Cambria Math" panose="02040503050406030204" pitchFamily="18" charset="0"/>
                      </a:rPr>
                      <m:t>=</m:t>
                    </m:r>
                    <m:d>
                      <m:dPr>
                        <m:begChr m:val="{"/>
                        <m:endChr m:val="}"/>
                        <m:ctrlPr>
                          <a:rPr lang="en-US" sz="3200" i="1" smtClean="0">
                            <a:solidFill>
                              <a:schemeClr val="bg1"/>
                            </a:solidFill>
                            <a:latin typeface="Cambria Math" panose="02040503050406030204" pitchFamily="18" charset="0"/>
                          </a:rPr>
                        </m:ctrlPr>
                      </m:dPr>
                      <m:e>
                        <m:r>
                          <a:rPr lang="en-US" sz="3200" b="0" i="1" smtClean="0">
                            <a:solidFill>
                              <a:schemeClr val="bg1"/>
                            </a:solidFill>
                            <a:latin typeface="Cambria Math" panose="02040503050406030204" pitchFamily="18" charset="0"/>
                          </a:rPr>
                          <m:t>2, 3, 4, 5, 6, 7, 8, 9, 10, 11, 12</m:t>
                        </m:r>
                      </m:e>
                    </m:d>
                    <m:r>
                      <a:rPr lang="en-US" sz="3200" i="1">
                        <a:solidFill>
                          <a:schemeClr val="bg1"/>
                        </a:solidFill>
                        <a:latin typeface="Cambria Math" panose="02040503050406030204" pitchFamily="18" charset="0"/>
                      </a:rPr>
                      <m:t> </m:t>
                    </m:r>
                  </m:oMath>
                </a14:m>
                <a:br>
                  <a:rPr lang="en-US" sz="3200" dirty="0"/>
                </a:br>
                <a:br>
                  <a:rPr lang="en-US" sz="3200" dirty="0"/>
                </a:br>
                <a:r>
                  <a:rPr lang="en-US" sz="3200" dirty="0">
                    <a:solidFill>
                      <a:schemeClr val="bg1"/>
                    </a:solidFill>
                  </a:rPr>
                  <a:t>Example 2:</a:t>
                </a:r>
                <a:br>
                  <a:rPr lang="en-US" sz="3200" dirty="0"/>
                </a:br>
                <a:br>
                  <a:rPr lang="en-US" sz="1400" dirty="0"/>
                </a:br>
                <a14:m>
                  <m:oMath xmlns:m="http://schemas.openxmlformats.org/officeDocument/2006/math">
                    <m:r>
                      <a:rPr lang="en-US" sz="3200" i="1" dirty="0" smtClean="0">
                        <a:solidFill>
                          <a:schemeClr val="bg1"/>
                        </a:solidFill>
                        <a:latin typeface="Cambria Math" panose="02040503050406030204" pitchFamily="18" charset="0"/>
                      </a:rPr>
                      <m:t>𝑌</m:t>
                    </m:r>
                  </m:oMath>
                </a14:m>
                <a:r>
                  <a:rPr lang="en-US" sz="3200" dirty="0">
                    <a:solidFill>
                      <a:schemeClr val="bg1"/>
                    </a:solidFill>
                  </a:rPr>
                  <a:t> – the total number of coin tosses before the first tails appears.</a:t>
                </a:r>
                <a:br>
                  <a:rPr lang="en-US" sz="3200" dirty="0">
                    <a:solidFill>
                      <a:schemeClr val="bg1"/>
                    </a:solidFill>
                  </a:rPr>
                </a:br>
                <a:br>
                  <a:rPr lang="en-US" sz="700" dirty="0">
                    <a:solidFill>
                      <a:schemeClr val="bg1"/>
                    </a:solidFill>
                  </a:rPr>
                </a:br>
                <a14:m>
                  <m:oMath xmlns:m="http://schemas.openxmlformats.org/officeDocument/2006/math">
                    <m:sSub>
                      <m:sSubPr>
                        <m:ctrlPr>
                          <a:rPr lang="en-US" sz="3200" b="0" i="1" smtClean="0">
                            <a:solidFill>
                              <a:schemeClr val="bg1"/>
                            </a:solidFill>
                            <a:latin typeface="Cambria Math" panose="02040503050406030204" pitchFamily="18" charset="0"/>
                          </a:rPr>
                        </m:ctrlPr>
                      </m:sSubPr>
                      <m:e>
                        <m:r>
                          <a:rPr lang="en-US" sz="3200" b="0" i="1" smtClean="0">
                            <a:solidFill>
                              <a:schemeClr val="bg1"/>
                            </a:solidFill>
                            <a:latin typeface="Cambria Math" panose="02040503050406030204" pitchFamily="18" charset="0"/>
                          </a:rPr>
                          <m:t>𝑅</m:t>
                        </m:r>
                      </m:e>
                      <m:sub>
                        <m:r>
                          <a:rPr lang="en-US" sz="3200" b="0" i="1" smtClean="0">
                            <a:solidFill>
                              <a:schemeClr val="bg1"/>
                            </a:solidFill>
                            <a:latin typeface="Cambria Math" panose="02040503050406030204" pitchFamily="18" charset="0"/>
                          </a:rPr>
                          <m:t>𝑌</m:t>
                        </m:r>
                      </m:sub>
                    </m:sSub>
                    <m:r>
                      <a:rPr lang="en-US" sz="3200" b="0" i="1" smtClean="0">
                        <a:solidFill>
                          <a:schemeClr val="bg1"/>
                        </a:solidFill>
                        <a:latin typeface="Cambria Math" panose="02040503050406030204" pitchFamily="18" charset="0"/>
                      </a:rPr>
                      <m:t>=</m:t>
                    </m:r>
                    <m:d>
                      <m:dPr>
                        <m:begChr m:val="{"/>
                        <m:endChr m:val="}"/>
                        <m:ctrlPr>
                          <a:rPr lang="en-US" sz="3200" b="0" i="1" smtClean="0">
                            <a:solidFill>
                              <a:schemeClr val="bg1"/>
                            </a:solidFill>
                            <a:latin typeface="Cambria Math" panose="02040503050406030204" pitchFamily="18" charset="0"/>
                          </a:rPr>
                        </m:ctrlPr>
                      </m:dPr>
                      <m:e>
                        <m:r>
                          <a:rPr lang="en-US" sz="3200" b="0" i="1" smtClean="0">
                            <a:solidFill>
                              <a:schemeClr val="bg1"/>
                            </a:solidFill>
                            <a:latin typeface="Cambria Math" panose="02040503050406030204" pitchFamily="18" charset="0"/>
                          </a:rPr>
                          <m:t>1, 2, 3, …</m:t>
                        </m:r>
                      </m:e>
                    </m:d>
                  </m:oMath>
                </a14:m>
                <a:br>
                  <a:rPr lang="en-US" sz="3200" dirty="0"/>
                </a:br>
                <a:br>
                  <a:rPr lang="en-US" sz="3200" dirty="0"/>
                </a:br>
                <a:endParaRPr lang="en-US" sz="3200" dirty="0"/>
              </a:p>
              <a:p>
                <a:endParaRPr lang="en-US" sz="3200" dirty="0"/>
              </a:p>
            </p:txBody>
          </p:sp>
        </mc:Choice>
        <mc:Fallback xmlns="">
          <p:sp>
            <p:nvSpPr>
              <p:cNvPr id="3" name="Content Placeholder 2">
                <a:extLst>
                  <a:ext uri="{FF2B5EF4-FFF2-40B4-BE49-F238E27FC236}">
                    <a16:creationId xmlns:a16="http://schemas.microsoft.com/office/drawing/2014/main" id="{6EF0185D-3C4B-40E8-ADD4-CF05E75D70CC}"/>
                  </a:ext>
                </a:extLst>
              </p:cNvPr>
              <p:cNvSpPr>
                <a:spLocks noGrp="1" noRot="1" noChangeAspect="1" noMove="1" noResize="1" noEditPoints="1" noAdjustHandles="1" noChangeArrowheads="1" noChangeShapeType="1" noTextEdit="1"/>
              </p:cNvSpPr>
              <p:nvPr>
                <p:ph idx="1"/>
              </p:nvPr>
            </p:nvSpPr>
            <p:spPr>
              <a:xfrm>
                <a:off x="838200" y="1491916"/>
                <a:ext cx="10515600" cy="4864433"/>
              </a:xfrm>
              <a:blipFill>
                <a:blip r:embed="rId2"/>
                <a:stretch>
                  <a:fillRect l="-1333" t="-2632"/>
                </a:stretch>
              </a:blipFill>
            </p:spPr>
            <p:txBody>
              <a:bodyPr/>
              <a:lstStyle/>
              <a:p>
                <a:r>
                  <a:rPr lang="en-BE">
                    <a:noFill/>
                  </a:rPr>
                  <a:t> </a:t>
                </a:r>
              </a:p>
            </p:txBody>
          </p:sp>
        </mc:Fallback>
      </mc:AlternateContent>
      <p:sp>
        <p:nvSpPr>
          <p:cNvPr id="4" name="Footer Placeholder 3">
            <a:extLst>
              <a:ext uri="{FF2B5EF4-FFF2-40B4-BE49-F238E27FC236}">
                <a16:creationId xmlns:a16="http://schemas.microsoft.com/office/drawing/2014/main" id="{05D15F74-9CE8-460F-9763-C724AF4076CA}"/>
              </a:ext>
            </a:extLst>
          </p:cNvPr>
          <p:cNvSpPr>
            <a:spLocks noGrp="1"/>
          </p:cNvSpPr>
          <p:nvPr>
            <p:ph type="ftr" sz="quarter" idx="11"/>
          </p:nvPr>
        </p:nvSpPr>
        <p:spPr/>
        <p:txBody>
          <a:bodyPr/>
          <a:lstStyle/>
          <a:p>
            <a:r>
              <a:rPr lang="en-US"/>
              <a:t>Elementary Combinatorics and Probability - March 2021</a:t>
            </a:r>
            <a:endParaRPr lang="en-BE"/>
          </a:p>
        </p:txBody>
      </p:sp>
      <p:sp>
        <p:nvSpPr>
          <p:cNvPr id="5" name="Slide Number Placeholder 4">
            <a:extLst>
              <a:ext uri="{FF2B5EF4-FFF2-40B4-BE49-F238E27FC236}">
                <a16:creationId xmlns:a16="http://schemas.microsoft.com/office/drawing/2014/main" id="{8788833E-363F-43DE-8FE3-8C66FBC08EB8}"/>
              </a:ext>
            </a:extLst>
          </p:cNvPr>
          <p:cNvSpPr>
            <a:spLocks noGrp="1"/>
          </p:cNvSpPr>
          <p:nvPr>
            <p:ph type="sldNum" sz="quarter" idx="12"/>
          </p:nvPr>
        </p:nvSpPr>
        <p:spPr/>
        <p:txBody>
          <a:bodyPr/>
          <a:lstStyle/>
          <a:p>
            <a:fld id="{08CF7B41-8972-4B54-B2ED-1FFF63F18177}" type="slidenum">
              <a:rPr lang="en-BE" smtClean="0"/>
              <a:t>121</a:t>
            </a:fld>
            <a:endParaRPr lang="en-BE"/>
          </a:p>
        </p:txBody>
      </p:sp>
    </p:spTree>
    <p:extLst>
      <p:ext uri="{BB962C8B-B14F-4D97-AF65-F5344CB8AC3E}">
        <p14:creationId xmlns:p14="http://schemas.microsoft.com/office/powerpoint/2010/main" val="46154096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EDD605-9DD7-41A6-B48A-593E610E50D7}"/>
              </a:ext>
            </a:extLst>
          </p:cNvPr>
          <p:cNvSpPr>
            <a:spLocks noGrp="1"/>
          </p:cNvSpPr>
          <p:nvPr>
            <p:ph type="title"/>
          </p:nvPr>
        </p:nvSpPr>
        <p:spPr/>
        <p:txBody>
          <a:bodyPr/>
          <a:lstStyle/>
          <a:p>
            <a:r>
              <a:rPr lang="en-US" dirty="0"/>
              <a:t>Discrete random variables</a:t>
            </a:r>
            <a:endParaRPr lang="en-B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EF0185D-3C4B-40E8-ADD4-CF05E75D70CC}"/>
                  </a:ext>
                </a:extLst>
              </p:cNvPr>
              <p:cNvSpPr>
                <a:spLocks noGrp="1"/>
              </p:cNvSpPr>
              <p:nvPr>
                <p:ph idx="1"/>
              </p:nvPr>
            </p:nvSpPr>
            <p:spPr>
              <a:xfrm>
                <a:off x="838200" y="1491916"/>
                <a:ext cx="10515600" cy="4864433"/>
              </a:xfrm>
            </p:spPr>
            <p:txBody>
              <a:bodyPr>
                <a:noAutofit/>
              </a:bodyPr>
              <a:lstStyle/>
              <a:p>
                <a:r>
                  <a:rPr lang="en-US" sz="3200" b="1" dirty="0"/>
                  <a:t>D</a:t>
                </a:r>
                <a:r>
                  <a:rPr lang="en-US" sz="3200" b="1" i="1" dirty="0"/>
                  <a:t>iscrete</a:t>
                </a:r>
                <a:r>
                  <a:rPr lang="en-US" sz="3200" dirty="0"/>
                  <a:t> random variables have </a:t>
                </a:r>
                <a:r>
                  <a:rPr lang="en-US" sz="3200" i="1" dirty="0"/>
                  <a:t>countable</a:t>
                </a:r>
                <a:r>
                  <a:rPr lang="en-US" sz="3200" dirty="0"/>
                  <a:t> range.</a:t>
                </a:r>
                <a:br>
                  <a:rPr lang="en-US" sz="3200" dirty="0"/>
                </a:br>
                <a:br>
                  <a:rPr lang="en-US" sz="1600" dirty="0"/>
                </a:br>
                <a:r>
                  <a:rPr lang="en-US" sz="3200" dirty="0"/>
                  <a:t>Example 1:</a:t>
                </a:r>
                <a:br>
                  <a:rPr lang="en-US" sz="3200" dirty="0"/>
                </a:br>
                <a:br>
                  <a:rPr lang="en-US" sz="1400" dirty="0"/>
                </a:br>
                <a14:m>
                  <m:oMath xmlns:m="http://schemas.openxmlformats.org/officeDocument/2006/math">
                    <m:r>
                      <a:rPr lang="en-US" sz="3200" b="0" i="1" dirty="0" smtClean="0">
                        <a:solidFill>
                          <a:schemeClr val="bg1"/>
                        </a:solidFill>
                        <a:latin typeface="Cambria Math" panose="02040503050406030204" pitchFamily="18" charset="0"/>
                      </a:rPr>
                      <m:t>𝑋</m:t>
                    </m:r>
                  </m:oMath>
                </a14:m>
                <a:r>
                  <a:rPr lang="en-US" sz="3200" dirty="0">
                    <a:solidFill>
                      <a:schemeClr val="bg1"/>
                    </a:solidFill>
                  </a:rPr>
                  <a:t> – sum on the two rolled dice</a:t>
                </a:r>
                <a:br>
                  <a:rPr lang="en-US" sz="700" dirty="0">
                    <a:solidFill>
                      <a:schemeClr val="bg1"/>
                    </a:solidFill>
                  </a:rPr>
                </a:br>
                <a14:m>
                  <m:oMath xmlns:m="http://schemas.openxmlformats.org/officeDocument/2006/math">
                    <m:sSub>
                      <m:sSubPr>
                        <m:ctrlPr>
                          <a:rPr lang="en-US" sz="3200" i="1">
                            <a:solidFill>
                              <a:schemeClr val="bg1"/>
                            </a:solidFill>
                            <a:latin typeface="Cambria Math" panose="02040503050406030204" pitchFamily="18" charset="0"/>
                          </a:rPr>
                        </m:ctrlPr>
                      </m:sSubPr>
                      <m:e>
                        <m:r>
                          <a:rPr lang="en-US" sz="3200" i="1">
                            <a:solidFill>
                              <a:schemeClr val="bg1"/>
                            </a:solidFill>
                            <a:latin typeface="Cambria Math" panose="02040503050406030204" pitchFamily="18" charset="0"/>
                          </a:rPr>
                          <m:t>𝑅</m:t>
                        </m:r>
                      </m:e>
                      <m:sub>
                        <m:r>
                          <a:rPr lang="en-US" sz="3200" b="0" i="1" smtClean="0">
                            <a:solidFill>
                              <a:schemeClr val="bg1"/>
                            </a:solidFill>
                            <a:latin typeface="Cambria Math" panose="02040503050406030204" pitchFamily="18" charset="0"/>
                          </a:rPr>
                          <m:t>𝑋</m:t>
                        </m:r>
                      </m:sub>
                    </m:sSub>
                    <m:r>
                      <a:rPr lang="en-US" sz="3200" i="1">
                        <a:solidFill>
                          <a:schemeClr val="bg1"/>
                        </a:solidFill>
                        <a:latin typeface="Cambria Math" panose="02040503050406030204" pitchFamily="18" charset="0"/>
                      </a:rPr>
                      <m:t>=</m:t>
                    </m:r>
                    <m:d>
                      <m:dPr>
                        <m:begChr m:val="{"/>
                        <m:endChr m:val="}"/>
                        <m:ctrlPr>
                          <a:rPr lang="en-US" sz="3200" i="1" smtClean="0">
                            <a:solidFill>
                              <a:schemeClr val="bg1"/>
                            </a:solidFill>
                            <a:latin typeface="Cambria Math" panose="02040503050406030204" pitchFamily="18" charset="0"/>
                          </a:rPr>
                        </m:ctrlPr>
                      </m:dPr>
                      <m:e>
                        <m:r>
                          <a:rPr lang="en-US" sz="3200" b="0" i="1" smtClean="0">
                            <a:solidFill>
                              <a:schemeClr val="bg1"/>
                            </a:solidFill>
                            <a:latin typeface="Cambria Math" panose="02040503050406030204" pitchFamily="18" charset="0"/>
                          </a:rPr>
                          <m:t>2, 3, 4, 5, 6, 7, 8, 9, 10, 11, 12</m:t>
                        </m:r>
                      </m:e>
                    </m:d>
                    <m:r>
                      <a:rPr lang="en-US" sz="3200" i="1">
                        <a:solidFill>
                          <a:schemeClr val="bg1"/>
                        </a:solidFill>
                        <a:latin typeface="Cambria Math" panose="02040503050406030204" pitchFamily="18" charset="0"/>
                      </a:rPr>
                      <m:t> </m:t>
                    </m:r>
                  </m:oMath>
                </a14:m>
                <a:br>
                  <a:rPr lang="en-US" sz="3200" dirty="0"/>
                </a:br>
                <a:br>
                  <a:rPr lang="en-US" sz="3200" dirty="0"/>
                </a:br>
                <a:r>
                  <a:rPr lang="en-US" sz="3200" dirty="0">
                    <a:solidFill>
                      <a:schemeClr val="bg1"/>
                    </a:solidFill>
                  </a:rPr>
                  <a:t>Example 2:</a:t>
                </a:r>
                <a:br>
                  <a:rPr lang="en-US" sz="3200" dirty="0"/>
                </a:br>
                <a:br>
                  <a:rPr lang="en-US" sz="1400" dirty="0"/>
                </a:br>
                <a14:m>
                  <m:oMath xmlns:m="http://schemas.openxmlformats.org/officeDocument/2006/math">
                    <m:r>
                      <a:rPr lang="en-US" sz="3200" i="1" dirty="0" smtClean="0">
                        <a:solidFill>
                          <a:schemeClr val="bg1"/>
                        </a:solidFill>
                        <a:latin typeface="Cambria Math" panose="02040503050406030204" pitchFamily="18" charset="0"/>
                      </a:rPr>
                      <m:t>𝑌</m:t>
                    </m:r>
                  </m:oMath>
                </a14:m>
                <a:r>
                  <a:rPr lang="en-US" sz="3200" dirty="0">
                    <a:solidFill>
                      <a:schemeClr val="bg1"/>
                    </a:solidFill>
                  </a:rPr>
                  <a:t> – the total number of coin tosses before the first tails appears.</a:t>
                </a:r>
                <a:br>
                  <a:rPr lang="en-US" sz="3200" dirty="0">
                    <a:solidFill>
                      <a:schemeClr val="bg1"/>
                    </a:solidFill>
                  </a:rPr>
                </a:br>
                <a:br>
                  <a:rPr lang="en-US" sz="700" dirty="0">
                    <a:solidFill>
                      <a:schemeClr val="bg1"/>
                    </a:solidFill>
                  </a:rPr>
                </a:br>
                <a14:m>
                  <m:oMath xmlns:m="http://schemas.openxmlformats.org/officeDocument/2006/math">
                    <m:sSub>
                      <m:sSubPr>
                        <m:ctrlPr>
                          <a:rPr lang="en-US" sz="3200" b="0" i="1" smtClean="0">
                            <a:solidFill>
                              <a:schemeClr val="bg1"/>
                            </a:solidFill>
                            <a:latin typeface="Cambria Math" panose="02040503050406030204" pitchFamily="18" charset="0"/>
                          </a:rPr>
                        </m:ctrlPr>
                      </m:sSubPr>
                      <m:e>
                        <m:r>
                          <a:rPr lang="en-US" sz="3200" b="0" i="1" smtClean="0">
                            <a:solidFill>
                              <a:schemeClr val="bg1"/>
                            </a:solidFill>
                            <a:latin typeface="Cambria Math" panose="02040503050406030204" pitchFamily="18" charset="0"/>
                          </a:rPr>
                          <m:t>𝑅</m:t>
                        </m:r>
                      </m:e>
                      <m:sub>
                        <m:r>
                          <a:rPr lang="en-US" sz="3200" b="0" i="1" smtClean="0">
                            <a:solidFill>
                              <a:schemeClr val="bg1"/>
                            </a:solidFill>
                            <a:latin typeface="Cambria Math" panose="02040503050406030204" pitchFamily="18" charset="0"/>
                          </a:rPr>
                          <m:t>𝑌</m:t>
                        </m:r>
                      </m:sub>
                    </m:sSub>
                    <m:r>
                      <a:rPr lang="en-US" sz="3200" b="0" i="1" smtClean="0">
                        <a:solidFill>
                          <a:schemeClr val="bg1"/>
                        </a:solidFill>
                        <a:latin typeface="Cambria Math" panose="02040503050406030204" pitchFamily="18" charset="0"/>
                      </a:rPr>
                      <m:t>=</m:t>
                    </m:r>
                    <m:d>
                      <m:dPr>
                        <m:begChr m:val="{"/>
                        <m:endChr m:val="}"/>
                        <m:ctrlPr>
                          <a:rPr lang="en-US" sz="3200" b="0" i="1" smtClean="0">
                            <a:solidFill>
                              <a:schemeClr val="bg1"/>
                            </a:solidFill>
                            <a:latin typeface="Cambria Math" panose="02040503050406030204" pitchFamily="18" charset="0"/>
                          </a:rPr>
                        </m:ctrlPr>
                      </m:dPr>
                      <m:e>
                        <m:r>
                          <a:rPr lang="en-US" sz="3200" b="0" i="1" smtClean="0">
                            <a:solidFill>
                              <a:schemeClr val="bg1"/>
                            </a:solidFill>
                            <a:latin typeface="Cambria Math" panose="02040503050406030204" pitchFamily="18" charset="0"/>
                          </a:rPr>
                          <m:t>1, 2, 3, …</m:t>
                        </m:r>
                      </m:e>
                    </m:d>
                  </m:oMath>
                </a14:m>
                <a:br>
                  <a:rPr lang="en-US" sz="3200" dirty="0"/>
                </a:br>
                <a:br>
                  <a:rPr lang="en-US" sz="3200" dirty="0"/>
                </a:br>
                <a:endParaRPr lang="en-US" sz="3200" dirty="0"/>
              </a:p>
              <a:p>
                <a:endParaRPr lang="en-US" sz="3200" dirty="0"/>
              </a:p>
            </p:txBody>
          </p:sp>
        </mc:Choice>
        <mc:Fallback xmlns="">
          <p:sp>
            <p:nvSpPr>
              <p:cNvPr id="3" name="Content Placeholder 2">
                <a:extLst>
                  <a:ext uri="{FF2B5EF4-FFF2-40B4-BE49-F238E27FC236}">
                    <a16:creationId xmlns:a16="http://schemas.microsoft.com/office/drawing/2014/main" id="{6EF0185D-3C4B-40E8-ADD4-CF05E75D70CC}"/>
                  </a:ext>
                </a:extLst>
              </p:cNvPr>
              <p:cNvSpPr>
                <a:spLocks noGrp="1" noRot="1" noChangeAspect="1" noMove="1" noResize="1" noEditPoints="1" noAdjustHandles="1" noChangeArrowheads="1" noChangeShapeType="1" noTextEdit="1"/>
              </p:cNvSpPr>
              <p:nvPr>
                <p:ph idx="1"/>
              </p:nvPr>
            </p:nvSpPr>
            <p:spPr>
              <a:xfrm>
                <a:off x="838200" y="1491916"/>
                <a:ext cx="10515600" cy="4864433"/>
              </a:xfrm>
              <a:blipFill>
                <a:blip r:embed="rId2"/>
                <a:stretch>
                  <a:fillRect l="-1333" t="-2632"/>
                </a:stretch>
              </a:blipFill>
            </p:spPr>
            <p:txBody>
              <a:bodyPr/>
              <a:lstStyle/>
              <a:p>
                <a:r>
                  <a:rPr lang="en-BE">
                    <a:noFill/>
                  </a:rPr>
                  <a:t> </a:t>
                </a:r>
              </a:p>
            </p:txBody>
          </p:sp>
        </mc:Fallback>
      </mc:AlternateContent>
      <p:sp>
        <p:nvSpPr>
          <p:cNvPr id="4" name="Footer Placeholder 3">
            <a:extLst>
              <a:ext uri="{FF2B5EF4-FFF2-40B4-BE49-F238E27FC236}">
                <a16:creationId xmlns:a16="http://schemas.microsoft.com/office/drawing/2014/main" id="{05D15F74-9CE8-460F-9763-C724AF4076CA}"/>
              </a:ext>
            </a:extLst>
          </p:cNvPr>
          <p:cNvSpPr>
            <a:spLocks noGrp="1"/>
          </p:cNvSpPr>
          <p:nvPr>
            <p:ph type="ftr" sz="quarter" idx="11"/>
          </p:nvPr>
        </p:nvSpPr>
        <p:spPr/>
        <p:txBody>
          <a:bodyPr/>
          <a:lstStyle/>
          <a:p>
            <a:r>
              <a:rPr lang="en-US"/>
              <a:t>Elementary Combinatorics and Probability - March 2021</a:t>
            </a:r>
            <a:endParaRPr lang="en-BE"/>
          </a:p>
        </p:txBody>
      </p:sp>
      <p:sp>
        <p:nvSpPr>
          <p:cNvPr id="5" name="Slide Number Placeholder 4">
            <a:extLst>
              <a:ext uri="{FF2B5EF4-FFF2-40B4-BE49-F238E27FC236}">
                <a16:creationId xmlns:a16="http://schemas.microsoft.com/office/drawing/2014/main" id="{8788833E-363F-43DE-8FE3-8C66FBC08EB8}"/>
              </a:ext>
            </a:extLst>
          </p:cNvPr>
          <p:cNvSpPr>
            <a:spLocks noGrp="1"/>
          </p:cNvSpPr>
          <p:nvPr>
            <p:ph type="sldNum" sz="quarter" idx="12"/>
          </p:nvPr>
        </p:nvSpPr>
        <p:spPr/>
        <p:txBody>
          <a:bodyPr/>
          <a:lstStyle/>
          <a:p>
            <a:fld id="{08CF7B41-8972-4B54-B2ED-1FFF63F18177}" type="slidenum">
              <a:rPr lang="en-BE" smtClean="0"/>
              <a:t>122</a:t>
            </a:fld>
            <a:endParaRPr lang="en-BE"/>
          </a:p>
        </p:txBody>
      </p:sp>
    </p:spTree>
    <p:extLst>
      <p:ext uri="{BB962C8B-B14F-4D97-AF65-F5344CB8AC3E}">
        <p14:creationId xmlns:p14="http://schemas.microsoft.com/office/powerpoint/2010/main" val="263255504"/>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EDD605-9DD7-41A6-B48A-593E610E50D7}"/>
              </a:ext>
            </a:extLst>
          </p:cNvPr>
          <p:cNvSpPr>
            <a:spLocks noGrp="1"/>
          </p:cNvSpPr>
          <p:nvPr>
            <p:ph type="title"/>
          </p:nvPr>
        </p:nvSpPr>
        <p:spPr/>
        <p:txBody>
          <a:bodyPr/>
          <a:lstStyle/>
          <a:p>
            <a:r>
              <a:rPr lang="en-US" dirty="0"/>
              <a:t>Discrete random variables</a:t>
            </a:r>
            <a:endParaRPr lang="en-B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EF0185D-3C4B-40E8-ADD4-CF05E75D70CC}"/>
                  </a:ext>
                </a:extLst>
              </p:cNvPr>
              <p:cNvSpPr>
                <a:spLocks noGrp="1"/>
              </p:cNvSpPr>
              <p:nvPr>
                <p:ph idx="1"/>
              </p:nvPr>
            </p:nvSpPr>
            <p:spPr>
              <a:xfrm>
                <a:off x="838200" y="1491916"/>
                <a:ext cx="10515600" cy="4864433"/>
              </a:xfrm>
            </p:spPr>
            <p:txBody>
              <a:bodyPr>
                <a:noAutofit/>
              </a:bodyPr>
              <a:lstStyle/>
              <a:p>
                <a:r>
                  <a:rPr lang="en-US" sz="3200" b="1" dirty="0"/>
                  <a:t>D</a:t>
                </a:r>
                <a:r>
                  <a:rPr lang="en-US" sz="3200" b="1" i="1" dirty="0"/>
                  <a:t>iscrete</a:t>
                </a:r>
                <a:r>
                  <a:rPr lang="en-US" sz="3200" dirty="0"/>
                  <a:t> random variables have </a:t>
                </a:r>
                <a:r>
                  <a:rPr lang="en-US" sz="3200" i="1" dirty="0"/>
                  <a:t>countable</a:t>
                </a:r>
                <a:r>
                  <a:rPr lang="en-US" sz="3200" dirty="0"/>
                  <a:t> range.</a:t>
                </a:r>
                <a:br>
                  <a:rPr lang="en-US" sz="3200" dirty="0"/>
                </a:br>
                <a:br>
                  <a:rPr lang="en-US" sz="1600" dirty="0"/>
                </a:br>
                <a:r>
                  <a:rPr lang="en-US" sz="3200" dirty="0"/>
                  <a:t>Example 1:</a:t>
                </a:r>
                <a:br>
                  <a:rPr lang="en-US" sz="3200" dirty="0"/>
                </a:br>
                <a:br>
                  <a:rPr lang="en-US" sz="1400" dirty="0"/>
                </a:br>
                <a14:m>
                  <m:oMath xmlns:m="http://schemas.openxmlformats.org/officeDocument/2006/math">
                    <m:r>
                      <a:rPr lang="en-US" sz="3200" b="0" i="1" dirty="0" smtClean="0">
                        <a:latin typeface="Cambria Math" panose="02040503050406030204" pitchFamily="18" charset="0"/>
                      </a:rPr>
                      <m:t>𝑋</m:t>
                    </m:r>
                  </m:oMath>
                </a14:m>
                <a:r>
                  <a:rPr lang="en-US" sz="3200" dirty="0"/>
                  <a:t> – sum on the two rolled dice</a:t>
                </a:r>
                <a:br>
                  <a:rPr lang="en-US" sz="700" dirty="0"/>
                </a:br>
                <a14:m>
                  <m:oMath xmlns:m="http://schemas.openxmlformats.org/officeDocument/2006/math">
                    <m:sSub>
                      <m:sSubPr>
                        <m:ctrlPr>
                          <a:rPr lang="en-US" sz="3200" i="1">
                            <a:latin typeface="Cambria Math" panose="02040503050406030204" pitchFamily="18" charset="0"/>
                          </a:rPr>
                        </m:ctrlPr>
                      </m:sSubPr>
                      <m:e>
                        <m:r>
                          <a:rPr lang="en-US" sz="3200" i="1">
                            <a:latin typeface="Cambria Math" panose="02040503050406030204" pitchFamily="18" charset="0"/>
                          </a:rPr>
                          <m:t>𝑅</m:t>
                        </m:r>
                      </m:e>
                      <m:sub>
                        <m:r>
                          <a:rPr lang="en-US" sz="3200" b="0" i="1" smtClean="0">
                            <a:latin typeface="Cambria Math" panose="02040503050406030204" pitchFamily="18" charset="0"/>
                          </a:rPr>
                          <m:t>𝑋</m:t>
                        </m:r>
                      </m:sub>
                    </m:sSub>
                    <m:r>
                      <a:rPr lang="en-US" sz="3200" i="1">
                        <a:latin typeface="Cambria Math" panose="02040503050406030204" pitchFamily="18" charset="0"/>
                      </a:rPr>
                      <m:t>=</m:t>
                    </m:r>
                    <m:d>
                      <m:dPr>
                        <m:begChr m:val="{"/>
                        <m:endChr m:val="}"/>
                        <m:ctrlPr>
                          <a:rPr lang="en-US" sz="3200" i="1" smtClean="0">
                            <a:solidFill>
                              <a:schemeClr val="bg1"/>
                            </a:solidFill>
                            <a:latin typeface="Cambria Math" panose="02040503050406030204" pitchFamily="18" charset="0"/>
                          </a:rPr>
                        </m:ctrlPr>
                      </m:dPr>
                      <m:e>
                        <m:r>
                          <a:rPr lang="en-US" sz="3200" b="0" i="1" smtClean="0">
                            <a:solidFill>
                              <a:schemeClr val="bg1"/>
                            </a:solidFill>
                            <a:latin typeface="Cambria Math" panose="02040503050406030204" pitchFamily="18" charset="0"/>
                          </a:rPr>
                          <m:t>2, 3, 4, 5, 6, 7, 8, 9, 10, 11, 12</m:t>
                        </m:r>
                      </m:e>
                    </m:d>
                    <m:r>
                      <a:rPr lang="en-US" sz="3200" i="1">
                        <a:solidFill>
                          <a:schemeClr val="bg1"/>
                        </a:solidFill>
                        <a:latin typeface="Cambria Math" panose="02040503050406030204" pitchFamily="18" charset="0"/>
                      </a:rPr>
                      <m:t> </m:t>
                    </m:r>
                  </m:oMath>
                </a14:m>
                <a:br>
                  <a:rPr lang="en-US" sz="3200" dirty="0"/>
                </a:br>
                <a:br>
                  <a:rPr lang="en-US" sz="3200" dirty="0"/>
                </a:br>
                <a:r>
                  <a:rPr lang="en-US" sz="3200" dirty="0">
                    <a:solidFill>
                      <a:schemeClr val="bg1"/>
                    </a:solidFill>
                  </a:rPr>
                  <a:t>Example 2:</a:t>
                </a:r>
                <a:br>
                  <a:rPr lang="en-US" sz="3200" dirty="0"/>
                </a:br>
                <a:br>
                  <a:rPr lang="en-US" sz="1400" dirty="0"/>
                </a:br>
                <a14:m>
                  <m:oMath xmlns:m="http://schemas.openxmlformats.org/officeDocument/2006/math">
                    <m:r>
                      <a:rPr lang="en-US" sz="3200" i="1" dirty="0" smtClean="0">
                        <a:solidFill>
                          <a:schemeClr val="bg1"/>
                        </a:solidFill>
                        <a:latin typeface="Cambria Math" panose="02040503050406030204" pitchFamily="18" charset="0"/>
                      </a:rPr>
                      <m:t>𝑌</m:t>
                    </m:r>
                  </m:oMath>
                </a14:m>
                <a:r>
                  <a:rPr lang="en-US" sz="3200" dirty="0">
                    <a:solidFill>
                      <a:schemeClr val="bg1"/>
                    </a:solidFill>
                  </a:rPr>
                  <a:t> – the total number of coin tosses before the first tails appears.</a:t>
                </a:r>
                <a:br>
                  <a:rPr lang="en-US" sz="3200" dirty="0">
                    <a:solidFill>
                      <a:schemeClr val="bg1"/>
                    </a:solidFill>
                  </a:rPr>
                </a:br>
                <a:br>
                  <a:rPr lang="en-US" sz="700" dirty="0">
                    <a:solidFill>
                      <a:schemeClr val="bg1"/>
                    </a:solidFill>
                  </a:rPr>
                </a:br>
                <a14:m>
                  <m:oMath xmlns:m="http://schemas.openxmlformats.org/officeDocument/2006/math">
                    <m:sSub>
                      <m:sSubPr>
                        <m:ctrlPr>
                          <a:rPr lang="en-US" sz="3200" b="0" i="1" smtClean="0">
                            <a:solidFill>
                              <a:schemeClr val="bg1"/>
                            </a:solidFill>
                            <a:latin typeface="Cambria Math" panose="02040503050406030204" pitchFamily="18" charset="0"/>
                          </a:rPr>
                        </m:ctrlPr>
                      </m:sSubPr>
                      <m:e>
                        <m:r>
                          <a:rPr lang="en-US" sz="3200" b="0" i="1" smtClean="0">
                            <a:solidFill>
                              <a:schemeClr val="bg1"/>
                            </a:solidFill>
                            <a:latin typeface="Cambria Math" panose="02040503050406030204" pitchFamily="18" charset="0"/>
                          </a:rPr>
                          <m:t>𝑅</m:t>
                        </m:r>
                      </m:e>
                      <m:sub>
                        <m:r>
                          <a:rPr lang="en-US" sz="3200" b="0" i="1" smtClean="0">
                            <a:solidFill>
                              <a:schemeClr val="bg1"/>
                            </a:solidFill>
                            <a:latin typeface="Cambria Math" panose="02040503050406030204" pitchFamily="18" charset="0"/>
                          </a:rPr>
                          <m:t>𝑌</m:t>
                        </m:r>
                      </m:sub>
                    </m:sSub>
                    <m:r>
                      <a:rPr lang="en-US" sz="3200" b="0" i="1" smtClean="0">
                        <a:solidFill>
                          <a:schemeClr val="bg1"/>
                        </a:solidFill>
                        <a:latin typeface="Cambria Math" panose="02040503050406030204" pitchFamily="18" charset="0"/>
                      </a:rPr>
                      <m:t>=</m:t>
                    </m:r>
                    <m:d>
                      <m:dPr>
                        <m:begChr m:val="{"/>
                        <m:endChr m:val="}"/>
                        <m:ctrlPr>
                          <a:rPr lang="en-US" sz="3200" b="0" i="1" smtClean="0">
                            <a:solidFill>
                              <a:schemeClr val="bg1"/>
                            </a:solidFill>
                            <a:latin typeface="Cambria Math" panose="02040503050406030204" pitchFamily="18" charset="0"/>
                          </a:rPr>
                        </m:ctrlPr>
                      </m:dPr>
                      <m:e>
                        <m:r>
                          <a:rPr lang="en-US" sz="3200" b="0" i="1" smtClean="0">
                            <a:solidFill>
                              <a:schemeClr val="bg1"/>
                            </a:solidFill>
                            <a:latin typeface="Cambria Math" panose="02040503050406030204" pitchFamily="18" charset="0"/>
                          </a:rPr>
                          <m:t>1, 2, 3, …</m:t>
                        </m:r>
                      </m:e>
                    </m:d>
                  </m:oMath>
                </a14:m>
                <a:br>
                  <a:rPr lang="en-US" sz="3200" dirty="0"/>
                </a:br>
                <a:br>
                  <a:rPr lang="en-US" sz="3200" dirty="0"/>
                </a:br>
                <a:endParaRPr lang="en-US" sz="3200" dirty="0"/>
              </a:p>
              <a:p>
                <a:endParaRPr lang="en-US" sz="3200" dirty="0"/>
              </a:p>
            </p:txBody>
          </p:sp>
        </mc:Choice>
        <mc:Fallback xmlns="">
          <p:sp>
            <p:nvSpPr>
              <p:cNvPr id="3" name="Content Placeholder 2">
                <a:extLst>
                  <a:ext uri="{FF2B5EF4-FFF2-40B4-BE49-F238E27FC236}">
                    <a16:creationId xmlns:a16="http://schemas.microsoft.com/office/drawing/2014/main" id="{6EF0185D-3C4B-40E8-ADD4-CF05E75D70CC}"/>
                  </a:ext>
                </a:extLst>
              </p:cNvPr>
              <p:cNvSpPr>
                <a:spLocks noGrp="1" noRot="1" noChangeAspect="1" noMove="1" noResize="1" noEditPoints="1" noAdjustHandles="1" noChangeArrowheads="1" noChangeShapeType="1" noTextEdit="1"/>
              </p:cNvSpPr>
              <p:nvPr>
                <p:ph idx="1"/>
              </p:nvPr>
            </p:nvSpPr>
            <p:spPr>
              <a:xfrm>
                <a:off x="838200" y="1491916"/>
                <a:ext cx="10515600" cy="4864433"/>
              </a:xfrm>
              <a:blipFill>
                <a:blip r:embed="rId2"/>
                <a:stretch>
                  <a:fillRect l="-1333" t="-2632"/>
                </a:stretch>
              </a:blipFill>
            </p:spPr>
            <p:txBody>
              <a:bodyPr/>
              <a:lstStyle/>
              <a:p>
                <a:r>
                  <a:rPr lang="en-BE">
                    <a:noFill/>
                  </a:rPr>
                  <a:t> </a:t>
                </a:r>
              </a:p>
            </p:txBody>
          </p:sp>
        </mc:Fallback>
      </mc:AlternateContent>
      <p:sp>
        <p:nvSpPr>
          <p:cNvPr id="4" name="Footer Placeholder 3">
            <a:extLst>
              <a:ext uri="{FF2B5EF4-FFF2-40B4-BE49-F238E27FC236}">
                <a16:creationId xmlns:a16="http://schemas.microsoft.com/office/drawing/2014/main" id="{05D15F74-9CE8-460F-9763-C724AF4076CA}"/>
              </a:ext>
            </a:extLst>
          </p:cNvPr>
          <p:cNvSpPr>
            <a:spLocks noGrp="1"/>
          </p:cNvSpPr>
          <p:nvPr>
            <p:ph type="ftr" sz="quarter" idx="11"/>
          </p:nvPr>
        </p:nvSpPr>
        <p:spPr/>
        <p:txBody>
          <a:bodyPr/>
          <a:lstStyle/>
          <a:p>
            <a:r>
              <a:rPr lang="en-US"/>
              <a:t>Elementary Combinatorics and Probability - March 2021</a:t>
            </a:r>
            <a:endParaRPr lang="en-BE"/>
          </a:p>
        </p:txBody>
      </p:sp>
      <p:sp>
        <p:nvSpPr>
          <p:cNvPr id="5" name="Slide Number Placeholder 4">
            <a:extLst>
              <a:ext uri="{FF2B5EF4-FFF2-40B4-BE49-F238E27FC236}">
                <a16:creationId xmlns:a16="http://schemas.microsoft.com/office/drawing/2014/main" id="{8788833E-363F-43DE-8FE3-8C66FBC08EB8}"/>
              </a:ext>
            </a:extLst>
          </p:cNvPr>
          <p:cNvSpPr>
            <a:spLocks noGrp="1"/>
          </p:cNvSpPr>
          <p:nvPr>
            <p:ph type="sldNum" sz="quarter" idx="12"/>
          </p:nvPr>
        </p:nvSpPr>
        <p:spPr/>
        <p:txBody>
          <a:bodyPr/>
          <a:lstStyle/>
          <a:p>
            <a:fld id="{08CF7B41-8972-4B54-B2ED-1FFF63F18177}" type="slidenum">
              <a:rPr lang="en-BE" smtClean="0"/>
              <a:t>123</a:t>
            </a:fld>
            <a:endParaRPr lang="en-BE"/>
          </a:p>
        </p:txBody>
      </p:sp>
    </p:spTree>
    <p:extLst>
      <p:ext uri="{BB962C8B-B14F-4D97-AF65-F5344CB8AC3E}">
        <p14:creationId xmlns:p14="http://schemas.microsoft.com/office/powerpoint/2010/main" val="129453333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EDD605-9DD7-41A6-B48A-593E610E50D7}"/>
              </a:ext>
            </a:extLst>
          </p:cNvPr>
          <p:cNvSpPr>
            <a:spLocks noGrp="1"/>
          </p:cNvSpPr>
          <p:nvPr>
            <p:ph type="title"/>
          </p:nvPr>
        </p:nvSpPr>
        <p:spPr/>
        <p:txBody>
          <a:bodyPr/>
          <a:lstStyle/>
          <a:p>
            <a:r>
              <a:rPr lang="en-US" dirty="0"/>
              <a:t>Discrete random variables</a:t>
            </a:r>
            <a:endParaRPr lang="en-B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EF0185D-3C4B-40E8-ADD4-CF05E75D70CC}"/>
                  </a:ext>
                </a:extLst>
              </p:cNvPr>
              <p:cNvSpPr>
                <a:spLocks noGrp="1"/>
              </p:cNvSpPr>
              <p:nvPr>
                <p:ph idx="1"/>
              </p:nvPr>
            </p:nvSpPr>
            <p:spPr>
              <a:xfrm>
                <a:off x="838200" y="1491916"/>
                <a:ext cx="10515600" cy="4864433"/>
              </a:xfrm>
            </p:spPr>
            <p:txBody>
              <a:bodyPr>
                <a:noAutofit/>
              </a:bodyPr>
              <a:lstStyle/>
              <a:p>
                <a:r>
                  <a:rPr lang="en-US" sz="3200" b="1" dirty="0"/>
                  <a:t>D</a:t>
                </a:r>
                <a:r>
                  <a:rPr lang="en-US" sz="3200" b="1" i="1" dirty="0"/>
                  <a:t>iscrete</a:t>
                </a:r>
                <a:r>
                  <a:rPr lang="en-US" sz="3200" dirty="0"/>
                  <a:t> random variables have </a:t>
                </a:r>
                <a:r>
                  <a:rPr lang="en-US" sz="3200" i="1" dirty="0"/>
                  <a:t>countable</a:t>
                </a:r>
                <a:r>
                  <a:rPr lang="en-US" sz="3200" dirty="0"/>
                  <a:t> range.</a:t>
                </a:r>
                <a:br>
                  <a:rPr lang="en-US" sz="3200" dirty="0"/>
                </a:br>
                <a:br>
                  <a:rPr lang="en-US" sz="1600" dirty="0"/>
                </a:br>
                <a:r>
                  <a:rPr lang="en-US" sz="3200" dirty="0"/>
                  <a:t>Example 1:</a:t>
                </a:r>
                <a:br>
                  <a:rPr lang="en-US" sz="3200" dirty="0"/>
                </a:br>
                <a:br>
                  <a:rPr lang="en-US" sz="1400" dirty="0"/>
                </a:br>
                <a14:m>
                  <m:oMath xmlns:m="http://schemas.openxmlformats.org/officeDocument/2006/math">
                    <m:r>
                      <a:rPr lang="en-US" sz="3200" b="0" i="1" dirty="0" smtClean="0">
                        <a:latin typeface="Cambria Math" panose="02040503050406030204" pitchFamily="18" charset="0"/>
                      </a:rPr>
                      <m:t>𝑋</m:t>
                    </m:r>
                  </m:oMath>
                </a14:m>
                <a:r>
                  <a:rPr lang="en-US" sz="3200" dirty="0"/>
                  <a:t> – sum on the two rolled dice</a:t>
                </a:r>
                <a:br>
                  <a:rPr lang="en-US" sz="700" dirty="0"/>
                </a:br>
                <a14:m>
                  <m:oMath xmlns:m="http://schemas.openxmlformats.org/officeDocument/2006/math">
                    <m:sSub>
                      <m:sSubPr>
                        <m:ctrlPr>
                          <a:rPr lang="en-US" sz="3200" i="1">
                            <a:latin typeface="Cambria Math" panose="02040503050406030204" pitchFamily="18" charset="0"/>
                          </a:rPr>
                        </m:ctrlPr>
                      </m:sSubPr>
                      <m:e>
                        <m:r>
                          <a:rPr lang="en-US" sz="3200" i="1">
                            <a:latin typeface="Cambria Math" panose="02040503050406030204" pitchFamily="18" charset="0"/>
                          </a:rPr>
                          <m:t>𝑅</m:t>
                        </m:r>
                      </m:e>
                      <m:sub>
                        <m:r>
                          <a:rPr lang="en-US" sz="3200" b="0" i="1" smtClean="0">
                            <a:latin typeface="Cambria Math" panose="02040503050406030204" pitchFamily="18" charset="0"/>
                          </a:rPr>
                          <m:t>𝑋</m:t>
                        </m:r>
                      </m:sub>
                    </m:sSub>
                    <m:r>
                      <a:rPr lang="en-US" sz="3200" i="1">
                        <a:latin typeface="Cambria Math" panose="02040503050406030204" pitchFamily="18" charset="0"/>
                      </a:rPr>
                      <m:t>=</m:t>
                    </m:r>
                    <m:d>
                      <m:dPr>
                        <m:begChr m:val="{"/>
                        <m:endChr m:val="}"/>
                        <m:ctrlPr>
                          <a:rPr lang="en-US" sz="3200" i="1">
                            <a:latin typeface="Cambria Math" panose="02040503050406030204" pitchFamily="18" charset="0"/>
                          </a:rPr>
                        </m:ctrlPr>
                      </m:dPr>
                      <m:e>
                        <m:r>
                          <a:rPr lang="en-US" sz="3200" b="0" i="1" smtClean="0">
                            <a:latin typeface="Cambria Math" panose="02040503050406030204" pitchFamily="18" charset="0"/>
                          </a:rPr>
                          <m:t>2, 3, 4, 5, 6, 7, 8, 9, 10, 11, 12</m:t>
                        </m:r>
                      </m:e>
                    </m:d>
                    <m:r>
                      <a:rPr lang="en-US" sz="3200" i="1">
                        <a:latin typeface="Cambria Math" panose="02040503050406030204" pitchFamily="18" charset="0"/>
                      </a:rPr>
                      <m:t> </m:t>
                    </m:r>
                  </m:oMath>
                </a14:m>
                <a:br>
                  <a:rPr lang="en-US" sz="3200" dirty="0"/>
                </a:br>
                <a:br>
                  <a:rPr lang="en-US" sz="3200" dirty="0"/>
                </a:br>
                <a:r>
                  <a:rPr lang="en-US" sz="3200" dirty="0">
                    <a:solidFill>
                      <a:schemeClr val="bg1"/>
                    </a:solidFill>
                  </a:rPr>
                  <a:t>Example 2:</a:t>
                </a:r>
                <a:br>
                  <a:rPr lang="en-US" sz="3200" dirty="0"/>
                </a:br>
                <a:br>
                  <a:rPr lang="en-US" sz="1400" dirty="0"/>
                </a:br>
                <a14:m>
                  <m:oMath xmlns:m="http://schemas.openxmlformats.org/officeDocument/2006/math">
                    <m:r>
                      <a:rPr lang="en-US" sz="3200" i="1" dirty="0" smtClean="0">
                        <a:solidFill>
                          <a:schemeClr val="bg1"/>
                        </a:solidFill>
                        <a:latin typeface="Cambria Math" panose="02040503050406030204" pitchFamily="18" charset="0"/>
                      </a:rPr>
                      <m:t>𝑌</m:t>
                    </m:r>
                  </m:oMath>
                </a14:m>
                <a:r>
                  <a:rPr lang="en-US" sz="3200" dirty="0">
                    <a:solidFill>
                      <a:schemeClr val="bg1"/>
                    </a:solidFill>
                  </a:rPr>
                  <a:t> – the total number of coin tosses before the first tails appears.</a:t>
                </a:r>
                <a:br>
                  <a:rPr lang="en-US" sz="3200" dirty="0">
                    <a:solidFill>
                      <a:schemeClr val="bg1"/>
                    </a:solidFill>
                  </a:rPr>
                </a:br>
                <a:br>
                  <a:rPr lang="en-US" sz="700" dirty="0">
                    <a:solidFill>
                      <a:schemeClr val="bg1"/>
                    </a:solidFill>
                  </a:rPr>
                </a:br>
                <a14:m>
                  <m:oMath xmlns:m="http://schemas.openxmlformats.org/officeDocument/2006/math">
                    <m:sSub>
                      <m:sSubPr>
                        <m:ctrlPr>
                          <a:rPr lang="en-US" sz="3200" b="0" i="1" smtClean="0">
                            <a:solidFill>
                              <a:schemeClr val="bg1"/>
                            </a:solidFill>
                            <a:latin typeface="Cambria Math" panose="02040503050406030204" pitchFamily="18" charset="0"/>
                          </a:rPr>
                        </m:ctrlPr>
                      </m:sSubPr>
                      <m:e>
                        <m:r>
                          <a:rPr lang="en-US" sz="3200" b="0" i="1" smtClean="0">
                            <a:solidFill>
                              <a:schemeClr val="bg1"/>
                            </a:solidFill>
                            <a:latin typeface="Cambria Math" panose="02040503050406030204" pitchFamily="18" charset="0"/>
                          </a:rPr>
                          <m:t>𝑅</m:t>
                        </m:r>
                      </m:e>
                      <m:sub>
                        <m:r>
                          <a:rPr lang="en-US" sz="3200" b="0" i="1" smtClean="0">
                            <a:solidFill>
                              <a:schemeClr val="bg1"/>
                            </a:solidFill>
                            <a:latin typeface="Cambria Math" panose="02040503050406030204" pitchFamily="18" charset="0"/>
                          </a:rPr>
                          <m:t>𝑌</m:t>
                        </m:r>
                      </m:sub>
                    </m:sSub>
                    <m:r>
                      <a:rPr lang="en-US" sz="3200" b="0" i="1" smtClean="0">
                        <a:solidFill>
                          <a:schemeClr val="bg1"/>
                        </a:solidFill>
                        <a:latin typeface="Cambria Math" panose="02040503050406030204" pitchFamily="18" charset="0"/>
                      </a:rPr>
                      <m:t>=</m:t>
                    </m:r>
                    <m:d>
                      <m:dPr>
                        <m:begChr m:val="{"/>
                        <m:endChr m:val="}"/>
                        <m:ctrlPr>
                          <a:rPr lang="en-US" sz="3200" b="0" i="1" smtClean="0">
                            <a:solidFill>
                              <a:schemeClr val="bg1"/>
                            </a:solidFill>
                            <a:latin typeface="Cambria Math" panose="02040503050406030204" pitchFamily="18" charset="0"/>
                          </a:rPr>
                        </m:ctrlPr>
                      </m:dPr>
                      <m:e>
                        <m:r>
                          <a:rPr lang="en-US" sz="3200" b="0" i="1" smtClean="0">
                            <a:solidFill>
                              <a:schemeClr val="bg1"/>
                            </a:solidFill>
                            <a:latin typeface="Cambria Math" panose="02040503050406030204" pitchFamily="18" charset="0"/>
                          </a:rPr>
                          <m:t>1, 2, 3, …</m:t>
                        </m:r>
                      </m:e>
                    </m:d>
                  </m:oMath>
                </a14:m>
                <a:br>
                  <a:rPr lang="en-US" sz="3200" dirty="0"/>
                </a:br>
                <a:br>
                  <a:rPr lang="en-US" sz="3200" dirty="0"/>
                </a:br>
                <a:endParaRPr lang="en-US" sz="3200" dirty="0"/>
              </a:p>
              <a:p>
                <a:endParaRPr lang="en-US" sz="3200" dirty="0"/>
              </a:p>
            </p:txBody>
          </p:sp>
        </mc:Choice>
        <mc:Fallback xmlns="">
          <p:sp>
            <p:nvSpPr>
              <p:cNvPr id="3" name="Content Placeholder 2">
                <a:extLst>
                  <a:ext uri="{FF2B5EF4-FFF2-40B4-BE49-F238E27FC236}">
                    <a16:creationId xmlns:a16="http://schemas.microsoft.com/office/drawing/2014/main" id="{6EF0185D-3C4B-40E8-ADD4-CF05E75D70CC}"/>
                  </a:ext>
                </a:extLst>
              </p:cNvPr>
              <p:cNvSpPr>
                <a:spLocks noGrp="1" noRot="1" noChangeAspect="1" noMove="1" noResize="1" noEditPoints="1" noAdjustHandles="1" noChangeArrowheads="1" noChangeShapeType="1" noTextEdit="1"/>
              </p:cNvSpPr>
              <p:nvPr>
                <p:ph idx="1"/>
              </p:nvPr>
            </p:nvSpPr>
            <p:spPr>
              <a:xfrm>
                <a:off x="838200" y="1491916"/>
                <a:ext cx="10515600" cy="4864433"/>
              </a:xfrm>
              <a:blipFill>
                <a:blip r:embed="rId2"/>
                <a:stretch>
                  <a:fillRect l="-1333" t="-2632"/>
                </a:stretch>
              </a:blipFill>
            </p:spPr>
            <p:txBody>
              <a:bodyPr/>
              <a:lstStyle/>
              <a:p>
                <a:r>
                  <a:rPr lang="en-BE">
                    <a:noFill/>
                  </a:rPr>
                  <a:t> </a:t>
                </a:r>
              </a:p>
            </p:txBody>
          </p:sp>
        </mc:Fallback>
      </mc:AlternateContent>
      <p:sp>
        <p:nvSpPr>
          <p:cNvPr id="4" name="Footer Placeholder 3">
            <a:extLst>
              <a:ext uri="{FF2B5EF4-FFF2-40B4-BE49-F238E27FC236}">
                <a16:creationId xmlns:a16="http://schemas.microsoft.com/office/drawing/2014/main" id="{05D15F74-9CE8-460F-9763-C724AF4076CA}"/>
              </a:ext>
            </a:extLst>
          </p:cNvPr>
          <p:cNvSpPr>
            <a:spLocks noGrp="1"/>
          </p:cNvSpPr>
          <p:nvPr>
            <p:ph type="ftr" sz="quarter" idx="11"/>
          </p:nvPr>
        </p:nvSpPr>
        <p:spPr/>
        <p:txBody>
          <a:bodyPr/>
          <a:lstStyle/>
          <a:p>
            <a:r>
              <a:rPr lang="en-US"/>
              <a:t>Elementary Combinatorics and Probability - March 2021</a:t>
            </a:r>
            <a:endParaRPr lang="en-BE"/>
          </a:p>
        </p:txBody>
      </p:sp>
      <p:sp>
        <p:nvSpPr>
          <p:cNvPr id="5" name="Slide Number Placeholder 4">
            <a:extLst>
              <a:ext uri="{FF2B5EF4-FFF2-40B4-BE49-F238E27FC236}">
                <a16:creationId xmlns:a16="http://schemas.microsoft.com/office/drawing/2014/main" id="{8788833E-363F-43DE-8FE3-8C66FBC08EB8}"/>
              </a:ext>
            </a:extLst>
          </p:cNvPr>
          <p:cNvSpPr>
            <a:spLocks noGrp="1"/>
          </p:cNvSpPr>
          <p:nvPr>
            <p:ph type="sldNum" sz="quarter" idx="12"/>
          </p:nvPr>
        </p:nvSpPr>
        <p:spPr/>
        <p:txBody>
          <a:bodyPr/>
          <a:lstStyle/>
          <a:p>
            <a:fld id="{08CF7B41-8972-4B54-B2ED-1FFF63F18177}" type="slidenum">
              <a:rPr lang="en-BE" smtClean="0"/>
              <a:t>124</a:t>
            </a:fld>
            <a:endParaRPr lang="en-BE"/>
          </a:p>
        </p:txBody>
      </p:sp>
    </p:spTree>
    <p:extLst>
      <p:ext uri="{BB962C8B-B14F-4D97-AF65-F5344CB8AC3E}">
        <p14:creationId xmlns:p14="http://schemas.microsoft.com/office/powerpoint/2010/main" val="282739561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EDD605-9DD7-41A6-B48A-593E610E50D7}"/>
              </a:ext>
            </a:extLst>
          </p:cNvPr>
          <p:cNvSpPr>
            <a:spLocks noGrp="1"/>
          </p:cNvSpPr>
          <p:nvPr>
            <p:ph type="title"/>
          </p:nvPr>
        </p:nvSpPr>
        <p:spPr/>
        <p:txBody>
          <a:bodyPr/>
          <a:lstStyle/>
          <a:p>
            <a:r>
              <a:rPr lang="en-US" dirty="0"/>
              <a:t>Discrete random variables</a:t>
            </a:r>
            <a:endParaRPr lang="en-B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EF0185D-3C4B-40E8-ADD4-CF05E75D70CC}"/>
                  </a:ext>
                </a:extLst>
              </p:cNvPr>
              <p:cNvSpPr>
                <a:spLocks noGrp="1"/>
              </p:cNvSpPr>
              <p:nvPr>
                <p:ph idx="1"/>
              </p:nvPr>
            </p:nvSpPr>
            <p:spPr>
              <a:xfrm>
                <a:off x="838200" y="1491916"/>
                <a:ext cx="10515600" cy="4864433"/>
              </a:xfrm>
            </p:spPr>
            <p:txBody>
              <a:bodyPr>
                <a:noAutofit/>
              </a:bodyPr>
              <a:lstStyle/>
              <a:p>
                <a:r>
                  <a:rPr lang="en-US" sz="3200" b="1" dirty="0"/>
                  <a:t>D</a:t>
                </a:r>
                <a:r>
                  <a:rPr lang="en-US" sz="3200" b="1" i="1" dirty="0"/>
                  <a:t>iscrete</a:t>
                </a:r>
                <a:r>
                  <a:rPr lang="en-US" sz="3200" dirty="0"/>
                  <a:t> random variables have </a:t>
                </a:r>
                <a:r>
                  <a:rPr lang="en-US" sz="3200" i="1" dirty="0"/>
                  <a:t>countable</a:t>
                </a:r>
                <a:r>
                  <a:rPr lang="en-US" sz="3200" dirty="0"/>
                  <a:t> range.</a:t>
                </a:r>
                <a:br>
                  <a:rPr lang="en-US" sz="3200" dirty="0"/>
                </a:br>
                <a:br>
                  <a:rPr lang="en-US" sz="1600" dirty="0"/>
                </a:br>
                <a:r>
                  <a:rPr lang="en-US" sz="3200" dirty="0"/>
                  <a:t>Example 1:</a:t>
                </a:r>
                <a:br>
                  <a:rPr lang="en-US" sz="3200" dirty="0"/>
                </a:br>
                <a:br>
                  <a:rPr lang="en-US" sz="1400" dirty="0"/>
                </a:br>
                <a14:m>
                  <m:oMath xmlns:m="http://schemas.openxmlformats.org/officeDocument/2006/math">
                    <m:r>
                      <a:rPr lang="en-US" sz="3200" b="0" i="1" dirty="0" smtClean="0">
                        <a:latin typeface="Cambria Math" panose="02040503050406030204" pitchFamily="18" charset="0"/>
                      </a:rPr>
                      <m:t>𝑋</m:t>
                    </m:r>
                  </m:oMath>
                </a14:m>
                <a:r>
                  <a:rPr lang="en-US" sz="3200" dirty="0"/>
                  <a:t> – sum on the two rolled dice</a:t>
                </a:r>
                <a:br>
                  <a:rPr lang="en-US" sz="700" dirty="0"/>
                </a:br>
                <a14:m>
                  <m:oMath xmlns:m="http://schemas.openxmlformats.org/officeDocument/2006/math">
                    <m:sSub>
                      <m:sSubPr>
                        <m:ctrlPr>
                          <a:rPr lang="en-US" sz="3200" i="1">
                            <a:latin typeface="Cambria Math" panose="02040503050406030204" pitchFamily="18" charset="0"/>
                          </a:rPr>
                        </m:ctrlPr>
                      </m:sSubPr>
                      <m:e>
                        <m:r>
                          <a:rPr lang="en-US" sz="3200" i="1">
                            <a:latin typeface="Cambria Math" panose="02040503050406030204" pitchFamily="18" charset="0"/>
                          </a:rPr>
                          <m:t>𝑅</m:t>
                        </m:r>
                      </m:e>
                      <m:sub>
                        <m:r>
                          <a:rPr lang="en-US" sz="3200" b="0" i="1" smtClean="0">
                            <a:latin typeface="Cambria Math" panose="02040503050406030204" pitchFamily="18" charset="0"/>
                          </a:rPr>
                          <m:t>𝑋</m:t>
                        </m:r>
                      </m:sub>
                    </m:sSub>
                    <m:r>
                      <a:rPr lang="en-US" sz="3200" i="1">
                        <a:latin typeface="Cambria Math" panose="02040503050406030204" pitchFamily="18" charset="0"/>
                      </a:rPr>
                      <m:t>=</m:t>
                    </m:r>
                    <m:d>
                      <m:dPr>
                        <m:begChr m:val="{"/>
                        <m:endChr m:val="}"/>
                        <m:ctrlPr>
                          <a:rPr lang="en-US" sz="3200" i="1">
                            <a:latin typeface="Cambria Math" panose="02040503050406030204" pitchFamily="18" charset="0"/>
                          </a:rPr>
                        </m:ctrlPr>
                      </m:dPr>
                      <m:e>
                        <m:r>
                          <a:rPr lang="en-US" sz="3200" b="0" i="1" smtClean="0">
                            <a:latin typeface="Cambria Math" panose="02040503050406030204" pitchFamily="18" charset="0"/>
                          </a:rPr>
                          <m:t>2, 3, 4, 5, 6, 7, 8, 9, 10, 11, 12</m:t>
                        </m:r>
                      </m:e>
                    </m:d>
                    <m:r>
                      <a:rPr lang="en-US" sz="3200" i="1">
                        <a:latin typeface="Cambria Math" panose="02040503050406030204" pitchFamily="18" charset="0"/>
                      </a:rPr>
                      <m:t> </m:t>
                    </m:r>
                  </m:oMath>
                </a14:m>
                <a:br>
                  <a:rPr lang="en-US" sz="3200" dirty="0"/>
                </a:br>
                <a:br>
                  <a:rPr lang="en-US" sz="3200" dirty="0"/>
                </a:br>
                <a:r>
                  <a:rPr lang="en-US" sz="3200" dirty="0"/>
                  <a:t>Example 2:</a:t>
                </a:r>
                <a:br>
                  <a:rPr lang="en-US" sz="3200" dirty="0"/>
                </a:br>
                <a:br>
                  <a:rPr lang="en-US" sz="1400" dirty="0"/>
                </a:br>
                <a14:m>
                  <m:oMath xmlns:m="http://schemas.openxmlformats.org/officeDocument/2006/math">
                    <m:r>
                      <a:rPr lang="en-US" sz="3200" i="1" dirty="0" smtClean="0">
                        <a:solidFill>
                          <a:schemeClr val="bg1"/>
                        </a:solidFill>
                        <a:latin typeface="Cambria Math" panose="02040503050406030204" pitchFamily="18" charset="0"/>
                      </a:rPr>
                      <m:t>𝑌</m:t>
                    </m:r>
                  </m:oMath>
                </a14:m>
                <a:r>
                  <a:rPr lang="en-US" sz="3200" dirty="0">
                    <a:solidFill>
                      <a:schemeClr val="bg1"/>
                    </a:solidFill>
                  </a:rPr>
                  <a:t> – the total number of coin tosses before the first tails appears.</a:t>
                </a:r>
                <a:br>
                  <a:rPr lang="en-US" sz="3200" dirty="0">
                    <a:solidFill>
                      <a:schemeClr val="bg1"/>
                    </a:solidFill>
                  </a:rPr>
                </a:br>
                <a:br>
                  <a:rPr lang="en-US" sz="700" dirty="0">
                    <a:solidFill>
                      <a:schemeClr val="bg1"/>
                    </a:solidFill>
                  </a:rPr>
                </a:br>
                <a14:m>
                  <m:oMath xmlns:m="http://schemas.openxmlformats.org/officeDocument/2006/math">
                    <m:sSub>
                      <m:sSubPr>
                        <m:ctrlPr>
                          <a:rPr lang="en-US" sz="3200" b="0" i="1" smtClean="0">
                            <a:solidFill>
                              <a:schemeClr val="bg1"/>
                            </a:solidFill>
                            <a:latin typeface="Cambria Math" panose="02040503050406030204" pitchFamily="18" charset="0"/>
                          </a:rPr>
                        </m:ctrlPr>
                      </m:sSubPr>
                      <m:e>
                        <m:r>
                          <a:rPr lang="en-US" sz="3200" b="0" i="1" smtClean="0">
                            <a:solidFill>
                              <a:schemeClr val="bg1"/>
                            </a:solidFill>
                            <a:latin typeface="Cambria Math" panose="02040503050406030204" pitchFamily="18" charset="0"/>
                          </a:rPr>
                          <m:t>𝑅</m:t>
                        </m:r>
                      </m:e>
                      <m:sub>
                        <m:r>
                          <a:rPr lang="en-US" sz="3200" b="0" i="1" smtClean="0">
                            <a:solidFill>
                              <a:schemeClr val="bg1"/>
                            </a:solidFill>
                            <a:latin typeface="Cambria Math" panose="02040503050406030204" pitchFamily="18" charset="0"/>
                          </a:rPr>
                          <m:t>𝑌</m:t>
                        </m:r>
                      </m:sub>
                    </m:sSub>
                    <m:r>
                      <a:rPr lang="en-US" sz="3200" b="0" i="1" smtClean="0">
                        <a:solidFill>
                          <a:schemeClr val="bg1"/>
                        </a:solidFill>
                        <a:latin typeface="Cambria Math" panose="02040503050406030204" pitchFamily="18" charset="0"/>
                      </a:rPr>
                      <m:t>=</m:t>
                    </m:r>
                    <m:d>
                      <m:dPr>
                        <m:begChr m:val="{"/>
                        <m:endChr m:val="}"/>
                        <m:ctrlPr>
                          <a:rPr lang="en-US" sz="3200" b="0" i="1" smtClean="0">
                            <a:solidFill>
                              <a:schemeClr val="bg1"/>
                            </a:solidFill>
                            <a:latin typeface="Cambria Math" panose="02040503050406030204" pitchFamily="18" charset="0"/>
                          </a:rPr>
                        </m:ctrlPr>
                      </m:dPr>
                      <m:e>
                        <m:r>
                          <a:rPr lang="en-US" sz="3200" b="0" i="1" smtClean="0">
                            <a:solidFill>
                              <a:schemeClr val="bg1"/>
                            </a:solidFill>
                            <a:latin typeface="Cambria Math" panose="02040503050406030204" pitchFamily="18" charset="0"/>
                          </a:rPr>
                          <m:t>1, 2, 3, …</m:t>
                        </m:r>
                      </m:e>
                    </m:d>
                  </m:oMath>
                </a14:m>
                <a:br>
                  <a:rPr lang="en-US" sz="3200" dirty="0"/>
                </a:br>
                <a:br>
                  <a:rPr lang="en-US" sz="3200" dirty="0"/>
                </a:br>
                <a:endParaRPr lang="en-US" sz="3200" dirty="0"/>
              </a:p>
              <a:p>
                <a:endParaRPr lang="en-US" sz="3200" dirty="0"/>
              </a:p>
            </p:txBody>
          </p:sp>
        </mc:Choice>
        <mc:Fallback xmlns="">
          <p:sp>
            <p:nvSpPr>
              <p:cNvPr id="3" name="Content Placeholder 2">
                <a:extLst>
                  <a:ext uri="{FF2B5EF4-FFF2-40B4-BE49-F238E27FC236}">
                    <a16:creationId xmlns:a16="http://schemas.microsoft.com/office/drawing/2014/main" id="{6EF0185D-3C4B-40E8-ADD4-CF05E75D70CC}"/>
                  </a:ext>
                </a:extLst>
              </p:cNvPr>
              <p:cNvSpPr>
                <a:spLocks noGrp="1" noRot="1" noChangeAspect="1" noMove="1" noResize="1" noEditPoints="1" noAdjustHandles="1" noChangeArrowheads="1" noChangeShapeType="1" noTextEdit="1"/>
              </p:cNvSpPr>
              <p:nvPr>
                <p:ph idx="1"/>
              </p:nvPr>
            </p:nvSpPr>
            <p:spPr>
              <a:xfrm>
                <a:off x="838200" y="1491916"/>
                <a:ext cx="10515600" cy="4864433"/>
              </a:xfrm>
              <a:blipFill>
                <a:blip r:embed="rId2"/>
                <a:stretch>
                  <a:fillRect l="-1333" t="-2632"/>
                </a:stretch>
              </a:blipFill>
            </p:spPr>
            <p:txBody>
              <a:bodyPr/>
              <a:lstStyle/>
              <a:p>
                <a:r>
                  <a:rPr lang="en-BE">
                    <a:noFill/>
                  </a:rPr>
                  <a:t> </a:t>
                </a:r>
              </a:p>
            </p:txBody>
          </p:sp>
        </mc:Fallback>
      </mc:AlternateContent>
      <p:sp>
        <p:nvSpPr>
          <p:cNvPr id="4" name="Footer Placeholder 3">
            <a:extLst>
              <a:ext uri="{FF2B5EF4-FFF2-40B4-BE49-F238E27FC236}">
                <a16:creationId xmlns:a16="http://schemas.microsoft.com/office/drawing/2014/main" id="{05D15F74-9CE8-460F-9763-C724AF4076CA}"/>
              </a:ext>
            </a:extLst>
          </p:cNvPr>
          <p:cNvSpPr>
            <a:spLocks noGrp="1"/>
          </p:cNvSpPr>
          <p:nvPr>
            <p:ph type="ftr" sz="quarter" idx="11"/>
          </p:nvPr>
        </p:nvSpPr>
        <p:spPr/>
        <p:txBody>
          <a:bodyPr/>
          <a:lstStyle/>
          <a:p>
            <a:r>
              <a:rPr lang="en-US"/>
              <a:t>Elementary Combinatorics and Probability - March 2021</a:t>
            </a:r>
            <a:endParaRPr lang="en-BE"/>
          </a:p>
        </p:txBody>
      </p:sp>
      <p:sp>
        <p:nvSpPr>
          <p:cNvPr id="5" name="Slide Number Placeholder 4">
            <a:extLst>
              <a:ext uri="{FF2B5EF4-FFF2-40B4-BE49-F238E27FC236}">
                <a16:creationId xmlns:a16="http://schemas.microsoft.com/office/drawing/2014/main" id="{8788833E-363F-43DE-8FE3-8C66FBC08EB8}"/>
              </a:ext>
            </a:extLst>
          </p:cNvPr>
          <p:cNvSpPr>
            <a:spLocks noGrp="1"/>
          </p:cNvSpPr>
          <p:nvPr>
            <p:ph type="sldNum" sz="quarter" idx="12"/>
          </p:nvPr>
        </p:nvSpPr>
        <p:spPr/>
        <p:txBody>
          <a:bodyPr/>
          <a:lstStyle/>
          <a:p>
            <a:fld id="{08CF7B41-8972-4B54-B2ED-1FFF63F18177}" type="slidenum">
              <a:rPr lang="en-BE" smtClean="0"/>
              <a:t>125</a:t>
            </a:fld>
            <a:endParaRPr lang="en-BE"/>
          </a:p>
        </p:txBody>
      </p:sp>
    </p:spTree>
    <p:extLst>
      <p:ext uri="{BB962C8B-B14F-4D97-AF65-F5344CB8AC3E}">
        <p14:creationId xmlns:p14="http://schemas.microsoft.com/office/powerpoint/2010/main" val="65500555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EDD605-9DD7-41A6-B48A-593E610E50D7}"/>
              </a:ext>
            </a:extLst>
          </p:cNvPr>
          <p:cNvSpPr>
            <a:spLocks noGrp="1"/>
          </p:cNvSpPr>
          <p:nvPr>
            <p:ph type="title"/>
          </p:nvPr>
        </p:nvSpPr>
        <p:spPr/>
        <p:txBody>
          <a:bodyPr/>
          <a:lstStyle/>
          <a:p>
            <a:r>
              <a:rPr lang="en-US" dirty="0"/>
              <a:t>Discrete random variables</a:t>
            </a:r>
            <a:endParaRPr lang="en-B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EF0185D-3C4B-40E8-ADD4-CF05E75D70CC}"/>
                  </a:ext>
                </a:extLst>
              </p:cNvPr>
              <p:cNvSpPr>
                <a:spLocks noGrp="1"/>
              </p:cNvSpPr>
              <p:nvPr>
                <p:ph idx="1"/>
              </p:nvPr>
            </p:nvSpPr>
            <p:spPr>
              <a:xfrm>
                <a:off x="838200" y="1491916"/>
                <a:ext cx="10515600" cy="4864433"/>
              </a:xfrm>
            </p:spPr>
            <p:txBody>
              <a:bodyPr>
                <a:noAutofit/>
              </a:bodyPr>
              <a:lstStyle/>
              <a:p>
                <a:r>
                  <a:rPr lang="en-US" sz="3200" b="1" dirty="0"/>
                  <a:t>D</a:t>
                </a:r>
                <a:r>
                  <a:rPr lang="en-US" sz="3200" b="1" i="1" dirty="0"/>
                  <a:t>iscrete</a:t>
                </a:r>
                <a:r>
                  <a:rPr lang="en-US" sz="3200" dirty="0"/>
                  <a:t> random variables have </a:t>
                </a:r>
                <a:r>
                  <a:rPr lang="en-US" sz="3200" i="1" dirty="0"/>
                  <a:t>countable</a:t>
                </a:r>
                <a:r>
                  <a:rPr lang="en-US" sz="3200" dirty="0"/>
                  <a:t> range.</a:t>
                </a:r>
                <a:br>
                  <a:rPr lang="en-US" sz="3200" dirty="0"/>
                </a:br>
                <a:br>
                  <a:rPr lang="en-US" sz="1600" dirty="0"/>
                </a:br>
                <a:r>
                  <a:rPr lang="en-US" sz="3200" dirty="0"/>
                  <a:t>Example 1:</a:t>
                </a:r>
                <a:br>
                  <a:rPr lang="en-US" sz="3200" dirty="0"/>
                </a:br>
                <a:br>
                  <a:rPr lang="en-US" sz="1400" dirty="0"/>
                </a:br>
                <a14:m>
                  <m:oMath xmlns:m="http://schemas.openxmlformats.org/officeDocument/2006/math">
                    <m:r>
                      <a:rPr lang="en-US" sz="3200" b="0" i="1" dirty="0" smtClean="0">
                        <a:latin typeface="Cambria Math" panose="02040503050406030204" pitchFamily="18" charset="0"/>
                      </a:rPr>
                      <m:t>𝑋</m:t>
                    </m:r>
                  </m:oMath>
                </a14:m>
                <a:r>
                  <a:rPr lang="en-US" sz="3200" dirty="0"/>
                  <a:t> – sum on the two rolled dice</a:t>
                </a:r>
                <a:br>
                  <a:rPr lang="en-US" sz="700" dirty="0"/>
                </a:br>
                <a14:m>
                  <m:oMath xmlns:m="http://schemas.openxmlformats.org/officeDocument/2006/math">
                    <m:sSub>
                      <m:sSubPr>
                        <m:ctrlPr>
                          <a:rPr lang="en-US" sz="3200" i="1">
                            <a:latin typeface="Cambria Math" panose="02040503050406030204" pitchFamily="18" charset="0"/>
                          </a:rPr>
                        </m:ctrlPr>
                      </m:sSubPr>
                      <m:e>
                        <m:r>
                          <a:rPr lang="en-US" sz="3200" i="1">
                            <a:latin typeface="Cambria Math" panose="02040503050406030204" pitchFamily="18" charset="0"/>
                          </a:rPr>
                          <m:t>𝑅</m:t>
                        </m:r>
                      </m:e>
                      <m:sub>
                        <m:r>
                          <a:rPr lang="en-US" sz="3200" b="0" i="1" smtClean="0">
                            <a:latin typeface="Cambria Math" panose="02040503050406030204" pitchFamily="18" charset="0"/>
                          </a:rPr>
                          <m:t>𝑋</m:t>
                        </m:r>
                      </m:sub>
                    </m:sSub>
                    <m:r>
                      <a:rPr lang="en-US" sz="3200" i="1">
                        <a:latin typeface="Cambria Math" panose="02040503050406030204" pitchFamily="18" charset="0"/>
                      </a:rPr>
                      <m:t>=</m:t>
                    </m:r>
                    <m:d>
                      <m:dPr>
                        <m:begChr m:val="{"/>
                        <m:endChr m:val="}"/>
                        <m:ctrlPr>
                          <a:rPr lang="en-US" sz="3200" i="1">
                            <a:latin typeface="Cambria Math" panose="02040503050406030204" pitchFamily="18" charset="0"/>
                          </a:rPr>
                        </m:ctrlPr>
                      </m:dPr>
                      <m:e>
                        <m:r>
                          <a:rPr lang="en-US" sz="3200" b="0" i="1" smtClean="0">
                            <a:latin typeface="Cambria Math" panose="02040503050406030204" pitchFamily="18" charset="0"/>
                          </a:rPr>
                          <m:t>2, 3, 4, 5, 6, 7, 8, 9, 10, 11, 12</m:t>
                        </m:r>
                      </m:e>
                    </m:d>
                    <m:r>
                      <a:rPr lang="en-US" sz="3200" i="1">
                        <a:latin typeface="Cambria Math" panose="02040503050406030204" pitchFamily="18" charset="0"/>
                      </a:rPr>
                      <m:t> </m:t>
                    </m:r>
                  </m:oMath>
                </a14:m>
                <a:br>
                  <a:rPr lang="en-US" sz="3200" dirty="0"/>
                </a:br>
                <a:br>
                  <a:rPr lang="en-US" sz="3200" dirty="0"/>
                </a:br>
                <a:r>
                  <a:rPr lang="en-US" sz="3200" dirty="0"/>
                  <a:t>Example 2:</a:t>
                </a:r>
                <a:br>
                  <a:rPr lang="en-US" sz="3200" dirty="0"/>
                </a:br>
                <a:br>
                  <a:rPr lang="en-US" sz="1400" dirty="0"/>
                </a:br>
                <a14:m>
                  <m:oMath xmlns:m="http://schemas.openxmlformats.org/officeDocument/2006/math">
                    <m:r>
                      <a:rPr lang="en-US" sz="3200" i="1" dirty="0">
                        <a:latin typeface="Cambria Math" panose="02040503050406030204" pitchFamily="18" charset="0"/>
                      </a:rPr>
                      <m:t>𝑌</m:t>
                    </m:r>
                  </m:oMath>
                </a14:m>
                <a:r>
                  <a:rPr lang="en-US" sz="3200" dirty="0"/>
                  <a:t> – the total number of coin tosses before the first tails appears.</a:t>
                </a:r>
                <a:br>
                  <a:rPr lang="en-US" sz="3200" dirty="0"/>
                </a:br>
                <a:br>
                  <a:rPr lang="en-US" sz="700" dirty="0"/>
                </a:br>
                <a14:m>
                  <m:oMath xmlns:m="http://schemas.openxmlformats.org/officeDocument/2006/math">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𝑅</m:t>
                        </m:r>
                      </m:e>
                      <m:sub>
                        <m:r>
                          <a:rPr lang="en-US" sz="3200" b="0" i="1" smtClean="0">
                            <a:latin typeface="Cambria Math" panose="02040503050406030204" pitchFamily="18" charset="0"/>
                          </a:rPr>
                          <m:t>𝑌</m:t>
                        </m:r>
                      </m:sub>
                    </m:sSub>
                    <m:r>
                      <a:rPr lang="en-US" sz="3200" b="0" i="1" smtClean="0">
                        <a:latin typeface="Cambria Math" panose="02040503050406030204" pitchFamily="18" charset="0"/>
                      </a:rPr>
                      <m:t>=</m:t>
                    </m:r>
                    <m:d>
                      <m:dPr>
                        <m:begChr m:val="{"/>
                        <m:endChr m:val="}"/>
                        <m:ctrlPr>
                          <a:rPr lang="en-US" sz="3200" b="0" i="1" smtClean="0">
                            <a:solidFill>
                              <a:schemeClr val="bg1"/>
                            </a:solidFill>
                            <a:latin typeface="Cambria Math" panose="02040503050406030204" pitchFamily="18" charset="0"/>
                          </a:rPr>
                        </m:ctrlPr>
                      </m:dPr>
                      <m:e>
                        <m:r>
                          <a:rPr lang="en-US" sz="3200" b="0" i="1" smtClean="0">
                            <a:solidFill>
                              <a:schemeClr val="bg1"/>
                            </a:solidFill>
                            <a:latin typeface="Cambria Math" panose="02040503050406030204" pitchFamily="18" charset="0"/>
                          </a:rPr>
                          <m:t>1, 2, 3, …</m:t>
                        </m:r>
                      </m:e>
                    </m:d>
                  </m:oMath>
                </a14:m>
                <a:br>
                  <a:rPr lang="en-US" sz="3200" dirty="0"/>
                </a:br>
                <a:br>
                  <a:rPr lang="en-US" sz="3200" dirty="0"/>
                </a:br>
                <a:endParaRPr lang="en-US" sz="3200" dirty="0"/>
              </a:p>
              <a:p>
                <a:endParaRPr lang="en-US" sz="3200" dirty="0"/>
              </a:p>
            </p:txBody>
          </p:sp>
        </mc:Choice>
        <mc:Fallback xmlns="">
          <p:sp>
            <p:nvSpPr>
              <p:cNvPr id="3" name="Content Placeholder 2">
                <a:extLst>
                  <a:ext uri="{FF2B5EF4-FFF2-40B4-BE49-F238E27FC236}">
                    <a16:creationId xmlns:a16="http://schemas.microsoft.com/office/drawing/2014/main" id="{6EF0185D-3C4B-40E8-ADD4-CF05E75D70CC}"/>
                  </a:ext>
                </a:extLst>
              </p:cNvPr>
              <p:cNvSpPr>
                <a:spLocks noGrp="1" noRot="1" noChangeAspect="1" noMove="1" noResize="1" noEditPoints="1" noAdjustHandles="1" noChangeArrowheads="1" noChangeShapeType="1" noTextEdit="1"/>
              </p:cNvSpPr>
              <p:nvPr>
                <p:ph idx="1"/>
              </p:nvPr>
            </p:nvSpPr>
            <p:spPr>
              <a:xfrm>
                <a:off x="838200" y="1491916"/>
                <a:ext cx="10515600" cy="4864433"/>
              </a:xfrm>
              <a:blipFill>
                <a:blip r:embed="rId2"/>
                <a:stretch>
                  <a:fillRect l="-1333" t="-2632"/>
                </a:stretch>
              </a:blipFill>
            </p:spPr>
            <p:txBody>
              <a:bodyPr/>
              <a:lstStyle/>
              <a:p>
                <a:r>
                  <a:rPr lang="en-BE">
                    <a:noFill/>
                  </a:rPr>
                  <a:t> </a:t>
                </a:r>
              </a:p>
            </p:txBody>
          </p:sp>
        </mc:Fallback>
      </mc:AlternateContent>
      <p:sp>
        <p:nvSpPr>
          <p:cNvPr id="4" name="Footer Placeholder 3">
            <a:extLst>
              <a:ext uri="{FF2B5EF4-FFF2-40B4-BE49-F238E27FC236}">
                <a16:creationId xmlns:a16="http://schemas.microsoft.com/office/drawing/2014/main" id="{05D15F74-9CE8-460F-9763-C724AF4076CA}"/>
              </a:ext>
            </a:extLst>
          </p:cNvPr>
          <p:cNvSpPr>
            <a:spLocks noGrp="1"/>
          </p:cNvSpPr>
          <p:nvPr>
            <p:ph type="ftr" sz="quarter" idx="11"/>
          </p:nvPr>
        </p:nvSpPr>
        <p:spPr/>
        <p:txBody>
          <a:bodyPr/>
          <a:lstStyle/>
          <a:p>
            <a:r>
              <a:rPr lang="en-US"/>
              <a:t>Elementary Combinatorics and Probability - March 2021</a:t>
            </a:r>
            <a:endParaRPr lang="en-BE"/>
          </a:p>
        </p:txBody>
      </p:sp>
      <p:sp>
        <p:nvSpPr>
          <p:cNvPr id="5" name="Slide Number Placeholder 4">
            <a:extLst>
              <a:ext uri="{FF2B5EF4-FFF2-40B4-BE49-F238E27FC236}">
                <a16:creationId xmlns:a16="http://schemas.microsoft.com/office/drawing/2014/main" id="{8788833E-363F-43DE-8FE3-8C66FBC08EB8}"/>
              </a:ext>
            </a:extLst>
          </p:cNvPr>
          <p:cNvSpPr>
            <a:spLocks noGrp="1"/>
          </p:cNvSpPr>
          <p:nvPr>
            <p:ph type="sldNum" sz="quarter" idx="12"/>
          </p:nvPr>
        </p:nvSpPr>
        <p:spPr/>
        <p:txBody>
          <a:bodyPr/>
          <a:lstStyle/>
          <a:p>
            <a:fld id="{08CF7B41-8972-4B54-B2ED-1FFF63F18177}" type="slidenum">
              <a:rPr lang="en-BE" smtClean="0"/>
              <a:t>126</a:t>
            </a:fld>
            <a:endParaRPr lang="en-BE"/>
          </a:p>
        </p:txBody>
      </p:sp>
    </p:spTree>
    <p:extLst>
      <p:ext uri="{BB962C8B-B14F-4D97-AF65-F5344CB8AC3E}">
        <p14:creationId xmlns:p14="http://schemas.microsoft.com/office/powerpoint/2010/main" val="363252343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EDD605-9DD7-41A6-B48A-593E610E50D7}"/>
              </a:ext>
            </a:extLst>
          </p:cNvPr>
          <p:cNvSpPr>
            <a:spLocks noGrp="1"/>
          </p:cNvSpPr>
          <p:nvPr>
            <p:ph type="title"/>
          </p:nvPr>
        </p:nvSpPr>
        <p:spPr/>
        <p:txBody>
          <a:bodyPr/>
          <a:lstStyle/>
          <a:p>
            <a:r>
              <a:rPr lang="en-US" dirty="0"/>
              <a:t>Discrete random variables</a:t>
            </a:r>
            <a:endParaRPr lang="en-B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EF0185D-3C4B-40E8-ADD4-CF05E75D70CC}"/>
                  </a:ext>
                </a:extLst>
              </p:cNvPr>
              <p:cNvSpPr>
                <a:spLocks noGrp="1"/>
              </p:cNvSpPr>
              <p:nvPr>
                <p:ph idx="1"/>
              </p:nvPr>
            </p:nvSpPr>
            <p:spPr>
              <a:xfrm>
                <a:off x="838200" y="1491916"/>
                <a:ext cx="10515600" cy="4864433"/>
              </a:xfrm>
            </p:spPr>
            <p:txBody>
              <a:bodyPr>
                <a:noAutofit/>
              </a:bodyPr>
              <a:lstStyle/>
              <a:p>
                <a:r>
                  <a:rPr lang="en-US" sz="3200" b="1" dirty="0"/>
                  <a:t>D</a:t>
                </a:r>
                <a:r>
                  <a:rPr lang="en-US" sz="3200" b="1" i="1" dirty="0"/>
                  <a:t>iscrete</a:t>
                </a:r>
                <a:r>
                  <a:rPr lang="en-US" sz="3200" dirty="0"/>
                  <a:t> random variables have </a:t>
                </a:r>
                <a:r>
                  <a:rPr lang="en-US" sz="3200" i="1" dirty="0"/>
                  <a:t>countable</a:t>
                </a:r>
                <a:r>
                  <a:rPr lang="en-US" sz="3200" dirty="0"/>
                  <a:t> range.</a:t>
                </a:r>
                <a:br>
                  <a:rPr lang="en-US" sz="3200" dirty="0"/>
                </a:br>
                <a:br>
                  <a:rPr lang="en-US" sz="1600" dirty="0"/>
                </a:br>
                <a:r>
                  <a:rPr lang="en-US" sz="3200" dirty="0"/>
                  <a:t>Example 1:</a:t>
                </a:r>
                <a:br>
                  <a:rPr lang="en-US" sz="3200" dirty="0"/>
                </a:br>
                <a:br>
                  <a:rPr lang="en-US" sz="1400" dirty="0"/>
                </a:br>
                <a14:m>
                  <m:oMath xmlns:m="http://schemas.openxmlformats.org/officeDocument/2006/math">
                    <m:r>
                      <a:rPr lang="en-US" sz="3200" b="0" i="1" dirty="0" smtClean="0">
                        <a:latin typeface="Cambria Math" panose="02040503050406030204" pitchFamily="18" charset="0"/>
                      </a:rPr>
                      <m:t>𝑋</m:t>
                    </m:r>
                  </m:oMath>
                </a14:m>
                <a:r>
                  <a:rPr lang="en-US" sz="3200" dirty="0"/>
                  <a:t> – sum on the two rolled dice</a:t>
                </a:r>
                <a:br>
                  <a:rPr lang="en-US" sz="700" dirty="0"/>
                </a:br>
                <a14:m>
                  <m:oMath xmlns:m="http://schemas.openxmlformats.org/officeDocument/2006/math">
                    <m:sSub>
                      <m:sSubPr>
                        <m:ctrlPr>
                          <a:rPr lang="en-US" sz="3200" i="1">
                            <a:latin typeface="Cambria Math" panose="02040503050406030204" pitchFamily="18" charset="0"/>
                          </a:rPr>
                        </m:ctrlPr>
                      </m:sSubPr>
                      <m:e>
                        <m:r>
                          <a:rPr lang="en-US" sz="3200" i="1">
                            <a:latin typeface="Cambria Math" panose="02040503050406030204" pitchFamily="18" charset="0"/>
                          </a:rPr>
                          <m:t>𝑅</m:t>
                        </m:r>
                      </m:e>
                      <m:sub>
                        <m:r>
                          <a:rPr lang="en-US" sz="3200" b="0" i="1" smtClean="0">
                            <a:latin typeface="Cambria Math" panose="02040503050406030204" pitchFamily="18" charset="0"/>
                          </a:rPr>
                          <m:t>𝑋</m:t>
                        </m:r>
                      </m:sub>
                    </m:sSub>
                    <m:r>
                      <a:rPr lang="en-US" sz="3200" i="1">
                        <a:latin typeface="Cambria Math" panose="02040503050406030204" pitchFamily="18" charset="0"/>
                      </a:rPr>
                      <m:t>=</m:t>
                    </m:r>
                    <m:d>
                      <m:dPr>
                        <m:begChr m:val="{"/>
                        <m:endChr m:val="}"/>
                        <m:ctrlPr>
                          <a:rPr lang="en-US" sz="3200" i="1">
                            <a:latin typeface="Cambria Math" panose="02040503050406030204" pitchFamily="18" charset="0"/>
                          </a:rPr>
                        </m:ctrlPr>
                      </m:dPr>
                      <m:e>
                        <m:r>
                          <a:rPr lang="en-US" sz="3200" b="0" i="1" smtClean="0">
                            <a:latin typeface="Cambria Math" panose="02040503050406030204" pitchFamily="18" charset="0"/>
                          </a:rPr>
                          <m:t>2, 3, 4, 5, 6, 7, 8, 9, 10, 11, 12</m:t>
                        </m:r>
                      </m:e>
                    </m:d>
                    <m:r>
                      <a:rPr lang="en-US" sz="3200" i="1">
                        <a:latin typeface="Cambria Math" panose="02040503050406030204" pitchFamily="18" charset="0"/>
                      </a:rPr>
                      <m:t> </m:t>
                    </m:r>
                  </m:oMath>
                </a14:m>
                <a:br>
                  <a:rPr lang="en-US" sz="3200" dirty="0"/>
                </a:br>
                <a:br>
                  <a:rPr lang="en-US" sz="3200" dirty="0"/>
                </a:br>
                <a:r>
                  <a:rPr lang="en-US" sz="3200" dirty="0"/>
                  <a:t>Example 2:</a:t>
                </a:r>
                <a:br>
                  <a:rPr lang="en-US" sz="3200" dirty="0"/>
                </a:br>
                <a:br>
                  <a:rPr lang="en-US" sz="1400" dirty="0"/>
                </a:br>
                <a14:m>
                  <m:oMath xmlns:m="http://schemas.openxmlformats.org/officeDocument/2006/math">
                    <m:r>
                      <a:rPr lang="en-US" sz="3200" i="1" dirty="0">
                        <a:latin typeface="Cambria Math" panose="02040503050406030204" pitchFamily="18" charset="0"/>
                      </a:rPr>
                      <m:t>𝑌</m:t>
                    </m:r>
                  </m:oMath>
                </a14:m>
                <a:r>
                  <a:rPr lang="en-US" sz="3200" dirty="0"/>
                  <a:t> – the total number of coin tosses before the first tails appears.</a:t>
                </a:r>
                <a:br>
                  <a:rPr lang="en-US" sz="3200" dirty="0"/>
                </a:br>
                <a:br>
                  <a:rPr lang="en-US" sz="700" dirty="0"/>
                </a:br>
                <a14:m>
                  <m:oMath xmlns:m="http://schemas.openxmlformats.org/officeDocument/2006/math">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𝑅</m:t>
                        </m:r>
                      </m:e>
                      <m:sub>
                        <m:r>
                          <a:rPr lang="en-US" sz="3200" b="0" i="1" smtClean="0">
                            <a:latin typeface="Cambria Math" panose="02040503050406030204" pitchFamily="18" charset="0"/>
                          </a:rPr>
                          <m:t>𝑌</m:t>
                        </m:r>
                      </m:sub>
                    </m:sSub>
                    <m:r>
                      <a:rPr lang="en-US" sz="3200" b="0" i="1" smtClean="0">
                        <a:latin typeface="Cambria Math" panose="02040503050406030204" pitchFamily="18" charset="0"/>
                      </a:rPr>
                      <m:t>=</m:t>
                    </m:r>
                    <m:d>
                      <m:dPr>
                        <m:begChr m:val="{"/>
                        <m:endChr m:val="}"/>
                        <m:ctrlPr>
                          <a:rPr lang="en-US" sz="3200" b="0" i="1" smtClean="0">
                            <a:latin typeface="Cambria Math" panose="02040503050406030204" pitchFamily="18" charset="0"/>
                          </a:rPr>
                        </m:ctrlPr>
                      </m:dPr>
                      <m:e>
                        <m:r>
                          <a:rPr lang="en-US" sz="3200" b="0" i="1" smtClean="0">
                            <a:latin typeface="Cambria Math" panose="02040503050406030204" pitchFamily="18" charset="0"/>
                          </a:rPr>
                          <m:t>1, 2, 3, …</m:t>
                        </m:r>
                      </m:e>
                    </m:d>
                  </m:oMath>
                </a14:m>
                <a:br>
                  <a:rPr lang="en-US" sz="3200" dirty="0"/>
                </a:br>
                <a:br>
                  <a:rPr lang="en-US" sz="3200" dirty="0"/>
                </a:br>
                <a:endParaRPr lang="en-US" sz="3200" dirty="0"/>
              </a:p>
              <a:p>
                <a:endParaRPr lang="en-US" sz="3200" dirty="0"/>
              </a:p>
            </p:txBody>
          </p:sp>
        </mc:Choice>
        <mc:Fallback xmlns="">
          <p:sp>
            <p:nvSpPr>
              <p:cNvPr id="3" name="Content Placeholder 2">
                <a:extLst>
                  <a:ext uri="{FF2B5EF4-FFF2-40B4-BE49-F238E27FC236}">
                    <a16:creationId xmlns:a16="http://schemas.microsoft.com/office/drawing/2014/main" id="{6EF0185D-3C4B-40E8-ADD4-CF05E75D70CC}"/>
                  </a:ext>
                </a:extLst>
              </p:cNvPr>
              <p:cNvSpPr>
                <a:spLocks noGrp="1" noRot="1" noChangeAspect="1" noMove="1" noResize="1" noEditPoints="1" noAdjustHandles="1" noChangeArrowheads="1" noChangeShapeType="1" noTextEdit="1"/>
              </p:cNvSpPr>
              <p:nvPr>
                <p:ph idx="1"/>
              </p:nvPr>
            </p:nvSpPr>
            <p:spPr>
              <a:xfrm>
                <a:off x="838200" y="1491916"/>
                <a:ext cx="10515600" cy="4864433"/>
              </a:xfrm>
              <a:blipFill>
                <a:blip r:embed="rId2"/>
                <a:stretch>
                  <a:fillRect l="-1333" t="-2632"/>
                </a:stretch>
              </a:blipFill>
            </p:spPr>
            <p:txBody>
              <a:bodyPr/>
              <a:lstStyle/>
              <a:p>
                <a:r>
                  <a:rPr lang="en-BE">
                    <a:noFill/>
                  </a:rPr>
                  <a:t> </a:t>
                </a:r>
              </a:p>
            </p:txBody>
          </p:sp>
        </mc:Fallback>
      </mc:AlternateContent>
      <p:sp>
        <p:nvSpPr>
          <p:cNvPr id="4" name="Footer Placeholder 3">
            <a:extLst>
              <a:ext uri="{FF2B5EF4-FFF2-40B4-BE49-F238E27FC236}">
                <a16:creationId xmlns:a16="http://schemas.microsoft.com/office/drawing/2014/main" id="{05D15F74-9CE8-460F-9763-C724AF4076CA}"/>
              </a:ext>
            </a:extLst>
          </p:cNvPr>
          <p:cNvSpPr>
            <a:spLocks noGrp="1"/>
          </p:cNvSpPr>
          <p:nvPr>
            <p:ph type="ftr" sz="quarter" idx="11"/>
          </p:nvPr>
        </p:nvSpPr>
        <p:spPr/>
        <p:txBody>
          <a:bodyPr/>
          <a:lstStyle/>
          <a:p>
            <a:r>
              <a:rPr lang="en-US"/>
              <a:t>Elementary Combinatorics and Probability - March 2021</a:t>
            </a:r>
            <a:endParaRPr lang="en-BE"/>
          </a:p>
        </p:txBody>
      </p:sp>
      <p:sp>
        <p:nvSpPr>
          <p:cNvPr id="5" name="Slide Number Placeholder 4">
            <a:extLst>
              <a:ext uri="{FF2B5EF4-FFF2-40B4-BE49-F238E27FC236}">
                <a16:creationId xmlns:a16="http://schemas.microsoft.com/office/drawing/2014/main" id="{8788833E-363F-43DE-8FE3-8C66FBC08EB8}"/>
              </a:ext>
            </a:extLst>
          </p:cNvPr>
          <p:cNvSpPr>
            <a:spLocks noGrp="1"/>
          </p:cNvSpPr>
          <p:nvPr>
            <p:ph type="sldNum" sz="quarter" idx="12"/>
          </p:nvPr>
        </p:nvSpPr>
        <p:spPr/>
        <p:txBody>
          <a:bodyPr/>
          <a:lstStyle/>
          <a:p>
            <a:fld id="{08CF7B41-8972-4B54-B2ED-1FFF63F18177}" type="slidenum">
              <a:rPr lang="en-BE" smtClean="0"/>
              <a:t>127</a:t>
            </a:fld>
            <a:endParaRPr lang="en-BE"/>
          </a:p>
        </p:txBody>
      </p:sp>
    </p:spTree>
    <p:extLst>
      <p:ext uri="{BB962C8B-B14F-4D97-AF65-F5344CB8AC3E}">
        <p14:creationId xmlns:p14="http://schemas.microsoft.com/office/powerpoint/2010/main" val="366221326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64F9BF-783B-41D2-A2BD-16750615ADCA}"/>
              </a:ext>
            </a:extLst>
          </p:cNvPr>
          <p:cNvSpPr>
            <a:spLocks noGrp="1"/>
          </p:cNvSpPr>
          <p:nvPr>
            <p:ph type="title"/>
          </p:nvPr>
        </p:nvSpPr>
        <p:spPr/>
        <p:txBody>
          <a:bodyPr/>
          <a:lstStyle/>
          <a:p>
            <a:r>
              <a:rPr lang="en-US" dirty="0"/>
              <a:t>Continuous random variables</a:t>
            </a:r>
            <a:endParaRPr lang="en-B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D3D9B06-6598-4FA2-BD6C-C3C977B0BF4F}"/>
                  </a:ext>
                </a:extLst>
              </p:cNvPr>
              <p:cNvSpPr>
                <a:spLocks noGrp="1"/>
              </p:cNvSpPr>
              <p:nvPr>
                <p:ph idx="1"/>
              </p:nvPr>
            </p:nvSpPr>
            <p:spPr>
              <a:xfrm>
                <a:off x="838199" y="1501541"/>
                <a:ext cx="10663989" cy="4937759"/>
              </a:xfrm>
            </p:spPr>
            <p:txBody>
              <a:bodyPr>
                <a:noAutofit/>
              </a:bodyPr>
              <a:lstStyle/>
              <a:p>
                <a:r>
                  <a:rPr lang="en-US" sz="3200" b="1" i="1" dirty="0"/>
                  <a:t>Continuous</a:t>
                </a:r>
                <a:r>
                  <a:rPr lang="en-US" sz="3200" dirty="0"/>
                  <a:t> random variables have </a:t>
                </a:r>
                <a:r>
                  <a:rPr lang="en-US" sz="3200" i="1" dirty="0"/>
                  <a:t>uncountable</a:t>
                </a:r>
                <a:r>
                  <a:rPr lang="en-US" sz="3200" dirty="0"/>
                  <a:t> range.</a:t>
                </a:r>
                <a:br>
                  <a:rPr lang="en-US" sz="3200" dirty="0"/>
                </a:br>
                <a:br>
                  <a:rPr lang="en-US" sz="2400" dirty="0"/>
                </a:br>
                <a:r>
                  <a:rPr lang="en-US" sz="3200" dirty="0">
                    <a:solidFill>
                      <a:schemeClr val="bg1"/>
                    </a:solidFill>
                  </a:rPr>
                  <a:t>Example 1:</a:t>
                </a:r>
                <a:br>
                  <a:rPr lang="en-US" sz="3200" dirty="0">
                    <a:solidFill>
                      <a:schemeClr val="bg1"/>
                    </a:solidFill>
                  </a:rPr>
                </a:br>
                <a:br>
                  <a:rPr lang="en-US" sz="900" dirty="0">
                    <a:solidFill>
                      <a:schemeClr val="bg1"/>
                    </a:solidFill>
                  </a:rPr>
                </a:br>
                <a14:m>
                  <m:oMath xmlns:m="http://schemas.openxmlformats.org/officeDocument/2006/math">
                    <m:r>
                      <a:rPr lang="en-US" sz="3200" i="1" dirty="0">
                        <a:solidFill>
                          <a:schemeClr val="bg1"/>
                        </a:solidFill>
                        <a:latin typeface="Cambria Math" panose="02040503050406030204" pitchFamily="18" charset="0"/>
                      </a:rPr>
                      <m:t>𝑋</m:t>
                    </m:r>
                  </m:oMath>
                </a14:m>
                <a:r>
                  <a:rPr lang="en-US" sz="3200" dirty="0">
                    <a:solidFill>
                      <a:schemeClr val="bg1"/>
                    </a:solidFill>
                  </a:rPr>
                  <a:t> – waiting  time (in min) for a train that comes every 15 min</a:t>
                </a:r>
                <a:br>
                  <a:rPr lang="en-US" sz="3200" dirty="0">
                    <a:solidFill>
                      <a:schemeClr val="bg1"/>
                    </a:solidFill>
                  </a:rPr>
                </a:br>
                <a:br>
                  <a:rPr lang="en-US" sz="200" dirty="0">
                    <a:solidFill>
                      <a:schemeClr val="bg1"/>
                    </a:solidFill>
                  </a:rPr>
                </a:br>
                <a14:m>
                  <m:oMath xmlns:m="http://schemas.openxmlformats.org/officeDocument/2006/math">
                    <m:sSub>
                      <m:sSubPr>
                        <m:ctrlPr>
                          <a:rPr lang="en-US" sz="3200" i="1">
                            <a:solidFill>
                              <a:schemeClr val="bg1"/>
                            </a:solidFill>
                            <a:latin typeface="Cambria Math" panose="02040503050406030204" pitchFamily="18" charset="0"/>
                          </a:rPr>
                        </m:ctrlPr>
                      </m:sSubPr>
                      <m:e>
                        <m:r>
                          <a:rPr lang="en-US" sz="3200" i="1">
                            <a:solidFill>
                              <a:schemeClr val="bg1"/>
                            </a:solidFill>
                            <a:latin typeface="Cambria Math" panose="02040503050406030204" pitchFamily="18" charset="0"/>
                          </a:rPr>
                          <m:t>𝑅</m:t>
                        </m:r>
                      </m:e>
                      <m:sub>
                        <m:r>
                          <a:rPr lang="en-US" sz="3200" i="1">
                            <a:solidFill>
                              <a:schemeClr val="bg1"/>
                            </a:solidFill>
                            <a:latin typeface="Cambria Math" panose="02040503050406030204" pitchFamily="18" charset="0"/>
                          </a:rPr>
                          <m:t>𝑋</m:t>
                        </m:r>
                      </m:sub>
                    </m:sSub>
                    <m:r>
                      <a:rPr lang="en-US" sz="3200" i="1">
                        <a:solidFill>
                          <a:schemeClr val="bg1"/>
                        </a:solidFill>
                        <a:latin typeface="Cambria Math" panose="02040503050406030204" pitchFamily="18" charset="0"/>
                      </a:rPr>
                      <m:t>=</m:t>
                    </m:r>
                    <m:d>
                      <m:dPr>
                        <m:begChr m:val="["/>
                        <m:endChr m:val="]"/>
                        <m:ctrlPr>
                          <a:rPr lang="en-US" sz="3200" i="1" smtClean="0">
                            <a:solidFill>
                              <a:schemeClr val="bg1"/>
                            </a:solidFill>
                            <a:latin typeface="Cambria Math" panose="02040503050406030204" pitchFamily="18" charset="0"/>
                            <a:ea typeface="Cambria Math" panose="02040503050406030204" pitchFamily="18" charset="0"/>
                          </a:rPr>
                        </m:ctrlPr>
                      </m:dPr>
                      <m:e>
                        <m:r>
                          <a:rPr lang="en-US" sz="3200" i="1">
                            <a:solidFill>
                              <a:schemeClr val="bg1"/>
                            </a:solidFill>
                            <a:latin typeface="Cambria Math" panose="02040503050406030204" pitchFamily="18" charset="0"/>
                            <a:ea typeface="Cambria Math" panose="02040503050406030204" pitchFamily="18" charset="0"/>
                          </a:rPr>
                          <m:t>0, 15</m:t>
                        </m:r>
                      </m:e>
                    </m:d>
                  </m:oMath>
                </a14:m>
                <a:br>
                  <a:rPr lang="en-US" sz="3200" dirty="0"/>
                </a:br>
                <a:br>
                  <a:rPr lang="en-US" dirty="0"/>
                </a:br>
                <a:r>
                  <a:rPr lang="en-US" sz="3200" dirty="0">
                    <a:solidFill>
                      <a:schemeClr val="bg1"/>
                    </a:solidFill>
                  </a:rPr>
                  <a:t>Example 2:</a:t>
                </a:r>
                <a:br>
                  <a:rPr lang="en-US" sz="3200" dirty="0">
                    <a:solidFill>
                      <a:schemeClr val="bg1"/>
                    </a:solidFill>
                  </a:rPr>
                </a:br>
                <a:br>
                  <a:rPr lang="en-US" sz="900" dirty="0">
                    <a:solidFill>
                      <a:schemeClr val="bg1"/>
                    </a:solidFill>
                  </a:rPr>
                </a:br>
                <a14:m>
                  <m:oMath xmlns:m="http://schemas.openxmlformats.org/officeDocument/2006/math">
                    <m:r>
                      <a:rPr lang="en-US" sz="3200" b="0" i="1" smtClean="0">
                        <a:solidFill>
                          <a:schemeClr val="bg1"/>
                        </a:solidFill>
                        <a:latin typeface="Cambria Math" panose="02040503050406030204" pitchFamily="18" charset="0"/>
                      </a:rPr>
                      <m:t>𝑌</m:t>
                    </m:r>
                    <m:r>
                      <a:rPr lang="en-US" sz="3200" b="0" i="1" smtClean="0">
                        <a:solidFill>
                          <a:schemeClr val="bg1"/>
                        </a:solidFill>
                        <a:latin typeface="Cambria Math" panose="02040503050406030204" pitchFamily="18" charset="0"/>
                      </a:rPr>
                      <m:t> − </m:t>
                    </m:r>
                  </m:oMath>
                </a14:m>
                <a:r>
                  <a:rPr lang="en-US" sz="3200" dirty="0">
                    <a:solidFill>
                      <a:schemeClr val="bg1"/>
                    </a:solidFill>
                  </a:rPr>
                  <a:t>% of the population that supports legalization of marijuana.</a:t>
                </a:r>
                <a:br>
                  <a:rPr lang="en-US" sz="3200" dirty="0">
                    <a:solidFill>
                      <a:schemeClr val="bg1"/>
                    </a:solidFill>
                  </a:rPr>
                </a:br>
                <a14:m>
                  <m:oMath xmlns:m="http://schemas.openxmlformats.org/officeDocument/2006/math">
                    <m:sSub>
                      <m:sSubPr>
                        <m:ctrlPr>
                          <a:rPr lang="en-US" sz="3200" b="0" i="1" smtClean="0">
                            <a:solidFill>
                              <a:schemeClr val="bg1"/>
                            </a:solidFill>
                            <a:latin typeface="Cambria Math" panose="02040503050406030204" pitchFamily="18" charset="0"/>
                          </a:rPr>
                        </m:ctrlPr>
                      </m:sSubPr>
                      <m:e>
                        <m:r>
                          <a:rPr lang="en-US" sz="3200" b="0" i="1" smtClean="0">
                            <a:solidFill>
                              <a:schemeClr val="bg1"/>
                            </a:solidFill>
                            <a:latin typeface="Cambria Math" panose="02040503050406030204" pitchFamily="18" charset="0"/>
                          </a:rPr>
                          <m:t>𝑅</m:t>
                        </m:r>
                      </m:e>
                      <m:sub>
                        <m:r>
                          <a:rPr lang="en-US" sz="3200" b="0" i="1" smtClean="0">
                            <a:solidFill>
                              <a:schemeClr val="bg1"/>
                            </a:solidFill>
                            <a:latin typeface="Cambria Math" panose="02040503050406030204" pitchFamily="18" charset="0"/>
                          </a:rPr>
                          <m:t>𝑌</m:t>
                        </m:r>
                      </m:sub>
                    </m:sSub>
                    <m:r>
                      <a:rPr lang="en-US" sz="3200" b="0" i="1" smtClean="0">
                        <a:solidFill>
                          <a:schemeClr val="bg1"/>
                        </a:solidFill>
                        <a:latin typeface="Cambria Math" panose="02040503050406030204" pitchFamily="18" charset="0"/>
                      </a:rPr>
                      <m:t>=</m:t>
                    </m:r>
                    <m:d>
                      <m:dPr>
                        <m:begChr m:val="["/>
                        <m:endChr m:val="]"/>
                        <m:ctrlPr>
                          <a:rPr lang="en-US" sz="3200" b="0" i="1" smtClean="0">
                            <a:solidFill>
                              <a:schemeClr val="bg1"/>
                            </a:solidFill>
                            <a:latin typeface="Cambria Math" panose="02040503050406030204" pitchFamily="18" charset="0"/>
                          </a:rPr>
                        </m:ctrlPr>
                      </m:dPr>
                      <m:e>
                        <m:r>
                          <a:rPr lang="en-US" sz="3200" b="0" i="1" smtClean="0">
                            <a:solidFill>
                              <a:schemeClr val="bg1"/>
                            </a:solidFill>
                            <a:latin typeface="Cambria Math" panose="02040503050406030204" pitchFamily="18" charset="0"/>
                          </a:rPr>
                          <m:t>0, 100</m:t>
                        </m:r>
                      </m:e>
                    </m:d>
                  </m:oMath>
                </a14:m>
                <a:endParaRPr lang="en-BE" sz="3200" dirty="0"/>
              </a:p>
              <a:p>
                <a:endParaRPr lang="en-BE" sz="3200" dirty="0"/>
              </a:p>
            </p:txBody>
          </p:sp>
        </mc:Choice>
        <mc:Fallback xmlns="">
          <p:sp>
            <p:nvSpPr>
              <p:cNvPr id="3" name="Content Placeholder 2">
                <a:extLst>
                  <a:ext uri="{FF2B5EF4-FFF2-40B4-BE49-F238E27FC236}">
                    <a16:creationId xmlns:a16="http://schemas.microsoft.com/office/drawing/2014/main" id="{8D3D9B06-6598-4FA2-BD6C-C3C977B0BF4F}"/>
                  </a:ext>
                </a:extLst>
              </p:cNvPr>
              <p:cNvSpPr>
                <a:spLocks noGrp="1" noRot="1" noChangeAspect="1" noMove="1" noResize="1" noEditPoints="1" noAdjustHandles="1" noChangeArrowheads="1" noChangeShapeType="1" noTextEdit="1"/>
              </p:cNvSpPr>
              <p:nvPr>
                <p:ph idx="1"/>
              </p:nvPr>
            </p:nvSpPr>
            <p:spPr>
              <a:xfrm>
                <a:off x="838199" y="1501541"/>
                <a:ext cx="10663989" cy="4937759"/>
              </a:xfrm>
              <a:blipFill>
                <a:blip r:embed="rId2"/>
                <a:stretch>
                  <a:fillRect l="-1257" t="-2593" r="-857"/>
                </a:stretch>
              </a:blipFill>
            </p:spPr>
            <p:txBody>
              <a:bodyPr/>
              <a:lstStyle/>
              <a:p>
                <a:r>
                  <a:rPr lang="en-BE">
                    <a:noFill/>
                  </a:rPr>
                  <a:t> </a:t>
                </a:r>
              </a:p>
            </p:txBody>
          </p:sp>
        </mc:Fallback>
      </mc:AlternateContent>
      <p:sp>
        <p:nvSpPr>
          <p:cNvPr id="4" name="Footer Placeholder 3">
            <a:extLst>
              <a:ext uri="{FF2B5EF4-FFF2-40B4-BE49-F238E27FC236}">
                <a16:creationId xmlns:a16="http://schemas.microsoft.com/office/drawing/2014/main" id="{CDC6967A-493B-49B4-B237-E793E5B0F741}"/>
              </a:ext>
            </a:extLst>
          </p:cNvPr>
          <p:cNvSpPr>
            <a:spLocks noGrp="1"/>
          </p:cNvSpPr>
          <p:nvPr>
            <p:ph type="ftr" sz="quarter" idx="11"/>
          </p:nvPr>
        </p:nvSpPr>
        <p:spPr/>
        <p:txBody>
          <a:bodyPr/>
          <a:lstStyle/>
          <a:p>
            <a:r>
              <a:rPr lang="en-US"/>
              <a:t>Elementary Combinatorics and Probability - March 2021</a:t>
            </a:r>
            <a:endParaRPr lang="en-BE"/>
          </a:p>
        </p:txBody>
      </p:sp>
      <p:sp>
        <p:nvSpPr>
          <p:cNvPr id="5" name="Slide Number Placeholder 4">
            <a:extLst>
              <a:ext uri="{FF2B5EF4-FFF2-40B4-BE49-F238E27FC236}">
                <a16:creationId xmlns:a16="http://schemas.microsoft.com/office/drawing/2014/main" id="{ADE45AB1-60A3-4FBE-B323-B92C1A41B2EE}"/>
              </a:ext>
            </a:extLst>
          </p:cNvPr>
          <p:cNvSpPr>
            <a:spLocks noGrp="1"/>
          </p:cNvSpPr>
          <p:nvPr>
            <p:ph type="sldNum" sz="quarter" idx="12"/>
          </p:nvPr>
        </p:nvSpPr>
        <p:spPr/>
        <p:txBody>
          <a:bodyPr/>
          <a:lstStyle/>
          <a:p>
            <a:fld id="{08CF7B41-8972-4B54-B2ED-1FFF63F18177}" type="slidenum">
              <a:rPr lang="en-BE" smtClean="0"/>
              <a:t>128</a:t>
            </a:fld>
            <a:endParaRPr lang="en-BE"/>
          </a:p>
        </p:txBody>
      </p:sp>
    </p:spTree>
    <p:extLst>
      <p:ext uri="{BB962C8B-B14F-4D97-AF65-F5344CB8AC3E}">
        <p14:creationId xmlns:p14="http://schemas.microsoft.com/office/powerpoint/2010/main" val="286628227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64F9BF-783B-41D2-A2BD-16750615ADCA}"/>
              </a:ext>
            </a:extLst>
          </p:cNvPr>
          <p:cNvSpPr>
            <a:spLocks noGrp="1"/>
          </p:cNvSpPr>
          <p:nvPr>
            <p:ph type="title"/>
          </p:nvPr>
        </p:nvSpPr>
        <p:spPr/>
        <p:txBody>
          <a:bodyPr/>
          <a:lstStyle/>
          <a:p>
            <a:r>
              <a:rPr lang="en-US" dirty="0"/>
              <a:t>Continuous random variables</a:t>
            </a:r>
            <a:endParaRPr lang="en-B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D3D9B06-6598-4FA2-BD6C-C3C977B0BF4F}"/>
                  </a:ext>
                </a:extLst>
              </p:cNvPr>
              <p:cNvSpPr>
                <a:spLocks noGrp="1"/>
              </p:cNvSpPr>
              <p:nvPr>
                <p:ph idx="1"/>
              </p:nvPr>
            </p:nvSpPr>
            <p:spPr>
              <a:xfrm>
                <a:off x="838199" y="1501541"/>
                <a:ext cx="10663989" cy="4937759"/>
              </a:xfrm>
            </p:spPr>
            <p:txBody>
              <a:bodyPr>
                <a:noAutofit/>
              </a:bodyPr>
              <a:lstStyle/>
              <a:p>
                <a:r>
                  <a:rPr lang="en-US" sz="3200" b="1" i="1" dirty="0"/>
                  <a:t>Continuous</a:t>
                </a:r>
                <a:r>
                  <a:rPr lang="en-US" sz="3200" dirty="0"/>
                  <a:t> random variables have </a:t>
                </a:r>
                <a:r>
                  <a:rPr lang="en-US" sz="3200" i="1" dirty="0"/>
                  <a:t>uncountable</a:t>
                </a:r>
                <a:r>
                  <a:rPr lang="en-US" sz="3200" dirty="0"/>
                  <a:t> range.</a:t>
                </a:r>
                <a:br>
                  <a:rPr lang="en-US" sz="3200" dirty="0"/>
                </a:br>
                <a:br>
                  <a:rPr lang="en-US" sz="2400" dirty="0"/>
                </a:br>
                <a:r>
                  <a:rPr lang="en-US" sz="3200" dirty="0"/>
                  <a:t>Example 1:</a:t>
                </a:r>
                <a:br>
                  <a:rPr lang="en-US" sz="3200" dirty="0"/>
                </a:br>
                <a:br>
                  <a:rPr lang="en-US" sz="900" dirty="0"/>
                </a:br>
                <a14:m>
                  <m:oMath xmlns:m="http://schemas.openxmlformats.org/officeDocument/2006/math">
                    <m:r>
                      <a:rPr lang="en-US" sz="3200" i="1" dirty="0">
                        <a:latin typeface="Cambria Math" panose="02040503050406030204" pitchFamily="18" charset="0"/>
                      </a:rPr>
                      <m:t>𝑋</m:t>
                    </m:r>
                  </m:oMath>
                </a14:m>
                <a:r>
                  <a:rPr lang="en-US" sz="3200" dirty="0"/>
                  <a:t> – waiting  time (in min) for a train that comes every 15 min</a:t>
                </a:r>
                <a:br>
                  <a:rPr lang="en-US" sz="3200" dirty="0"/>
                </a:br>
                <a:br>
                  <a:rPr lang="en-US" sz="200" dirty="0"/>
                </a:br>
                <a14:m>
                  <m:oMath xmlns:m="http://schemas.openxmlformats.org/officeDocument/2006/math">
                    <m:sSub>
                      <m:sSubPr>
                        <m:ctrlPr>
                          <a:rPr lang="en-US" sz="3200" i="1">
                            <a:latin typeface="Cambria Math" panose="02040503050406030204" pitchFamily="18" charset="0"/>
                          </a:rPr>
                        </m:ctrlPr>
                      </m:sSubPr>
                      <m:e>
                        <m:r>
                          <a:rPr lang="en-US" sz="3200" i="1">
                            <a:latin typeface="Cambria Math" panose="02040503050406030204" pitchFamily="18" charset="0"/>
                          </a:rPr>
                          <m:t>𝑅</m:t>
                        </m:r>
                      </m:e>
                      <m:sub>
                        <m:r>
                          <a:rPr lang="en-US" sz="3200" i="1">
                            <a:latin typeface="Cambria Math" panose="02040503050406030204" pitchFamily="18" charset="0"/>
                          </a:rPr>
                          <m:t>𝑋</m:t>
                        </m:r>
                      </m:sub>
                    </m:sSub>
                    <m:r>
                      <a:rPr lang="en-US" sz="3200" i="1">
                        <a:latin typeface="Cambria Math" panose="02040503050406030204" pitchFamily="18" charset="0"/>
                      </a:rPr>
                      <m:t>=</m:t>
                    </m:r>
                    <m:d>
                      <m:dPr>
                        <m:begChr m:val="["/>
                        <m:endChr m:val="]"/>
                        <m:ctrlPr>
                          <a:rPr lang="en-US" sz="3200" i="1" smtClean="0">
                            <a:solidFill>
                              <a:schemeClr val="bg1"/>
                            </a:solidFill>
                            <a:latin typeface="Cambria Math" panose="02040503050406030204" pitchFamily="18" charset="0"/>
                            <a:ea typeface="Cambria Math" panose="02040503050406030204" pitchFamily="18" charset="0"/>
                          </a:rPr>
                        </m:ctrlPr>
                      </m:dPr>
                      <m:e>
                        <m:r>
                          <a:rPr lang="en-US" sz="3200" i="1">
                            <a:solidFill>
                              <a:schemeClr val="bg1"/>
                            </a:solidFill>
                            <a:latin typeface="Cambria Math" panose="02040503050406030204" pitchFamily="18" charset="0"/>
                            <a:ea typeface="Cambria Math" panose="02040503050406030204" pitchFamily="18" charset="0"/>
                          </a:rPr>
                          <m:t>0, 15</m:t>
                        </m:r>
                      </m:e>
                    </m:d>
                  </m:oMath>
                </a14:m>
                <a:br>
                  <a:rPr lang="en-US" sz="3200" dirty="0"/>
                </a:br>
                <a:br>
                  <a:rPr lang="en-US" dirty="0"/>
                </a:br>
                <a:r>
                  <a:rPr lang="en-US" sz="3200" dirty="0">
                    <a:solidFill>
                      <a:schemeClr val="bg1"/>
                    </a:solidFill>
                  </a:rPr>
                  <a:t>Example 2:</a:t>
                </a:r>
                <a:br>
                  <a:rPr lang="en-US" sz="3200" dirty="0">
                    <a:solidFill>
                      <a:schemeClr val="bg1"/>
                    </a:solidFill>
                  </a:rPr>
                </a:br>
                <a:br>
                  <a:rPr lang="en-US" sz="900" dirty="0">
                    <a:solidFill>
                      <a:schemeClr val="bg1"/>
                    </a:solidFill>
                  </a:rPr>
                </a:br>
                <a14:m>
                  <m:oMath xmlns:m="http://schemas.openxmlformats.org/officeDocument/2006/math">
                    <m:r>
                      <a:rPr lang="en-US" sz="3200" b="0" i="1" smtClean="0">
                        <a:solidFill>
                          <a:schemeClr val="bg1"/>
                        </a:solidFill>
                        <a:latin typeface="Cambria Math" panose="02040503050406030204" pitchFamily="18" charset="0"/>
                      </a:rPr>
                      <m:t>𝑌</m:t>
                    </m:r>
                    <m:r>
                      <a:rPr lang="en-US" sz="3200" b="0" i="1" smtClean="0">
                        <a:solidFill>
                          <a:schemeClr val="bg1"/>
                        </a:solidFill>
                        <a:latin typeface="Cambria Math" panose="02040503050406030204" pitchFamily="18" charset="0"/>
                      </a:rPr>
                      <m:t> − </m:t>
                    </m:r>
                  </m:oMath>
                </a14:m>
                <a:r>
                  <a:rPr lang="en-US" sz="3200" dirty="0">
                    <a:solidFill>
                      <a:schemeClr val="bg1"/>
                    </a:solidFill>
                  </a:rPr>
                  <a:t>% of the population that supports legalization of marijuana.</a:t>
                </a:r>
                <a:br>
                  <a:rPr lang="en-US" sz="3200" dirty="0">
                    <a:solidFill>
                      <a:schemeClr val="bg1"/>
                    </a:solidFill>
                  </a:rPr>
                </a:br>
                <a14:m>
                  <m:oMath xmlns:m="http://schemas.openxmlformats.org/officeDocument/2006/math">
                    <m:sSub>
                      <m:sSubPr>
                        <m:ctrlPr>
                          <a:rPr lang="en-US" sz="3200" b="0" i="1" smtClean="0">
                            <a:solidFill>
                              <a:schemeClr val="bg1"/>
                            </a:solidFill>
                            <a:latin typeface="Cambria Math" panose="02040503050406030204" pitchFamily="18" charset="0"/>
                          </a:rPr>
                        </m:ctrlPr>
                      </m:sSubPr>
                      <m:e>
                        <m:r>
                          <a:rPr lang="en-US" sz="3200" b="0" i="1" smtClean="0">
                            <a:solidFill>
                              <a:schemeClr val="bg1"/>
                            </a:solidFill>
                            <a:latin typeface="Cambria Math" panose="02040503050406030204" pitchFamily="18" charset="0"/>
                          </a:rPr>
                          <m:t>𝑅</m:t>
                        </m:r>
                      </m:e>
                      <m:sub>
                        <m:r>
                          <a:rPr lang="en-US" sz="3200" b="0" i="1" smtClean="0">
                            <a:solidFill>
                              <a:schemeClr val="bg1"/>
                            </a:solidFill>
                            <a:latin typeface="Cambria Math" panose="02040503050406030204" pitchFamily="18" charset="0"/>
                          </a:rPr>
                          <m:t>𝑌</m:t>
                        </m:r>
                      </m:sub>
                    </m:sSub>
                    <m:r>
                      <a:rPr lang="en-US" sz="3200" b="0" i="1" smtClean="0">
                        <a:solidFill>
                          <a:schemeClr val="bg1"/>
                        </a:solidFill>
                        <a:latin typeface="Cambria Math" panose="02040503050406030204" pitchFamily="18" charset="0"/>
                      </a:rPr>
                      <m:t>=</m:t>
                    </m:r>
                    <m:d>
                      <m:dPr>
                        <m:begChr m:val="["/>
                        <m:endChr m:val="]"/>
                        <m:ctrlPr>
                          <a:rPr lang="en-US" sz="3200" b="0" i="1" smtClean="0">
                            <a:solidFill>
                              <a:schemeClr val="bg1"/>
                            </a:solidFill>
                            <a:latin typeface="Cambria Math" panose="02040503050406030204" pitchFamily="18" charset="0"/>
                          </a:rPr>
                        </m:ctrlPr>
                      </m:dPr>
                      <m:e>
                        <m:r>
                          <a:rPr lang="en-US" sz="3200" b="0" i="1" smtClean="0">
                            <a:solidFill>
                              <a:schemeClr val="bg1"/>
                            </a:solidFill>
                            <a:latin typeface="Cambria Math" panose="02040503050406030204" pitchFamily="18" charset="0"/>
                          </a:rPr>
                          <m:t>0, 100</m:t>
                        </m:r>
                      </m:e>
                    </m:d>
                  </m:oMath>
                </a14:m>
                <a:endParaRPr lang="en-BE" sz="3200" dirty="0"/>
              </a:p>
              <a:p>
                <a:endParaRPr lang="en-BE" sz="3200" dirty="0"/>
              </a:p>
            </p:txBody>
          </p:sp>
        </mc:Choice>
        <mc:Fallback xmlns="">
          <p:sp>
            <p:nvSpPr>
              <p:cNvPr id="3" name="Content Placeholder 2">
                <a:extLst>
                  <a:ext uri="{FF2B5EF4-FFF2-40B4-BE49-F238E27FC236}">
                    <a16:creationId xmlns:a16="http://schemas.microsoft.com/office/drawing/2014/main" id="{8D3D9B06-6598-4FA2-BD6C-C3C977B0BF4F}"/>
                  </a:ext>
                </a:extLst>
              </p:cNvPr>
              <p:cNvSpPr>
                <a:spLocks noGrp="1" noRot="1" noChangeAspect="1" noMove="1" noResize="1" noEditPoints="1" noAdjustHandles="1" noChangeArrowheads="1" noChangeShapeType="1" noTextEdit="1"/>
              </p:cNvSpPr>
              <p:nvPr>
                <p:ph idx="1"/>
              </p:nvPr>
            </p:nvSpPr>
            <p:spPr>
              <a:xfrm>
                <a:off x="838199" y="1501541"/>
                <a:ext cx="10663989" cy="4937759"/>
              </a:xfrm>
              <a:blipFill>
                <a:blip r:embed="rId2"/>
                <a:stretch>
                  <a:fillRect l="-1257" t="-2593" r="-857"/>
                </a:stretch>
              </a:blipFill>
            </p:spPr>
            <p:txBody>
              <a:bodyPr/>
              <a:lstStyle/>
              <a:p>
                <a:r>
                  <a:rPr lang="en-BE">
                    <a:noFill/>
                  </a:rPr>
                  <a:t> </a:t>
                </a:r>
              </a:p>
            </p:txBody>
          </p:sp>
        </mc:Fallback>
      </mc:AlternateContent>
      <p:sp>
        <p:nvSpPr>
          <p:cNvPr id="4" name="Footer Placeholder 3">
            <a:extLst>
              <a:ext uri="{FF2B5EF4-FFF2-40B4-BE49-F238E27FC236}">
                <a16:creationId xmlns:a16="http://schemas.microsoft.com/office/drawing/2014/main" id="{CDC6967A-493B-49B4-B237-E793E5B0F741}"/>
              </a:ext>
            </a:extLst>
          </p:cNvPr>
          <p:cNvSpPr>
            <a:spLocks noGrp="1"/>
          </p:cNvSpPr>
          <p:nvPr>
            <p:ph type="ftr" sz="quarter" idx="11"/>
          </p:nvPr>
        </p:nvSpPr>
        <p:spPr/>
        <p:txBody>
          <a:bodyPr/>
          <a:lstStyle/>
          <a:p>
            <a:r>
              <a:rPr lang="en-US"/>
              <a:t>Elementary Combinatorics and Probability - March 2021</a:t>
            </a:r>
            <a:endParaRPr lang="en-BE"/>
          </a:p>
        </p:txBody>
      </p:sp>
      <p:sp>
        <p:nvSpPr>
          <p:cNvPr id="5" name="Slide Number Placeholder 4">
            <a:extLst>
              <a:ext uri="{FF2B5EF4-FFF2-40B4-BE49-F238E27FC236}">
                <a16:creationId xmlns:a16="http://schemas.microsoft.com/office/drawing/2014/main" id="{ADE45AB1-60A3-4FBE-B323-B92C1A41B2EE}"/>
              </a:ext>
            </a:extLst>
          </p:cNvPr>
          <p:cNvSpPr>
            <a:spLocks noGrp="1"/>
          </p:cNvSpPr>
          <p:nvPr>
            <p:ph type="sldNum" sz="quarter" idx="12"/>
          </p:nvPr>
        </p:nvSpPr>
        <p:spPr/>
        <p:txBody>
          <a:bodyPr/>
          <a:lstStyle/>
          <a:p>
            <a:fld id="{08CF7B41-8972-4B54-B2ED-1FFF63F18177}" type="slidenum">
              <a:rPr lang="en-BE" smtClean="0"/>
              <a:t>129</a:t>
            </a:fld>
            <a:endParaRPr lang="en-BE"/>
          </a:p>
        </p:txBody>
      </p:sp>
    </p:spTree>
    <p:extLst>
      <p:ext uri="{BB962C8B-B14F-4D97-AF65-F5344CB8AC3E}">
        <p14:creationId xmlns:p14="http://schemas.microsoft.com/office/powerpoint/2010/main" val="30744693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26D5BC78-A84F-4D27-9D5F-63AB340DC44A}"/>
              </a:ext>
            </a:extLst>
          </p:cNvPr>
          <p:cNvSpPr>
            <a:spLocks noGrp="1"/>
          </p:cNvSpPr>
          <p:nvPr>
            <p:ph type="title"/>
          </p:nvPr>
        </p:nvSpPr>
        <p:spPr/>
        <p:txBody>
          <a:bodyPr/>
          <a:lstStyle/>
          <a:p>
            <a:r>
              <a:rPr lang="en-US" dirty="0"/>
              <a:t>Drug study</a:t>
            </a:r>
            <a:endParaRPr lang="en-BE" dirty="0"/>
          </a:p>
        </p:txBody>
      </p:sp>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79B20CA3-31C1-4770-A36B-CD9D1549E7F7}"/>
                  </a:ext>
                </a:extLst>
              </p:cNvPr>
              <p:cNvSpPr>
                <a:spLocks noGrp="1"/>
              </p:cNvSpPr>
              <p:nvPr>
                <p:ph idx="1"/>
              </p:nvPr>
            </p:nvSpPr>
            <p:spPr>
              <a:xfrm>
                <a:off x="413887" y="1337912"/>
                <a:ext cx="11492564" cy="5018438"/>
              </a:xfrm>
            </p:spPr>
            <p:txBody>
              <a:bodyPr>
                <a:normAutofit lnSpcReduction="10000"/>
              </a:bodyPr>
              <a:lstStyle/>
              <a:p>
                <a:pPr>
                  <a:lnSpc>
                    <a:spcPct val="120000"/>
                  </a:lnSpc>
                </a:pPr>
                <a:r>
                  <a:rPr lang="en-US" dirty="0"/>
                  <a:t>In a group of 500 people, </a:t>
                </a:r>
              </a:p>
              <a:p>
                <a:pPr>
                  <a:lnSpc>
                    <a:spcPct val="120000"/>
                  </a:lnSpc>
                </a:pPr>
                <a:r>
                  <a:rPr lang="en-US" dirty="0"/>
                  <a:t>150 patients responded positively to drug A 		</a:t>
                </a:r>
                <a14:m>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𝐴</m:t>
                        </m:r>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150</m:t>
                        </m:r>
                      </m:num>
                      <m:den>
                        <m:r>
                          <a:rPr lang="en-US" i="1">
                            <a:latin typeface="Cambria Math" panose="02040503050406030204" pitchFamily="18" charset="0"/>
                          </a:rPr>
                          <m:t>500</m:t>
                        </m:r>
                      </m:den>
                    </m:f>
                    <m:r>
                      <a:rPr lang="en-US" i="1">
                        <a:latin typeface="Cambria Math" panose="02040503050406030204" pitchFamily="18" charset="0"/>
                      </a:rPr>
                      <m:t>=0.3</m:t>
                    </m:r>
                  </m:oMath>
                </a14:m>
                <a:endParaRPr lang="en-US" dirty="0"/>
              </a:p>
              <a:p>
                <a:pPr>
                  <a:lnSpc>
                    <a:spcPct val="120000"/>
                  </a:lnSpc>
                </a:pPr>
                <a:r>
                  <a:rPr lang="en-US" dirty="0"/>
                  <a:t>200 patients responded positively to drug B 		</a:t>
                </a:r>
                <a14:m>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200</m:t>
                        </m:r>
                      </m:num>
                      <m:den>
                        <m:r>
                          <a:rPr lang="en-US" i="1">
                            <a:latin typeface="Cambria Math" panose="02040503050406030204" pitchFamily="18" charset="0"/>
                          </a:rPr>
                          <m:t>500</m:t>
                        </m:r>
                      </m:den>
                    </m:f>
                    <m:r>
                      <a:rPr lang="en-US" i="1">
                        <a:latin typeface="Cambria Math" panose="02040503050406030204" pitchFamily="18" charset="0"/>
                      </a:rPr>
                      <m:t>=0.4</m:t>
                    </m:r>
                  </m:oMath>
                </a14:m>
                <a:endParaRPr lang="en-US" dirty="0"/>
              </a:p>
              <a:p>
                <a:pPr>
                  <a:lnSpc>
                    <a:spcPct val="120000"/>
                  </a:lnSpc>
                </a:pPr>
                <a:r>
                  <a:rPr lang="en-US" dirty="0"/>
                  <a:t>and 90 patients responded positively to both drug A and drug B</a:t>
                </a:r>
              </a:p>
              <a:p>
                <a:pPr marL="0" indent="0">
                  <a:lnSpc>
                    <a:spcPct val="120000"/>
                  </a:lnSpc>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𝐴</m:t>
                          </m:r>
                          <m:r>
                            <a:rPr lang="en-US" b="0" i="1" smtClean="0">
                              <a:latin typeface="Cambria Math" panose="02040503050406030204" pitchFamily="18" charset="0"/>
                            </a:rPr>
                            <m:t>∩</m:t>
                          </m:r>
                          <m:r>
                            <a:rPr lang="en-US" i="1">
                              <a:latin typeface="Cambria Math" panose="02040503050406030204" pitchFamily="18" charset="0"/>
                            </a:rPr>
                            <m:t> </m:t>
                          </m:r>
                          <m:r>
                            <a:rPr lang="en-US" i="1">
                              <a:latin typeface="Cambria Math" panose="02040503050406030204" pitchFamily="18" charset="0"/>
                            </a:rPr>
                            <m:t>𝐵</m:t>
                          </m:r>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90</m:t>
                          </m:r>
                        </m:num>
                        <m:den>
                          <m:r>
                            <a:rPr lang="en-US" i="1">
                              <a:latin typeface="Cambria Math" panose="02040503050406030204" pitchFamily="18" charset="0"/>
                            </a:rPr>
                            <m:t>500</m:t>
                          </m:r>
                        </m:den>
                      </m:f>
                      <m:r>
                        <a:rPr lang="en-US" i="1">
                          <a:latin typeface="Cambria Math" panose="02040503050406030204" pitchFamily="18" charset="0"/>
                        </a:rPr>
                        <m:t>=0.18</m:t>
                      </m:r>
                    </m:oMath>
                  </m:oMathPara>
                </a14:m>
                <a:endParaRPr lang="en-US" dirty="0"/>
              </a:p>
              <a:p>
                <a:pPr>
                  <a:lnSpc>
                    <a:spcPct val="120000"/>
                  </a:lnSpc>
                </a:pPr>
                <a:r>
                  <a:rPr lang="en-US" dirty="0"/>
                  <a:t>What is the probability that a patient responds positively to drug A given that this patient responded positively to drug B		</a:t>
                </a:r>
                <a14:m>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𝐴</m:t>
                        </m:r>
                        <m:r>
                          <a:rPr lang="en-US" i="1">
                            <a:latin typeface="Cambria Math" panose="02040503050406030204" pitchFamily="18" charset="0"/>
                          </a:rPr>
                          <m:t>|</m:t>
                        </m:r>
                        <m:r>
                          <a:rPr lang="en-US" i="1">
                            <a:latin typeface="Cambria Math" panose="02040503050406030204" pitchFamily="18" charset="0"/>
                          </a:rPr>
                          <m:t>𝐵</m:t>
                        </m:r>
                      </m:e>
                    </m:d>
                    <m:r>
                      <a:rPr lang="en-US" i="1">
                        <a:latin typeface="Cambria Math" panose="02040503050406030204" pitchFamily="18" charset="0"/>
                      </a:rPr>
                      <m:t>=?</m:t>
                    </m:r>
                  </m:oMath>
                </a14:m>
                <a:endParaRPr lang="en-BE" dirty="0"/>
              </a:p>
              <a:p>
                <a:pPr>
                  <a:lnSpc>
                    <a:spcPct val="120000"/>
                  </a:lnSpc>
                </a:pPr>
                <a:endParaRPr lang="en-BE" dirty="0"/>
              </a:p>
            </p:txBody>
          </p:sp>
        </mc:Choice>
        <mc:Fallback xmlns="">
          <p:sp>
            <p:nvSpPr>
              <p:cNvPr id="7" name="Content Placeholder 6">
                <a:extLst>
                  <a:ext uri="{FF2B5EF4-FFF2-40B4-BE49-F238E27FC236}">
                    <a16:creationId xmlns:a16="http://schemas.microsoft.com/office/drawing/2014/main" id="{79B20CA3-31C1-4770-A36B-CD9D1549E7F7}"/>
                  </a:ext>
                </a:extLst>
              </p:cNvPr>
              <p:cNvSpPr>
                <a:spLocks noGrp="1" noRot="1" noChangeAspect="1" noMove="1" noResize="1" noEditPoints="1" noAdjustHandles="1" noChangeArrowheads="1" noChangeShapeType="1" noTextEdit="1"/>
              </p:cNvSpPr>
              <p:nvPr>
                <p:ph idx="1"/>
              </p:nvPr>
            </p:nvSpPr>
            <p:spPr>
              <a:xfrm>
                <a:off x="413887" y="1337912"/>
                <a:ext cx="11492564" cy="5018438"/>
              </a:xfrm>
              <a:blipFill>
                <a:blip r:embed="rId2"/>
                <a:stretch>
                  <a:fillRect l="-955" t="-728"/>
                </a:stretch>
              </a:blipFill>
            </p:spPr>
            <p:txBody>
              <a:bodyPr/>
              <a:lstStyle/>
              <a:p>
                <a:r>
                  <a:rPr lang="en-BE">
                    <a:noFill/>
                  </a:rPr>
                  <a:t> </a:t>
                </a:r>
              </a:p>
            </p:txBody>
          </p:sp>
        </mc:Fallback>
      </mc:AlternateContent>
      <p:sp>
        <p:nvSpPr>
          <p:cNvPr id="4" name="Footer Placeholder 3">
            <a:extLst>
              <a:ext uri="{FF2B5EF4-FFF2-40B4-BE49-F238E27FC236}">
                <a16:creationId xmlns:a16="http://schemas.microsoft.com/office/drawing/2014/main" id="{F454CEE7-F1D4-4A2E-AE6B-9B25CBC1972C}"/>
              </a:ext>
            </a:extLst>
          </p:cNvPr>
          <p:cNvSpPr>
            <a:spLocks noGrp="1"/>
          </p:cNvSpPr>
          <p:nvPr>
            <p:ph type="ftr" sz="quarter" idx="11"/>
          </p:nvPr>
        </p:nvSpPr>
        <p:spPr/>
        <p:txBody>
          <a:bodyPr/>
          <a:lstStyle/>
          <a:p>
            <a:r>
              <a:rPr lang="en-US"/>
              <a:t>Elementary Combinatorics and Probability - March 2021</a:t>
            </a:r>
            <a:endParaRPr lang="en-BE"/>
          </a:p>
        </p:txBody>
      </p:sp>
      <p:sp>
        <p:nvSpPr>
          <p:cNvPr id="5" name="Slide Number Placeholder 4">
            <a:extLst>
              <a:ext uri="{FF2B5EF4-FFF2-40B4-BE49-F238E27FC236}">
                <a16:creationId xmlns:a16="http://schemas.microsoft.com/office/drawing/2014/main" id="{4852D98C-7E7A-47B0-AA3E-68E2B0C868EE}"/>
              </a:ext>
            </a:extLst>
          </p:cNvPr>
          <p:cNvSpPr>
            <a:spLocks noGrp="1"/>
          </p:cNvSpPr>
          <p:nvPr>
            <p:ph type="sldNum" sz="quarter" idx="12"/>
          </p:nvPr>
        </p:nvSpPr>
        <p:spPr/>
        <p:txBody>
          <a:bodyPr/>
          <a:lstStyle/>
          <a:p>
            <a:fld id="{08CF7B41-8972-4B54-B2ED-1FFF63F18177}" type="slidenum">
              <a:rPr lang="en-BE" smtClean="0"/>
              <a:t>13</a:t>
            </a:fld>
            <a:endParaRPr lang="en-BE"/>
          </a:p>
        </p:txBody>
      </p:sp>
    </p:spTree>
    <p:extLst>
      <p:ext uri="{BB962C8B-B14F-4D97-AF65-F5344CB8AC3E}">
        <p14:creationId xmlns:p14="http://schemas.microsoft.com/office/powerpoint/2010/main" val="170325525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64F9BF-783B-41D2-A2BD-16750615ADCA}"/>
              </a:ext>
            </a:extLst>
          </p:cNvPr>
          <p:cNvSpPr>
            <a:spLocks noGrp="1"/>
          </p:cNvSpPr>
          <p:nvPr>
            <p:ph type="title"/>
          </p:nvPr>
        </p:nvSpPr>
        <p:spPr/>
        <p:txBody>
          <a:bodyPr/>
          <a:lstStyle/>
          <a:p>
            <a:r>
              <a:rPr lang="en-US" dirty="0"/>
              <a:t>Continuous random variables</a:t>
            </a:r>
            <a:endParaRPr lang="en-B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D3D9B06-6598-4FA2-BD6C-C3C977B0BF4F}"/>
                  </a:ext>
                </a:extLst>
              </p:cNvPr>
              <p:cNvSpPr>
                <a:spLocks noGrp="1"/>
              </p:cNvSpPr>
              <p:nvPr>
                <p:ph idx="1"/>
              </p:nvPr>
            </p:nvSpPr>
            <p:spPr>
              <a:xfrm>
                <a:off x="838199" y="1501541"/>
                <a:ext cx="10663989" cy="4937759"/>
              </a:xfrm>
            </p:spPr>
            <p:txBody>
              <a:bodyPr>
                <a:noAutofit/>
              </a:bodyPr>
              <a:lstStyle/>
              <a:p>
                <a:r>
                  <a:rPr lang="en-US" sz="3200" b="1" i="1" dirty="0"/>
                  <a:t>Continuous</a:t>
                </a:r>
                <a:r>
                  <a:rPr lang="en-US" sz="3200" dirty="0"/>
                  <a:t> random variables have </a:t>
                </a:r>
                <a:r>
                  <a:rPr lang="en-US" sz="3200" i="1" dirty="0"/>
                  <a:t>uncountable</a:t>
                </a:r>
                <a:r>
                  <a:rPr lang="en-US" sz="3200" dirty="0"/>
                  <a:t> range.</a:t>
                </a:r>
                <a:br>
                  <a:rPr lang="en-US" sz="3200" dirty="0"/>
                </a:br>
                <a:br>
                  <a:rPr lang="en-US" sz="2400" dirty="0"/>
                </a:br>
                <a:r>
                  <a:rPr lang="en-US" sz="3200" dirty="0"/>
                  <a:t>Example 1:</a:t>
                </a:r>
                <a:br>
                  <a:rPr lang="en-US" sz="3200" dirty="0"/>
                </a:br>
                <a:br>
                  <a:rPr lang="en-US" sz="900" dirty="0"/>
                </a:br>
                <a14:m>
                  <m:oMath xmlns:m="http://schemas.openxmlformats.org/officeDocument/2006/math">
                    <m:r>
                      <a:rPr lang="en-US" sz="3200" i="1" dirty="0">
                        <a:latin typeface="Cambria Math" panose="02040503050406030204" pitchFamily="18" charset="0"/>
                      </a:rPr>
                      <m:t>𝑋</m:t>
                    </m:r>
                  </m:oMath>
                </a14:m>
                <a:r>
                  <a:rPr lang="en-US" sz="3200" dirty="0"/>
                  <a:t> – waiting  time (in min) for a train that comes every 15 min</a:t>
                </a:r>
                <a:br>
                  <a:rPr lang="en-US" sz="3200" dirty="0"/>
                </a:br>
                <a:br>
                  <a:rPr lang="en-US" sz="200" dirty="0"/>
                </a:br>
                <a14:m>
                  <m:oMath xmlns:m="http://schemas.openxmlformats.org/officeDocument/2006/math">
                    <m:sSub>
                      <m:sSubPr>
                        <m:ctrlPr>
                          <a:rPr lang="en-US" sz="3200" i="1">
                            <a:latin typeface="Cambria Math" panose="02040503050406030204" pitchFamily="18" charset="0"/>
                          </a:rPr>
                        </m:ctrlPr>
                      </m:sSubPr>
                      <m:e>
                        <m:r>
                          <a:rPr lang="en-US" sz="3200" i="1">
                            <a:latin typeface="Cambria Math" panose="02040503050406030204" pitchFamily="18" charset="0"/>
                          </a:rPr>
                          <m:t>𝑅</m:t>
                        </m:r>
                      </m:e>
                      <m:sub>
                        <m:r>
                          <a:rPr lang="en-US" sz="3200" i="1">
                            <a:latin typeface="Cambria Math" panose="02040503050406030204" pitchFamily="18" charset="0"/>
                          </a:rPr>
                          <m:t>𝑋</m:t>
                        </m:r>
                      </m:sub>
                    </m:sSub>
                    <m:r>
                      <a:rPr lang="en-US" sz="3200" i="1">
                        <a:latin typeface="Cambria Math" panose="02040503050406030204" pitchFamily="18" charset="0"/>
                      </a:rPr>
                      <m:t>=</m:t>
                    </m:r>
                    <m:d>
                      <m:dPr>
                        <m:begChr m:val="["/>
                        <m:endChr m:val="]"/>
                        <m:ctrlPr>
                          <a:rPr lang="en-US" sz="3200" i="1">
                            <a:latin typeface="Cambria Math" panose="02040503050406030204" pitchFamily="18" charset="0"/>
                            <a:ea typeface="Cambria Math" panose="02040503050406030204" pitchFamily="18" charset="0"/>
                          </a:rPr>
                        </m:ctrlPr>
                      </m:dPr>
                      <m:e>
                        <m:r>
                          <a:rPr lang="en-US" sz="3200" i="1">
                            <a:latin typeface="Cambria Math" panose="02040503050406030204" pitchFamily="18" charset="0"/>
                            <a:ea typeface="Cambria Math" panose="02040503050406030204" pitchFamily="18" charset="0"/>
                          </a:rPr>
                          <m:t>0, 15</m:t>
                        </m:r>
                      </m:e>
                    </m:d>
                  </m:oMath>
                </a14:m>
                <a:br>
                  <a:rPr lang="en-US" sz="3200" dirty="0"/>
                </a:br>
                <a:br>
                  <a:rPr lang="en-US" dirty="0"/>
                </a:br>
                <a:r>
                  <a:rPr lang="en-US" sz="3200" dirty="0">
                    <a:solidFill>
                      <a:schemeClr val="bg1"/>
                    </a:solidFill>
                  </a:rPr>
                  <a:t>Example 2:</a:t>
                </a:r>
                <a:br>
                  <a:rPr lang="en-US" sz="3200" dirty="0">
                    <a:solidFill>
                      <a:schemeClr val="bg1"/>
                    </a:solidFill>
                  </a:rPr>
                </a:br>
                <a:br>
                  <a:rPr lang="en-US" sz="900" dirty="0">
                    <a:solidFill>
                      <a:schemeClr val="bg1"/>
                    </a:solidFill>
                  </a:rPr>
                </a:br>
                <a14:m>
                  <m:oMath xmlns:m="http://schemas.openxmlformats.org/officeDocument/2006/math">
                    <m:r>
                      <a:rPr lang="en-US" sz="3200" b="0" i="1" smtClean="0">
                        <a:solidFill>
                          <a:schemeClr val="bg1"/>
                        </a:solidFill>
                        <a:latin typeface="Cambria Math" panose="02040503050406030204" pitchFamily="18" charset="0"/>
                      </a:rPr>
                      <m:t>𝑌</m:t>
                    </m:r>
                    <m:r>
                      <a:rPr lang="en-US" sz="3200" b="0" i="1" smtClean="0">
                        <a:solidFill>
                          <a:schemeClr val="bg1"/>
                        </a:solidFill>
                        <a:latin typeface="Cambria Math" panose="02040503050406030204" pitchFamily="18" charset="0"/>
                      </a:rPr>
                      <m:t> − </m:t>
                    </m:r>
                  </m:oMath>
                </a14:m>
                <a:r>
                  <a:rPr lang="en-US" sz="3200" dirty="0">
                    <a:solidFill>
                      <a:schemeClr val="bg1"/>
                    </a:solidFill>
                  </a:rPr>
                  <a:t>% of the population that supports legalization of marijuana.</a:t>
                </a:r>
                <a:br>
                  <a:rPr lang="en-US" sz="3200" dirty="0">
                    <a:solidFill>
                      <a:schemeClr val="bg1"/>
                    </a:solidFill>
                  </a:rPr>
                </a:br>
                <a14:m>
                  <m:oMath xmlns:m="http://schemas.openxmlformats.org/officeDocument/2006/math">
                    <m:sSub>
                      <m:sSubPr>
                        <m:ctrlPr>
                          <a:rPr lang="en-US" sz="3200" b="0" i="1" smtClean="0">
                            <a:solidFill>
                              <a:schemeClr val="bg1"/>
                            </a:solidFill>
                            <a:latin typeface="Cambria Math" panose="02040503050406030204" pitchFamily="18" charset="0"/>
                          </a:rPr>
                        </m:ctrlPr>
                      </m:sSubPr>
                      <m:e>
                        <m:r>
                          <a:rPr lang="en-US" sz="3200" b="0" i="1" smtClean="0">
                            <a:solidFill>
                              <a:schemeClr val="bg1"/>
                            </a:solidFill>
                            <a:latin typeface="Cambria Math" panose="02040503050406030204" pitchFamily="18" charset="0"/>
                          </a:rPr>
                          <m:t>𝑅</m:t>
                        </m:r>
                      </m:e>
                      <m:sub>
                        <m:r>
                          <a:rPr lang="en-US" sz="3200" b="0" i="1" smtClean="0">
                            <a:solidFill>
                              <a:schemeClr val="bg1"/>
                            </a:solidFill>
                            <a:latin typeface="Cambria Math" panose="02040503050406030204" pitchFamily="18" charset="0"/>
                          </a:rPr>
                          <m:t>𝑌</m:t>
                        </m:r>
                      </m:sub>
                    </m:sSub>
                    <m:r>
                      <a:rPr lang="en-US" sz="3200" b="0" i="1" smtClean="0">
                        <a:solidFill>
                          <a:schemeClr val="bg1"/>
                        </a:solidFill>
                        <a:latin typeface="Cambria Math" panose="02040503050406030204" pitchFamily="18" charset="0"/>
                      </a:rPr>
                      <m:t>=</m:t>
                    </m:r>
                    <m:d>
                      <m:dPr>
                        <m:begChr m:val="["/>
                        <m:endChr m:val="]"/>
                        <m:ctrlPr>
                          <a:rPr lang="en-US" sz="3200" b="0" i="1" smtClean="0">
                            <a:solidFill>
                              <a:schemeClr val="bg1"/>
                            </a:solidFill>
                            <a:latin typeface="Cambria Math" panose="02040503050406030204" pitchFamily="18" charset="0"/>
                          </a:rPr>
                        </m:ctrlPr>
                      </m:dPr>
                      <m:e>
                        <m:r>
                          <a:rPr lang="en-US" sz="3200" b="0" i="1" smtClean="0">
                            <a:solidFill>
                              <a:schemeClr val="bg1"/>
                            </a:solidFill>
                            <a:latin typeface="Cambria Math" panose="02040503050406030204" pitchFamily="18" charset="0"/>
                          </a:rPr>
                          <m:t>0, 100</m:t>
                        </m:r>
                      </m:e>
                    </m:d>
                  </m:oMath>
                </a14:m>
                <a:endParaRPr lang="en-BE" sz="3200" dirty="0"/>
              </a:p>
              <a:p>
                <a:endParaRPr lang="en-BE" sz="3200" dirty="0"/>
              </a:p>
            </p:txBody>
          </p:sp>
        </mc:Choice>
        <mc:Fallback xmlns="">
          <p:sp>
            <p:nvSpPr>
              <p:cNvPr id="3" name="Content Placeholder 2">
                <a:extLst>
                  <a:ext uri="{FF2B5EF4-FFF2-40B4-BE49-F238E27FC236}">
                    <a16:creationId xmlns:a16="http://schemas.microsoft.com/office/drawing/2014/main" id="{8D3D9B06-6598-4FA2-BD6C-C3C977B0BF4F}"/>
                  </a:ext>
                </a:extLst>
              </p:cNvPr>
              <p:cNvSpPr>
                <a:spLocks noGrp="1" noRot="1" noChangeAspect="1" noMove="1" noResize="1" noEditPoints="1" noAdjustHandles="1" noChangeArrowheads="1" noChangeShapeType="1" noTextEdit="1"/>
              </p:cNvSpPr>
              <p:nvPr>
                <p:ph idx="1"/>
              </p:nvPr>
            </p:nvSpPr>
            <p:spPr>
              <a:xfrm>
                <a:off x="838199" y="1501541"/>
                <a:ext cx="10663989" cy="4937759"/>
              </a:xfrm>
              <a:blipFill>
                <a:blip r:embed="rId2"/>
                <a:stretch>
                  <a:fillRect l="-1257" t="-2593" r="-857"/>
                </a:stretch>
              </a:blipFill>
            </p:spPr>
            <p:txBody>
              <a:bodyPr/>
              <a:lstStyle/>
              <a:p>
                <a:r>
                  <a:rPr lang="en-BE">
                    <a:noFill/>
                  </a:rPr>
                  <a:t> </a:t>
                </a:r>
              </a:p>
            </p:txBody>
          </p:sp>
        </mc:Fallback>
      </mc:AlternateContent>
      <p:sp>
        <p:nvSpPr>
          <p:cNvPr id="4" name="Footer Placeholder 3">
            <a:extLst>
              <a:ext uri="{FF2B5EF4-FFF2-40B4-BE49-F238E27FC236}">
                <a16:creationId xmlns:a16="http://schemas.microsoft.com/office/drawing/2014/main" id="{CDC6967A-493B-49B4-B237-E793E5B0F741}"/>
              </a:ext>
            </a:extLst>
          </p:cNvPr>
          <p:cNvSpPr>
            <a:spLocks noGrp="1"/>
          </p:cNvSpPr>
          <p:nvPr>
            <p:ph type="ftr" sz="quarter" idx="11"/>
          </p:nvPr>
        </p:nvSpPr>
        <p:spPr/>
        <p:txBody>
          <a:bodyPr/>
          <a:lstStyle/>
          <a:p>
            <a:r>
              <a:rPr lang="en-US"/>
              <a:t>Elementary Combinatorics and Probability - March 2021</a:t>
            </a:r>
            <a:endParaRPr lang="en-BE"/>
          </a:p>
        </p:txBody>
      </p:sp>
      <p:sp>
        <p:nvSpPr>
          <p:cNvPr id="5" name="Slide Number Placeholder 4">
            <a:extLst>
              <a:ext uri="{FF2B5EF4-FFF2-40B4-BE49-F238E27FC236}">
                <a16:creationId xmlns:a16="http://schemas.microsoft.com/office/drawing/2014/main" id="{ADE45AB1-60A3-4FBE-B323-B92C1A41B2EE}"/>
              </a:ext>
            </a:extLst>
          </p:cNvPr>
          <p:cNvSpPr>
            <a:spLocks noGrp="1"/>
          </p:cNvSpPr>
          <p:nvPr>
            <p:ph type="sldNum" sz="quarter" idx="12"/>
          </p:nvPr>
        </p:nvSpPr>
        <p:spPr/>
        <p:txBody>
          <a:bodyPr/>
          <a:lstStyle/>
          <a:p>
            <a:fld id="{08CF7B41-8972-4B54-B2ED-1FFF63F18177}" type="slidenum">
              <a:rPr lang="en-BE" smtClean="0"/>
              <a:t>130</a:t>
            </a:fld>
            <a:endParaRPr lang="en-BE"/>
          </a:p>
        </p:txBody>
      </p:sp>
    </p:spTree>
    <p:extLst>
      <p:ext uri="{BB962C8B-B14F-4D97-AF65-F5344CB8AC3E}">
        <p14:creationId xmlns:p14="http://schemas.microsoft.com/office/powerpoint/2010/main" val="3004931432"/>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64F9BF-783B-41D2-A2BD-16750615ADCA}"/>
              </a:ext>
            </a:extLst>
          </p:cNvPr>
          <p:cNvSpPr>
            <a:spLocks noGrp="1"/>
          </p:cNvSpPr>
          <p:nvPr>
            <p:ph type="title"/>
          </p:nvPr>
        </p:nvSpPr>
        <p:spPr/>
        <p:txBody>
          <a:bodyPr/>
          <a:lstStyle/>
          <a:p>
            <a:r>
              <a:rPr lang="en-US" dirty="0"/>
              <a:t>Continuous random variables</a:t>
            </a:r>
            <a:endParaRPr lang="en-B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D3D9B06-6598-4FA2-BD6C-C3C977B0BF4F}"/>
                  </a:ext>
                </a:extLst>
              </p:cNvPr>
              <p:cNvSpPr>
                <a:spLocks noGrp="1"/>
              </p:cNvSpPr>
              <p:nvPr>
                <p:ph idx="1"/>
              </p:nvPr>
            </p:nvSpPr>
            <p:spPr>
              <a:xfrm>
                <a:off x="838199" y="1501541"/>
                <a:ext cx="10663989" cy="4937759"/>
              </a:xfrm>
            </p:spPr>
            <p:txBody>
              <a:bodyPr>
                <a:noAutofit/>
              </a:bodyPr>
              <a:lstStyle/>
              <a:p>
                <a:r>
                  <a:rPr lang="en-US" sz="3200" b="1" i="1" dirty="0"/>
                  <a:t>Continuous</a:t>
                </a:r>
                <a:r>
                  <a:rPr lang="en-US" sz="3200" dirty="0"/>
                  <a:t> random variables have </a:t>
                </a:r>
                <a:r>
                  <a:rPr lang="en-US" sz="3200" i="1" dirty="0"/>
                  <a:t>uncountable</a:t>
                </a:r>
                <a:r>
                  <a:rPr lang="en-US" sz="3200" dirty="0"/>
                  <a:t> range.</a:t>
                </a:r>
                <a:br>
                  <a:rPr lang="en-US" sz="3200" dirty="0"/>
                </a:br>
                <a:br>
                  <a:rPr lang="en-US" sz="2400" dirty="0"/>
                </a:br>
                <a:r>
                  <a:rPr lang="en-US" sz="3200" dirty="0"/>
                  <a:t>Example 1:</a:t>
                </a:r>
                <a:br>
                  <a:rPr lang="en-US" sz="3200" dirty="0"/>
                </a:br>
                <a:br>
                  <a:rPr lang="en-US" sz="900" dirty="0"/>
                </a:br>
                <a14:m>
                  <m:oMath xmlns:m="http://schemas.openxmlformats.org/officeDocument/2006/math">
                    <m:r>
                      <a:rPr lang="en-US" sz="3200" i="1" dirty="0">
                        <a:latin typeface="Cambria Math" panose="02040503050406030204" pitchFamily="18" charset="0"/>
                      </a:rPr>
                      <m:t>𝑋</m:t>
                    </m:r>
                  </m:oMath>
                </a14:m>
                <a:r>
                  <a:rPr lang="en-US" sz="3200" dirty="0"/>
                  <a:t> – waiting  time (in min) for a train that comes every 15 min</a:t>
                </a:r>
                <a:br>
                  <a:rPr lang="en-US" sz="3200" dirty="0"/>
                </a:br>
                <a:br>
                  <a:rPr lang="en-US" sz="200" dirty="0"/>
                </a:br>
                <a14:m>
                  <m:oMath xmlns:m="http://schemas.openxmlformats.org/officeDocument/2006/math">
                    <m:sSub>
                      <m:sSubPr>
                        <m:ctrlPr>
                          <a:rPr lang="en-US" sz="3200" i="1">
                            <a:latin typeface="Cambria Math" panose="02040503050406030204" pitchFamily="18" charset="0"/>
                          </a:rPr>
                        </m:ctrlPr>
                      </m:sSubPr>
                      <m:e>
                        <m:r>
                          <a:rPr lang="en-US" sz="3200" i="1">
                            <a:latin typeface="Cambria Math" panose="02040503050406030204" pitchFamily="18" charset="0"/>
                          </a:rPr>
                          <m:t>𝑅</m:t>
                        </m:r>
                      </m:e>
                      <m:sub>
                        <m:r>
                          <a:rPr lang="en-US" sz="3200" i="1">
                            <a:latin typeface="Cambria Math" panose="02040503050406030204" pitchFamily="18" charset="0"/>
                          </a:rPr>
                          <m:t>𝑋</m:t>
                        </m:r>
                      </m:sub>
                    </m:sSub>
                    <m:r>
                      <a:rPr lang="en-US" sz="3200" i="1">
                        <a:latin typeface="Cambria Math" panose="02040503050406030204" pitchFamily="18" charset="0"/>
                      </a:rPr>
                      <m:t>=</m:t>
                    </m:r>
                    <m:d>
                      <m:dPr>
                        <m:begChr m:val="["/>
                        <m:endChr m:val="]"/>
                        <m:ctrlPr>
                          <a:rPr lang="en-US" sz="3200" i="1">
                            <a:latin typeface="Cambria Math" panose="02040503050406030204" pitchFamily="18" charset="0"/>
                            <a:ea typeface="Cambria Math" panose="02040503050406030204" pitchFamily="18" charset="0"/>
                          </a:rPr>
                        </m:ctrlPr>
                      </m:dPr>
                      <m:e>
                        <m:r>
                          <a:rPr lang="en-US" sz="3200" i="1">
                            <a:latin typeface="Cambria Math" panose="02040503050406030204" pitchFamily="18" charset="0"/>
                            <a:ea typeface="Cambria Math" panose="02040503050406030204" pitchFamily="18" charset="0"/>
                          </a:rPr>
                          <m:t>0, 15</m:t>
                        </m:r>
                      </m:e>
                    </m:d>
                  </m:oMath>
                </a14:m>
                <a:br>
                  <a:rPr lang="en-US" sz="3200" dirty="0"/>
                </a:br>
                <a:br>
                  <a:rPr lang="en-US" dirty="0"/>
                </a:br>
                <a:r>
                  <a:rPr lang="en-US" sz="3200" dirty="0"/>
                  <a:t>Example 2:</a:t>
                </a:r>
                <a:br>
                  <a:rPr lang="en-US" sz="3200" dirty="0"/>
                </a:br>
                <a:br>
                  <a:rPr lang="en-US" sz="900" dirty="0"/>
                </a:br>
                <a14:m>
                  <m:oMath xmlns:m="http://schemas.openxmlformats.org/officeDocument/2006/math">
                    <m:r>
                      <a:rPr lang="en-US" sz="3200" b="0" i="1" smtClean="0">
                        <a:latin typeface="Cambria Math" panose="02040503050406030204" pitchFamily="18" charset="0"/>
                      </a:rPr>
                      <m:t>𝑌</m:t>
                    </m:r>
                    <m:r>
                      <a:rPr lang="en-US" sz="3200" b="0" i="1" smtClean="0">
                        <a:latin typeface="Cambria Math" panose="02040503050406030204" pitchFamily="18" charset="0"/>
                      </a:rPr>
                      <m:t> − </m:t>
                    </m:r>
                  </m:oMath>
                </a14:m>
                <a:r>
                  <a:rPr lang="en-US" sz="3200" dirty="0"/>
                  <a:t>% of the population that supports legalization of marijuana.</a:t>
                </a:r>
                <a:br>
                  <a:rPr lang="en-US" sz="3200" dirty="0"/>
                </a:br>
                <a14:m>
                  <m:oMath xmlns:m="http://schemas.openxmlformats.org/officeDocument/2006/math">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𝑅</m:t>
                        </m:r>
                      </m:e>
                      <m:sub>
                        <m:r>
                          <a:rPr lang="en-US" sz="3200" b="0" i="1" smtClean="0">
                            <a:latin typeface="Cambria Math" panose="02040503050406030204" pitchFamily="18" charset="0"/>
                          </a:rPr>
                          <m:t>𝑌</m:t>
                        </m:r>
                      </m:sub>
                    </m:sSub>
                    <m:r>
                      <a:rPr lang="en-US" sz="3200" b="0" i="1" smtClean="0">
                        <a:latin typeface="Cambria Math" panose="02040503050406030204" pitchFamily="18" charset="0"/>
                      </a:rPr>
                      <m:t>=</m:t>
                    </m:r>
                    <m:d>
                      <m:dPr>
                        <m:begChr m:val="["/>
                        <m:endChr m:val="]"/>
                        <m:ctrlPr>
                          <a:rPr lang="en-US" sz="3200" b="0" i="1" smtClean="0">
                            <a:solidFill>
                              <a:schemeClr val="bg1"/>
                            </a:solidFill>
                            <a:latin typeface="Cambria Math" panose="02040503050406030204" pitchFamily="18" charset="0"/>
                          </a:rPr>
                        </m:ctrlPr>
                      </m:dPr>
                      <m:e>
                        <m:r>
                          <a:rPr lang="en-US" sz="3200" b="0" i="1" smtClean="0">
                            <a:solidFill>
                              <a:schemeClr val="bg1"/>
                            </a:solidFill>
                            <a:latin typeface="Cambria Math" panose="02040503050406030204" pitchFamily="18" charset="0"/>
                          </a:rPr>
                          <m:t>0, 100</m:t>
                        </m:r>
                      </m:e>
                    </m:d>
                  </m:oMath>
                </a14:m>
                <a:endParaRPr lang="en-BE" sz="3200" dirty="0"/>
              </a:p>
              <a:p>
                <a:endParaRPr lang="en-BE" sz="3200" dirty="0"/>
              </a:p>
            </p:txBody>
          </p:sp>
        </mc:Choice>
        <mc:Fallback xmlns="">
          <p:sp>
            <p:nvSpPr>
              <p:cNvPr id="3" name="Content Placeholder 2">
                <a:extLst>
                  <a:ext uri="{FF2B5EF4-FFF2-40B4-BE49-F238E27FC236}">
                    <a16:creationId xmlns:a16="http://schemas.microsoft.com/office/drawing/2014/main" id="{8D3D9B06-6598-4FA2-BD6C-C3C977B0BF4F}"/>
                  </a:ext>
                </a:extLst>
              </p:cNvPr>
              <p:cNvSpPr>
                <a:spLocks noGrp="1" noRot="1" noChangeAspect="1" noMove="1" noResize="1" noEditPoints="1" noAdjustHandles="1" noChangeArrowheads="1" noChangeShapeType="1" noTextEdit="1"/>
              </p:cNvSpPr>
              <p:nvPr>
                <p:ph idx="1"/>
              </p:nvPr>
            </p:nvSpPr>
            <p:spPr>
              <a:xfrm>
                <a:off x="838199" y="1501541"/>
                <a:ext cx="10663989" cy="4937759"/>
              </a:xfrm>
              <a:blipFill>
                <a:blip r:embed="rId2"/>
                <a:stretch>
                  <a:fillRect l="-1257" t="-2593" r="-857"/>
                </a:stretch>
              </a:blipFill>
            </p:spPr>
            <p:txBody>
              <a:bodyPr/>
              <a:lstStyle/>
              <a:p>
                <a:r>
                  <a:rPr lang="en-BE">
                    <a:noFill/>
                  </a:rPr>
                  <a:t> </a:t>
                </a:r>
              </a:p>
            </p:txBody>
          </p:sp>
        </mc:Fallback>
      </mc:AlternateContent>
      <p:sp>
        <p:nvSpPr>
          <p:cNvPr id="4" name="Footer Placeholder 3">
            <a:extLst>
              <a:ext uri="{FF2B5EF4-FFF2-40B4-BE49-F238E27FC236}">
                <a16:creationId xmlns:a16="http://schemas.microsoft.com/office/drawing/2014/main" id="{CDC6967A-493B-49B4-B237-E793E5B0F741}"/>
              </a:ext>
            </a:extLst>
          </p:cNvPr>
          <p:cNvSpPr>
            <a:spLocks noGrp="1"/>
          </p:cNvSpPr>
          <p:nvPr>
            <p:ph type="ftr" sz="quarter" idx="11"/>
          </p:nvPr>
        </p:nvSpPr>
        <p:spPr/>
        <p:txBody>
          <a:bodyPr/>
          <a:lstStyle/>
          <a:p>
            <a:r>
              <a:rPr lang="en-US"/>
              <a:t>Elementary Combinatorics and Probability - March 2021</a:t>
            </a:r>
            <a:endParaRPr lang="en-BE"/>
          </a:p>
        </p:txBody>
      </p:sp>
      <p:sp>
        <p:nvSpPr>
          <p:cNvPr id="5" name="Slide Number Placeholder 4">
            <a:extLst>
              <a:ext uri="{FF2B5EF4-FFF2-40B4-BE49-F238E27FC236}">
                <a16:creationId xmlns:a16="http://schemas.microsoft.com/office/drawing/2014/main" id="{ADE45AB1-60A3-4FBE-B323-B92C1A41B2EE}"/>
              </a:ext>
            </a:extLst>
          </p:cNvPr>
          <p:cNvSpPr>
            <a:spLocks noGrp="1"/>
          </p:cNvSpPr>
          <p:nvPr>
            <p:ph type="sldNum" sz="quarter" idx="12"/>
          </p:nvPr>
        </p:nvSpPr>
        <p:spPr/>
        <p:txBody>
          <a:bodyPr/>
          <a:lstStyle/>
          <a:p>
            <a:fld id="{08CF7B41-8972-4B54-B2ED-1FFF63F18177}" type="slidenum">
              <a:rPr lang="en-BE" smtClean="0"/>
              <a:t>131</a:t>
            </a:fld>
            <a:endParaRPr lang="en-BE"/>
          </a:p>
        </p:txBody>
      </p:sp>
    </p:spTree>
    <p:extLst>
      <p:ext uri="{BB962C8B-B14F-4D97-AF65-F5344CB8AC3E}">
        <p14:creationId xmlns:p14="http://schemas.microsoft.com/office/powerpoint/2010/main" val="91093222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64F9BF-783B-41D2-A2BD-16750615ADCA}"/>
              </a:ext>
            </a:extLst>
          </p:cNvPr>
          <p:cNvSpPr>
            <a:spLocks noGrp="1"/>
          </p:cNvSpPr>
          <p:nvPr>
            <p:ph type="title"/>
          </p:nvPr>
        </p:nvSpPr>
        <p:spPr/>
        <p:txBody>
          <a:bodyPr/>
          <a:lstStyle/>
          <a:p>
            <a:r>
              <a:rPr lang="en-US" dirty="0"/>
              <a:t>Continuous random variables</a:t>
            </a:r>
            <a:endParaRPr lang="en-B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D3D9B06-6598-4FA2-BD6C-C3C977B0BF4F}"/>
                  </a:ext>
                </a:extLst>
              </p:cNvPr>
              <p:cNvSpPr>
                <a:spLocks noGrp="1"/>
              </p:cNvSpPr>
              <p:nvPr>
                <p:ph idx="1"/>
              </p:nvPr>
            </p:nvSpPr>
            <p:spPr>
              <a:xfrm>
                <a:off x="838199" y="1501541"/>
                <a:ext cx="10663989" cy="4937759"/>
              </a:xfrm>
            </p:spPr>
            <p:txBody>
              <a:bodyPr>
                <a:noAutofit/>
              </a:bodyPr>
              <a:lstStyle/>
              <a:p>
                <a:r>
                  <a:rPr lang="en-US" sz="3200" b="1" i="1" dirty="0"/>
                  <a:t>Continuous</a:t>
                </a:r>
                <a:r>
                  <a:rPr lang="en-US" sz="3200" dirty="0"/>
                  <a:t> random variables have </a:t>
                </a:r>
                <a:r>
                  <a:rPr lang="en-US" sz="3200" i="1" dirty="0"/>
                  <a:t>uncountable</a:t>
                </a:r>
                <a:r>
                  <a:rPr lang="en-US" sz="3200" dirty="0"/>
                  <a:t> range.</a:t>
                </a:r>
                <a:br>
                  <a:rPr lang="en-US" sz="3200" dirty="0"/>
                </a:br>
                <a:br>
                  <a:rPr lang="en-US" sz="2400" dirty="0"/>
                </a:br>
                <a:r>
                  <a:rPr lang="en-US" sz="3200" dirty="0"/>
                  <a:t>Example 1:</a:t>
                </a:r>
                <a:br>
                  <a:rPr lang="en-US" sz="3200" dirty="0"/>
                </a:br>
                <a:br>
                  <a:rPr lang="en-US" sz="900" dirty="0"/>
                </a:br>
                <a14:m>
                  <m:oMath xmlns:m="http://schemas.openxmlformats.org/officeDocument/2006/math">
                    <m:r>
                      <a:rPr lang="en-US" sz="3200" i="1" dirty="0">
                        <a:latin typeface="Cambria Math" panose="02040503050406030204" pitchFamily="18" charset="0"/>
                      </a:rPr>
                      <m:t>𝑋</m:t>
                    </m:r>
                  </m:oMath>
                </a14:m>
                <a:r>
                  <a:rPr lang="en-US" sz="3200" dirty="0"/>
                  <a:t> – waiting  time (in min) for a train that comes every 15 min</a:t>
                </a:r>
                <a:br>
                  <a:rPr lang="en-US" sz="3200" dirty="0"/>
                </a:br>
                <a:br>
                  <a:rPr lang="en-US" sz="200" dirty="0"/>
                </a:br>
                <a14:m>
                  <m:oMath xmlns:m="http://schemas.openxmlformats.org/officeDocument/2006/math">
                    <m:sSub>
                      <m:sSubPr>
                        <m:ctrlPr>
                          <a:rPr lang="en-US" sz="3200" i="1">
                            <a:latin typeface="Cambria Math" panose="02040503050406030204" pitchFamily="18" charset="0"/>
                          </a:rPr>
                        </m:ctrlPr>
                      </m:sSubPr>
                      <m:e>
                        <m:r>
                          <a:rPr lang="en-US" sz="3200" i="1">
                            <a:latin typeface="Cambria Math" panose="02040503050406030204" pitchFamily="18" charset="0"/>
                          </a:rPr>
                          <m:t>𝑅</m:t>
                        </m:r>
                      </m:e>
                      <m:sub>
                        <m:r>
                          <a:rPr lang="en-US" sz="3200" i="1">
                            <a:latin typeface="Cambria Math" panose="02040503050406030204" pitchFamily="18" charset="0"/>
                          </a:rPr>
                          <m:t>𝑋</m:t>
                        </m:r>
                      </m:sub>
                    </m:sSub>
                    <m:r>
                      <a:rPr lang="en-US" sz="3200" i="1">
                        <a:latin typeface="Cambria Math" panose="02040503050406030204" pitchFamily="18" charset="0"/>
                      </a:rPr>
                      <m:t>=</m:t>
                    </m:r>
                    <m:d>
                      <m:dPr>
                        <m:begChr m:val="["/>
                        <m:endChr m:val="]"/>
                        <m:ctrlPr>
                          <a:rPr lang="en-US" sz="3200" i="1">
                            <a:latin typeface="Cambria Math" panose="02040503050406030204" pitchFamily="18" charset="0"/>
                            <a:ea typeface="Cambria Math" panose="02040503050406030204" pitchFamily="18" charset="0"/>
                          </a:rPr>
                        </m:ctrlPr>
                      </m:dPr>
                      <m:e>
                        <m:r>
                          <a:rPr lang="en-US" sz="3200" i="1">
                            <a:latin typeface="Cambria Math" panose="02040503050406030204" pitchFamily="18" charset="0"/>
                            <a:ea typeface="Cambria Math" panose="02040503050406030204" pitchFamily="18" charset="0"/>
                          </a:rPr>
                          <m:t>0, 15</m:t>
                        </m:r>
                      </m:e>
                    </m:d>
                  </m:oMath>
                </a14:m>
                <a:br>
                  <a:rPr lang="en-US" sz="3200" dirty="0"/>
                </a:br>
                <a:br>
                  <a:rPr lang="en-US" dirty="0"/>
                </a:br>
                <a:r>
                  <a:rPr lang="en-US" sz="3200" dirty="0"/>
                  <a:t>Example 2:</a:t>
                </a:r>
                <a:br>
                  <a:rPr lang="en-US" sz="3200" dirty="0"/>
                </a:br>
                <a:br>
                  <a:rPr lang="en-US" sz="900" dirty="0"/>
                </a:br>
                <a14:m>
                  <m:oMath xmlns:m="http://schemas.openxmlformats.org/officeDocument/2006/math">
                    <m:r>
                      <a:rPr lang="en-US" sz="3200" b="0" i="1" smtClean="0">
                        <a:latin typeface="Cambria Math" panose="02040503050406030204" pitchFamily="18" charset="0"/>
                      </a:rPr>
                      <m:t>𝑌</m:t>
                    </m:r>
                    <m:r>
                      <a:rPr lang="en-US" sz="3200" b="0" i="1" smtClean="0">
                        <a:latin typeface="Cambria Math" panose="02040503050406030204" pitchFamily="18" charset="0"/>
                      </a:rPr>
                      <m:t> − </m:t>
                    </m:r>
                  </m:oMath>
                </a14:m>
                <a:r>
                  <a:rPr lang="en-US" sz="3200" dirty="0"/>
                  <a:t>% of the population that supports legalization of marijuana.</a:t>
                </a:r>
                <a:br>
                  <a:rPr lang="en-US" sz="3200" dirty="0"/>
                </a:br>
                <a14:m>
                  <m:oMath xmlns:m="http://schemas.openxmlformats.org/officeDocument/2006/math">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𝑅</m:t>
                        </m:r>
                      </m:e>
                      <m:sub>
                        <m:r>
                          <a:rPr lang="en-US" sz="3200" b="0" i="1" smtClean="0">
                            <a:latin typeface="Cambria Math" panose="02040503050406030204" pitchFamily="18" charset="0"/>
                          </a:rPr>
                          <m:t>𝑌</m:t>
                        </m:r>
                      </m:sub>
                    </m:sSub>
                    <m:r>
                      <a:rPr lang="en-US" sz="3200" b="0" i="1" smtClean="0">
                        <a:latin typeface="Cambria Math" panose="02040503050406030204" pitchFamily="18" charset="0"/>
                      </a:rPr>
                      <m:t>=</m:t>
                    </m:r>
                    <m:d>
                      <m:dPr>
                        <m:begChr m:val="["/>
                        <m:endChr m:val="]"/>
                        <m:ctrlPr>
                          <a:rPr lang="en-US" sz="3200" b="0" i="1" smtClean="0">
                            <a:latin typeface="Cambria Math" panose="02040503050406030204" pitchFamily="18" charset="0"/>
                          </a:rPr>
                        </m:ctrlPr>
                      </m:dPr>
                      <m:e>
                        <m:r>
                          <a:rPr lang="en-US" sz="3200" b="0" i="1" smtClean="0">
                            <a:latin typeface="Cambria Math" panose="02040503050406030204" pitchFamily="18" charset="0"/>
                          </a:rPr>
                          <m:t>0, 100</m:t>
                        </m:r>
                      </m:e>
                    </m:d>
                  </m:oMath>
                </a14:m>
                <a:endParaRPr lang="en-BE" sz="3200" dirty="0"/>
              </a:p>
              <a:p>
                <a:endParaRPr lang="en-BE" sz="3200" dirty="0"/>
              </a:p>
            </p:txBody>
          </p:sp>
        </mc:Choice>
        <mc:Fallback xmlns="">
          <p:sp>
            <p:nvSpPr>
              <p:cNvPr id="3" name="Content Placeholder 2">
                <a:extLst>
                  <a:ext uri="{FF2B5EF4-FFF2-40B4-BE49-F238E27FC236}">
                    <a16:creationId xmlns:a16="http://schemas.microsoft.com/office/drawing/2014/main" id="{8D3D9B06-6598-4FA2-BD6C-C3C977B0BF4F}"/>
                  </a:ext>
                </a:extLst>
              </p:cNvPr>
              <p:cNvSpPr>
                <a:spLocks noGrp="1" noRot="1" noChangeAspect="1" noMove="1" noResize="1" noEditPoints="1" noAdjustHandles="1" noChangeArrowheads="1" noChangeShapeType="1" noTextEdit="1"/>
              </p:cNvSpPr>
              <p:nvPr>
                <p:ph idx="1"/>
              </p:nvPr>
            </p:nvSpPr>
            <p:spPr>
              <a:xfrm>
                <a:off x="838199" y="1501541"/>
                <a:ext cx="10663989" cy="4937759"/>
              </a:xfrm>
              <a:blipFill>
                <a:blip r:embed="rId2"/>
                <a:stretch>
                  <a:fillRect l="-1257" t="-2593" r="-857"/>
                </a:stretch>
              </a:blipFill>
            </p:spPr>
            <p:txBody>
              <a:bodyPr/>
              <a:lstStyle/>
              <a:p>
                <a:r>
                  <a:rPr lang="en-BE">
                    <a:noFill/>
                  </a:rPr>
                  <a:t> </a:t>
                </a:r>
              </a:p>
            </p:txBody>
          </p:sp>
        </mc:Fallback>
      </mc:AlternateContent>
      <p:sp>
        <p:nvSpPr>
          <p:cNvPr id="4" name="Footer Placeholder 3">
            <a:extLst>
              <a:ext uri="{FF2B5EF4-FFF2-40B4-BE49-F238E27FC236}">
                <a16:creationId xmlns:a16="http://schemas.microsoft.com/office/drawing/2014/main" id="{CDC6967A-493B-49B4-B237-E793E5B0F741}"/>
              </a:ext>
            </a:extLst>
          </p:cNvPr>
          <p:cNvSpPr>
            <a:spLocks noGrp="1"/>
          </p:cNvSpPr>
          <p:nvPr>
            <p:ph type="ftr" sz="quarter" idx="11"/>
          </p:nvPr>
        </p:nvSpPr>
        <p:spPr/>
        <p:txBody>
          <a:bodyPr/>
          <a:lstStyle/>
          <a:p>
            <a:r>
              <a:rPr lang="en-US"/>
              <a:t>Elementary Combinatorics and Probability - March 2021</a:t>
            </a:r>
            <a:endParaRPr lang="en-BE"/>
          </a:p>
        </p:txBody>
      </p:sp>
      <p:sp>
        <p:nvSpPr>
          <p:cNvPr id="5" name="Slide Number Placeholder 4">
            <a:extLst>
              <a:ext uri="{FF2B5EF4-FFF2-40B4-BE49-F238E27FC236}">
                <a16:creationId xmlns:a16="http://schemas.microsoft.com/office/drawing/2014/main" id="{ADE45AB1-60A3-4FBE-B323-B92C1A41B2EE}"/>
              </a:ext>
            </a:extLst>
          </p:cNvPr>
          <p:cNvSpPr>
            <a:spLocks noGrp="1"/>
          </p:cNvSpPr>
          <p:nvPr>
            <p:ph type="sldNum" sz="quarter" idx="12"/>
          </p:nvPr>
        </p:nvSpPr>
        <p:spPr/>
        <p:txBody>
          <a:bodyPr/>
          <a:lstStyle/>
          <a:p>
            <a:fld id="{08CF7B41-8972-4B54-B2ED-1FFF63F18177}" type="slidenum">
              <a:rPr lang="en-BE" smtClean="0"/>
              <a:t>132</a:t>
            </a:fld>
            <a:endParaRPr lang="en-BE"/>
          </a:p>
        </p:txBody>
      </p:sp>
    </p:spTree>
    <p:extLst>
      <p:ext uri="{BB962C8B-B14F-4D97-AF65-F5344CB8AC3E}">
        <p14:creationId xmlns:p14="http://schemas.microsoft.com/office/powerpoint/2010/main" val="2599237280"/>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C32EA8-5C33-4F97-8FBA-C6621534A2C1}"/>
              </a:ext>
            </a:extLst>
          </p:cNvPr>
          <p:cNvSpPr>
            <a:spLocks noGrp="1"/>
          </p:cNvSpPr>
          <p:nvPr>
            <p:ph type="title"/>
          </p:nvPr>
        </p:nvSpPr>
        <p:spPr/>
        <p:txBody>
          <a:bodyPr/>
          <a:lstStyle/>
          <a:p>
            <a:r>
              <a:rPr lang="en-US" dirty="0"/>
              <a:t>Tossing a coin twice</a:t>
            </a:r>
            <a:endParaRPr lang="en-B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8EFE08E-0C2A-4261-8829-6C151930BA2A}"/>
                  </a:ext>
                </a:extLst>
              </p:cNvPr>
              <p:cNvSpPr>
                <a:spLocks noGrp="1"/>
              </p:cNvSpPr>
              <p:nvPr>
                <p:ph idx="1"/>
              </p:nvPr>
            </p:nvSpPr>
            <p:spPr>
              <a:xfrm>
                <a:off x="838200" y="1568918"/>
                <a:ext cx="10515600" cy="4608045"/>
              </a:xfrm>
            </p:spPr>
            <p:txBody>
              <a:bodyPr/>
              <a:lstStyle/>
              <a:p>
                <a:r>
                  <a:rPr lang="en-US" dirty="0"/>
                  <a:t>You are tossing a coin twice. </a:t>
                </a:r>
              </a:p>
              <a:p>
                <a:r>
                  <a:rPr lang="en-US" dirty="0"/>
                  <a:t>Random variable </a:t>
                </a:r>
                <a14:m>
                  <m:oMath xmlns:m="http://schemas.openxmlformats.org/officeDocument/2006/math">
                    <m:r>
                      <a:rPr lang="en-US" i="1" dirty="0" smtClean="0">
                        <a:latin typeface="Cambria Math" panose="02040503050406030204" pitchFamily="18" charset="0"/>
                      </a:rPr>
                      <m:t>𝑋</m:t>
                    </m:r>
                  </m:oMath>
                </a14:m>
                <a:r>
                  <a:rPr lang="en-US" dirty="0"/>
                  <a:t> – number of heads: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𝑋</m:t>
                        </m:r>
                      </m:sub>
                    </m:sSub>
                    <m:r>
                      <a:rPr lang="en-US" b="0" i="1" smtClean="0">
                        <a:latin typeface="Cambria Math" panose="02040503050406030204" pitchFamily="18" charset="0"/>
                      </a:rPr>
                      <m:t>=</m:t>
                    </m:r>
                    <m:d>
                      <m:dPr>
                        <m:begChr m:val="{"/>
                        <m:endChr m:val="}"/>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0, 1, 2</m:t>
                        </m:r>
                      </m:e>
                    </m:d>
                  </m:oMath>
                </a14:m>
                <a:endParaRPr lang="en-US" b="0" dirty="0"/>
              </a:p>
              <a:p>
                <a:endParaRPr lang="en-US" sz="1050" b="0" dirty="0"/>
              </a:p>
              <a:p>
                <a:r>
                  <a:rPr lang="en-US" dirty="0">
                    <a:solidFill>
                      <a:schemeClr val="bg1"/>
                    </a:solidFill>
                  </a:rPr>
                  <a:t>We are interested in the following probabilities:</a:t>
                </a:r>
                <a:br>
                  <a:rPr lang="en-US" dirty="0">
                    <a:solidFill>
                      <a:schemeClr val="bg1"/>
                    </a:solidFill>
                  </a:rPr>
                </a:br>
                <a:br>
                  <a:rPr lang="en-US" sz="1200" dirty="0">
                    <a:solidFill>
                      <a:schemeClr val="bg1"/>
                    </a:solidFill>
                  </a:rPr>
                </a:br>
                <a14:m>
                  <m:oMath xmlns:m="http://schemas.openxmlformats.org/officeDocument/2006/math">
                    <m:r>
                      <a:rPr lang="en-US" b="0" i="1" smtClean="0">
                        <a:solidFill>
                          <a:schemeClr val="bg1"/>
                        </a:solidFill>
                        <a:latin typeface="Cambria Math" panose="02040503050406030204" pitchFamily="18" charset="0"/>
                      </a:rPr>
                      <m:t>𝑃</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𝑋</m:t>
                        </m:r>
                        <m:r>
                          <a:rPr lang="en-US" b="0" i="1" smtClean="0">
                            <a:solidFill>
                              <a:schemeClr val="bg1"/>
                            </a:solidFill>
                            <a:latin typeface="Cambria Math" panose="02040503050406030204" pitchFamily="18" charset="0"/>
                          </a:rPr>
                          <m:t>=0</m:t>
                        </m:r>
                      </m:e>
                    </m:d>
                    <m:r>
                      <a:rPr lang="en-US" b="0" i="1" smtClean="0">
                        <a:solidFill>
                          <a:schemeClr val="bg1"/>
                        </a:solidFill>
                        <a:latin typeface="Cambria Math" panose="02040503050406030204" pitchFamily="18" charset="0"/>
                      </a:rPr>
                      <m:t>=0.25,  </m:t>
                    </m:r>
                    <m:r>
                      <a:rPr lang="en-US" b="0" i="1" smtClean="0">
                        <a:solidFill>
                          <a:schemeClr val="bg1"/>
                        </a:solidFill>
                        <a:latin typeface="Cambria Math" panose="02040503050406030204" pitchFamily="18" charset="0"/>
                      </a:rPr>
                      <m:t>𝑃</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𝑋</m:t>
                        </m:r>
                        <m:r>
                          <a:rPr lang="en-US" b="0" i="1" smtClean="0">
                            <a:solidFill>
                              <a:schemeClr val="bg1"/>
                            </a:solidFill>
                            <a:latin typeface="Cambria Math" panose="02040503050406030204" pitchFamily="18" charset="0"/>
                          </a:rPr>
                          <m:t>=1</m:t>
                        </m:r>
                      </m:e>
                    </m:d>
                    <m:r>
                      <a:rPr lang="en-US" b="0" i="1" smtClean="0">
                        <a:solidFill>
                          <a:schemeClr val="bg1"/>
                        </a:solidFill>
                        <a:latin typeface="Cambria Math" panose="02040503050406030204" pitchFamily="18" charset="0"/>
                      </a:rPr>
                      <m:t>=0.5,  </m:t>
                    </m:r>
                    <m:r>
                      <a:rPr lang="en-US" b="0" i="1" smtClean="0">
                        <a:solidFill>
                          <a:schemeClr val="bg1"/>
                        </a:solidFill>
                        <a:latin typeface="Cambria Math" panose="02040503050406030204" pitchFamily="18" charset="0"/>
                      </a:rPr>
                      <m:t>𝑃</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𝑋</m:t>
                        </m:r>
                        <m:r>
                          <a:rPr lang="en-US" b="0" i="1" smtClean="0">
                            <a:solidFill>
                              <a:schemeClr val="bg1"/>
                            </a:solidFill>
                            <a:latin typeface="Cambria Math" panose="02040503050406030204" pitchFamily="18" charset="0"/>
                          </a:rPr>
                          <m:t>=2</m:t>
                        </m:r>
                      </m:e>
                    </m:d>
                    <m:r>
                      <a:rPr lang="en-US" b="0" i="1" smtClean="0">
                        <a:solidFill>
                          <a:schemeClr val="bg1"/>
                        </a:solidFill>
                        <a:latin typeface="Cambria Math" panose="02040503050406030204" pitchFamily="18" charset="0"/>
                      </a:rPr>
                      <m:t>=0.25</m:t>
                    </m:r>
                  </m:oMath>
                </a14:m>
                <a:endParaRPr lang="en-US" dirty="0">
                  <a:solidFill>
                    <a:schemeClr val="bg1"/>
                  </a:solidFill>
                </a:endParaRPr>
              </a:p>
              <a:p>
                <a:endParaRPr lang="en-US" sz="1600" dirty="0"/>
              </a:p>
              <a:p>
                <a:r>
                  <a:rPr lang="en-US" b="1" dirty="0">
                    <a:solidFill>
                      <a:schemeClr val="bg1"/>
                    </a:solidFill>
                  </a:rPr>
                  <a:t>Probability distribution </a:t>
                </a:r>
                <a:r>
                  <a:rPr lang="en-US" dirty="0">
                    <a:solidFill>
                      <a:schemeClr val="bg1"/>
                    </a:solidFill>
                  </a:rPr>
                  <a:t>of </a:t>
                </a:r>
                <a14:m>
                  <m:oMath xmlns:m="http://schemas.openxmlformats.org/officeDocument/2006/math">
                    <m:r>
                      <a:rPr lang="en-US" i="1" dirty="0" smtClean="0">
                        <a:solidFill>
                          <a:schemeClr val="bg1"/>
                        </a:solidFill>
                        <a:latin typeface="Cambria Math" panose="02040503050406030204" pitchFamily="18" charset="0"/>
                      </a:rPr>
                      <m:t>𝑋</m:t>
                    </m:r>
                  </m:oMath>
                </a14:m>
                <a:r>
                  <a:rPr lang="en-US" dirty="0">
                    <a:solidFill>
                      <a:schemeClr val="bg1"/>
                    </a:solidFill>
                  </a:rPr>
                  <a:t>: </a:t>
                </a:r>
              </a:p>
            </p:txBody>
          </p:sp>
        </mc:Choice>
        <mc:Fallback xmlns="">
          <p:sp>
            <p:nvSpPr>
              <p:cNvPr id="3" name="Content Placeholder 2">
                <a:extLst>
                  <a:ext uri="{FF2B5EF4-FFF2-40B4-BE49-F238E27FC236}">
                    <a16:creationId xmlns:a16="http://schemas.microsoft.com/office/drawing/2014/main" id="{78EFE08E-0C2A-4261-8829-6C151930BA2A}"/>
                  </a:ext>
                </a:extLst>
              </p:cNvPr>
              <p:cNvSpPr>
                <a:spLocks noGrp="1" noRot="1" noChangeAspect="1" noMove="1" noResize="1" noEditPoints="1" noAdjustHandles="1" noChangeArrowheads="1" noChangeShapeType="1" noTextEdit="1"/>
              </p:cNvSpPr>
              <p:nvPr>
                <p:ph idx="1"/>
              </p:nvPr>
            </p:nvSpPr>
            <p:spPr>
              <a:xfrm>
                <a:off x="838200" y="1568918"/>
                <a:ext cx="10515600" cy="4608045"/>
              </a:xfrm>
              <a:blipFill>
                <a:blip r:embed="rId2"/>
                <a:stretch>
                  <a:fillRect l="-1043" t="-2249"/>
                </a:stretch>
              </a:blipFill>
            </p:spPr>
            <p:txBody>
              <a:bodyPr/>
              <a:lstStyle/>
              <a:p>
                <a:r>
                  <a:rPr lang="en-BE">
                    <a:noFill/>
                  </a:rPr>
                  <a:t> </a:t>
                </a:r>
              </a:p>
            </p:txBody>
          </p:sp>
        </mc:Fallback>
      </mc:AlternateContent>
      <p:sp>
        <p:nvSpPr>
          <p:cNvPr id="4" name="Footer Placeholder 3">
            <a:extLst>
              <a:ext uri="{FF2B5EF4-FFF2-40B4-BE49-F238E27FC236}">
                <a16:creationId xmlns:a16="http://schemas.microsoft.com/office/drawing/2014/main" id="{BF22FF3E-DF0A-44AC-AE24-03A07D273B01}"/>
              </a:ext>
            </a:extLst>
          </p:cNvPr>
          <p:cNvSpPr>
            <a:spLocks noGrp="1"/>
          </p:cNvSpPr>
          <p:nvPr>
            <p:ph type="ftr" sz="quarter" idx="11"/>
          </p:nvPr>
        </p:nvSpPr>
        <p:spPr/>
        <p:txBody>
          <a:bodyPr/>
          <a:lstStyle/>
          <a:p>
            <a:r>
              <a:rPr lang="en-US"/>
              <a:t>Elementary Combinatorics and Probability - March 2021</a:t>
            </a:r>
            <a:endParaRPr lang="en-BE"/>
          </a:p>
        </p:txBody>
      </p:sp>
      <p:sp>
        <p:nvSpPr>
          <p:cNvPr id="5" name="Slide Number Placeholder 4">
            <a:extLst>
              <a:ext uri="{FF2B5EF4-FFF2-40B4-BE49-F238E27FC236}">
                <a16:creationId xmlns:a16="http://schemas.microsoft.com/office/drawing/2014/main" id="{E09837C5-83DE-4381-9993-0EF2AF33E47E}"/>
              </a:ext>
            </a:extLst>
          </p:cNvPr>
          <p:cNvSpPr>
            <a:spLocks noGrp="1"/>
          </p:cNvSpPr>
          <p:nvPr>
            <p:ph type="sldNum" sz="quarter" idx="12"/>
          </p:nvPr>
        </p:nvSpPr>
        <p:spPr/>
        <p:txBody>
          <a:bodyPr/>
          <a:lstStyle/>
          <a:p>
            <a:fld id="{08CF7B41-8972-4B54-B2ED-1FFF63F18177}" type="slidenum">
              <a:rPr lang="en-BE" smtClean="0"/>
              <a:t>133</a:t>
            </a:fld>
            <a:endParaRPr lang="en-BE"/>
          </a:p>
        </p:txBody>
      </p:sp>
    </p:spTree>
    <p:extLst>
      <p:ext uri="{BB962C8B-B14F-4D97-AF65-F5344CB8AC3E}">
        <p14:creationId xmlns:p14="http://schemas.microsoft.com/office/powerpoint/2010/main" val="93892746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C32EA8-5C33-4F97-8FBA-C6621534A2C1}"/>
              </a:ext>
            </a:extLst>
          </p:cNvPr>
          <p:cNvSpPr>
            <a:spLocks noGrp="1"/>
          </p:cNvSpPr>
          <p:nvPr>
            <p:ph type="title"/>
          </p:nvPr>
        </p:nvSpPr>
        <p:spPr/>
        <p:txBody>
          <a:bodyPr/>
          <a:lstStyle/>
          <a:p>
            <a:r>
              <a:rPr lang="en-US" dirty="0"/>
              <a:t>Tossing a coin twice</a:t>
            </a:r>
            <a:endParaRPr lang="en-B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8EFE08E-0C2A-4261-8829-6C151930BA2A}"/>
                  </a:ext>
                </a:extLst>
              </p:cNvPr>
              <p:cNvSpPr>
                <a:spLocks noGrp="1"/>
              </p:cNvSpPr>
              <p:nvPr>
                <p:ph idx="1"/>
              </p:nvPr>
            </p:nvSpPr>
            <p:spPr>
              <a:xfrm>
                <a:off x="838200" y="1568918"/>
                <a:ext cx="10515600" cy="4608045"/>
              </a:xfrm>
            </p:spPr>
            <p:txBody>
              <a:bodyPr/>
              <a:lstStyle/>
              <a:p>
                <a:r>
                  <a:rPr lang="en-US" dirty="0"/>
                  <a:t>You are tossing a coin twice. </a:t>
                </a:r>
              </a:p>
              <a:p>
                <a:r>
                  <a:rPr lang="en-US" dirty="0"/>
                  <a:t>Random variable </a:t>
                </a:r>
                <a14:m>
                  <m:oMath xmlns:m="http://schemas.openxmlformats.org/officeDocument/2006/math">
                    <m:r>
                      <a:rPr lang="en-US" i="1" dirty="0" smtClean="0">
                        <a:latin typeface="Cambria Math" panose="02040503050406030204" pitchFamily="18" charset="0"/>
                      </a:rPr>
                      <m:t>𝑋</m:t>
                    </m:r>
                  </m:oMath>
                </a14:m>
                <a:r>
                  <a:rPr lang="en-US" dirty="0"/>
                  <a:t> – number of heads: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𝑋</m:t>
                        </m:r>
                      </m:sub>
                    </m:sSub>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0, 1, 2</m:t>
                        </m:r>
                      </m:e>
                    </m:d>
                  </m:oMath>
                </a14:m>
                <a:endParaRPr lang="en-US" b="0" dirty="0"/>
              </a:p>
              <a:p>
                <a:endParaRPr lang="en-US" sz="1050" b="0" dirty="0"/>
              </a:p>
              <a:p>
                <a:r>
                  <a:rPr lang="en-US" dirty="0">
                    <a:solidFill>
                      <a:schemeClr val="bg1"/>
                    </a:solidFill>
                  </a:rPr>
                  <a:t>We are interested in the following probabilities:</a:t>
                </a:r>
                <a:br>
                  <a:rPr lang="en-US" dirty="0">
                    <a:solidFill>
                      <a:schemeClr val="bg1"/>
                    </a:solidFill>
                  </a:rPr>
                </a:br>
                <a:br>
                  <a:rPr lang="en-US" sz="1200" dirty="0">
                    <a:solidFill>
                      <a:schemeClr val="bg1"/>
                    </a:solidFill>
                  </a:rPr>
                </a:br>
                <a14:m>
                  <m:oMath xmlns:m="http://schemas.openxmlformats.org/officeDocument/2006/math">
                    <m:r>
                      <a:rPr lang="en-US" b="0" i="1" smtClean="0">
                        <a:solidFill>
                          <a:schemeClr val="bg1"/>
                        </a:solidFill>
                        <a:latin typeface="Cambria Math" panose="02040503050406030204" pitchFamily="18" charset="0"/>
                      </a:rPr>
                      <m:t>𝑃</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𝑋</m:t>
                        </m:r>
                        <m:r>
                          <a:rPr lang="en-US" b="0" i="1" smtClean="0">
                            <a:solidFill>
                              <a:schemeClr val="bg1"/>
                            </a:solidFill>
                            <a:latin typeface="Cambria Math" panose="02040503050406030204" pitchFamily="18" charset="0"/>
                          </a:rPr>
                          <m:t>=0</m:t>
                        </m:r>
                      </m:e>
                    </m:d>
                    <m:r>
                      <a:rPr lang="en-US" b="0" i="1" smtClean="0">
                        <a:solidFill>
                          <a:schemeClr val="bg1"/>
                        </a:solidFill>
                        <a:latin typeface="Cambria Math" panose="02040503050406030204" pitchFamily="18" charset="0"/>
                      </a:rPr>
                      <m:t>=0.25,  </m:t>
                    </m:r>
                    <m:r>
                      <a:rPr lang="en-US" b="0" i="1" smtClean="0">
                        <a:solidFill>
                          <a:schemeClr val="bg1"/>
                        </a:solidFill>
                        <a:latin typeface="Cambria Math" panose="02040503050406030204" pitchFamily="18" charset="0"/>
                      </a:rPr>
                      <m:t>𝑃</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𝑋</m:t>
                        </m:r>
                        <m:r>
                          <a:rPr lang="en-US" b="0" i="1" smtClean="0">
                            <a:solidFill>
                              <a:schemeClr val="bg1"/>
                            </a:solidFill>
                            <a:latin typeface="Cambria Math" panose="02040503050406030204" pitchFamily="18" charset="0"/>
                          </a:rPr>
                          <m:t>=1</m:t>
                        </m:r>
                      </m:e>
                    </m:d>
                    <m:r>
                      <a:rPr lang="en-US" b="0" i="1" smtClean="0">
                        <a:solidFill>
                          <a:schemeClr val="bg1"/>
                        </a:solidFill>
                        <a:latin typeface="Cambria Math" panose="02040503050406030204" pitchFamily="18" charset="0"/>
                      </a:rPr>
                      <m:t>=0.5,  </m:t>
                    </m:r>
                    <m:r>
                      <a:rPr lang="en-US" b="0" i="1" smtClean="0">
                        <a:solidFill>
                          <a:schemeClr val="bg1"/>
                        </a:solidFill>
                        <a:latin typeface="Cambria Math" panose="02040503050406030204" pitchFamily="18" charset="0"/>
                      </a:rPr>
                      <m:t>𝑃</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𝑋</m:t>
                        </m:r>
                        <m:r>
                          <a:rPr lang="en-US" b="0" i="1" smtClean="0">
                            <a:solidFill>
                              <a:schemeClr val="bg1"/>
                            </a:solidFill>
                            <a:latin typeface="Cambria Math" panose="02040503050406030204" pitchFamily="18" charset="0"/>
                          </a:rPr>
                          <m:t>=2</m:t>
                        </m:r>
                      </m:e>
                    </m:d>
                    <m:r>
                      <a:rPr lang="en-US" b="0" i="1" smtClean="0">
                        <a:solidFill>
                          <a:schemeClr val="bg1"/>
                        </a:solidFill>
                        <a:latin typeface="Cambria Math" panose="02040503050406030204" pitchFamily="18" charset="0"/>
                      </a:rPr>
                      <m:t>=0.25</m:t>
                    </m:r>
                  </m:oMath>
                </a14:m>
                <a:endParaRPr lang="en-US" dirty="0">
                  <a:solidFill>
                    <a:schemeClr val="bg1"/>
                  </a:solidFill>
                </a:endParaRPr>
              </a:p>
              <a:p>
                <a:endParaRPr lang="en-US" sz="1600" dirty="0"/>
              </a:p>
              <a:p>
                <a:r>
                  <a:rPr lang="en-US" b="1" dirty="0">
                    <a:solidFill>
                      <a:schemeClr val="bg1"/>
                    </a:solidFill>
                  </a:rPr>
                  <a:t>Probability distribution </a:t>
                </a:r>
                <a:r>
                  <a:rPr lang="en-US" dirty="0">
                    <a:solidFill>
                      <a:schemeClr val="bg1"/>
                    </a:solidFill>
                  </a:rPr>
                  <a:t>of </a:t>
                </a:r>
                <a14:m>
                  <m:oMath xmlns:m="http://schemas.openxmlformats.org/officeDocument/2006/math">
                    <m:r>
                      <a:rPr lang="en-US" i="1" dirty="0" smtClean="0">
                        <a:solidFill>
                          <a:schemeClr val="bg1"/>
                        </a:solidFill>
                        <a:latin typeface="Cambria Math" panose="02040503050406030204" pitchFamily="18" charset="0"/>
                      </a:rPr>
                      <m:t>𝑋</m:t>
                    </m:r>
                  </m:oMath>
                </a14:m>
                <a:r>
                  <a:rPr lang="en-US" dirty="0">
                    <a:solidFill>
                      <a:schemeClr val="bg1"/>
                    </a:solidFill>
                  </a:rPr>
                  <a:t>: </a:t>
                </a:r>
              </a:p>
            </p:txBody>
          </p:sp>
        </mc:Choice>
        <mc:Fallback xmlns="">
          <p:sp>
            <p:nvSpPr>
              <p:cNvPr id="3" name="Content Placeholder 2">
                <a:extLst>
                  <a:ext uri="{FF2B5EF4-FFF2-40B4-BE49-F238E27FC236}">
                    <a16:creationId xmlns:a16="http://schemas.microsoft.com/office/drawing/2014/main" id="{78EFE08E-0C2A-4261-8829-6C151930BA2A}"/>
                  </a:ext>
                </a:extLst>
              </p:cNvPr>
              <p:cNvSpPr>
                <a:spLocks noGrp="1" noRot="1" noChangeAspect="1" noMove="1" noResize="1" noEditPoints="1" noAdjustHandles="1" noChangeArrowheads="1" noChangeShapeType="1" noTextEdit="1"/>
              </p:cNvSpPr>
              <p:nvPr>
                <p:ph idx="1"/>
              </p:nvPr>
            </p:nvSpPr>
            <p:spPr>
              <a:xfrm>
                <a:off x="838200" y="1568918"/>
                <a:ext cx="10515600" cy="4608045"/>
              </a:xfrm>
              <a:blipFill>
                <a:blip r:embed="rId2"/>
                <a:stretch>
                  <a:fillRect l="-1043" t="-2249"/>
                </a:stretch>
              </a:blipFill>
            </p:spPr>
            <p:txBody>
              <a:bodyPr/>
              <a:lstStyle/>
              <a:p>
                <a:r>
                  <a:rPr lang="en-BE">
                    <a:noFill/>
                  </a:rPr>
                  <a:t> </a:t>
                </a:r>
              </a:p>
            </p:txBody>
          </p:sp>
        </mc:Fallback>
      </mc:AlternateContent>
      <p:sp>
        <p:nvSpPr>
          <p:cNvPr id="4" name="Footer Placeholder 3">
            <a:extLst>
              <a:ext uri="{FF2B5EF4-FFF2-40B4-BE49-F238E27FC236}">
                <a16:creationId xmlns:a16="http://schemas.microsoft.com/office/drawing/2014/main" id="{BF22FF3E-DF0A-44AC-AE24-03A07D273B01}"/>
              </a:ext>
            </a:extLst>
          </p:cNvPr>
          <p:cNvSpPr>
            <a:spLocks noGrp="1"/>
          </p:cNvSpPr>
          <p:nvPr>
            <p:ph type="ftr" sz="quarter" idx="11"/>
          </p:nvPr>
        </p:nvSpPr>
        <p:spPr/>
        <p:txBody>
          <a:bodyPr/>
          <a:lstStyle/>
          <a:p>
            <a:r>
              <a:rPr lang="en-US"/>
              <a:t>Elementary Combinatorics and Probability - March 2021</a:t>
            </a:r>
            <a:endParaRPr lang="en-BE"/>
          </a:p>
        </p:txBody>
      </p:sp>
      <p:sp>
        <p:nvSpPr>
          <p:cNvPr id="5" name="Slide Number Placeholder 4">
            <a:extLst>
              <a:ext uri="{FF2B5EF4-FFF2-40B4-BE49-F238E27FC236}">
                <a16:creationId xmlns:a16="http://schemas.microsoft.com/office/drawing/2014/main" id="{E09837C5-83DE-4381-9993-0EF2AF33E47E}"/>
              </a:ext>
            </a:extLst>
          </p:cNvPr>
          <p:cNvSpPr>
            <a:spLocks noGrp="1"/>
          </p:cNvSpPr>
          <p:nvPr>
            <p:ph type="sldNum" sz="quarter" idx="12"/>
          </p:nvPr>
        </p:nvSpPr>
        <p:spPr/>
        <p:txBody>
          <a:bodyPr/>
          <a:lstStyle/>
          <a:p>
            <a:fld id="{08CF7B41-8972-4B54-B2ED-1FFF63F18177}" type="slidenum">
              <a:rPr lang="en-BE" smtClean="0"/>
              <a:t>134</a:t>
            </a:fld>
            <a:endParaRPr lang="en-BE"/>
          </a:p>
        </p:txBody>
      </p:sp>
    </p:spTree>
    <p:extLst>
      <p:ext uri="{BB962C8B-B14F-4D97-AF65-F5344CB8AC3E}">
        <p14:creationId xmlns:p14="http://schemas.microsoft.com/office/powerpoint/2010/main" val="288360075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C32EA8-5C33-4F97-8FBA-C6621534A2C1}"/>
              </a:ext>
            </a:extLst>
          </p:cNvPr>
          <p:cNvSpPr>
            <a:spLocks noGrp="1"/>
          </p:cNvSpPr>
          <p:nvPr>
            <p:ph type="title"/>
          </p:nvPr>
        </p:nvSpPr>
        <p:spPr/>
        <p:txBody>
          <a:bodyPr/>
          <a:lstStyle/>
          <a:p>
            <a:r>
              <a:rPr lang="en-US" dirty="0"/>
              <a:t>Tossing a coin twice</a:t>
            </a:r>
            <a:endParaRPr lang="en-B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8EFE08E-0C2A-4261-8829-6C151930BA2A}"/>
                  </a:ext>
                </a:extLst>
              </p:cNvPr>
              <p:cNvSpPr>
                <a:spLocks noGrp="1"/>
              </p:cNvSpPr>
              <p:nvPr>
                <p:ph idx="1"/>
              </p:nvPr>
            </p:nvSpPr>
            <p:spPr>
              <a:xfrm>
                <a:off x="838200" y="1568918"/>
                <a:ext cx="10515600" cy="4608045"/>
              </a:xfrm>
            </p:spPr>
            <p:txBody>
              <a:bodyPr/>
              <a:lstStyle/>
              <a:p>
                <a:r>
                  <a:rPr lang="en-US" dirty="0"/>
                  <a:t>You are tossing a coin twice. </a:t>
                </a:r>
              </a:p>
              <a:p>
                <a:r>
                  <a:rPr lang="en-US" dirty="0"/>
                  <a:t>Random variable </a:t>
                </a:r>
                <a14:m>
                  <m:oMath xmlns:m="http://schemas.openxmlformats.org/officeDocument/2006/math">
                    <m:r>
                      <a:rPr lang="en-US" i="1" dirty="0" smtClean="0">
                        <a:latin typeface="Cambria Math" panose="02040503050406030204" pitchFamily="18" charset="0"/>
                      </a:rPr>
                      <m:t>𝑋</m:t>
                    </m:r>
                  </m:oMath>
                </a14:m>
                <a:r>
                  <a:rPr lang="en-US" dirty="0"/>
                  <a:t> – number of heads: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𝑋</m:t>
                        </m:r>
                      </m:sub>
                    </m:sSub>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0, 1, 2</m:t>
                        </m:r>
                      </m:e>
                    </m:d>
                  </m:oMath>
                </a14:m>
                <a:endParaRPr lang="en-US" b="0" dirty="0"/>
              </a:p>
              <a:p>
                <a:endParaRPr lang="en-US" sz="1050" b="0" dirty="0"/>
              </a:p>
              <a:p>
                <a:r>
                  <a:rPr lang="en-US" dirty="0"/>
                  <a:t>We are interested in the following probabilities:</a:t>
                </a:r>
                <a:br>
                  <a:rPr lang="en-US" dirty="0"/>
                </a:br>
                <a:br>
                  <a:rPr lang="en-US" sz="1200" dirty="0"/>
                </a:br>
                <a14:m>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𝑋</m:t>
                        </m:r>
                        <m:r>
                          <a:rPr lang="en-US" b="0" i="1" smtClean="0">
                            <a:latin typeface="Cambria Math" panose="02040503050406030204" pitchFamily="18" charset="0"/>
                          </a:rPr>
                          <m:t>=0</m:t>
                        </m:r>
                      </m:e>
                    </m:d>
                    <m:r>
                      <a:rPr lang="en-US" b="0" i="1" smtClean="0">
                        <a:latin typeface="Cambria Math" panose="02040503050406030204" pitchFamily="18" charset="0"/>
                      </a:rPr>
                      <m:t>=</m:t>
                    </m:r>
                    <m:r>
                      <a:rPr lang="en-US" b="0" i="1" smtClean="0">
                        <a:solidFill>
                          <a:schemeClr val="bg1"/>
                        </a:solidFill>
                        <a:latin typeface="Cambria Math" panose="02040503050406030204" pitchFamily="18" charset="0"/>
                      </a:rPr>
                      <m:t>0.25,</m:t>
                    </m:r>
                    <m:r>
                      <a:rPr lang="en-US" b="0" i="1" smtClean="0">
                        <a:latin typeface="Cambria Math" panose="02040503050406030204" pitchFamily="18" charset="0"/>
                      </a:rPr>
                      <m:t>  </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𝑋</m:t>
                        </m:r>
                        <m:r>
                          <a:rPr lang="en-US" b="0" i="1" smtClean="0">
                            <a:latin typeface="Cambria Math" panose="02040503050406030204" pitchFamily="18" charset="0"/>
                          </a:rPr>
                          <m:t>=1</m:t>
                        </m:r>
                      </m:e>
                    </m:d>
                    <m:r>
                      <a:rPr lang="en-US" b="0" i="1" smtClean="0">
                        <a:latin typeface="Cambria Math" panose="02040503050406030204" pitchFamily="18" charset="0"/>
                      </a:rPr>
                      <m:t>=</m:t>
                    </m:r>
                    <m:r>
                      <a:rPr lang="en-US" b="0" i="1" smtClean="0">
                        <a:solidFill>
                          <a:schemeClr val="bg1"/>
                        </a:solidFill>
                        <a:latin typeface="Cambria Math" panose="02040503050406030204" pitchFamily="18" charset="0"/>
                      </a:rPr>
                      <m:t>0.5,</m:t>
                    </m:r>
                    <m:r>
                      <a:rPr lang="en-US" b="0" i="1" smtClean="0">
                        <a:latin typeface="Cambria Math" panose="02040503050406030204" pitchFamily="18" charset="0"/>
                      </a:rPr>
                      <m:t>  </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𝑋</m:t>
                        </m:r>
                        <m:r>
                          <a:rPr lang="en-US" b="0" i="1" smtClean="0">
                            <a:latin typeface="Cambria Math" panose="02040503050406030204" pitchFamily="18" charset="0"/>
                          </a:rPr>
                          <m:t>=2</m:t>
                        </m:r>
                      </m:e>
                    </m:d>
                    <m:r>
                      <a:rPr lang="en-US" b="0" i="1" smtClean="0">
                        <a:latin typeface="Cambria Math" panose="02040503050406030204" pitchFamily="18" charset="0"/>
                      </a:rPr>
                      <m:t>=</m:t>
                    </m:r>
                    <m:r>
                      <a:rPr lang="en-US" b="0" i="1" smtClean="0">
                        <a:solidFill>
                          <a:schemeClr val="bg1"/>
                        </a:solidFill>
                        <a:latin typeface="Cambria Math" panose="02040503050406030204" pitchFamily="18" charset="0"/>
                      </a:rPr>
                      <m:t>0.25</m:t>
                    </m:r>
                  </m:oMath>
                </a14:m>
                <a:endParaRPr lang="en-US" dirty="0">
                  <a:solidFill>
                    <a:schemeClr val="bg1"/>
                  </a:solidFill>
                </a:endParaRPr>
              </a:p>
              <a:p>
                <a:endParaRPr lang="en-US" sz="1600" dirty="0"/>
              </a:p>
              <a:p>
                <a:r>
                  <a:rPr lang="en-US" b="1" dirty="0">
                    <a:solidFill>
                      <a:schemeClr val="bg1"/>
                    </a:solidFill>
                  </a:rPr>
                  <a:t>Probability distribution </a:t>
                </a:r>
                <a:r>
                  <a:rPr lang="en-US" dirty="0">
                    <a:solidFill>
                      <a:schemeClr val="bg1"/>
                    </a:solidFill>
                  </a:rPr>
                  <a:t>of </a:t>
                </a:r>
                <a14:m>
                  <m:oMath xmlns:m="http://schemas.openxmlformats.org/officeDocument/2006/math">
                    <m:r>
                      <a:rPr lang="en-US" i="1" dirty="0" smtClean="0">
                        <a:solidFill>
                          <a:schemeClr val="bg1"/>
                        </a:solidFill>
                        <a:latin typeface="Cambria Math" panose="02040503050406030204" pitchFamily="18" charset="0"/>
                      </a:rPr>
                      <m:t>𝑋</m:t>
                    </m:r>
                  </m:oMath>
                </a14:m>
                <a:r>
                  <a:rPr lang="en-US" dirty="0">
                    <a:solidFill>
                      <a:schemeClr val="bg1"/>
                    </a:solidFill>
                  </a:rPr>
                  <a:t>: </a:t>
                </a:r>
              </a:p>
            </p:txBody>
          </p:sp>
        </mc:Choice>
        <mc:Fallback xmlns="">
          <p:sp>
            <p:nvSpPr>
              <p:cNvPr id="3" name="Content Placeholder 2">
                <a:extLst>
                  <a:ext uri="{FF2B5EF4-FFF2-40B4-BE49-F238E27FC236}">
                    <a16:creationId xmlns:a16="http://schemas.microsoft.com/office/drawing/2014/main" id="{78EFE08E-0C2A-4261-8829-6C151930BA2A}"/>
                  </a:ext>
                </a:extLst>
              </p:cNvPr>
              <p:cNvSpPr>
                <a:spLocks noGrp="1" noRot="1" noChangeAspect="1" noMove="1" noResize="1" noEditPoints="1" noAdjustHandles="1" noChangeArrowheads="1" noChangeShapeType="1" noTextEdit="1"/>
              </p:cNvSpPr>
              <p:nvPr>
                <p:ph idx="1"/>
              </p:nvPr>
            </p:nvSpPr>
            <p:spPr>
              <a:xfrm>
                <a:off x="838200" y="1568918"/>
                <a:ext cx="10515600" cy="4608045"/>
              </a:xfrm>
              <a:blipFill>
                <a:blip r:embed="rId2"/>
                <a:stretch>
                  <a:fillRect l="-1043" t="-2249"/>
                </a:stretch>
              </a:blipFill>
            </p:spPr>
            <p:txBody>
              <a:bodyPr/>
              <a:lstStyle/>
              <a:p>
                <a:r>
                  <a:rPr lang="en-BE">
                    <a:noFill/>
                  </a:rPr>
                  <a:t> </a:t>
                </a:r>
              </a:p>
            </p:txBody>
          </p:sp>
        </mc:Fallback>
      </mc:AlternateContent>
      <p:sp>
        <p:nvSpPr>
          <p:cNvPr id="4" name="Footer Placeholder 3">
            <a:extLst>
              <a:ext uri="{FF2B5EF4-FFF2-40B4-BE49-F238E27FC236}">
                <a16:creationId xmlns:a16="http://schemas.microsoft.com/office/drawing/2014/main" id="{BF22FF3E-DF0A-44AC-AE24-03A07D273B01}"/>
              </a:ext>
            </a:extLst>
          </p:cNvPr>
          <p:cNvSpPr>
            <a:spLocks noGrp="1"/>
          </p:cNvSpPr>
          <p:nvPr>
            <p:ph type="ftr" sz="quarter" idx="11"/>
          </p:nvPr>
        </p:nvSpPr>
        <p:spPr/>
        <p:txBody>
          <a:bodyPr/>
          <a:lstStyle/>
          <a:p>
            <a:r>
              <a:rPr lang="en-US"/>
              <a:t>Elementary Combinatorics and Probability - March 2021</a:t>
            </a:r>
            <a:endParaRPr lang="en-BE"/>
          </a:p>
        </p:txBody>
      </p:sp>
      <p:sp>
        <p:nvSpPr>
          <p:cNvPr id="5" name="Slide Number Placeholder 4">
            <a:extLst>
              <a:ext uri="{FF2B5EF4-FFF2-40B4-BE49-F238E27FC236}">
                <a16:creationId xmlns:a16="http://schemas.microsoft.com/office/drawing/2014/main" id="{E09837C5-83DE-4381-9993-0EF2AF33E47E}"/>
              </a:ext>
            </a:extLst>
          </p:cNvPr>
          <p:cNvSpPr>
            <a:spLocks noGrp="1"/>
          </p:cNvSpPr>
          <p:nvPr>
            <p:ph type="sldNum" sz="quarter" idx="12"/>
          </p:nvPr>
        </p:nvSpPr>
        <p:spPr/>
        <p:txBody>
          <a:bodyPr/>
          <a:lstStyle/>
          <a:p>
            <a:fld id="{08CF7B41-8972-4B54-B2ED-1FFF63F18177}" type="slidenum">
              <a:rPr lang="en-BE" smtClean="0"/>
              <a:t>135</a:t>
            </a:fld>
            <a:endParaRPr lang="en-BE"/>
          </a:p>
        </p:txBody>
      </p:sp>
    </p:spTree>
    <p:extLst>
      <p:ext uri="{BB962C8B-B14F-4D97-AF65-F5344CB8AC3E}">
        <p14:creationId xmlns:p14="http://schemas.microsoft.com/office/powerpoint/2010/main" val="355476998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C32EA8-5C33-4F97-8FBA-C6621534A2C1}"/>
              </a:ext>
            </a:extLst>
          </p:cNvPr>
          <p:cNvSpPr>
            <a:spLocks noGrp="1"/>
          </p:cNvSpPr>
          <p:nvPr>
            <p:ph type="title"/>
          </p:nvPr>
        </p:nvSpPr>
        <p:spPr/>
        <p:txBody>
          <a:bodyPr/>
          <a:lstStyle/>
          <a:p>
            <a:r>
              <a:rPr lang="en-US" dirty="0"/>
              <a:t>Tossing a coin twice</a:t>
            </a:r>
            <a:endParaRPr lang="en-B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8EFE08E-0C2A-4261-8829-6C151930BA2A}"/>
                  </a:ext>
                </a:extLst>
              </p:cNvPr>
              <p:cNvSpPr>
                <a:spLocks noGrp="1"/>
              </p:cNvSpPr>
              <p:nvPr>
                <p:ph idx="1"/>
              </p:nvPr>
            </p:nvSpPr>
            <p:spPr>
              <a:xfrm>
                <a:off x="838200" y="1568918"/>
                <a:ext cx="10515600" cy="4608045"/>
              </a:xfrm>
            </p:spPr>
            <p:txBody>
              <a:bodyPr/>
              <a:lstStyle/>
              <a:p>
                <a:r>
                  <a:rPr lang="en-US" dirty="0"/>
                  <a:t>You are tossing a coin twice. </a:t>
                </a:r>
              </a:p>
              <a:p>
                <a:r>
                  <a:rPr lang="en-US" dirty="0"/>
                  <a:t>Random variable </a:t>
                </a:r>
                <a14:m>
                  <m:oMath xmlns:m="http://schemas.openxmlformats.org/officeDocument/2006/math">
                    <m:r>
                      <a:rPr lang="en-US" i="1" dirty="0" smtClean="0">
                        <a:latin typeface="Cambria Math" panose="02040503050406030204" pitchFamily="18" charset="0"/>
                      </a:rPr>
                      <m:t>𝑋</m:t>
                    </m:r>
                  </m:oMath>
                </a14:m>
                <a:r>
                  <a:rPr lang="en-US" dirty="0"/>
                  <a:t> – number of heads: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𝑋</m:t>
                        </m:r>
                      </m:sub>
                    </m:sSub>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0, 1, 2</m:t>
                        </m:r>
                      </m:e>
                    </m:d>
                  </m:oMath>
                </a14:m>
                <a:endParaRPr lang="en-US" b="0" dirty="0"/>
              </a:p>
              <a:p>
                <a:endParaRPr lang="en-US" sz="1050" b="0" dirty="0"/>
              </a:p>
              <a:p>
                <a:r>
                  <a:rPr lang="en-US" dirty="0"/>
                  <a:t>We are interested in the following probabilities:</a:t>
                </a:r>
                <a:br>
                  <a:rPr lang="en-US" dirty="0"/>
                </a:br>
                <a:br>
                  <a:rPr lang="en-US" sz="1200" dirty="0"/>
                </a:br>
                <a14:m>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𝑋</m:t>
                        </m:r>
                        <m:r>
                          <a:rPr lang="en-US" b="0" i="1" smtClean="0">
                            <a:latin typeface="Cambria Math" panose="02040503050406030204" pitchFamily="18" charset="0"/>
                          </a:rPr>
                          <m:t>=0</m:t>
                        </m:r>
                      </m:e>
                    </m:d>
                    <m:r>
                      <a:rPr lang="en-US" b="0" i="1" smtClean="0">
                        <a:latin typeface="Cambria Math" panose="02040503050406030204" pitchFamily="18" charset="0"/>
                      </a:rPr>
                      <m:t>=0.25,  </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𝑋</m:t>
                        </m:r>
                        <m:r>
                          <a:rPr lang="en-US" b="0" i="1" smtClean="0">
                            <a:latin typeface="Cambria Math" panose="02040503050406030204" pitchFamily="18" charset="0"/>
                          </a:rPr>
                          <m:t>=1</m:t>
                        </m:r>
                      </m:e>
                    </m:d>
                    <m:r>
                      <a:rPr lang="en-US" b="0" i="1" smtClean="0">
                        <a:latin typeface="Cambria Math" panose="02040503050406030204" pitchFamily="18" charset="0"/>
                      </a:rPr>
                      <m:t>=</m:t>
                    </m:r>
                    <m:r>
                      <a:rPr lang="en-US" b="0" i="1" smtClean="0">
                        <a:solidFill>
                          <a:schemeClr val="bg1"/>
                        </a:solidFill>
                        <a:latin typeface="Cambria Math" panose="02040503050406030204" pitchFamily="18" charset="0"/>
                      </a:rPr>
                      <m:t>0.5,</m:t>
                    </m:r>
                    <m:r>
                      <a:rPr lang="en-US" b="0" i="1" smtClean="0">
                        <a:latin typeface="Cambria Math" panose="02040503050406030204" pitchFamily="18" charset="0"/>
                      </a:rPr>
                      <m:t>  </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𝑋</m:t>
                        </m:r>
                        <m:r>
                          <a:rPr lang="en-US" b="0" i="1" smtClean="0">
                            <a:latin typeface="Cambria Math" panose="02040503050406030204" pitchFamily="18" charset="0"/>
                          </a:rPr>
                          <m:t>=2</m:t>
                        </m:r>
                      </m:e>
                    </m:d>
                    <m:r>
                      <a:rPr lang="en-US" b="0" i="1" smtClean="0">
                        <a:latin typeface="Cambria Math" panose="02040503050406030204" pitchFamily="18" charset="0"/>
                      </a:rPr>
                      <m:t>=</m:t>
                    </m:r>
                    <m:r>
                      <a:rPr lang="en-US" b="0" i="1" smtClean="0">
                        <a:solidFill>
                          <a:schemeClr val="bg1"/>
                        </a:solidFill>
                        <a:latin typeface="Cambria Math" panose="02040503050406030204" pitchFamily="18" charset="0"/>
                      </a:rPr>
                      <m:t>0.25</m:t>
                    </m:r>
                  </m:oMath>
                </a14:m>
                <a:endParaRPr lang="en-US" dirty="0">
                  <a:solidFill>
                    <a:schemeClr val="bg1"/>
                  </a:solidFill>
                </a:endParaRPr>
              </a:p>
              <a:p>
                <a:endParaRPr lang="en-US" sz="1600" dirty="0"/>
              </a:p>
              <a:p>
                <a:r>
                  <a:rPr lang="en-US" b="1" dirty="0">
                    <a:solidFill>
                      <a:schemeClr val="bg1"/>
                    </a:solidFill>
                  </a:rPr>
                  <a:t>Probability distribution </a:t>
                </a:r>
                <a:r>
                  <a:rPr lang="en-US" dirty="0">
                    <a:solidFill>
                      <a:schemeClr val="bg1"/>
                    </a:solidFill>
                  </a:rPr>
                  <a:t>of </a:t>
                </a:r>
                <a14:m>
                  <m:oMath xmlns:m="http://schemas.openxmlformats.org/officeDocument/2006/math">
                    <m:r>
                      <a:rPr lang="en-US" i="1" dirty="0" smtClean="0">
                        <a:solidFill>
                          <a:schemeClr val="bg1"/>
                        </a:solidFill>
                        <a:latin typeface="Cambria Math" panose="02040503050406030204" pitchFamily="18" charset="0"/>
                      </a:rPr>
                      <m:t>𝑋</m:t>
                    </m:r>
                  </m:oMath>
                </a14:m>
                <a:r>
                  <a:rPr lang="en-US" dirty="0">
                    <a:solidFill>
                      <a:schemeClr val="bg1"/>
                    </a:solidFill>
                  </a:rPr>
                  <a:t>: </a:t>
                </a:r>
              </a:p>
            </p:txBody>
          </p:sp>
        </mc:Choice>
        <mc:Fallback xmlns="">
          <p:sp>
            <p:nvSpPr>
              <p:cNvPr id="3" name="Content Placeholder 2">
                <a:extLst>
                  <a:ext uri="{FF2B5EF4-FFF2-40B4-BE49-F238E27FC236}">
                    <a16:creationId xmlns:a16="http://schemas.microsoft.com/office/drawing/2014/main" id="{78EFE08E-0C2A-4261-8829-6C151930BA2A}"/>
                  </a:ext>
                </a:extLst>
              </p:cNvPr>
              <p:cNvSpPr>
                <a:spLocks noGrp="1" noRot="1" noChangeAspect="1" noMove="1" noResize="1" noEditPoints="1" noAdjustHandles="1" noChangeArrowheads="1" noChangeShapeType="1" noTextEdit="1"/>
              </p:cNvSpPr>
              <p:nvPr>
                <p:ph idx="1"/>
              </p:nvPr>
            </p:nvSpPr>
            <p:spPr>
              <a:xfrm>
                <a:off x="838200" y="1568918"/>
                <a:ext cx="10515600" cy="4608045"/>
              </a:xfrm>
              <a:blipFill>
                <a:blip r:embed="rId2"/>
                <a:stretch>
                  <a:fillRect l="-1043" t="-2249"/>
                </a:stretch>
              </a:blipFill>
            </p:spPr>
            <p:txBody>
              <a:bodyPr/>
              <a:lstStyle/>
              <a:p>
                <a:r>
                  <a:rPr lang="en-BE">
                    <a:noFill/>
                  </a:rPr>
                  <a:t> </a:t>
                </a:r>
              </a:p>
            </p:txBody>
          </p:sp>
        </mc:Fallback>
      </mc:AlternateContent>
      <p:sp>
        <p:nvSpPr>
          <p:cNvPr id="4" name="Footer Placeholder 3">
            <a:extLst>
              <a:ext uri="{FF2B5EF4-FFF2-40B4-BE49-F238E27FC236}">
                <a16:creationId xmlns:a16="http://schemas.microsoft.com/office/drawing/2014/main" id="{BF22FF3E-DF0A-44AC-AE24-03A07D273B01}"/>
              </a:ext>
            </a:extLst>
          </p:cNvPr>
          <p:cNvSpPr>
            <a:spLocks noGrp="1"/>
          </p:cNvSpPr>
          <p:nvPr>
            <p:ph type="ftr" sz="quarter" idx="11"/>
          </p:nvPr>
        </p:nvSpPr>
        <p:spPr/>
        <p:txBody>
          <a:bodyPr/>
          <a:lstStyle/>
          <a:p>
            <a:r>
              <a:rPr lang="en-US"/>
              <a:t>Elementary Combinatorics and Probability - March 2021</a:t>
            </a:r>
            <a:endParaRPr lang="en-BE"/>
          </a:p>
        </p:txBody>
      </p:sp>
      <p:sp>
        <p:nvSpPr>
          <p:cNvPr id="5" name="Slide Number Placeholder 4">
            <a:extLst>
              <a:ext uri="{FF2B5EF4-FFF2-40B4-BE49-F238E27FC236}">
                <a16:creationId xmlns:a16="http://schemas.microsoft.com/office/drawing/2014/main" id="{E09837C5-83DE-4381-9993-0EF2AF33E47E}"/>
              </a:ext>
            </a:extLst>
          </p:cNvPr>
          <p:cNvSpPr>
            <a:spLocks noGrp="1"/>
          </p:cNvSpPr>
          <p:nvPr>
            <p:ph type="sldNum" sz="quarter" idx="12"/>
          </p:nvPr>
        </p:nvSpPr>
        <p:spPr/>
        <p:txBody>
          <a:bodyPr/>
          <a:lstStyle/>
          <a:p>
            <a:fld id="{08CF7B41-8972-4B54-B2ED-1FFF63F18177}" type="slidenum">
              <a:rPr lang="en-BE" smtClean="0"/>
              <a:t>136</a:t>
            </a:fld>
            <a:endParaRPr lang="en-BE"/>
          </a:p>
        </p:txBody>
      </p:sp>
    </p:spTree>
    <p:extLst>
      <p:ext uri="{BB962C8B-B14F-4D97-AF65-F5344CB8AC3E}">
        <p14:creationId xmlns:p14="http://schemas.microsoft.com/office/powerpoint/2010/main" val="62875364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C32EA8-5C33-4F97-8FBA-C6621534A2C1}"/>
              </a:ext>
            </a:extLst>
          </p:cNvPr>
          <p:cNvSpPr>
            <a:spLocks noGrp="1"/>
          </p:cNvSpPr>
          <p:nvPr>
            <p:ph type="title"/>
          </p:nvPr>
        </p:nvSpPr>
        <p:spPr/>
        <p:txBody>
          <a:bodyPr/>
          <a:lstStyle/>
          <a:p>
            <a:r>
              <a:rPr lang="en-US" dirty="0"/>
              <a:t>Tossing a coin twice</a:t>
            </a:r>
            <a:endParaRPr lang="en-B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8EFE08E-0C2A-4261-8829-6C151930BA2A}"/>
                  </a:ext>
                </a:extLst>
              </p:cNvPr>
              <p:cNvSpPr>
                <a:spLocks noGrp="1"/>
              </p:cNvSpPr>
              <p:nvPr>
                <p:ph idx="1"/>
              </p:nvPr>
            </p:nvSpPr>
            <p:spPr>
              <a:xfrm>
                <a:off x="838200" y="1568918"/>
                <a:ext cx="10515600" cy="4608045"/>
              </a:xfrm>
            </p:spPr>
            <p:txBody>
              <a:bodyPr/>
              <a:lstStyle/>
              <a:p>
                <a:r>
                  <a:rPr lang="en-US" dirty="0"/>
                  <a:t>You are tossing a coin twice. </a:t>
                </a:r>
              </a:p>
              <a:p>
                <a:r>
                  <a:rPr lang="en-US" dirty="0"/>
                  <a:t>Random variable </a:t>
                </a:r>
                <a14:m>
                  <m:oMath xmlns:m="http://schemas.openxmlformats.org/officeDocument/2006/math">
                    <m:r>
                      <a:rPr lang="en-US" i="1" dirty="0" smtClean="0">
                        <a:latin typeface="Cambria Math" panose="02040503050406030204" pitchFamily="18" charset="0"/>
                      </a:rPr>
                      <m:t>𝑋</m:t>
                    </m:r>
                  </m:oMath>
                </a14:m>
                <a:r>
                  <a:rPr lang="en-US" dirty="0"/>
                  <a:t> – number of heads: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𝑋</m:t>
                        </m:r>
                      </m:sub>
                    </m:sSub>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0, 1, 2</m:t>
                        </m:r>
                      </m:e>
                    </m:d>
                  </m:oMath>
                </a14:m>
                <a:endParaRPr lang="en-US" b="0" dirty="0"/>
              </a:p>
              <a:p>
                <a:endParaRPr lang="en-US" sz="1050" b="0" dirty="0"/>
              </a:p>
              <a:p>
                <a:r>
                  <a:rPr lang="en-US" dirty="0"/>
                  <a:t>We are interested in the following probabilities:</a:t>
                </a:r>
                <a:br>
                  <a:rPr lang="en-US" dirty="0"/>
                </a:br>
                <a:br>
                  <a:rPr lang="en-US" sz="1200" dirty="0"/>
                </a:br>
                <a14:m>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𝑋</m:t>
                        </m:r>
                        <m:r>
                          <a:rPr lang="en-US" b="0" i="1" smtClean="0">
                            <a:latin typeface="Cambria Math" panose="02040503050406030204" pitchFamily="18" charset="0"/>
                          </a:rPr>
                          <m:t>=0</m:t>
                        </m:r>
                      </m:e>
                    </m:d>
                    <m:r>
                      <a:rPr lang="en-US" b="0" i="1" smtClean="0">
                        <a:latin typeface="Cambria Math" panose="02040503050406030204" pitchFamily="18" charset="0"/>
                      </a:rPr>
                      <m:t>=0.25,  </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𝑋</m:t>
                        </m:r>
                        <m:r>
                          <a:rPr lang="en-US" b="0" i="1" smtClean="0">
                            <a:latin typeface="Cambria Math" panose="02040503050406030204" pitchFamily="18" charset="0"/>
                          </a:rPr>
                          <m:t>=1</m:t>
                        </m:r>
                      </m:e>
                    </m:d>
                    <m:r>
                      <a:rPr lang="en-US" b="0" i="1" smtClean="0">
                        <a:latin typeface="Cambria Math" panose="02040503050406030204" pitchFamily="18" charset="0"/>
                      </a:rPr>
                      <m:t>=0.5,  </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𝑋</m:t>
                        </m:r>
                        <m:r>
                          <a:rPr lang="en-US" b="0" i="1" smtClean="0">
                            <a:latin typeface="Cambria Math" panose="02040503050406030204" pitchFamily="18" charset="0"/>
                          </a:rPr>
                          <m:t>=2</m:t>
                        </m:r>
                      </m:e>
                    </m:d>
                    <m:r>
                      <a:rPr lang="en-US" b="0" i="1" smtClean="0">
                        <a:latin typeface="Cambria Math" panose="02040503050406030204" pitchFamily="18" charset="0"/>
                      </a:rPr>
                      <m:t>=</m:t>
                    </m:r>
                    <m:r>
                      <a:rPr lang="en-US" b="0" i="1" smtClean="0">
                        <a:solidFill>
                          <a:schemeClr val="bg1"/>
                        </a:solidFill>
                        <a:latin typeface="Cambria Math" panose="02040503050406030204" pitchFamily="18" charset="0"/>
                      </a:rPr>
                      <m:t>0.25</m:t>
                    </m:r>
                  </m:oMath>
                </a14:m>
                <a:endParaRPr lang="en-US" dirty="0">
                  <a:solidFill>
                    <a:schemeClr val="bg1"/>
                  </a:solidFill>
                </a:endParaRPr>
              </a:p>
              <a:p>
                <a:endParaRPr lang="en-US" sz="1600" dirty="0"/>
              </a:p>
              <a:p>
                <a:r>
                  <a:rPr lang="en-US" b="1" dirty="0">
                    <a:solidFill>
                      <a:schemeClr val="bg1"/>
                    </a:solidFill>
                  </a:rPr>
                  <a:t>Probability distribution </a:t>
                </a:r>
                <a:r>
                  <a:rPr lang="en-US" dirty="0">
                    <a:solidFill>
                      <a:schemeClr val="bg1"/>
                    </a:solidFill>
                  </a:rPr>
                  <a:t>of </a:t>
                </a:r>
                <a14:m>
                  <m:oMath xmlns:m="http://schemas.openxmlformats.org/officeDocument/2006/math">
                    <m:r>
                      <a:rPr lang="en-US" i="1" dirty="0" smtClean="0">
                        <a:solidFill>
                          <a:schemeClr val="bg1"/>
                        </a:solidFill>
                        <a:latin typeface="Cambria Math" panose="02040503050406030204" pitchFamily="18" charset="0"/>
                      </a:rPr>
                      <m:t>𝑋</m:t>
                    </m:r>
                  </m:oMath>
                </a14:m>
                <a:r>
                  <a:rPr lang="en-US" dirty="0">
                    <a:solidFill>
                      <a:schemeClr val="bg1"/>
                    </a:solidFill>
                  </a:rPr>
                  <a:t>: </a:t>
                </a:r>
              </a:p>
            </p:txBody>
          </p:sp>
        </mc:Choice>
        <mc:Fallback xmlns="">
          <p:sp>
            <p:nvSpPr>
              <p:cNvPr id="3" name="Content Placeholder 2">
                <a:extLst>
                  <a:ext uri="{FF2B5EF4-FFF2-40B4-BE49-F238E27FC236}">
                    <a16:creationId xmlns:a16="http://schemas.microsoft.com/office/drawing/2014/main" id="{78EFE08E-0C2A-4261-8829-6C151930BA2A}"/>
                  </a:ext>
                </a:extLst>
              </p:cNvPr>
              <p:cNvSpPr>
                <a:spLocks noGrp="1" noRot="1" noChangeAspect="1" noMove="1" noResize="1" noEditPoints="1" noAdjustHandles="1" noChangeArrowheads="1" noChangeShapeType="1" noTextEdit="1"/>
              </p:cNvSpPr>
              <p:nvPr>
                <p:ph idx="1"/>
              </p:nvPr>
            </p:nvSpPr>
            <p:spPr>
              <a:xfrm>
                <a:off x="838200" y="1568918"/>
                <a:ext cx="10515600" cy="4608045"/>
              </a:xfrm>
              <a:blipFill>
                <a:blip r:embed="rId2"/>
                <a:stretch>
                  <a:fillRect l="-1043" t="-2249"/>
                </a:stretch>
              </a:blipFill>
            </p:spPr>
            <p:txBody>
              <a:bodyPr/>
              <a:lstStyle/>
              <a:p>
                <a:r>
                  <a:rPr lang="en-BE">
                    <a:noFill/>
                  </a:rPr>
                  <a:t> </a:t>
                </a:r>
              </a:p>
            </p:txBody>
          </p:sp>
        </mc:Fallback>
      </mc:AlternateContent>
      <p:sp>
        <p:nvSpPr>
          <p:cNvPr id="4" name="Footer Placeholder 3">
            <a:extLst>
              <a:ext uri="{FF2B5EF4-FFF2-40B4-BE49-F238E27FC236}">
                <a16:creationId xmlns:a16="http://schemas.microsoft.com/office/drawing/2014/main" id="{BF22FF3E-DF0A-44AC-AE24-03A07D273B01}"/>
              </a:ext>
            </a:extLst>
          </p:cNvPr>
          <p:cNvSpPr>
            <a:spLocks noGrp="1"/>
          </p:cNvSpPr>
          <p:nvPr>
            <p:ph type="ftr" sz="quarter" idx="11"/>
          </p:nvPr>
        </p:nvSpPr>
        <p:spPr/>
        <p:txBody>
          <a:bodyPr/>
          <a:lstStyle/>
          <a:p>
            <a:r>
              <a:rPr lang="en-US"/>
              <a:t>Elementary Combinatorics and Probability - March 2021</a:t>
            </a:r>
            <a:endParaRPr lang="en-BE"/>
          </a:p>
        </p:txBody>
      </p:sp>
      <p:sp>
        <p:nvSpPr>
          <p:cNvPr id="5" name="Slide Number Placeholder 4">
            <a:extLst>
              <a:ext uri="{FF2B5EF4-FFF2-40B4-BE49-F238E27FC236}">
                <a16:creationId xmlns:a16="http://schemas.microsoft.com/office/drawing/2014/main" id="{E09837C5-83DE-4381-9993-0EF2AF33E47E}"/>
              </a:ext>
            </a:extLst>
          </p:cNvPr>
          <p:cNvSpPr>
            <a:spLocks noGrp="1"/>
          </p:cNvSpPr>
          <p:nvPr>
            <p:ph type="sldNum" sz="quarter" idx="12"/>
          </p:nvPr>
        </p:nvSpPr>
        <p:spPr/>
        <p:txBody>
          <a:bodyPr/>
          <a:lstStyle/>
          <a:p>
            <a:fld id="{08CF7B41-8972-4B54-B2ED-1FFF63F18177}" type="slidenum">
              <a:rPr lang="en-BE" smtClean="0"/>
              <a:t>137</a:t>
            </a:fld>
            <a:endParaRPr lang="en-BE"/>
          </a:p>
        </p:txBody>
      </p:sp>
    </p:spTree>
    <p:extLst>
      <p:ext uri="{BB962C8B-B14F-4D97-AF65-F5344CB8AC3E}">
        <p14:creationId xmlns:p14="http://schemas.microsoft.com/office/powerpoint/2010/main" val="1591485728"/>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C32EA8-5C33-4F97-8FBA-C6621534A2C1}"/>
              </a:ext>
            </a:extLst>
          </p:cNvPr>
          <p:cNvSpPr>
            <a:spLocks noGrp="1"/>
          </p:cNvSpPr>
          <p:nvPr>
            <p:ph type="title"/>
          </p:nvPr>
        </p:nvSpPr>
        <p:spPr/>
        <p:txBody>
          <a:bodyPr/>
          <a:lstStyle/>
          <a:p>
            <a:r>
              <a:rPr lang="en-US" dirty="0"/>
              <a:t>Tossing a coin twice</a:t>
            </a:r>
            <a:endParaRPr lang="en-B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8EFE08E-0C2A-4261-8829-6C151930BA2A}"/>
                  </a:ext>
                </a:extLst>
              </p:cNvPr>
              <p:cNvSpPr>
                <a:spLocks noGrp="1"/>
              </p:cNvSpPr>
              <p:nvPr>
                <p:ph idx="1"/>
              </p:nvPr>
            </p:nvSpPr>
            <p:spPr>
              <a:xfrm>
                <a:off x="838200" y="1568918"/>
                <a:ext cx="10515600" cy="4608045"/>
              </a:xfrm>
            </p:spPr>
            <p:txBody>
              <a:bodyPr/>
              <a:lstStyle/>
              <a:p>
                <a:r>
                  <a:rPr lang="en-US" dirty="0"/>
                  <a:t>You are tossing a coin twice. </a:t>
                </a:r>
              </a:p>
              <a:p>
                <a:r>
                  <a:rPr lang="en-US" dirty="0"/>
                  <a:t>Random variable </a:t>
                </a:r>
                <a14:m>
                  <m:oMath xmlns:m="http://schemas.openxmlformats.org/officeDocument/2006/math">
                    <m:r>
                      <a:rPr lang="en-US" i="1" dirty="0" smtClean="0">
                        <a:latin typeface="Cambria Math" panose="02040503050406030204" pitchFamily="18" charset="0"/>
                      </a:rPr>
                      <m:t>𝑋</m:t>
                    </m:r>
                  </m:oMath>
                </a14:m>
                <a:r>
                  <a:rPr lang="en-US" dirty="0"/>
                  <a:t> – number of heads: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𝑋</m:t>
                        </m:r>
                      </m:sub>
                    </m:sSub>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0, 1, 2</m:t>
                        </m:r>
                      </m:e>
                    </m:d>
                  </m:oMath>
                </a14:m>
                <a:endParaRPr lang="en-US" b="0" dirty="0"/>
              </a:p>
              <a:p>
                <a:endParaRPr lang="en-US" sz="1050" b="0" dirty="0"/>
              </a:p>
              <a:p>
                <a:r>
                  <a:rPr lang="en-US" dirty="0"/>
                  <a:t>We are interested in the following probabilities:</a:t>
                </a:r>
                <a:br>
                  <a:rPr lang="en-US" dirty="0"/>
                </a:br>
                <a:br>
                  <a:rPr lang="en-US" sz="1200" dirty="0"/>
                </a:br>
                <a14:m>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𝑋</m:t>
                        </m:r>
                        <m:r>
                          <a:rPr lang="en-US" b="0" i="1" smtClean="0">
                            <a:latin typeface="Cambria Math" panose="02040503050406030204" pitchFamily="18" charset="0"/>
                          </a:rPr>
                          <m:t>=0</m:t>
                        </m:r>
                      </m:e>
                    </m:d>
                    <m:r>
                      <a:rPr lang="en-US" b="0" i="1" smtClean="0">
                        <a:latin typeface="Cambria Math" panose="02040503050406030204" pitchFamily="18" charset="0"/>
                      </a:rPr>
                      <m:t>=0.25,  </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𝑋</m:t>
                        </m:r>
                        <m:r>
                          <a:rPr lang="en-US" b="0" i="1" smtClean="0">
                            <a:latin typeface="Cambria Math" panose="02040503050406030204" pitchFamily="18" charset="0"/>
                          </a:rPr>
                          <m:t>=1</m:t>
                        </m:r>
                      </m:e>
                    </m:d>
                    <m:r>
                      <a:rPr lang="en-US" b="0" i="1" smtClean="0">
                        <a:latin typeface="Cambria Math" panose="02040503050406030204" pitchFamily="18" charset="0"/>
                      </a:rPr>
                      <m:t>=0.5,  </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𝑋</m:t>
                        </m:r>
                        <m:r>
                          <a:rPr lang="en-US" b="0" i="1" smtClean="0">
                            <a:latin typeface="Cambria Math" panose="02040503050406030204" pitchFamily="18" charset="0"/>
                          </a:rPr>
                          <m:t>=2</m:t>
                        </m:r>
                      </m:e>
                    </m:d>
                    <m:r>
                      <a:rPr lang="en-US" b="0" i="1" smtClean="0">
                        <a:latin typeface="Cambria Math" panose="02040503050406030204" pitchFamily="18" charset="0"/>
                      </a:rPr>
                      <m:t>=0.25</m:t>
                    </m:r>
                  </m:oMath>
                </a14:m>
                <a:endParaRPr lang="en-US" dirty="0"/>
              </a:p>
              <a:p>
                <a:endParaRPr lang="en-US" sz="1600" dirty="0"/>
              </a:p>
              <a:p>
                <a:r>
                  <a:rPr lang="en-US" b="1" dirty="0">
                    <a:solidFill>
                      <a:schemeClr val="bg1"/>
                    </a:solidFill>
                  </a:rPr>
                  <a:t>Probability distribution </a:t>
                </a:r>
                <a:r>
                  <a:rPr lang="en-US" dirty="0">
                    <a:solidFill>
                      <a:schemeClr val="bg1"/>
                    </a:solidFill>
                  </a:rPr>
                  <a:t>of </a:t>
                </a:r>
                <a14:m>
                  <m:oMath xmlns:m="http://schemas.openxmlformats.org/officeDocument/2006/math">
                    <m:r>
                      <a:rPr lang="en-US" i="1" dirty="0" smtClean="0">
                        <a:solidFill>
                          <a:schemeClr val="bg1"/>
                        </a:solidFill>
                        <a:latin typeface="Cambria Math" panose="02040503050406030204" pitchFamily="18" charset="0"/>
                      </a:rPr>
                      <m:t>𝑋</m:t>
                    </m:r>
                  </m:oMath>
                </a14:m>
                <a:r>
                  <a:rPr lang="en-US" dirty="0">
                    <a:solidFill>
                      <a:schemeClr val="bg1"/>
                    </a:solidFill>
                  </a:rPr>
                  <a:t>: </a:t>
                </a:r>
              </a:p>
            </p:txBody>
          </p:sp>
        </mc:Choice>
        <mc:Fallback xmlns="">
          <p:sp>
            <p:nvSpPr>
              <p:cNvPr id="3" name="Content Placeholder 2">
                <a:extLst>
                  <a:ext uri="{FF2B5EF4-FFF2-40B4-BE49-F238E27FC236}">
                    <a16:creationId xmlns:a16="http://schemas.microsoft.com/office/drawing/2014/main" id="{78EFE08E-0C2A-4261-8829-6C151930BA2A}"/>
                  </a:ext>
                </a:extLst>
              </p:cNvPr>
              <p:cNvSpPr>
                <a:spLocks noGrp="1" noRot="1" noChangeAspect="1" noMove="1" noResize="1" noEditPoints="1" noAdjustHandles="1" noChangeArrowheads="1" noChangeShapeType="1" noTextEdit="1"/>
              </p:cNvSpPr>
              <p:nvPr>
                <p:ph idx="1"/>
              </p:nvPr>
            </p:nvSpPr>
            <p:spPr>
              <a:xfrm>
                <a:off x="838200" y="1568918"/>
                <a:ext cx="10515600" cy="4608045"/>
              </a:xfrm>
              <a:blipFill>
                <a:blip r:embed="rId2"/>
                <a:stretch>
                  <a:fillRect l="-1043" t="-2249"/>
                </a:stretch>
              </a:blipFill>
            </p:spPr>
            <p:txBody>
              <a:bodyPr/>
              <a:lstStyle/>
              <a:p>
                <a:r>
                  <a:rPr lang="en-BE">
                    <a:noFill/>
                  </a:rPr>
                  <a:t> </a:t>
                </a:r>
              </a:p>
            </p:txBody>
          </p:sp>
        </mc:Fallback>
      </mc:AlternateContent>
      <p:sp>
        <p:nvSpPr>
          <p:cNvPr id="4" name="Footer Placeholder 3">
            <a:extLst>
              <a:ext uri="{FF2B5EF4-FFF2-40B4-BE49-F238E27FC236}">
                <a16:creationId xmlns:a16="http://schemas.microsoft.com/office/drawing/2014/main" id="{BF22FF3E-DF0A-44AC-AE24-03A07D273B01}"/>
              </a:ext>
            </a:extLst>
          </p:cNvPr>
          <p:cNvSpPr>
            <a:spLocks noGrp="1"/>
          </p:cNvSpPr>
          <p:nvPr>
            <p:ph type="ftr" sz="quarter" idx="11"/>
          </p:nvPr>
        </p:nvSpPr>
        <p:spPr/>
        <p:txBody>
          <a:bodyPr/>
          <a:lstStyle/>
          <a:p>
            <a:r>
              <a:rPr lang="en-US"/>
              <a:t>Elementary Combinatorics and Probability - March 2021</a:t>
            </a:r>
            <a:endParaRPr lang="en-BE"/>
          </a:p>
        </p:txBody>
      </p:sp>
      <p:sp>
        <p:nvSpPr>
          <p:cNvPr id="5" name="Slide Number Placeholder 4">
            <a:extLst>
              <a:ext uri="{FF2B5EF4-FFF2-40B4-BE49-F238E27FC236}">
                <a16:creationId xmlns:a16="http://schemas.microsoft.com/office/drawing/2014/main" id="{E09837C5-83DE-4381-9993-0EF2AF33E47E}"/>
              </a:ext>
            </a:extLst>
          </p:cNvPr>
          <p:cNvSpPr>
            <a:spLocks noGrp="1"/>
          </p:cNvSpPr>
          <p:nvPr>
            <p:ph type="sldNum" sz="quarter" idx="12"/>
          </p:nvPr>
        </p:nvSpPr>
        <p:spPr/>
        <p:txBody>
          <a:bodyPr/>
          <a:lstStyle/>
          <a:p>
            <a:fld id="{08CF7B41-8972-4B54-B2ED-1FFF63F18177}" type="slidenum">
              <a:rPr lang="en-BE" smtClean="0"/>
              <a:t>138</a:t>
            </a:fld>
            <a:endParaRPr lang="en-BE"/>
          </a:p>
        </p:txBody>
      </p:sp>
    </p:spTree>
    <p:extLst>
      <p:ext uri="{BB962C8B-B14F-4D97-AF65-F5344CB8AC3E}">
        <p14:creationId xmlns:p14="http://schemas.microsoft.com/office/powerpoint/2010/main" val="40208092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C32EA8-5C33-4F97-8FBA-C6621534A2C1}"/>
              </a:ext>
            </a:extLst>
          </p:cNvPr>
          <p:cNvSpPr>
            <a:spLocks noGrp="1"/>
          </p:cNvSpPr>
          <p:nvPr>
            <p:ph type="title"/>
          </p:nvPr>
        </p:nvSpPr>
        <p:spPr/>
        <p:txBody>
          <a:bodyPr/>
          <a:lstStyle/>
          <a:p>
            <a:r>
              <a:rPr lang="en-US" dirty="0"/>
              <a:t>Tossing a coin twice</a:t>
            </a:r>
            <a:endParaRPr lang="en-B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8EFE08E-0C2A-4261-8829-6C151930BA2A}"/>
                  </a:ext>
                </a:extLst>
              </p:cNvPr>
              <p:cNvSpPr>
                <a:spLocks noGrp="1"/>
              </p:cNvSpPr>
              <p:nvPr>
                <p:ph idx="1"/>
              </p:nvPr>
            </p:nvSpPr>
            <p:spPr>
              <a:xfrm>
                <a:off x="838200" y="1568918"/>
                <a:ext cx="10515600" cy="4608045"/>
              </a:xfrm>
            </p:spPr>
            <p:txBody>
              <a:bodyPr/>
              <a:lstStyle/>
              <a:p>
                <a:r>
                  <a:rPr lang="en-US" dirty="0"/>
                  <a:t>You are tossing a coin twice. </a:t>
                </a:r>
              </a:p>
              <a:p>
                <a:r>
                  <a:rPr lang="en-US" dirty="0"/>
                  <a:t>Random variable </a:t>
                </a:r>
                <a14:m>
                  <m:oMath xmlns:m="http://schemas.openxmlformats.org/officeDocument/2006/math">
                    <m:r>
                      <a:rPr lang="en-US" i="1" dirty="0" smtClean="0">
                        <a:latin typeface="Cambria Math" panose="02040503050406030204" pitchFamily="18" charset="0"/>
                      </a:rPr>
                      <m:t>𝑋</m:t>
                    </m:r>
                  </m:oMath>
                </a14:m>
                <a:r>
                  <a:rPr lang="en-US" dirty="0"/>
                  <a:t> – number of heads: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𝑋</m:t>
                        </m:r>
                      </m:sub>
                    </m:sSub>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0, 1, 2</m:t>
                        </m:r>
                      </m:e>
                    </m:d>
                  </m:oMath>
                </a14:m>
                <a:endParaRPr lang="en-US" b="0" dirty="0"/>
              </a:p>
              <a:p>
                <a:endParaRPr lang="en-US" sz="1050" b="0" dirty="0"/>
              </a:p>
              <a:p>
                <a:r>
                  <a:rPr lang="en-US" dirty="0"/>
                  <a:t>We are interested in the following probabilities:</a:t>
                </a:r>
                <a:br>
                  <a:rPr lang="en-US" dirty="0"/>
                </a:br>
                <a:br>
                  <a:rPr lang="en-US" sz="1200" dirty="0"/>
                </a:br>
                <a14:m>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𝑋</m:t>
                        </m:r>
                        <m:r>
                          <a:rPr lang="en-US" b="0" i="1" smtClean="0">
                            <a:latin typeface="Cambria Math" panose="02040503050406030204" pitchFamily="18" charset="0"/>
                          </a:rPr>
                          <m:t>=0</m:t>
                        </m:r>
                      </m:e>
                    </m:d>
                    <m:r>
                      <a:rPr lang="en-US" b="0" i="1" smtClean="0">
                        <a:latin typeface="Cambria Math" panose="02040503050406030204" pitchFamily="18" charset="0"/>
                      </a:rPr>
                      <m:t>=0.25,  </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𝑋</m:t>
                        </m:r>
                        <m:r>
                          <a:rPr lang="en-US" b="0" i="1" smtClean="0">
                            <a:latin typeface="Cambria Math" panose="02040503050406030204" pitchFamily="18" charset="0"/>
                          </a:rPr>
                          <m:t>=1</m:t>
                        </m:r>
                      </m:e>
                    </m:d>
                    <m:r>
                      <a:rPr lang="en-US" b="0" i="1" smtClean="0">
                        <a:latin typeface="Cambria Math" panose="02040503050406030204" pitchFamily="18" charset="0"/>
                      </a:rPr>
                      <m:t>=0.5,  </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𝑋</m:t>
                        </m:r>
                        <m:r>
                          <a:rPr lang="en-US" b="0" i="1" smtClean="0">
                            <a:latin typeface="Cambria Math" panose="02040503050406030204" pitchFamily="18" charset="0"/>
                          </a:rPr>
                          <m:t>=2</m:t>
                        </m:r>
                      </m:e>
                    </m:d>
                    <m:r>
                      <a:rPr lang="en-US" b="0" i="1" smtClean="0">
                        <a:latin typeface="Cambria Math" panose="02040503050406030204" pitchFamily="18" charset="0"/>
                      </a:rPr>
                      <m:t>=0.25</m:t>
                    </m:r>
                  </m:oMath>
                </a14:m>
                <a:endParaRPr lang="en-US" dirty="0"/>
              </a:p>
              <a:p>
                <a:endParaRPr lang="en-US" sz="1600" dirty="0"/>
              </a:p>
              <a:p>
                <a:r>
                  <a:rPr lang="en-US" b="1" dirty="0">
                    <a:solidFill>
                      <a:schemeClr val="bg1"/>
                    </a:solidFill>
                  </a:rPr>
                  <a:t>Probability distribution </a:t>
                </a:r>
                <a:r>
                  <a:rPr lang="en-US" dirty="0">
                    <a:solidFill>
                      <a:schemeClr val="bg1"/>
                    </a:solidFill>
                  </a:rPr>
                  <a:t>of </a:t>
                </a:r>
                <a14:m>
                  <m:oMath xmlns:m="http://schemas.openxmlformats.org/officeDocument/2006/math">
                    <m:r>
                      <a:rPr lang="en-US" i="1" dirty="0" smtClean="0">
                        <a:solidFill>
                          <a:schemeClr val="bg1"/>
                        </a:solidFill>
                        <a:latin typeface="Cambria Math" panose="02040503050406030204" pitchFamily="18" charset="0"/>
                      </a:rPr>
                      <m:t>𝑋</m:t>
                    </m:r>
                  </m:oMath>
                </a14:m>
                <a:r>
                  <a:rPr lang="en-US" dirty="0">
                    <a:solidFill>
                      <a:schemeClr val="bg1"/>
                    </a:solidFill>
                  </a:rPr>
                  <a:t>: </a:t>
                </a:r>
              </a:p>
            </p:txBody>
          </p:sp>
        </mc:Choice>
        <mc:Fallback xmlns="">
          <p:sp>
            <p:nvSpPr>
              <p:cNvPr id="3" name="Content Placeholder 2">
                <a:extLst>
                  <a:ext uri="{FF2B5EF4-FFF2-40B4-BE49-F238E27FC236}">
                    <a16:creationId xmlns:a16="http://schemas.microsoft.com/office/drawing/2014/main" id="{78EFE08E-0C2A-4261-8829-6C151930BA2A}"/>
                  </a:ext>
                </a:extLst>
              </p:cNvPr>
              <p:cNvSpPr>
                <a:spLocks noGrp="1" noRot="1" noChangeAspect="1" noMove="1" noResize="1" noEditPoints="1" noAdjustHandles="1" noChangeArrowheads="1" noChangeShapeType="1" noTextEdit="1"/>
              </p:cNvSpPr>
              <p:nvPr>
                <p:ph idx="1"/>
              </p:nvPr>
            </p:nvSpPr>
            <p:spPr>
              <a:xfrm>
                <a:off x="838200" y="1568918"/>
                <a:ext cx="10515600" cy="4608045"/>
              </a:xfrm>
              <a:blipFill>
                <a:blip r:embed="rId2"/>
                <a:stretch>
                  <a:fillRect l="-1043" t="-2249"/>
                </a:stretch>
              </a:blipFill>
            </p:spPr>
            <p:txBody>
              <a:bodyPr/>
              <a:lstStyle/>
              <a:p>
                <a:r>
                  <a:rPr lang="en-BE">
                    <a:noFill/>
                  </a:rPr>
                  <a:t> </a:t>
                </a:r>
              </a:p>
            </p:txBody>
          </p:sp>
        </mc:Fallback>
      </mc:AlternateContent>
      <p:sp>
        <p:nvSpPr>
          <p:cNvPr id="4" name="Footer Placeholder 3">
            <a:extLst>
              <a:ext uri="{FF2B5EF4-FFF2-40B4-BE49-F238E27FC236}">
                <a16:creationId xmlns:a16="http://schemas.microsoft.com/office/drawing/2014/main" id="{BF22FF3E-DF0A-44AC-AE24-03A07D273B01}"/>
              </a:ext>
            </a:extLst>
          </p:cNvPr>
          <p:cNvSpPr>
            <a:spLocks noGrp="1"/>
          </p:cNvSpPr>
          <p:nvPr>
            <p:ph type="ftr" sz="quarter" idx="11"/>
          </p:nvPr>
        </p:nvSpPr>
        <p:spPr/>
        <p:txBody>
          <a:bodyPr/>
          <a:lstStyle/>
          <a:p>
            <a:r>
              <a:rPr lang="en-US"/>
              <a:t>Elementary Combinatorics and Probability - March 2021</a:t>
            </a:r>
            <a:endParaRPr lang="en-BE"/>
          </a:p>
        </p:txBody>
      </p:sp>
      <p:sp>
        <p:nvSpPr>
          <p:cNvPr id="5" name="Slide Number Placeholder 4">
            <a:extLst>
              <a:ext uri="{FF2B5EF4-FFF2-40B4-BE49-F238E27FC236}">
                <a16:creationId xmlns:a16="http://schemas.microsoft.com/office/drawing/2014/main" id="{E09837C5-83DE-4381-9993-0EF2AF33E47E}"/>
              </a:ext>
            </a:extLst>
          </p:cNvPr>
          <p:cNvSpPr>
            <a:spLocks noGrp="1"/>
          </p:cNvSpPr>
          <p:nvPr>
            <p:ph type="sldNum" sz="quarter" idx="12"/>
          </p:nvPr>
        </p:nvSpPr>
        <p:spPr/>
        <p:txBody>
          <a:bodyPr/>
          <a:lstStyle/>
          <a:p>
            <a:fld id="{08CF7B41-8972-4B54-B2ED-1FFF63F18177}" type="slidenum">
              <a:rPr lang="en-BE" smtClean="0"/>
              <a:t>139</a:t>
            </a:fld>
            <a:endParaRPr lang="en-BE"/>
          </a:p>
        </p:txBody>
      </p:sp>
      <mc:AlternateContent xmlns:mc="http://schemas.openxmlformats.org/markup-compatibility/2006" xmlns:a14="http://schemas.microsoft.com/office/drawing/2010/main">
        <mc:Choice Requires="a14">
          <p:graphicFrame>
            <p:nvGraphicFramePr>
              <p:cNvPr id="6" name="Table 6">
                <a:extLst>
                  <a:ext uri="{FF2B5EF4-FFF2-40B4-BE49-F238E27FC236}">
                    <a16:creationId xmlns:a16="http://schemas.microsoft.com/office/drawing/2014/main" id="{2703043A-1ED5-466C-9B46-D0112EC422E9}"/>
                  </a:ext>
                </a:extLst>
              </p:cNvPr>
              <p:cNvGraphicFramePr>
                <a:graphicFrameLocks noGrp="1"/>
              </p:cNvGraphicFramePr>
              <p:nvPr/>
            </p:nvGraphicFramePr>
            <p:xfrm>
              <a:off x="2032000" y="5050807"/>
              <a:ext cx="8128000" cy="914400"/>
            </p:xfrm>
            <a:graphic>
              <a:graphicData uri="http://schemas.openxmlformats.org/drawingml/2006/table">
                <a:tbl>
                  <a:tblPr firstRow="1" bandRow="1">
                    <a:tableStyleId>{5940675A-B579-460E-94D1-54222C63F5DA}</a:tableStyleId>
                  </a:tblPr>
                  <a:tblGrid>
                    <a:gridCol w="2032000">
                      <a:extLst>
                        <a:ext uri="{9D8B030D-6E8A-4147-A177-3AD203B41FA5}">
                          <a16:colId xmlns:a16="http://schemas.microsoft.com/office/drawing/2014/main" val="3965302168"/>
                        </a:ext>
                      </a:extLst>
                    </a:gridCol>
                    <a:gridCol w="2032000">
                      <a:extLst>
                        <a:ext uri="{9D8B030D-6E8A-4147-A177-3AD203B41FA5}">
                          <a16:colId xmlns:a16="http://schemas.microsoft.com/office/drawing/2014/main" val="103136831"/>
                        </a:ext>
                      </a:extLst>
                    </a:gridCol>
                    <a:gridCol w="2032000">
                      <a:extLst>
                        <a:ext uri="{9D8B030D-6E8A-4147-A177-3AD203B41FA5}">
                          <a16:colId xmlns:a16="http://schemas.microsoft.com/office/drawing/2014/main" val="3446235041"/>
                        </a:ext>
                      </a:extLst>
                    </a:gridCol>
                    <a:gridCol w="2032000">
                      <a:extLst>
                        <a:ext uri="{9D8B030D-6E8A-4147-A177-3AD203B41FA5}">
                          <a16:colId xmlns:a16="http://schemas.microsoft.com/office/drawing/2014/main" val="2866919245"/>
                        </a:ext>
                      </a:extLst>
                    </a:gridCol>
                  </a:tblGrid>
                  <a:tr h="370840">
                    <a:tc>
                      <a:txBody>
                        <a:bodyPr/>
                        <a:lstStyle/>
                        <a:p>
                          <a:pPr algn="ctr"/>
                          <a14:m>
                            <m:oMathPara xmlns:m="http://schemas.openxmlformats.org/officeDocument/2006/math">
                              <m:oMathParaPr>
                                <m:jc m:val="centerGroup"/>
                              </m:oMathParaPr>
                              <m:oMath xmlns:m="http://schemas.openxmlformats.org/officeDocument/2006/math">
                                <m:r>
                                  <a:rPr lang="en-US" sz="2400" i="1" dirty="0" smtClean="0">
                                    <a:latin typeface="Cambria Math" panose="02040503050406030204" pitchFamily="18" charset="0"/>
                                  </a:rPr>
                                  <m:t>𝑥</m:t>
                                </m:r>
                              </m:oMath>
                            </m:oMathPara>
                          </a14:m>
                          <a:endParaRPr lang="en-BE" sz="2400" dirty="0"/>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14:m>
                            <m:oMathPara xmlns:m="http://schemas.openxmlformats.org/officeDocument/2006/math">
                              <m:oMathParaPr>
                                <m:jc m:val="centerGroup"/>
                              </m:oMathParaPr>
                              <m:oMath xmlns:m="http://schemas.openxmlformats.org/officeDocument/2006/math">
                                <m:r>
                                  <a:rPr lang="en-US" sz="2400" i="0" dirty="0" smtClean="0">
                                    <a:latin typeface="Cambria Math" panose="02040503050406030204" pitchFamily="18" charset="0"/>
                                  </a:rPr>
                                  <m:t>0</m:t>
                                </m:r>
                              </m:oMath>
                            </m:oMathPara>
                          </a14:m>
                          <a:endParaRPr lang="en-BE" sz="2400" i="0" dirty="0"/>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14:m>
                            <m:oMathPara xmlns:m="http://schemas.openxmlformats.org/officeDocument/2006/math">
                              <m:oMathParaPr>
                                <m:jc m:val="centerGroup"/>
                              </m:oMathParaPr>
                              <m:oMath xmlns:m="http://schemas.openxmlformats.org/officeDocument/2006/math">
                                <m:r>
                                  <a:rPr lang="en-US" sz="2400" i="0" dirty="0" smtClean="0">
                                    <a:latin typeface="Cambria Math" panose="02040503050406030204" pitchFamily="18" charset="0"/>
                                  </a:rPr>
                                  <m:t>1</m:t>
                                </m:r>
                              </m:oMath>
                            </m:oMathPara>
                          </a14:m>
                          <a:endParaRPr lang="en-BE" sz="2400" i="0" dirty="0"/>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14:m>
                            <m:oMathPara xmlns:m="http://schemas.openxmlformats.org/officeDocument/2006/math">
                              <m:oMathParaPr>
                                <m:jc m:val="centerGroup"/>
                              </m:oMathParaPr>
                              <m:oMath xmlns:m="http://schemas.openxmlformats.org/officeDocument/2006/math">
                                <m:r>
                                  <a:rPr lang="en-US" sz="2400" i="0" dirty="0" smtClean="0">
                                    <a:latin typeface="Cambria Math" panose="02040503050406030204" pitchFamily="18" charset="0"/>
                                  </a:rPr>
                                  <m:t>2</m:t>
                                </m:r>
                              </m:oMath>
                            </m:oMathPara>
                          </a14:m>
                          <a:endParaRPr lang="en-BE" sz="2400" i="0" dirty="0"/>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17222001"/>
                      </a:ext>
                    </a:extLst>
                  </a:tr>
                  <a:tr h="370840">
                    <a:tc>
                      <a:txBody>
                        <a:bodyPr/>
                        <a:lstStyle/>
                        <a:p>
                          <a:pPr algn="ctr"/>
                          <a14:m>
                            <m:oMathPara xmlns:m="http://schemas.openxmlformats.org/officeDocument/2006/math">
                              <m:oMathParaPr>
                                <m:jc m:val="centerGroup"/>
                              </m:oMathParaPr>
                              <m:oMath xmlns:m="http://schemas.openxmlformats.org/officeDocument/2006/math">
                                <m:r>
                                  <a:rPr lang="en-US" sz="2400" i="1" dirty="0" smtClean="0">
                                    <a:latin typeface="Cambria Math" panose="02040503050406030204" pitchFamily="18" charset="0"/>
                                  </a:rPr>
                                  <m:t>𝑃</m:t>
                                </m:r>
                                <m:r>
                                  <a:rPr lang="en-US" sz="2400" i="1" dirty="0" smtClean="0">
                                    <a:latin typeface="Cambria Math" panose="02040503050406030204" pitchFamily="18" charset="0"/>
                                  </a:rPr>
                                  <m:t>(</m:t>
                                </m:r>
                                <m:r>
                                  <a:rPr lang="en-US" sz="2400" i="1" dirty="0" smtClean="0">
                                    <a:latin typeface="Cambria Math" panose="02040503050406030204" pitchFamily="18" charset="0"/>
                                  </a:rPr>
                                  <m:t>𝑥</m:t>
                                </m:r>
                                <m:r>
                                  <a:rPr lang="en-US" sz="2400" i="1" dirty="0" smtClean="0">
                                    <a:latin typeface="Cambria Math" panose="02040503050406030204" pitchFamily="18" charset="0"/>
                                  </a:rPr>
                                  <m:t>)</m:t>
                                </m:r>
                              </m:oMath>
                            </m:oMathPara>
                          </a14:m>
                          <a:endParaRPr lang="en-BE" sz="2400" dirty="0"/>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dirty="0"/>
                            <a:t>0.25</a:t>
                          </a:r>
                          <a:endParaRPr lang="en-BE" sz="2400" dirty="0"/>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dirty="0"/>
                            <a:t>0.5</a:t>
                          </a:r>
                          <a:endParaRPr lang="en-BE" sz="2400" dirty="0"/>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dirty="0"/>
                            <a:t>0.25</a:t>
                          </a:r>
                          <a:endParaRPr lang="en-BE" sz="2400" dirty="0"/>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29395762"/>
                      </a:ext>
                    </a:extLst>
                  </a:tr>
                </a:tbl>
              </a:graphicData>
            </a:graphic>
          </p:graphicFrame>
        </mc:Choice>
        <mc:Fallback xmlns="">
          <p:graphicFrame>
            <p:nvGraphicFramePr>
              <p:cNvPr id="6" name="Table 6">
                <a:extLst>
                  <a:ext uri="{FF2B5EF4-FFF2-40B4-BE49-F238E27FC236}">
                    <a16:creationId xmlns:a16="http://schemas.microsoft.com/office/drawing/2014/main" id="{2703043A-1ED5-466C-9B46-D0112EC422E9}"/>
                  </a:ext>
                </a:extLst>
              </p:cNvPr>
              <p:cNvGraphicFramePr>
                <a:graphicFrameLocks noGrp="1"/>
              </p:cNvGraphicFramePr>
              <p:nvPr/>
            </p:nvGraphicFramePr>
            <p:xfrm>
              <a:off x="2032000" y="5050807"/>
              <a:ext cx="8128000" cy="914400"/>
            </p:xfrm>
            <a:graphic>
              <a:graphicData uri="http://schemas.openxmlformats.org/drawingml/2006/table">
                <a:tbl>
                  <a:tblPr firstRow="1" bandRow="1">
                    <a:tableStyleId>{5940675A-B579-460E-94D1-54222C63F5DA}</a:tableStyleId>
                  </a:tblPr>
                  <a:tblGrid>
                    <a:gridCol w="2032000">
                      <a:extLst>
                        <a:ext uri="{9D8B030D-6E8A-4147-A177-3AD203B41FA5}">
                          <a16:colId xmlns:a16="http://schemas.microsoft.com/office/drawing/2014/main" val="3965302168"/>
                        </a:ext>
                      </a:extLst>
                    </a:gridCol>
                    <a:gridCol w="2032000">
                      <a:extLst>
                        <a:ext uri="{9D8B030D-6E8A-4147-A177-3AD203B41FA5}">
                          <a16:colId xmlns:a16="http://schemas.microsoft.com/office/drawing/2014/main" val="103136831"/>
                        </a:ext>
                      </a:extLst>
                    </a:gridCol>
                    <a:gridCol w="2032000">
                      <a:extLst>
                        <a:ext uri="{9D8B030D-6E8A-4147-A177-3AD203B41FA5}">
                          <a16:colId xmlns:a16="http://schemas.microsoft.com/office/drawing/2014/main" val="3446235041"/>
                        </a:ext>
                      </a:extLst>
                    </a:gridCol>
                    <a:gridCol w="2032000">
                      <a:extLst>
                        <a:ext uri="{9D8B030D-6E8A-4147-A177-3AD203B41FA5}">
                          <a16:colId xmlns:a16="http://schemas.microsoft.com/office/drawing/2014/main" val="2866919245"/>
                        </a:ext>
                      </a:extLst>
                    </a:gridCol>
                  </a:tblGrid>
                  <a:tr h="457200">
                    <a:tc>
                      <a:txBody>
                        <a:bodyPr/>
                        <a:lstStyle/>
                        <a:p>
                          <a:endParaRPr lang="en-BE"/>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599" t="-2632" r="-300299" b="-128947"/>
                          </a:stretch>
                        </a:blipFill>
                      </a:tcPr>
                    </a:tc>
                    <a:tc>
                      <a:txBody>
                        <a:bodyPr/>
                        <a:lstStyle/>
                        <a:p>
                          <a:endParaRPr lang="en-BE"/>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100901" t="-2632" r="-201201" b="-128947"/>
                          </a:stretch>
                        </a:blipFill>
                      </a:tcPr>
                    </a:tc>
                    <a:tc>
                      <a:txBody>
                        <a:bodyPr/>
                        <a:lstStyle/>
                        <a:p>
                          <a:endParaRPr lang="en-BE"/>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200299" t="-2632" r="-100599" b="-128947"/>
                          </a:stretch>
                        </a:blipFill>
                      </a:tcPr>
                    </a:tc>
                    <a:tc>
                      <a:txBody>
                        <a:bodyPr/>
                        <a:lstStyle/>
                        <a:p>
                          <a:endParaRPr lang="en-BE"/>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301201" t="-2632" r="-901" b="-128947"/>
                          </a:stretch>
                        </a:blipFill>
                      </a:tcPr>
                    </a:tc>
                    <a:extLst>
                      <a:ext uri="{0D108BD9-81ED-4DB2-BD59-A6C34878D82A}">
                        <a16:rowId xmlns:a16="http://schemas.microsoft.com/office/drawing/2014/main" val="2817222001"/>
                      </a:ext>
                    </a:extLst>
                  </a:tr>
                  <a:tr h="457200">
                    <a:tc>
                      <a:txBody>
                        <a:bodyPr/>
                        <a:lstStyle/>
                        <a:p>
                          <a:endParaRPr lang="en-BE"/>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599" t="-104000" r="-300299" b="-30667"/>
                          </a:stretch>
                        </a:blipFill>
                      </a:tcPr>
                    </a:tc>
                    <a:tc>
                      <a:txBody>
                        <a:bodyPr/>
                        <a:lstStyle/>
                        <a:p>
                          <a:pPr algn="ctr"/>
                          <a:r>
                            <a:rPr lang="en-US" sz="2400" dirty="0"/>
                            <a:t>0.25</a:t>
                          </a:r>
                          <a:endParaRPr lang="en-BE" sz="2400" dirty="0"/>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dirty="0"/>
                            <a:t>0.5</a:t>
                          </a:r>
                          <a:endParaRPr lang="en-BE" sz="2400" dirty="0"/>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dirty="0"/>
                            <a:t>0.25</a:t>
                          </a:r>
                          <a:endParaRPr lang="en-BE" sz="2400" dirty="0"/>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29395762"/>
                      </a:ext>
                    </a:extLst>
                  </a:tr>
                </a:tbl>
              </a:graphicData>
            </a:graphic>
          </p:graphicFrame>
        </mc:Fallback>
      </mc:AlternateContent>
    </p:spTree>
    <p:extLst>
      <p:ext uri="{BB962C8B-B14F-4D97-AF65-F5344CB8AC3E}">
        <p14:creationId xmlns:p14="http://schemas.microsoft.com/office/powerpoint/2010/main" val="920464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12301951-DDDA-42B1-8AC2-D837E339B3DB}"/>
              </a:ext>
            </a:extLst>
          </p:cNvPr>
          <p:cNvSpPr>
            <a:spLocks noGrp="1"/>
          </p:cNvSpPr>
          <p:nvPr>
            <p:ph type="title"/>
          </p:nvPr>
        </p:nvSpPr>
        <p:spPr/>
        <p:txBody>
          <a:bodyPr/>
          <a:lstStyle/>
          <a:p>
            <a:r>
              <a:rPr lang="en-US" dirty="0"/>
              <a:t>Drug study</a:t>
            </a:r>
            <a:endParaRPr lang="en-BE" dirty="0"/>
          </a:p>
        </p:txBody>
      </p:sp>
      <mc:AlternateContent xmlns:mc="http://schemas.openxmlformats.org/markup-compatibility/2006" xmlns:a14="http://schemas.microsoft.com/office/drawing/2010/main">
        <mc:Choice Requires="a14">
          <p:sp>
            <p:nvSpPr>
              <p:cNvPr id="9" name="Content Placeholder 8">
                <a:extLst>
                  <a:ext uri="{FF2B5EF4-FFF2-40B4-BE49-F238E27FC236}">
                    <a16:creationId xmlns:a16="http://schemas.microsoft.com/office/drawing/2014/main" id="{EB6A59D9-3A40-4A14-BA80-007F93A5EE01}"/>
                  </a:ext>
                </a:extLst>
              </p:cNvPr>
              <p:cNvSpPr>
                <a:spLocks noGrp="1"/>
              </p:cNvSpPr>
              <p:nvPr>
                <p:ph idx="1"/>
              </p:nvPr>
            </p:nvSpPr>
            <p:spPr>
              <a:xfrm>
                <a:off x="838200" y="1409700"/>
                <a:ext cx="10515600" cy="4946650"/>
              </a:xfrm>
            </p:spPr>
            <p:txBody>
              <a:bodyPr/>
              <a:lstStyle/>
              <a:p>
                <a:pPr algn="just"/>
                <a:r>
                  <a:rPr lang="en-US" dirty="0"/>
                  <a:t>In a drug study of a group of 500 patients, 150 patients responded positively to drug A, 200 patients responded positively to drug B and 90 patients responded positively to both drug A and drug B. What is the probability that a patient responds positively to drug A given that this patient responded positively to drug B?</a:t>
                </a:r>
              </a:p>
              <a:p>
                <a:pPr algn="just"/>
                <a:endParaRPr lang="en-US" dirty="0"/>
              </a:p>
              <a:p>
                <a:pPr marL="0" indent="0" algn="ctr">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𝐵</m:t>
                          </m:r>
                        </m:e>
                      </m:d>
                      <m:r>
                        <a:rPr lang="en-US" b="0" i="1" smtClean="0">
                          <a:latin typeface="Cambria Math" panose="02040503050406030204" pitchFamily="18" charset="0"/>
                        </a:rPr>
                        <m:t>=</m:t>
                      </m:r>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𝑃</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𝐴</m:t>
                              </m:r>
                              <m:r>
                                <a:rPr lang="en-US" b="0" i="1" smtClean="0">
                                  <a:solidFill>
                                    <a:schemeClr val="bg1"/>
                                  </a:solidFill>
                                  <a:latin typeface="Cambria Math" panose="02040503050406030204" pitchFamily="18" charset="0"/>
                                </a:rPr>
                                <m:t>∩ </m:t>
                              </m:r>
                              <m:r>
                                <a:rPr lang="en-US" b="0" i="1" smtClean="0">
                                  <a:solidFill>
                                    <a:schemeClr val="bg1"/>
                                  </a:solidFill>
                                  <a:latin typeface="Cambria Math" panose="02040503050406030204" pitchFamily="18" charset="0"/>
                                </a:rPr>
                                <m:t>𝐵</m:t>
                              </m:r>
                            </m:e>
                          </m:d>
                        </m:num>
                        <m:den>
                          <m:r>
                            <a:rPr lang="en-US" b="0" i="1" smtClean="0">
                              <a:solidFill>
                                <a:schemeClr val="bg1"/>
                              </a:solidFill>
                              <a:latin typeface="Cambria Math" panose="02040503050406030204" pitchFamily="18" charset="0"/>
                            </a:rPr>
                            <m:t>𝑃</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𝐵</m:t>
                              </m:r>
                            </m:e>
                          </m:d>
                        </m:den>
                      </m:f>
                      <m:r>
                        <a:rPr lang="en-US" b="0" i="1" smtClean="0">
                          <a:solidFill>
                            <a:schemeClr val="bg1"/>
                          </a:solidFill>
                          <a:latin typeface="Cambria Math" panose="02040503050406030204" pitchFamily="18" charset="0"/>
                        </a:rPr>
                        <m:t>=</m:t>
                      </m:r>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90/500</m:t>
                          </m:r>
                        </m:num>
                        <m:den>
                          <m:r>
                            <a:rPr lang="en-US" b="0" i="1" smtClean="0">
                              <a:solidFill>
                                <a:schemeClr val="bg1"/>
                              </a:solidFill>
                              <a:latin typeface="Cambria Math" panose="02040503050406030204" pitchFamily="18" charset="0"/>
                            </a:rPr>
                            <m:t>200/500</m:t>
                          </m:r>
                        </m:den>
                      </m:f>
                      <m:r>
                        <a:rPr lang="en-US" b="0" i="1" smtClean="0">
                          <a:solidFill>
                            <a:schemeClr val="bg1"/>
                          </a:solidFill>
                          <a:latin typeface="Cambria Math" panose="02040503050406030204" pitchFamily="18" charset="0"/>
                        </a:rPr>
                        <m:t>=</m:t>
                      </m:r>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90</m:t>
                          </m:r>
                        </m:num>
                        <m:den>
                          <m:r>
                            <a:rPr lang="en-US" b="0" i="1" smtClean="0">
                              <a:solidFill>
                                <a:schemeClr val="bg1"/>
                              </a:solidFill>
                              <a:latin typeface="Cambria Math" panose="02040503050406030204" pitchFamily="18" charset="0"/>
                            </a:rPr>
                            <m:t>200</m:t>
                          </m:r>
                        </m:den>
                      </m:f>
                      <m:r>
                        <a:rPr lang="en-US" b="0" i="1" smtClean="0">
                          <a:solidFill>
                            <a:schemeClr val="bg1"/>
                          </a:solidFill>
                          <a:latin typeface="Cambria Math" panose="02040503050406030204" pitchFamily="18" charset="0"/>
                        </a:rPr>
                        <m:t>=</m:t>
                      </m:r>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9</m:t>
                          </m:r>
                        </m:num>
                        <m:den>
                          <m:r>
                            <a:rPr lang="en-US" b="0" i="1" smtClean="0">
                              <a:solidFill>
                                <a:schemeClr val="bg1"/>
                              </a:solidFill>
                              <a:latin typeface="Cambria Math" panose="02040503050406030204" pitchFamily="18" charset="0"/>
                            </a:rPr>
                            <m:t>20</m:t>
                          </m:r>
                        </m:den>
                      </m:f>
                    </m:oMath>
                  </m:oMathPara>
                </a14:m>
                <a:endParaRPr lang="en-US" dirty="0"/>
              </a:p>
              <a:p>
                <a:pPr marL="0" indent="0" algn="just">
                  <a:buNone/>
                </a:pPr>
                <a:endParaRPr lang="en-US" dirty="0"/>
              </a:p>
              <a:p>
                <a:pPr marL="0" indent="0" algn="ctr">
                  <a:buNone/>
                </a:pPr>
                <a:endParaRPr lang="en-US" dirty="0"/>
              </a:p>
              <a:p>
                <a:endParaRPr lang="en-BE" dirty="0"/>
              </a:p>
            </p:txBody>
          </p:sp>
        </mc:Choice>
        <mc:Fallback xmlns="">
          <p:sp>
            <p:nvSpPr>
              <p:cNvPr id="9" name="Content Placeholder 8">
                <a:extLst>
                  <a:ext uri="{FF2B5EF4-FFF2-40B4-BE49-F238E27FC236}">
                    <a16:creationId xmlns:a16="http://schemas.microsoft.com/office/drawing/2014/main" id="{EB6A59D9-3A40-4A14-BA80-007F93A5EE01}"/>
                  </a:ext>
                </a:extLst>
              </p:cNvPr>
              <p:cNvSpPr>
                <a:spLocks noGrp="1" noRot="1" noChangeAspect="1" noMove="1" noResize="1" noEditPoints="1" noAdjustHandles="1" noChangeArrowheads="1" noChangeShapeType="1" noTextEdit="1"/>
              </p:cNvSpPr>
              <p:nvPr>
                <p:ph idx="1"/>
              </p:nvPr>
            </p:nvSpPr>
            <p:spPr>
              <a:xfrm>
                <a:off x="838200" y="1409700"/>
                <a:ext cx="10515600" cy="4946650"/>
              </a:xfrm>
              <a:blipFill>
                <a:blip r:embed="rId2"/>
                <a:stretch>
                  <a:fillRect l="-1043" t="-2094" r="-1159"/>
                </a:stretch>
              </a:blipFill>
            </p:spPr>
            <p:txBody>
              <a:bodyPr/>
              <a:lstStyle/>
              <a:p>
                <a:r>
                  <a:rPr lang="en-BE">
                    <a:noFill/>
                  </a:rPr>
                  <a:t> </a:t>
                </a:r>
              </a:p>
            </p:txBody>
          </p:sp>
        </mc:Fallback>
      </mc:AlternateContent>
      <p:sp>
        <p:nvSpPr>
          <p:cNvPr id="4" name="Footer Placeholder 3">
            <a:extLst>
              <a:ext uri="{FF2B5EF4-FFF2-40B4-BE49-F238E27FC236}">
                <a16:creationId xmlns:a16="http://schemas.microsoft.com/office/drawing/2014/main" id="{702F9345-1ABF-4CB1-BAD1-58C4642E426B}"/>
              </a:ext>
            </a:extLst>
          </p:cNvPr>
          <p:cNvSpPr>
            <a:spLocks noGrp="1"/>
          </p:cNvSpPr>
          <p:nvPr>
            <p:ph type="ftr" sz="quarter" idx="11"/>
          </p:nvPr>
        </p:nvSpPr>
        <p:spPr/>
        <p:txBody>
          <a:bodyPr/>
          <a:lstStyle/>
          <a:p>
            <a:r>
              <a:rPr lang="en-US"/>
              <a:t>Elementary Combinatorics and Probability - March 2021</a:t>
            </a:r>
            <a:endParaRPr lang="en-BE"/>
          </a:p>
        </p:txBody>
      </p:sp>
      <p:sp>
        <p:nvSpPr>
          <p:cNvPr id="5" name="Slide Number Placeholder 4">
            <a:extLst>
              <a:ext uri="{FF2B5EF4-FFF2-40B4-BE49-F238E27FC236}">
                <a16:creationId xmlns:a16="http://schemas.microsoft.com/office/drawing/2014/main" id="{CF6CD7D5-7BFE-4098-8085-20A8772B18BB}"/>
              </a:ext>
            </a:extLst>
          </p:cNvPr>
          <p:cNvSpPr>
            <a:spLocks noGrp="1"/>
          </p:cNvSpPr>
          <p:nvPr>
            <p:ph type="sldNum" sz="quarter" idx="12"/>
          </p:nvPr>
        </p:nvSpPr>
        <p:spPr/>
        <p:txBody>
          <a:bodyPr/>
          <a:lstStyle/>
          <a:p>
            <a:fld id="{08CF7B41-8972-4B54-B2ED-1FFF63F18177}" type="slidenum">
              <a:rPr lang="en-BE" smtClean="0"/>
              <a:t>14</a:t>
            </a:fld>
            <a:endParaRPr lang="en-BE"/>
          </a:p>
        </p:txBody>
      </p:sp>
    </p:spTree>
    <p:extLst>
      <p:ext uri="{BB962C8B-B14F-4D97-AF65-F5344CB8AC3E}">
        <p14:creationId xmlns:p14="http://schemas.microsoft.com/office/powerpoint/2010/main" val="2801524497"/>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C32EA8-5C33-4F97-8FBA-C6621534A2C1}"/>
              </a:ext>
            </a:extLst>
          </p:cNvPr>
          <p:cNvSpPr>
            <a:spLocks noGrp="1"/>
          </p:cNvSpPr>
          <p:nvPr>
            <p:ph type="title"/>
          </p:nvPr>
        </p:nvSpPr>
        <p:spPr/>
        <p:txBody>
          <a:bodyPr/>
          <a:lstStyle/>
          <a:p>
            <a:r>
              <a:rPr lang="en-US" dirty="0"/>
              <a:t>Tossing a coin twice</a:t>
            </a:r>
            <a:endParaRPr lang="en-B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8EFE08E-0C2A-4261-8829-6C151930BA2A}"/>
                  </a:ext>
                </a:extLst>
              </p:cNvPr>
              <p:cNvSpPr>
                <a:spLocks noGrp="1"/>
              </p:cNvSpPr>
              <p:nvPr>
                <p:ph idx="1"/>
              </p:nvPr>
            </p:nvSpPr>
            <p:spPr>
              <a:xfrm>
                <a:off x="838200" y="1568918"/>
                <a:ext cx="10515600" cy="4608045"/>
              </a:xfrm>
            </p:spPr>
            <p:txBody>
              <a:bodyPr/>
              <a:lstStyle/>
              <a:p>
                <a:r>
                  <a:rPr lang="en-US" dirty="0"/>
                  <a:t>You are tossing a coin twice. </a:t>
                </a:r>
              </a:p>
              <a:p>
                <a:r>
                  <a:rPr lang="en-US" dirty="0"/>
                  <a:t>Random variable </a:t>
                </a:r>
                <a14:m>
                  <m:oMath xmlns:m="http://schemas.openxmlformats.org/officeDocument/2006/math">
                    <m:r>
                      <a:rPr lang="en-US" i="1" dirty="0" smtClean="0">
                        <a:latin typeface="Cambria Math" panose="02040503050406030204" pitchFamily="18" charset="0"/>
                      </a:rPr>
                      <m:t>𝑋</m:t>
                    </m:r>
                  </m:oMath>
                </a14:m>
                <a:r>
                  <a:rPr lang="en-US" dirty="0"/>
                  <a:t> – number of heads: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𝑋</m:t>
                        </m:r>
                      </m:sub>
                    </m:sSub>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0, 1, 2</m:t>
                        </m:r>
                      </m:e>
                    </m:d>
                  </m:oMath>
                </a14:m>
                <a:endParaRPr lang="en-US" b="0" dirty="0"/>
              </a:p>
              <a:p>
                <a:endParaRPr lang="en-US" sz="1050" b="0" dirty="0"/>
              </a:p>
              <a:p>
                <a:r>
                  <a:rPr lang="en-US" dirty="0"/>
                  <a:t>We are interested in the following probabilities:</a:t>
                </a:r>
                <a:br>
                  <a:rPr lang="en-US" dirty="0"/>
                </a:br>
                <a:br>
                  <a:rPr lang="en-US" sz="1200" dirty="0"/>
                </a:br>
                <a14:m>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𝑋</m:t>
                        </m:r>
                        <m:r>
                          <a:rPr lang="en-US" b="0" i="1" smtClean="0">
                            <a:latin typeface="Cambria Math" panose="02040503050406030204" pitchFamily="18" charset="0"/>
                          </a:rPr>
                          <m:t>=0</m:t>
                        </m:r>
                      </m:e>
                    </m:d>
                    <m:r>
                      <a:rPr lang="en-US" b="0" i="1" smtClean="0">
                        <a:latin typeface="Cambria Math" panose="02040503050406030204" pitchFamily="18" charset="0"/>
                      </a:rPr>
                      <m:t>=0.25,  </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𝑋</m:t>
                        </m:r>
                        <m:r>
                          <a:rPr lang="en-US" b="0" i="1" smtClean="0">
                            <a:latin typeface="Cambria Math" panose="02040503050406030204" pitchFamily="18" charset="0"/>
                          </a:rPr>
                          <m:t>=1</m:t>
                        </m:r>
                      </m:e>
                    </m:d>
                    <m:r>
                      <a:rPr lang="en-US" b="0" i="1" smtClean="0">
                        <a:latin typeface="Cambria Math" panose="02040503050406030204" pitchFamily="18" charset="0"/>
                      </a:rPr>
                      <m:t>=0.5,  </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𝑋</m:t>
                        </m:r>
                        <m:r>
                          <a:rPr lang="en-US" b="0" i="1" smtClean="0">
                            <a:latin typeface="Cambria Math" panose="02040503050406030204" pitchFamily="18" charset="0"/>
                          </a:rPr>
                          <m:t>=2</m:t>
                        </m:r>
                      </m:e>
                    </m:d>
                    <m:r>
                      <a:rPr lang="en-US" b="0" i="1" smtClean="0">
                        <a:latin typeface="Cambria Math" panose="02040503050406030204" pitchFamily="18" charset="0"/>
                      </a:rPr>
                      <m:t>=0.25</m:t>
                    </m:r>
                  </m:oMath>
                </a14:m>
                <a:endParaRPr lang="en-US" dirty="0"/>
              </a:p>
              <a:p>
                <a:endParaRPr lang="en-US" sz="1600" dirty="0"/>
              </a:p>
              <a:p>
                <a:r>
                  <a:rPr lang="en-US" b="1" dirty="0"/>
                  <a:t>Probability distribution </a:t>
                </a:r>
                <a:r>
                  <a:rPr lang="en-US" dirty="0"/>
                  <a:t>of </a:t>
                </a:r>
                <a14:m>
                  <m:oMath xmlns:m="http://schemas.openxmlformats.org/officeDocument/2006/math">
                    <m:r>
                      <a:rPr lang="en-US" i="1" dirty="0" smtClean="0">
                        <a:latin typeface="Cambria Math" panose="02040503050406030204" pitchFamily="18" charset="0"/>
                      </a:rPr>
                      <m:t>𝑋</m:t>
                    </m:r>
                  </m:oMath>
                </a14:m>
                <a:r>
                  <a:rPr lang="en-US" dirty="0"/>
                  <a:t>: </a:t>
                </a:r>
              </a:p>
            </p:txBody>
          </p:sp>
        </mc:Choice>
        <mc:Fallback xmlns="">
          <p:sp>
            <p:nvSpPr>
              <p:cNvPr id="3" name="Content Placeholder 2">
                <a:extLst>
                  <a:ext uri="{FF2B5EF4-FFF2-40B4-BE49-F238E27FC236}">
                    <a16:creationId xmlns:a16="http://schemas.microsoft.com/office/drawing/2014/main" id="{78EFE08E-0C2A-4261-8829-6C151930BA2A}"/>
                  </a:ext>
                </a:extLst>
              </p:cNvPr>
              <p:cNvSpPr>
                <a:spLocks noGrp="1" noRot="1" noChangeAspect="1" noMove="1" noResize="1" noEditPoints="1" noAdjustHandles="1" noChangeArrowheads="1" noChangeShapeType="1" noTextEdit="1"/>
              </p:cNvSpPr>
              <p:nvPr>
                <p:ph idx="1"/>
              </p:nvPr>
            </p:nvSpPr>
            <p:spPr>
              <a:xfrm>
                <a:off x="838200" y="1568918"/>
                <a:ext cx="10515600" cy="4608045"/>
              </a:xfrm>
              <a:blipFill>
                <a:blip r:embed="rId2"/>
                <a:stretch>
                  <a:fillRect l="-1043" t="-2249"/>
                </a:stretch>
              </a:blipFill>
            </p:spPr>
            <p:txBody>
              <a:bodyPr/>
              <a:lstStyle/>
              <a:p>
                <a:r>
                  <a:rPr lang="en-BE">
                    <a:noFill/>
                  </a:rPr>
                  <a:t> </a:t>
                </a:r>
              </a:p>
            </p:txBody>
          </p:sp>
        </mc:Fallback>
      </mc:AlternateContent>
      <p:sp>
        <p:nvSpPr>
          <p:cNvPr id="4" name="Footer Placeholder 3">
            <a:extLst>
              <a:ext uri="{FF2B5EF4-FFF2-40B4-BE49-F238E27FC236}">
                <a16:creationId xmlns:a16="http://schemas.microsoft.com/office/drawing/2014/main" id="{BF22FF3E-DF0A-44AC-AE24-03A07D273B01}"/>
              </a:ext>
            </a:extLst>
          </p:cNvPr>
          <p:cNvSpPr>
            <a:spLocks noGrp="1"/>
          </p:cNvSpPr>
          <p:nvPr>
            <p:ph type="ftr" sz="quarter" idx="11"/>
          </p:nvPr>
        </p:nvSpPr>
        <p:spPr/>
        <p:txBody>
          <a:bodyPr/>
          <a:lstStyle/>
          <a:p>
            <a:r>
              <a:rPr lang="en-US"/>
              <a:t>Elementary Combinatorics and Probability - March 2021</a:t>
            </a:r>
            <a:endParaRPr lang="en-BE"/>
          </a:p>
        </p:txBody>
      </p:sp>
      <p:sp>
        <p:nvSpPr>
          <p:cNvPr id="5" name="Slide Number Placeholder 4">
            <a:extLst>
              <a:ext uri="{FF2B5EF4-FFF2-40B4-BE49-F238E27FC236}">
                <a16:creationId xmlns:a16="http://schemas.microsoft.com/office/drawing/2014/main" id="{E09837C5-83DE-4381-9993-0EF2AF33E47E}"/>
              </a:ext>
            </a:extLst>
          </p:cNvPr>
          <p:cNvSpPr>
            <a:spLocks noGrp="1"/>
          </p:cNvSpPr>
          <p:nvPr>
            <p:ph type="sldNum" sz="quarter" idx="12"/>
          </p:nvPr>
        </p:nvSpPr>
        <p:spPr/>
        <p:txBody>
          <a:bodyPr/>
          <a:lstStyle/>
          <a:p>
            <a:fld id="{08CF7B41-8972-4B54-B2ED-1FFF63F18177}" type="slidenum">
              <a:rPr lang="en-BE" smtClean="0"/>
              <a:t>140</a:t>
            </a:fld>
            <a:endParaRPr lang="en-BE"/>
          </a:p>
        </p:txBody>
      </p:sp>
      <mc:AlternateContent xmlns:mc="http://schemas.openxmlformats.org/markup-compatibility/2006" xmlns:a14="http://schemas.microsoft.com/office/drawing/2010/main">
        <mc:Choice Requires="a14">
          <p:graphicFrame>
            <p:nvGraphicFramePr>
              <p:cNvPr id="6" name="Table 6">
                <a:extLst>
                  <a:ext uri="{FF2B5EF4-FFF2-40B4-BE49-F238E27FC236}">
                    <a16:creationId xmlns:a16="http://schemas.microsoft.com/office/drawing/2014/main" id="{2703043A-1ED5-466C-9B46-D0112EC422E9}"/>
                  </a:ext>
                </a:extLst>
              </p:cNvPr>
              <p:cNvGraphicFramePr>
                <a:graphicFrameLocks noGrp="1"/>
              </p:cNvGraphicFramePr>
              <p:nvPr>
                <p:extLst>
                  <p:ext uri="{D42A27DB-BD31-4B8C-83A1-F6EECF244321}">
                    <p14:modId xmlns:p14="http://schemas.microsoft.com/office/powerpoint/2010/main" val="3113546929"/>
                  </p:ext>
                </p:extLst>
              </p:nvPr>
            </p:nvGraphicFramePr>
            <p:xfrm>
              <a:off x="2032000" y="5050807"/>
              <a:ext cx="8128000" cy="914400"/>
            </p:xfrm>
            <a:graphic>
              <a:graphicData uri="http://schemas.openxmlformats.org/drawingml/2006/table">
                <a:tbl>
                  <a:tblPr firstRow="1" bandRow="1">
                    <a:tableStyleId>{5940675A-B579-460E-94D1-54222C63F5DA}</a:tableStyleId>
                  </a:tblPr>
                  <a:tblGrid>
                    <a:gridCol w="2032000">
                      <a:extLst>
                        <a:ext uri="{9D8B030D-6E8A-4147-A177-3AD203B41FA5}">
                          <a16:colId xmlns:a16="http://schemas.microsoft.com/office/drawing/2014/main" val="3965302168"/>
                        </a:ext>
                      </a:extLst>
                    </a:gridCol>
                    <a:gridCol w="2032000">
                      <a:extLst>
                        <a:ext uri="{9D8B030D-6E8A-4147-A177-3AD203B41FA5}">
                          <a16:colId xmlns:a16="http://schemas.microsoft.com/office/drawing/2014/main" val="103136831"/>
                        </a:ext>
                      </a:extLst>
                    </a:gridCol>
                    <a:gridCol w="2032000">
                      <a:extLst>
                        <a:ext uri="{9D8B030D-6E8A-4147-A177-3AD203B41FA5}">
                          <a16:colId xmlns:a16="http://schemas.microsoft.com/office/drawing/2014/main" val="3446235041"/>
                        </a:ext>
                      </a:extLst>
                    </a:gridCol>
                    <a:gridCol w="2032000">
                      <a:extLst>
                        <a:ext uri="{9D8B030D-6E8A-4147-A177-3AD203B41FA5}">
                          <a16:colId xmlns:a16="http://schemas.microsoft.com/office/drawing/2014/main" val="2866919245"/>
                        </a:ext>
                      </a:extLst>
                    </a:gridCol>
                  </a:tblGrid>
                  <a:tr h="370840">
                    <a:tc>
                      <a:txBody>
                        <a:bodyPr/>
                        <a:lstStyle/>
                        <a:p>
                          <a:pPr algn="ctr"/>
                          <a14:m>
                            <m:oMathPara xmlns:m="http://schemas.openxmlformats.org/officeDocument/2006/math">
                              <m:oMathParaPr>
                                <m:jc m:val="centerGroup"/>
                              </m:oMathParaPr>
                              <m:oMath xmlns:m="http://schemas.openxmlformats.org/officeDocument/2006/math">
                                <m:r>
                                  <a:rPr lang="en-US" sz="2400" i="1" dirty="0" smtClean="0">
                                    <a:latin typeface="Cambria Math" panose="02040503050406030204" pitchFamily="18" charset="0"/>
                                  </a:rPr>
                                  <m:t>𝑥</m:t>
                                </m:r>
                              </m:oMath>
                            </m:oMathPara>
                          </a14:m>
                          <a:endParaRPr lang="en-BE" sz="2400" dirty="0"/>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14:m>
                            <m:oMathPara xmlns:m="http://schemas.openxmlformats.org/officeDocument/2006/math">
                              <m:oMathParaPr>
                                <m:jc m:val="centerGroup"/>
                              </m:oMathParaPr>
                              <m:oMath xmlns:m="http://schemas.openxmlformats.org/officeDocument/2006/math">
                                <m:r>
                                  <a:rPr lang="en-US" sz="2400" i="0" dirty="0" smtClean="0">
                                    <a:latin typeface="Cambria Math" panose="02040503050406030204" pitchFamily="18" charset="0"/>
                                  </a:rPr>
                                  <m:t>0</m:t>
                                </m:r>
                              </m:oMath>
                            </m:oMathPara>
                          </a14:m>
                          <a:endParaRPr lang="en-BE" sz="2400" i="0" dirty="0"/>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14:m>
                            <m:oMathPara xmlns:m="http://schemas.openxmlformats.org/officeDocument/2006/math">
                              <m:oMathParaPr>
                                <m:jc m:val="centerGroup"/>
                              </m:oMathParaPr>
                              <m:oMath xmlns:m="http://schemas.openxmlformats.org/officeDocument/2006/math">
                                <m:r>
                                  <a:rPr lang="en-US" sz="2400" i="0" dirty="0" smtClean="0">
                                    <a:latin typeface="Cambria Math" panose="02040503050406030204" pitchFamily="18" charset="0"/>
                                  </a:rPr>
                                  <m:t>1</m:t>
                                </m:r>
                              </m:oMath>
                            </m:oMathPara>
                          </a14:m>
                          <a:endParaRPr lang="en-BE" sz="2400" i="0" dirty="0"/>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14:m>
                            <m:oMathPara xmlns:m="http://schemas.openxmlformats.org/officeDocument/2006/math">
                              <m:oMathParaPr>
                                <m:jc m:val="centerGroup"/>
                              </m:oMathParaPr>
                              <m:oMath xmlns:m="http://schemas.openxmlformats.org/officeDocument/2006/math">
                                <m:r>
                                  <a:rPr lang="en-US" sz="2400" i="0" dirty="0" smtClean="0">
                                    <a:latin typeface="Cambria Math" panose="02040503050406030204" pitchFamily="18" charset="0"/>
                                  </a:rPr>
                                  <m:t>2</m:t>
                                </m:r>
                              </m:oMath>
                            </m:oMathPara>
                          </a14:m>
                          <a:endParaRPr lang="en-BE" sz="2400" i="0" dirty="0"/>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17222001"/>
                      </a:ext>
                    </a:extLst>
                  </a:tr>
                  <a:tr h="370840">
                    <a:tc>
                      <a:txBody>
                        <a:bodyPr/>
                        <a:lstStyle/>
                        <a:p>
                          <a:pPr algn="ctr"/>
                          <a14:m>
                            <m:oMathPara xmlns:m="http://schemas.openxmlformats.org/officeDocument/2006/math">
                              <m:oMathParaPr>
                                <m:jc m:val="centerGroup"/>
                              </m:oMathParaPr>
                              <m:oMath xmlns:m="http://schemas.openxmlformats.org/officeDocument/2006/math">
                                <m:r>
                                  <a:rPr lang="en-US" sz="2400" i="1" dirty="0" smtClean="0">
                                    <a:latin typeface="Cambria Math" panose="02040503050406030204" pitchFamily="18" charset="0"/>
                                  </a:rPr>
                                  <m:t>𝑃</m:t>
                                </m:r>
                                <m:r>
                                  <a:rPr lang="en-US" sz="2400" i="1" dirty="0" smtClean="0">
                                    <a:latin typeface="Cambria Math" panose="02040503050406030204" pitchFamily="18" charset="0"/>
                                  </a:rPr>
                                  <m:t>(</m:t>
                                </m:r>
                                <m:r>
                                  <a:rPr lang="en-US" sz="2400" i="1" dirty="0" smtClean="0">
                                    <a:latin typeface="Cambria Math" panose="02040503050406030204" pitchFamily="18" charset="0"/>
                                  </a:rPr>
                                  <m:t>𝑥</m:t>
                                </m:r>
                                <m:r>
                                  <a:rPr lang="en-US" sz="2400" i="1" dirty="0" smtClean="0">
                                    <a:latin typeface="Cambria Math" panose="02040503050406030204" pitchFamily="18" charset="0"/>
                                  </a:rPr>
                                  <m:t>)</m:t>
                                </m:r>
                              </m:oMath>
                            </m:oMathPara>
                          </a14:m>
                          <a:endParaRPr lang="en-BE" sz="2400" dirty="0"/>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dirty="0"/>
                            <a:t>0.25</a:t>
                          </a:r>
                          <a:endParaRPr lang="en-BE" sz="2400" dirty="0"/>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dirty="0"/>
                            <a:t>0.5</a:t>
                          </a:r>
                          <a:endParaRPr lang="en-BE" sz="2400" dirty="0"/>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dirty="0"/>
                            <a:t>0.25</a:t>
                          </a:r>
                          <a:endParaRPr lang="en-BE" sz="2400" dirty="0"/>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29395762"/>
                      </a:ext>
                    </a:extLst>
                  </a:tr>
                </a:tbl>
              </a:graphicData>
            </a:graphic>
          </p:graphicFrame>
        </mc:Choice>
        <mc:Fallback xmlns="">
          <p:graphicFrame>
            <p:nvGraphicFramePr>
              <p:cNvPr id="6" name="Table 6">
                <a:extLst>
                  <a:ext uri="{FF2B5EF4-FFF2-40B4-BE49-F238E27FC236}">
                    <a16:creationId xmlns:a16="http://schemas.microsoft.com/office/drawing/2014/main" id="{2703043A-1ED5-466C-9B46-D0112EC422E9}"/>
                  </a:ext>
                </a:extLst>
              </p:cNvPr>
              <p:cNvGraphicFramePr>
                <a:graphicFrameLocks noGrp="1"/>
              </p:cNvGraphicFramePr>
              <p:nvPr>
                <p:extLst>
                  <p:ext uri="{D42A27DB-BD31-4B8C-83A1-F6EECF244321}">
                    <p14:modId xmlns:p14="http://schemas.microsoft.com/office/powerpoint/2010/main" val="3113546929"/>
                  </p:ext>
                </p:extLst>
              </p:nvPr>
            </p:nvGraphicFramePr>
            <p:xfrm>
              <a:off x="2032000" y="5050807"/>
              <a:ext cx="8128000" cy="914400"/>
            </p:xfrm>
            <a:graphic>
              <a:graphicData uri="http://schemas.openxmlformats.org/drawingml/2006/table">
                <a:tbl>
                  <a:tblPr firstRow="1" bandRow="1">
                    <a:tableStyleId>{5940675A-B579-460E-94D1-54222C63F5DA}</a:tableStyleId>
                  </a:tblPr>
                  <a:tblGrid>
                    <a:gridCol w="2032000">
                      <a:extLst>
                        <a:ext uri="{9D8B030D-6E8A-4147-A177-3AD203B41FA5}">
                          <a16:colId xmlns:a16="http://schemas.microsoft.com/office/drawing/2014/main" val="3965302168"/>
                        </a:ext>
                      </a:extLst>
                    </a:gridCol>
                    <a:gridCol w="2032000">
                      <a:extLst>
                        <a:ext uri="{9D8B030D-6E8A-4147-A177-3AD203B41FA5}">
                          <a16:colId xmlns:a16="http://schemas.microsoft.com/office/drawing/2014/main" val="103136831"/>
                        </a:ext>
                      </a:extLst>
                    </a:gridCol>
                    <a:gridCol w="2032000">
                      <a:extLst>
                        <a:ext uri="{9D8B030D-6E8A-4147-A177-3AD203B41FA5}">
                          <a16:colId xmlns:a16="http://schemas.microsoft.com/office/drawing/2014/main" val="3446235041"/>
                        </a:ext>
                      </a:extLst>
                    </a:gridCol>
                    <a:gridCol w="2032000">
                      <a:extLst>
                        <a:ext uri="{9D8B030D-6E8A-4147-A177-3AD203B41FA5}">
                          <a16:colId xmlns:a16="http://schemas.microsoft.com/office/drawing/2014/main" val="2866919245"/>
                        </a:ext>
                      </a:extLst>
                    </a:gridCol>
                  </a:tblGrid>
                  <a:tr h="457200">
                    <a:tc>
                      <a:txBody>
                        <a:bodyPr/>
                        <a:lstStyle/>
                        <a:p>
                          <a:endParaRPr lang="en-BE"/>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599" t="-2632" r="-300299" b="-128947"/>
                          </a:stretch>
                        </a:blipFill>
                      </a:tcPr>
                    </a:tc>
                    <a:tc>
                      <a:txBody>
                        <a:bodyPr/>
                        <a:lstStyle/>
                        <a:p>
                          <a:endParaRPr lang="en-BE"/>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100901" t="-2632" r="-201201" b="-128947"/>
                          </a:stretch>
                        </a:blipFill>
                      </a:tcPr>
                    </a:tc>
                    <a:tc>
                      <a:txBody>
                        <a:bodyPr/>
                        <a:lstStyle/>
                        <a:p>
                          <a:endParaRPr lang="en-BE"/>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200299" t="-2632" r="-100599" b="-128947"/>
                          </a:stretch>
                        </a:blipFill>
                      </a:tcPr>
                    </a:tc>
                    <a:tc>
                      <a:txBody>
                        <a:bodyPr/>
                        <a:lstStyle/>
                        <a:p>
                          <a:endParaRPr lang="en-BE"/>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301201" t="-2632" r="-901" b="-128947"/>
                          </a:stretch>
                        </a:blipFill>
                      </a:tcPr>
                    </a:tc>
                    <a:extLst>
                      <a:ext uri="{0D108BD9-81ED-4DB2-BD59-A6C34878D82A}">
                        <a16:rowId xmlns:a16="http://schemas.microsoft.com/office/drawing/2014/main" val="2817222001"/>
                      </a:ext>
                    </a:extLst>
                  </a:tr>
                  <a:tr h="457200">
                    <a:tc>
                      <a:txBody>
                        <a:bodyPr/>
                        <a:lstStyle/>
                        <a:p>
                          <a:endParaRPr lang="en-BE"/>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599" t="-104000" r="-300299" b="-30667"/>
                          </a:stretch>
                        </a:blipFill>
                      </a:tcPr>
                    </a:tc>
                    <a:tc>
                      <a:txBody>
                        <a:bodyPr/>
                        <a:lstStyle/>
                        <a:p>
                          <a:pPr algn="ctr"/>
                          <a:r>
                            <a:rPr lang="en-US" sz="2400" dirty="0"/>
                            <a:t>0.25</a:t>
                          </a:r>
                          <a:endParaRPr lang="en-BE" sz="2400" dirty="0"/>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dirty="0"/>
                            <a:t>0.5</a:t>
                          </a:r>
                          <a:endParaRPr lang="en-BE" sz="2400" dirty="0"/>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dirty="0"/>
                            <a:t>0.25</a:t>
                          </a:r>
                          <a:endParaRPr lang="en-BE" sz="2400" dirty="0"/>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29395762"/>
                      </a:ext>
                    </a:extLst>
                  </a:tr>
                </a:tbl>
              </a:graphicData>
            </a:graphic>
          </p:graphicFrame>
        </mc:Fallback>
      </mc:AlternateContent>
    </p:spTree>
    <p:extLst>
      <p:ext uri="{BB962C8B-B14F-4D97-AF65-F5344CB8AC3E}">
        <p14:creationId xmlns:p14="http://schemas.microsoft.com/office/powerpoint/2010/main" val="2784050970"/>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EFB04-F114-4FDD-93A4-7FE31114EFF2}"/>
              </a:ext>
            </a:extLst>
          </p:cNvPr>
          <p:cNvSpPr>
            <a:spLocks noGrp="1"/>
          </p:cNvSpPr>
          <p:nvPr>
            <p:ph type="title"/>
          </p:nvPr>
        </p:nvSpPr>
        <p:spPr/>
        <p:txBody>
          <a:bodyPr/>
          <a:lstStyle/>
          <a:p>
            <a:r>
              <a:rPr lang="en-US" dirty="0"/>
              <a:t>Probability mass function</a:t>
            </a:r>
            <a:endParaRPr lang="en-B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4283C54-E8A5-432A-82AD-F443E5C0E486}"/>
                  </a:ext>
                </a:extLst>
              </p:cNvPr>
              <p:cNvSpPr>
                <a:spLocks noGrp="1"/>
              </p:cNvSpPr>
              <p:nvPr>
                <p:ph idx="1"/>
              </p:nvPr>
            </p:nvSpPr>
            <p:spPr>
              <a:xfrm>
                <a:off x="838199" y="1443790"/>
                <a:ext cx="10827619" cy="4912560"/>
              </a:xfrm>
            </p:spPr>
            <p:txBody>
              <a:bodyPr/>
              <a:lstStyle/>
              <a:p>
                <a:r>
                  <a:rPr lang="en-US" dirty="0"/>
                  <a:t>For a discrete random variable </a:t>
                </a:r>
                <a14:m>
                  <m:oMath xmlns:m="http://schemas.openxmlformats.org/officeDocument/2006/math">
                    <m:r>
                      <a:rPr lang="en-US" i="1" dirty="0" smtClean="0">
                        <a:latin typeface="Cambria Math" panose="02040503050406030204" pitchFamily="18" charset="0"/>
                      </a:rPr>
                      <m:t>𝑋</m:t>
                    </m:r>
                  </m:oMath>
                </a14:m>
                <a:r>
                  <a:rPr lang="en-US" dirty="0"/>
                  <a:t> with range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𝑋</m:t>
                        </m:r>
                      </m:sub>
                    </m:sSub>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m:t>
                        </m:r>
                      </m:e>
                    </m:d>
                  </m:oMath>
                </a14:m>
                <a:r>
                  <a:rPr lang="en-US" dirty="0"/>
                  <a:t> </a:t>
                </a:r>
                <a:r>
                  <a:rPr lang="en-US" b="1" dirty="0"/>
                  <a:t>probability mass function (PMF) </a:t>
                </a:r>
                <a:r>
                  <a:rPr lang="en-US" dirty="0"/>
                  <a:t>is defined as</a:t>
                </a:r>
              </a:p>
              <a:p>
                <a:pPr marL="0" indent="0">
                  <a:buNone/>
                </a:pPr>
                <a:endParaRPr lang="en-US" sz="1600" dirty="0"/>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𝑋</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eqArr>
                            <m:eqArrPr>
                              <m:ctrlPr>
                                <a:rPr lang="en-US" b="0" i="1" smtClean="0">
                                  <a:latin typeface="Cambria Math" panose="02040503050406030204" pitchFamily="18" charset="0"/>
                                </a:rPr>
                              </m:ctrlPr>
                            </m:eqArrPr>
                            <m:e>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𝑋</m:t>
                                  </m:r>
                                  <m:r>
                                    <a:rPr lang="en-US" b="0" i="1" smtClean="0">
                                      <a:latin typeface="Cambria Math" panose="02040503050406030204" pitchFamily="18" charset="0"/>
                                    </a:rPr>
                                    <m:t>=</m:t>
                                  </m:r>
                                  <m:r>
                                    <a:rPr lang="en-US" b="0" i="1" smtClean="0">
                                      <a:latin typeface="Cambria Math" panose="02040503050406030204" pitchFamily="18" charset="0"/>
                                    </a:rPr>
                                    <m:t>𝑥</m:t>
                                  </m:r>
                                </m:e>
                              </m:d>
                              <m:r>
                                <a:rPr lang="en-US" b="0" i="1" smtClean="0">
                                  <a:latin typeface="Cambria Math" panose="02040503050406030204" pitchFamily="18" charset="0"/>
                                </a:rPr>
                                <m:t>,  </m:t>
                              </m:r>
                              <m:r>
                                <a:rPr lang="en-US" b="0" i="1" smtClean="0">
                                  <a:latin typeface="Cambria Math" panose="02040503050406030204" pitchFamily="18" charset="0"/>
                                </a:rPr>
                                <m:t>𝑥</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𝑋</m:t>
                                  </m:r>
                                </m:sub>
                              </m:sSub>
                            </m:e>
                            <m:e>
                              <m:r>
                                <a:rPr lang="en-US" b="0" i="1" smtClean="0">
                                  <a:latin typeface="Cambria Math" panose="02040503050406030204" pitchFamily="18" charset="0"/>
                                </a:rPr>
                                <m:t>0,                  </m:t>
                              </m:r>
                              <m:r>
                                <a:rPr lang="en-US" b="0" i="1" smtClean="0">
                                  <a:latin typeface="Cambria Math" panose="02040503050406030204" pitchFamily="18" charset="0"/>
                                </a:rPr>
                                <m:t>𝑥</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𝑋</m:t>
                                  </m:r>
                                </m:sub>
                              </m:sSub>
                            </m:e>
                          </m:eqArr>
                        </m:e>
                      </m:d>
                    </m:oMath>
                  </m:oMathPara>
                </a14:m>
                <a:br>
                  <a:rPr lang="en-US" dirty="0"/>
                </a:br>
                <a:r>
                  <a:rPr lang="en-US" dirty="0">
                    <a:solidFill>
                      <a:schemeClr val="bg1"/>
                    </a:solidFill>
                  </a:rPr>
                  <a:t>Example:</a:t>
                </a:r>
              </a:p>
              <a:p>
                <a:pPr marL="0" indent="0">
                  <a:buNone/>
                </a:pPr>
                <a:r>
                  <a:rPr lang="en-US" dirty="0">
                    <a:solidFill>
                      <a:schemeClr val="bg1"/>
                    </a:solidFill>
                  </a:rPr>
                  <a:t>Random variable </a:t>
                </a:r>
                <a14:m>
                  <m:oMath xmlns:m="http://schemas.openxmlformats.org/officeDocument/2006/math">
                    <m:r>
                      <a:rPr lang="en-US" i="1" dirty="0">
                        <a:solidFill>
                          <a:schemeClr val="bg1"/>
                        </a:solidFill>
                        <a:latin typeface="Cambria Math" panose="02040503050406030204" pitchFamily="18" charset="0"/>
                      </a:rPr>
                      <m:t>𝑋</m:t>
                    </m:r>
                  </m:oMath>
                </a14:m>
                <a:r>
                  <a:rPr lang="en-US" dirty="0">
                    <a:solidFill>
                      <a:schemeClr val="bg1"/>
                    </a:solidFill>
                  </a:rPr>
                  <a:t> – number of heads after 2 tosses of a coin.</a:t>
                </a:r>
              </a:p>
              <a:p>
                <a:pPr marL="0" indent="0">
                  <a:buNone/>
                </a:pPr>
                <a:br>
                  <a:rPr lang="en-US" sz="1400" dirty="0">
                    <a:solidFill>
                      <a:schemeClr val="bg1"/>
                    </a:solidFill>
                  </a:rPr>
                </a:br>
                <a14:m>
                  <m:oMathPara xmlns:m="http://schemas.openxmlformats.org/officeDocument/2006/math">
                    <m:oMathParaPr>
                      <m:jc m:val="left"/>
                    </m:oMathParaPr>
                    <m:oMath xmlns:m="http://schemas.openxmlformats.org/officeDocument/2006/math">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𝑅</m:t>
                          </m:r>
                        </m:e>
                        <m:sub>
                          <m:r>
                            <a:rPr lang="en-US" i="1">
                              <a:solidFill>
                                <a:schemeClr val="bg1"/>
                              </a:solidFill>
                              <a:latin typeface="Cambria Math" panose="02040503050406030204" pitchFamily="18" charset="0"/>
                            </a:rPr>
                            <m:t>𝑋</m:t>
                          </m:r>
                        </m:sub>
                      </m:sSub>
                      <m:r>
                        <a:rPr lang="en-US" i="1">
                          <a:solidFill>
                            <a:schemeClr val="bg1"/>
                          </a:solidFill>
                          <a:latin typeface="Cambria Math" panose="02040503050406030204" pitchFamily="18" charset="0"/>
                        </a:rPr>
                        <m:t>=</m:t>
                      </m:r>
                      <m:d>
                        <m:dPr>
                          <m:begChr m:val="{"/>
                          <m:endChr m:val="}"/>
                          <m:ctrlPr>
                            <a:rPr lang="en-US" i="1">
                              <a:solidFill>
                                <a:schemeClr val="bg1"/>
                              </a:solidFill>
                              <a:latin typeface="Cambria Math" panose="02040503050406030204" pitchFamily="18" charset="0"/>
                            </a:rPr>
                          </m:ctrlPr>
                        </m:dPr>
                        <m:e>
                          <m:r>
                            <a:rPr lang="en-US" i="1" smtClean="0">
                              <a:solidFill>
                                <a:schemeClr val="bg1"/>
                              </a:solidFill>
                              <a:latin typeface="Cambria Math" panose="02040503050406030204" pitchFamily="18" charset="0"/>
                            </a:rPr>
                            <m:t>0, 1, 2</m:t>
                          </m:r>
                        </m:e>
                      </m:d>
                    </m:oMath>
                  </m:oMathPara>
                </a14:m>
                <a:endParaRPr lang="en-US" dirty="0">
                  <a:solidFill>
                    <a:schemeClr val="bg1"/>
                  </a:solidFill>
                </a:endParaRPr>
              </a:p>
              <a:p>
                <a:pPr marL="0" indent="0">
                  <a:buNone/>
                </a:pPr>
                <a:br>
                  <a:rPr lang="en-US" sz="1400" dirty="0"/>
                </a:br>
                <a14:m>
                  <m:oMathPara xmlns:m="http://schemas.openxmlformats.org/officeDocument/2006/math">
                    <m:oMathParaPr>
                      <m:jc m:val="left"/>
                    </m:oMathParaPr>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𝑃</m:t>
                          </m:r>
                        </m:e>
                        <m:sub>
                          <m:r>
                            <a:rPr lang="en-US" b="0" i="1" smtClean="0">
                              <a:solidFill>
                                <a:schemeClr val="bg1"/>
                              </a:solidFill>
                              <a:latin typeface="Cambria Math" panose="02040503050406030204" pitchFamily="18" charset="0"/>
                            </a:rPr>
                            <m:t>𝑋</m:t>
                          </m:r>
                        </m:sub>
                      </m:sSub>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0</m:t>
                          </m:r>
                        </m:e>
                      </m:d>
                      <m:r>
                        <a:rPr lang="en-US" b="0" i="1" smtClean="0">
                          <a:solidFill>
                            <a:schemeClr val="bg1"/>
                          </a:solidFill>
                          <a:latin typeface="Cambria Math" panose="02040503050406030204" pitchFamily="18" charset="0"/>
                        </a:rPr>
                        <m:t>=0.25,  </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𝑃</m:t>
                          </m:r>
                        </m:e>
                        <m:sub>
                          <m:r>
                            <a:rPr lang="en-US" b="0" i="1" smtClean="0">
                              <a:solidFill>
                                <a:schemeClr val="bg1"/>
                              </a:solidFill>
                              <a:latin typeface="Cambria Math" panose="02040503050406030204" pitchFamily="18" charset="0"/>
                            </a:rPr>
                            <m:t>𝑋</m:t>
                          </m:r>
                        </m:sub>
                      </m:sSub>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1</m:t>
                          </m:r>
                        </m:e>
                      </m:d>
                      <m:r>
                        <a:rPr lang="en-US" b="0" i="1" smtClean="0">
                          <a:solidFill>
                            <a:schemeClr val="bg1"/>
                          </a:solidFill>
                          <a:latin typeface="Cambria Math" panose="02040503050406030204" pitchFamily="18" charset="0"/>
                        </a:rPr>
                        <m:t>=0.5,  </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𝑃</m:t>
                          </m:r>
                        </m:e>
                        <m:sub>
                          <m:r>
                            <a:rPr lang="en-US" b="0" i="1" smtClean="0">
                              <a:solidFill>
                                <a:schemeClr val="bg1"/>
                              </a:solidFill>
                              <a:latin typeface="Cambria Math" panose="02040503050406030204" pitchFamily="18" charset="0"/>
                            </a:rPr>
                            <m:t>𝑋</m:t>
                          </m:r>
                        </m:sub>
                      </m:sSub>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100</m:t>
                          </m:r>
                        </m:e>
                      </m:d>
                      <m:r>
                        <a:rPr lang="en-US" b="0" i="1" smtClean="0">
                          <a:solidFill>
                            <a:schemeClr val="bg1"/>
                          </a:solidFill>
                          <a:latin typeface="Cambria Math" panose="02040503050406030204" pitchFamily="18" charset="0"/>
                        </a:rPr>
                        <m:t>=0,  </m:t>
                      </m:r>
                      <m:r>
                        <a:rPr lang="en-US" b="0" i="1" smtClean="0">
                          <a:solidFill>
                            <a:schemeClr val="bg1"/>
                          </a:solidFill>
                          <a:latin typeface="Cambria Math" panose="02040503050406030204" pitchFamily="18" charset="0"/>
                        </a:rPr>
                        <m:t>𝑃</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𝑋</m:t>
                          </m:r>
                          <m:r>
                            <a:rPr lang="en-US" b="0" i="1" smtClean="0">
                              <a:solidFill>
                                <a:schemeClr val="bg1"/>
                              </a:solidFill>
                              <a:latin typeface="Cambria Math" panose="02040503050406030204" pitchFamily="18" charset="0"/>
                            </a:rPr>
                            <m:t>=−1</m:t>
                          </m:r>
                        </m:e>
                      </m:d>
                      <m:r>
                        <a:rPr lang="en-US" b="0" i="1" smtClean="0">
                          <a:solidFill>
                            <a:schemeClr val="bg1"/>
                          </a:solidFill>
                          <a:latin typeface="Cambria Math" panose="02040503050406030204" pitchFamily="18" charset="0"/>
                        </a:rPr>
                        <m:t>=0</m:t>
                      </m:r>
                    </m:oMath>
                  </m:oMathPara>
                </a14:m>
                <a:endParaRPr lang="en-US" dirty="0"/>
              </a:p>
            </p:txBody>
          </p:sp>
        </mc:Choice>
        <mc:Fallback xmlns="">
          <p:sp>
            <p:nvSpPr>
              <p:cNvPr id="3" name="Content Placeholder 2">
                <a:extLst>
                  <a:ext uri="{FF2B5EF4-FFF2-40B4-BE49-F238E27FC236}">
                    <a16:creationId xmlns:a16="http://schemas.microsoft.com/office/drawing/2014/main" id="{74283C54-E8A5-432A-82AD-F443E5C0E486}"/>
                  </a:ext>
                </a:extLst>
              </p:cNvPr>
              <p:cNvSpPr>
                <a:spLocks noGrp="1" noRot="1" noChangeAspect="1" noMove="1" noResize="1" noEditPoints="1" noAdjustHandles="1" noChangeArrowheads="1" noChangeShapeType="1" noTextEdit="1"/>
              </p:cNvSpPr>
              <p:nvPr>
                <p:ph idx="1"/>
              </p:nvPr>
            </p:nvSpPr>
            <p:spPr>
              <a:xfrm>
                <a:off x="838199" y="1443790"/>
                <a:ext cx="10827619" cy="4912560"/>
              </a:xfrm>
              <a:blipFill>
                <a:blip r:embed="rId2"/>
                <a:stretch>
                  <a:fillRect l="-1125" t="-2233"/>
                </a:stretch>
              </a:blipFill>
            </p:spPr>
            <p:txBody>
              <a:bodyPr/>
              <a:lstStyle/>
              <a:p>
                <a:r>
                  <a:rPr lang="en-BE">
                    <a:noFill/>
                  </a:rPr>
                  <a:t> </a:t>
                </a:r>
              </a:p>
            </p:txBody>
          </p:sp>
        </mc:Fallback>
      </mc:AlternateContent>
      <p:sp>
        <p:nvSpPr>
          <p:cNvPr id="4" name="Footer Placeholder 3">
            <a:extLst>
              <a:ext uri="{FF2B5EF4-FFF2-40B4-BE49-F238E27FC236}">
                <a16:creationId xmlns:a16="http://schemas.microsoft.com/office/drawing/2014/main" id="{CEC277C7-104F-4987-BE12-6D7AB4CEC4B6}"/>
              </a:ext>
            </a:extLst>
          </p:cNvPr>
          <p:cNvSpPr>
            <a:spLocks noGrp="1"/>
          </p:cNvSpPr>
          <p:nvPr>
            <p:ph type="ftr" sz="quarter" idx="11"/>
          </p:nvPr>
        </p:nvSpPr>
        <p:spPr/>
        <p:txBody>
          <a:bodyPr/>
          <a:lstStyle/>
          <a:p>
            <a:r>
              <a:rPr lang="en-US"/>
              <a:t>Elementary Combinatorics and Probability - March 2021</a:t>
            </a:r>
            <a:endParaRPr lang="en-BE"/>
          </a:p>
        </p:txBody>
      </p:sp>
      <p:sp>
        <p:nvSpPr>
          <p:cNvPr id="5" name="Slide Number Placeholder 4">
            <a:extLst>
              <a:ext uri="{FF2B5EF4-FFF2-40B4-BE49-F238E27FC236}">
                <a16:creationId xmlns:a16="http://schemas.microsoft.com/office/drawing/2014/main" id="{458EBFD0-DBFE-4F6A-9510-977A53989AEA}"/>
              </a:ext>
            </a:extLst>
          </p:cNvPr>
          <p:cNvSpPr>
            <a:spLocks noGrp="1"/>
          </p:cNvSpPr>
          <p:nvPr>
            <p:ph type="sldNum" sz="quarter" idx="12"/>
          </p:nvPr>
        </p:nvSpPr>
        <p:spPr/>
        <p:txBody>
          <a:bodyPr/>
          <a:lstStyle/>
          <a:p>
            <a:fld id="{08CF7B41-8972-4B54-B2ED-1FFF63F18177}" type="slidenum">
              <a:rPr lang="en-BE" smtClean="0"/>
              <a:t>141</a:t>
            </a:fld>
            <a:endParaRPr lang="en-BE"/>
          </a:p>
        </p:txBody>
      </p:sp>
    </p:spTree>
    <p:extLst>
      <p:ext uri="{BB962C8B-B14F-4D97-AF65-F5344CB8AC3E}">
        <p14:creationId xmlns:p14="http://schemas.microsoft.com/office/powerpoint/2010/main" val="4197514016"/>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EFB04-F114-4FDD-93A4-7FE31114EFF2}"/>
              </a:ext>
            </a:extLst>
          </p:cNvPr>
          <p:cNvSpPr>
            <a:spLocks noGrp="1"/>
          </p:cNvSpPr>
          <p:nvPr>
            <p:ph type="title"/>
          </p:nvPr>
        </p:nvSpPr>
        <p:spPr/>
        <p:txBody>
          <a:bodyPr/>
          <a:lstStyle/>
          <a:p>
            <a:r>
              <a:rPr lang="en-US" dirty="0"/>
              <a:t>Probability mass function</a:t>
            </a:r>
            <a:endParaRPr lang="en-B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4283C54-E8A5-432A-82AD-F443E5C0E486}"/>
                  </a:ext>
                </a:extLst>
              </p:cNvPr>
              <p:cNvSpPr>
                <a:spLocks noGrp="1"/>
              </p:cNvSpPr>
              <p:nvPr>
                <p:ph idx="1"/>
              </p:nvPr>
            </p:nvSpPr>
            <p:spPr>
              <a:xfrm>
                <a:off x="838199" y="1443790"/>
                <a:ext cx="10827619" cy="4912560"/>
              </a:xfrm>
            </p:spPr>
            <p:txBody>
              <a:bodyPr/>
              <a:lstStyle/>
              <a:p>
                <a:r>
                  <a:rPr lang="en-US" dirty="0"/>
                  <a:t>For a discrete random variable </a:t>
                </a:r>
                <a14:m>
                  <m:oMath xmlns:m="http://schemas.openxmlformats.org/officeDocument/2006/math">
                    <m:r>
                      <a:rPr lang="en-US" i="1" dirty="0" smtClean="0">
                        <a:latin typeface="Cambria Math" panose="02040503050406030204" pitchFamily="18" charset="0"/>
                      </a:rPr>
                      <m:t>𝑋</m:t>
                    </m:r>
                  </m:oMath>
                </a14:m>
                <a:r>
                  <a:rPr lang="en-US" dirty="0"/>
                  <a:t> with range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𝑋</m:t>
                        </m:r>
                      </m:sub>
                    </m:sSub>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m:t>
                        </m:r>
                      </m:e>
                    </m:d>
                  </m:oMath>
                </a14:m>
                <a:r>
                  <a:rPr lang="en-US" dirty="0"/>
                  <a:t> </a:t>
                </a:r>
                <a:r>
                  <a:rPr lang="en-US" b="1" dirty="0"/>
                  <a:t>probability mass function (PMF) </a:t>
                </a:r>
                <a:r>
                  <a:rPr lang="en-US" dirty="0"/>
                  <a:t>is defined as</a:t>
                </a:r>
              </a:p>
              <a:p>
                <a:pPr marL="0" indent="0">
                  <a:buNone/>
                </a:pPr>
                <a:endParaRPr lang="en-US" sz="1600" dirty="0"/>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𝑋</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eqArr>
                            <m:eqArrPr>
                              <m:ctrlPr>
                                <a:rPr lang="en-US" b="0" i="1" smtClean="0">
                                  <a:latin typeface="Cambria Math" panose="02040503050406030204" pitchFamily="18" charset="0"/>
                                </a:rPr>
                              </m:ctrlPr>
                            </m:eqArrPr>
                            <m:e>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𝑋</m:t>
                                  </m:r>
                                  <m:r>
                                    <a:rPr lang="en-US" b="0" i="1" smtClean="0">
                                      <a:latin typeface="Cambria Math" panose="02040503050406030204" pitchFamily="18" charset="0"/>
                                    </a:rPr>
                                    <m:t>=</m:t>
                                  </m:r>
                                  <m:r>
                                    <a:rPr lang="en-US" b="0" i="1" smtClean="0">
                                      <a:latin typeface="Cambria Math" panose="02040503050406030204" pitchFamily="18" charset="0"/>
                                    </a:rPr>
                                    <m:t>𝑥</m:t>
                                  </m:r>
                                </m:e>
                              </m:d>
                              <m:r>
                                <a:rPr lang="en-US" b="0" i="1" smtClean="0">
                                  <a:latin typeface="Cambria Math" panose="02040503050406030204" pitchFamily="18" charset="0"/>
                                </a:rPr>
                                <m:t>,  </m:t>
                              </m:r>
                              <m:r>
                                <a:rPr lang="en-US" b="0" i="1" smtClean="0">
                                  <a:latin typeface="Cambria Math" panose="02040503050406030204" pitchFamily="18" charset="0"/>
                                </a:rPr>
                                <m:t>𝑥</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𝑋</m:t>
                                  </m:r>
                                </m:sub>
                              </m:sSub>
                            </m:e>
                            <m:e>
                              <m:r>
                                <a:rPr lang="en-US" b="0" i="1" smtClean="0">
                                  <a:latin typeface="Cambria Math" panose="02040503050406030204" pitchFamily="18" charset="0"/>
                                </a:rPr>
                                <m:t>0,                  </m:t>
                              </m:r>
                              <m:r>
                                <a:rPr lang="en-US" b="0" i="1" smtClean="0">
                                  <a:latin typeface="Cambria Math" panose="02040503050406030204" pitchFamily="18" charset="0"/>
                                </a:rPr>
                                <m:t>𝑥</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𝑋</m:t>
                                  </m:r>
                                </m:sub>
                              </m:sSub>
                            </m:e>
                          </m:eqArr>
                        </m:e>
                      </m:d>
                    </m:oMath>
                  </m:oMathPara>
                </a14:m>
                <a:br>
                  <a:rPr lang="en-US" dirty="0"/>
                </a:br>
                <a:r>
                  <a:rPr lang="en-US" dirty="0"/>
                  <a:t>Example:</a:t>
                </a:r>
              </a:p>
              <a:p>
                <a:pPr marL="0" indent="0">
                  <a:buNone/>
                </a:pPr>
                <a:r>
                  <a:rPr lang="en-US" dirty="0"/>
                  <a:t>Random variable </a:t>
                </a:r>
                <a14:m>
                  <m:oMath xmlns:m="http://schemas.openxmlformats.org/officeDocument/2006/math">
                    <m:r>
                      <a:rPr lang="en-US" i="1" dirty="0">
                        <a:latin typeface="Cambria Math" panose="02040503050406030204" pitchFamily="18" charset="0"/>
                      </a:rPr>
                      <m:t>𝑋</m:t>
                    </m:r>
                  </m:oMath>
                </a14:m>
                <a:r>
                  <a:rPr lang="en-US" dirty="0"/>
                  <a:t> – number of heads after 2 tosses of a coin.</a:t>
                </a:r>
              </a:p>
              <a:p>
                <a:pPr marL="0" indent="0">
                  <a:buNone/>
                </a:pPr>
                <a:br>
                  <a:rPr lang="en-US" sz="1400" dirty="0"/>
                </a:br>
                <a14:m>
                  <m:oMathPara xmlns:m="http://schemas.openxmlformats.org/officeDocument/2006/math">
                    <m:oMathParaPr>
                      <m:jc m:val="left"/>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𝑋</m:t>
                          </m:r>
                        </m:sub>
                      </m:sSub>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i="1" smtClean="0">
                              <a:solidFill>
                                <a:schemeClr val="bg1"/>
                              </a:solidFill>
                              <a:latin typeface="Cambria Math" panose="02040503050406030204" pitchFamily="18" charset="0"/>
                            </a:rPr>
                            <m:t>0, 1, 2</m:t>
                          </m:r>
                        </m:e>
                      </m:d>
                    </m:oMath>
                  </m:oMathPara>
                </a14:m>
                <a:endParaRPr lang="en-US" dirty="0"/>
              </a:p>
              <a:p>
                <a:pPr marL="0" indent="0">
                  <a:buNone/>
                </a:pPr>
                <a:br>
                  <a:rPr lang="en-US" sz="1400" dirty="0"/>
                </a:br>
                <a14:m>
                  <m:oMathPara xmlns:m="http://schemas.openxmlformats.org/officeDocument/2006/math">
                    <m:oMathParaPr>
                      <m:jc m:val="left"/>
                    </m:oMathParaPr>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𝑃</m:t>
                          </m:r>
                        </m:e>
                        <m:sub>
                          <m:r>
                            <a:rPr lang="en-US" b="0" i="1" smtClean="0">
                              <a:solidFill>
                                <a:schemeClr val="bg1"/>
                              </a:solidFill>
                              <a:latin typeface="Cambria Math" panose="02040503050406030204" pitchFamily="18" charset="0"/>
                            </a:rPr>
                            <m:t>𝑋</m:t>
                          </m:r>
                        </m:sub>
                      </m:sSub>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0</m:t>
                          </m:r>
                        </m:e>
                      </m:d>
                      <m:r>
                        <a:rPr lang="en-US" b="0" i="1" smtClean="0">
                          <a:solidFill>
                            <a:schemeClr val="bg1"/>
                          </a:solidFill>
                          <a:latin typeface="Cambria Math" panose="02040503050406030204" pitchFamily="18" charset="0"/>
                        </a:rPr>
                        <m:t>=0.25,  </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𝑃</m:t>
                          </m:r>
                        </m:e>
                        <m:sub>
                          <m:r>
                            <a:rPr lang="en-US" b="0" i="1" smtClean="0">
                              <a:solidFill>
                                <a:schemeClr val="bg1"/>
                              </a:solidFill>
                              <a:latin typeface="Cambria Math" panose="02040503050406030204" pitchFamily="18" charset="0"/>
                            </a:rPr>
                            <m:t>𝑋</m:t>
                          </m:r>
                        </m:sub>
                      </m:sSub>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1</m:t>
                          </m:r>
                        </m:e>
                      </m:d>
                      <m:r>
                        <a:rPr lang="en-US" b="0" i="1" smtClean="0">
                          <a:solidFill>
                            <a:schemeClr val="bg1"/>
                          </a:solidFill>
                          <a:latin typeface="Cambria Math" panose="02040503050406030204" pitchFamily="18" charset="0"/>
                        </a:rPr>
                        <m:t>=0.5,  </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𝑃</m:t>
                          </m:r>
                        </m:e>
                        <m:sub>
                          <m:r>
                            <a:rPr lang="en-US" b="0" i="1" smtClean="0">
                              <a:solidFill>
                                <a:schemeClr val="bg1"/>
                              </a:solidFill>
                              <a:latin typeface="Cambria Math" panose="02040503050406030204" pitchFamily="18" charset="0"/>
                            </a:rPr>
                            <m:t>𝑋</m:t>
                          </m:r>
                        </m:sub>
                      </m:sSub>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100</m:t>
                          </m:r>
                        </m:e>
                      </m:d>
                      <m:r>
                        <a:rPr lang="en-US" b="0" i="1" smtClean="0">
                          <a:solidFill>
                            <a:schemeClr val="bg1"/>
                          </a:solidFill>
                          <a:latin typeface="Cambria Math" panose="02040503050406030204" pitchFamily="18" charset="0"/>
                        </a:rPr>
                        <m:t>=0,  </m:t>
                      </m:r>
                      <m:r>
                        <a:rPr lang="en-US" b="0" i="1" smtClean="0">
                          <a:solidFill>
                            <a:schemeClr val="bg1"/>
                          </a:solidFill>
                          <a:latin typeface="Cambria Math" panose="02040503050406030204" pitchFamily="18" charset="0"/>
                        </a:rPr>
                        <m:t>𝑃</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𝑋</m:t>
                          </m:r>
                          <m:r>
                            <a:rPr lang="en-US" b="0" i="1" smtClean="0">
                              <a:solidFill>
                                <a:schemeClr val="bg1"/>
                              </a:solidFill>
                              <a:latin typeface="Cambria Math" panose="02040503050406030204" pitchFamily="18" charset="0"/>
                            </a:rPr>
                            <m:t>=−1</m:t>
                          </m:r>
                        </m:e>
                      </m:d>
                      <m:r>
                        <a:rPr lang="en-US" b="0" i="1" smtClean="0">
                          <a:solidFill>
                            <a:schemeClr val="bg1"/>
                          </a:solidFill>
                          <a:latin typeface="Cambria Math" panose="02040503050406030204" pitchFamily="18" charset="0"/>
                        </a:rPr>
                        <m:t>=0</m:t>
                      </m:r>
                    </m:oMath>
                  </m:oMathPara>
                </a14:m>
                <a:endParaRPr lang="en-US" dirty="0"/>
              </a:p>
            </p:txBody>
          </p:sp>
        </mc:Choice>
        <mc:Fallback xmlns="">
          <p:sp>
            <p:nvSpPr>
              <p:cNvPr id="3" name="Content Placeholder 2">
                <a:extLst>
                  <a:ext uri="{FF2B5EF4-FFF2-40B4-BE49-F238E27FC236}">
                    <a16:creationId xmlns:a16="http://schemas.microsoft.com/office/drawing/2014/main" id="{74283C54-E8A5-432A-82AD-F443E5C0E486}"/>
                  </a:ext>
                </a:extLst>
              </p:cNvPr>
              <p:cNvSpPr>
                <a:spLocks noGrp="1" noRot="1" noChangeAspect="1" noMove="1" noResize="1" noEditPoints="1" noAdjustHandles="1" noChangeArrowheads="1" noChangeShapeType="1" noTextEdit="1"/>
              </p:cNvSpPr>
              <p:nvPr>
                <p:ph idx="1"/>
              </p:nvPr>
            </p:nvSpPr>
            <p:spPr>
              <a:xfrm>
                <a:off x="838199" y="1443790"/>
                <a:ext cx="10827619" cy="4912560"/>
              </a:xfrm>
              <a:blipFill>
                <a:blip r:embed="rId2"/>
                <a:stretch>
                  <a:fillRect l="-1125" t="-2233"/>
                </a:stretch>
              </a:blipFill>
            </p:spPr>
            <p:txBody>
              <a:bodyPr/>
              <a:lstStyle/>
              <a:p>
                <a:r>
                  <a:rPr lang="en-BE">
                    <a:noFill/>
                  </a:rPr>
                  <a:t> </a:t>
                </a:r>
              </a:p>
            </p:txBody>
          </p:sp>
        </mc:Fallback>
      </mc:AlternateContent>
      <p:sp>
        <p:nvSpPr>
          <p:cNvPr id="4" name="Footer Placeholder 3">
            <a:extLst>
              <a:ext uri="{FF2B5EF4-FFF2-40B4-BE49-F238E27FC236}">
                <a16:creationId xmlns:a16="http://schemas.microsoft.com/office/drawing/2014/main" id="{CEC277C7-104F-4987-BE12-6D7AB4CEC4B6}"/>
              </a:ext>
            </a:extLst>
          </p:cNvPr>
          <p:cNvSpPr>
            <a:spLocks noGrp="1"/>
          </p:cNvSpPr>
          <p:nvPr>
            <p:ph type="ftr" sz="quarter" idx="11"/>
          </p:nvPr>
        </p:nvSpPr>
        <p:spPr/>
        <p:txBody>
          <a:bodyPr/>
          <a:lstStyle/>
          <a:p>
            <a:r>
              <a:rPr lang="en-US"/>
              <a:t>Elementary Combinatorics and Probability - March 2021</a:t>
            </a:r>
            <a:endParaRPr lang="en-BE"/>
          </a:p>
        </p:txBody>
      </p:sp>
      <p:sp>
        <p:nvSpPr>
          <p:cNvPr id="5" name="Slide Number Placeholder 4">
            <a:extLst>
              <a:ext uri="{FF2B5EF4-FFF2-40B4-BE49-F238E27FC236}">
                <a16:creationId xmlns:a16="http://schemas.microsoft.com/office/drawing/2014/main" id="{458EBFD0-DBFE-4F6A-9510-977A53989AEA}"/>
              </a:ext>
            </a:extLst>
          </p:cNvPr>
          <p:cNvSpPr>
            <a:spLocks noGrp="1"/>
          </p:cNvSpPr>
          <p:nvPr>
            <p:ph type="sldNum" sz="quarter" idx="12"/>
          </p:nvPr>
        </p:nvSpPr>
        <p:spPr/>
        <p:txBody>
          <a:bodyPr/>
          <a:lstStyle/>
          <a:p>
            <a:fld id="{08CF7B41-8972-4B54-B2ED-1FFF63F18177}" type="slidenum">
              <a:rPr lang="en-BE" smtClean="0"/>
              <a:t>142</a:t>
            </a:fld>
            <a:endParaRPr lang="en-BE"/>
          </a:p>
        </p:txBody>
      </p:sp>
    </p:spTree>
    <p:extLst>
      <p:ext uri="{BB962C8B-B14F-4D97-AF65-F5344CB8AC3E}">
        <p14:creationId xmlns:p14="http://schemas.microsoft.com/office/powerpoint/2010/main" val="1439497857"/>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EFB04-F114-4FDD-93A4-7FE31114EFF2}"/>
              </a:ext>
            </a:extLst>
          </p:cNvPr>
          <p:cNvSpPr>
            <a:spLocks noGrp="1"/>
          </p:cNvSpPr>
          <p:nvPr>
            <p:ph type="title"/>
          </p:nvPr>
        </p:nvSpPr>
        <p:spPr/>
        <p:txBody>
          <a:bodyPr/>
          <a:lstStyle/>
          <a:p>
            <a:r>
              <a:rPr lang="en-US" dirty="0"/>
              <a:t>Probability mass function</a:t>
            </a:r>
            <a:endParaRPr lang="en-B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4283C54-E8A5-432A-82AD-F443E5C0E486}"/>
                  </a:ext>
                </a:extLst>
              </p:cNvPr>
              <p:cNvSpPr>
                <a:spLocks noGrp="1"/>
              </p:cNvSpPr>
              <p:nvPr>
                <p:ph idx="1"/>
              </p:nvPr>
            </p:nvSpPr>
            <p:spPr>
              <a:xfrm>
                <a:off x="838199" y="1443790"/>
                <a:ext cx="10827619" cy="4912560"/>
              </a:xfrm>
            </p:spPr>
            <p:txBody>
              <a:bodyPr/>
              <a:lstStyle/>
              <a:p>
                <a:r>
                  <a:rPr lang="en-US" dirty="0"/>
                  <a:t>For a discrete random variable </a:t>
                </a:r>
                <a14:m>
                  <m:oMath xmlns:m="http://schemas.openxmlformats.org/officeDocument/2006/math">
                    <m:r>
                      <a:rPr lang="en-US" i="1" dirty="0" smtClean="0">
                        <a:latin typeface="Cambria Math" panose="02040503050406030204" pitchFamily="18" charset="0"/>
                      </a:rPr>
                      <m:t>𝑋</m:t>
                    </m:r>
                  </m:oMath>
                </a14:m>
                <a:r>
                  <a:rPr lang="en-US" dirty="0"/>
                  <a:t> with range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𝑋</m:t>
                        </m:r>
                      </m:sub>
                    </m:sSub>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m:t>
                        </m:r>
                      </m:e>
                    </m:d>
                  </m:oMath>
                </a14:m>
                <a:r>
                  <a:rPr lang="en-US" dirty="0"/>
                  <a:t> </a:t>
                </a:r>
                <a:r>
                  <a:rPr lang="en-US" b="1" dirty="0"/>
                  <a:t>probability mass function (PMF) </a:t>
                </a:r>
                <a:r>
                  <a:rPr lang="en-US" dirty="0"/>
                  <a:t>is defined as</a:t>
                </a:r>
              </a:p>
              <a:p>
                <a:pPr marL="0" indent="0">
                  <a:buNone/>
                </a:pPr>
                <a:endParaRPr lang="en-US" sz="1600" dirty="0"/>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𝑋</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eqArr>
                            <m:eqArrPr>
                              <m:ctrlPr>
                                <a:rPr lang="en-US" b="0" i="1" smtClean="0">
                                  <a:latin typeface="Cambria Math" panose="02040503050406030204" pitchFamily="18" charset="0"/>
                                </a:rPr>
                              </m:ctrlPr>
                            </m:eqArrPr>
                            <m:e>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𝑋</m:t>
                                  </m:r>
                                  <m:r>
                                    <a:rPr lang="en-US" b="0" i="1" smtClean="0">
                                      <a:latin typeface="Cambria Math" panose="02040503050406030204" pitchFamily="18" charset="0"/>
                                    </a:rPr>
                                    <m:t>=</m:t>
                                  </m:r>
                                  <m:r>
                                    <a:rPr lang="en-US" b="0" i="1" smtClean="0">
                                      <a:latin typeface="Cambria Math" panose="02040503050406030204" pitchFamily="18" charset="0"/>
                                    </a:rPr>
                                    <m:t>𝑥</m:t>
                                  </m:r>
                                </m:e>
                              </m:d>
                              <m:r>
                                <a:rPr lang="en-US" b="0" i="1" smtClean="0">
                                  <a:latin typeface="Cambria Math" panose="02040503050406030204" pitchFamily="18" charset="0"/>
                                </a:rPr>
                                <m:t>,  </m:t>
                              </m:r>
                              <m:r>
                                <a:rPr lang="en-US" b="0" i="1" smtClean="0">
                                  <a:latin typeface="Cambria Math" panose="02040503050406030204" pitchFamily="18" charset="0"/>
                                </a:rPr>
                                <m:t>𝑥</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𝑋</m:t>
                                  </m:r>
                                </m:sub>
                              </m:sSub>
                            </m:e>
                            <m:e>
                              <m:r>
                                <a:rPr lang="en-US" b="0" i="1" smtClean="0">
                                  <a:latin typeface="Cambria Math" panose="02040503050406030204" pitchFamily="18" charset="0"/>
                                </a:rPr>
                                <m:t>0,                  </m:t>
                              </m:r>
                              <m:r>
                                <a:rPr lang="en-US" b="0" i="1" smtClean="0">
                                  <a:latin typeface="Cambria Math" panose="02040503050406030204" pitchFamily="18" charset="0"/>
                                </a:rPr>
                                <m:t>𝑥</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𝑋</m:t>
                                  </m:r>
                                </m:sub>
                              </m:sSub>
                            </m:e>
                          </m:eqArr>
                        </m:e>
                      </m:d>
                    </m:oMath>
                  </m:oMathPara>
                </a14:m>
                <a:br>
                  <a:rPr lang="en-US" dirty="0"/>
                </a:br>
                <a:r>
                  <a:rPr lang="en-US" dirty="0"/>
                  <a:t>Example:</a:t>
                </a:r>
              </a:p>
              <a:p>
                <a:pPr marL="0" indent="0">
                  <a:buNone/>
                </a:pPr>
                <a:r>
                  <a:rPr lang="en-US" dirty="0"/>
                  <a:t>Random variable </a:t>
                </a:r>
                <a14:m>
                  <m:oMath xmlns:m="http://schemas.openxmlformats.org/officeDocument/2006/math">
                    <m:r>
                      <a:rPr lang="en-US" i="1" dirty="0">
                        <a:latin typeface="Cambria Math" panose="02040503050406030204" pitchFamily="18" charset="0"/>
                      </a:rPr>
                      <m:t>𝑋</m:t>
                    </m:r>
                  </m:oMath>
                </a14:m>
                <a:r>
                  <a:rPr lang="en-US" dirty="0"/>
                  <a:t> – number of heads after 2 tosses of a coin.</a:t>
                </a:r>
              </a:p>
              <a:p>
                <a:pPr marL="0" indent="0">
                  <a:buNone/>
                </a:pPr>
                <a:br>
                  <a:rPr lang="en-US" sz="1400" dirty="0"/>
                </a:br>
                <a14:m>
                  <m:oMathPara xmlns:m="http://schemas.openxmlformats.org/officeDocument/2006/math">
                    <m:oMathParaPr>
                      <m:jc m:val="left"/>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𝑋</m:t>
                          </m:r>
                        </m:sub>
                      </m:sSub>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i="1">
                              <a:latin typeface="Cambria Math" panose="02040503050406030204" pitchFamily="18" charset="0"/>
                            </a:rPr>
                            <m:t>0, 1, 2</m:t>
                          </m:r>
                        </m:e>
                      </m:d>
                    </m:oMath>
                  </m:oMathPara>
                </a14:m>
                <a:endParaRPr lang="en-US" dirty="0"/>
              </a:p>
              <a:p>
                <a:pPr marL="0" indent="0">
                  <a:buNone/>
                </a:pPr>
                <a:br>
                  <a:rPr lang="en-US" sz="1400" dirty="0"/>
                </a:br>
                <a14:m>
                  <m:oMathPara xmlns:m="http://schemas.openxmlformats.org/officeDocument/2006/math">
                    <m:oMathParaPr>
                      <m:jc m:val="left"/>
                    </m:oMathParaPr>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𝑃</m:t>
                          </m:r>
                        </m:e>
                        <m:sub>
                          <m:r>
                            <a:rPr lang="en-US" b="0" i="1" smtClean="0">
                              <a:solidFill>
                                <a:schemeClr val="bg1"/>
                              </a:solidFill>
                              <a:latin typeface="Cambria Math" panose="02040503050406030204" pitchFamily="18" charset="0"/>
                            </a:rPr>
                            <m:t>𝑋</m:t>
                          </m:r>
                        </m:sub>
                      </m:sSub>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0</m:t>
                          </m:r>
                        </m:e>
                      </m:d>
                      <m:r>
                        <a:rPr lang="en-US" b="0" i="1" smtClean="0">
                          <a:solidFill>
                            <a:schemeClr val="bg1"/>
                          </a:solidFill>
                          <a:latin typeface="Cambria Math" panose="02040503050406030204" pitchFamily="18" charset="0"/>
                        </a:rPr>
                        <m:t>=0.25,  </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𝑃</m:t>
                          </m:r>
                        </m:e>
                        <m:sub>
                          <m:r>
                            <a:rPr lang="en-US" b="0" i="1" smtClean="0">
                              <a:solidFill>
                                <a:schemeClr val="bg1"/>
                              </a:solidFill>
                              <a:latin typeface="Cambria Math" panose="02040503050406030204" pitchFamily="18" charset="0"/>
                            </a:rPr>
                            <m:t>𝑋</m:t>
                          </m:r>
                        </m:sub>
                      </m:sSub>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1</m:t>
                          </m:r>
                        </m:e>
                      </m:d>
                      <m:r>
                        <a:rPr lang="en-US" b="0" i="1" smtClean="0">
                          <a:solidFill>
                            <a:schemeClr val="bg1"/>
                          </a:solidFill>
                          <a:latin typeface="Cambria Math" panose="02040503050406030204" pitchFamily="18" charset="0"/>
                        </a:rPr>
                        <m:t>=0.5,  </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𝑃</m:t>
                          </m:r>
                        </m:e>
                        <m:sub>
                          <m:r>
                            <a:rPr lang="en-US" b="0" i="1" smtClean="0">
                              <a:solidFill>
                                <a:schemeClr val="bg1"/>
                              </a:solidFill>
                              <a:latin typeface="Cambria Math" panose="02040503050406030204" pitchFamily="18" charset="0"/>
                            </a:rPr>
                            <m:t>𝑋</m:t>
                          </m:r>
                        </m:sub>
                      </m:sSub>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100</m:t>
                          </m:r>
                        </m:e>
                      </m:d>
                      <m:r>
                        <a:rPr lang="en-US" b="0" i="1" smtClean="0">
                          <a:solidFill>
                            <a:schemeClr val="bg1"/>
                          </a:solidFill>
                          <a:latin typeface="Cambria Math" panose="02040503050406030204" pitchFamily="18" charset="0"/>
                        </a:rPr>
                        <m:t>=0,  </m:t>
                      </m:r>
                      <m:r>
                        <a:rPr lang="en-US" b="0" i="1" smtClean="0">
                          <a:solidFill>
                            <a:schemeClr val="bg1"/>
                          </a:solidFill>
                          <a:latin typeface="Cambria Math" panose="02040503050406030204" pitchFamily="18" charset="0"/>
                        </a:rPr>
                        <m:t>𝑃</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𝑋</m:t>
                          </m:r>
                          <m:r>
                            <a:rPr lang="en-US" b="0" i="1" smtClean="0">
                              <a:solidFill>
                                <a:schemeClr val="bg1"/>
                              </a:solidFill>
                              <a:latin typeface="Cambria Math" panose="02040503050406030204" pitchFamily="18" charset="0"/>
                            </a:rPr>
                            <m:t>=−1</m:t>
                          </m:r>
                        </m:e>
                      </m:d>
                      <m:r>
                        <a:rPr lang="en-US" b="0" i="1" smtClean="0">
                          <a:solidFill>
                            <a:schemeClr val="bg1"/>
                          </a:solidFill>
                          <a:latin typeface="Cambria Math" panose="02040503050406030204" pitchFamily="18" charset="0"/>
                        </a:rPr>
                        <m:t>=0</m:t>
                      </m:r>
                    </m:oMath>
                  </m:oMathPara>
                </a14:m>
                <a:endParaRPr lang="en-US" dirty="0"/>
              </a:p>
            </p:txBody>
          </p:sp>
        </mc:Choice>
        <mc:Fallback xmlns="">
          <p:sp>
            <p:nvSpPr>
              <p:cNvPr id="3" name="Content Placeholder 2">
                <a:extLst>
                  <a:ext uri="{FF2B5EF4-FFF2-40B4-BE49-F238E27FC236}">
                    <a16:creationId xmlns:a16="http://schemas.microsoft.com/office/drawing/2014/main" id="{74283C54-E8A5-432A-82AD-F443E5C0E486}"/>
                  </a:ext>
                </a:extLst>
              </p:cNvPr>
              <p:cNvSpPr>
                <a:spLocks noGrp="1" noRot="1" noChangeAspect="1" noMove="1" noResize="1" noEditPoints="1" noAdjustHandles="1" noChangeArrowheads="1" noChangeShapeType="1" noTextEdit="1"/>
              </p:cNvSpPr>
              <p:nvPr>
                <p:ph idx="1"/>
              </p:nvPr>
            </p:nvSpPr>
            <p:spPr>
              <a:xfrm>
                <a:off x="838199" y="1443790"/>
                <a:ext cx="10827619" cy="4912560"/>
              </a:xfrm>
              <a:blipFill>
                <a:blip r:embed="rId2"/>
                <a:stretch>
                  <a:fillRect l="-1125" t="-2233"/>
                </a:stretch>
              </a:blipFill>
            </p:spPr>
            <p:txBody>
              <a:bodyPr/>
              <a:lstStyle/>
              <a:p>
                <a:r>
                  <a:rPr lang="en-BE">
                    <a:noFill/>
                  </a:rPr>
                  <a:t> </a:t>
                </a:r>
              </a:p>
            </p:txBody>
          </p:sp>
        </mc:Fallback>
      </mc:AlternateContent>
      <p:sp>
        <p:nvSpPr>
          <p:cNvPr id="4" name="Footer Placeholder 3">
            <a:extLst>
              <a:ext uri="{FF2B5EF4-FFF2-40B4-BE49-F238E27FC236}">
                <a16:creationId xmlns:a16="http://schemas.microsoft.com/office/drawing/2014/main" id="{CEC277C7-104F-4987-BE12-6D7AB4CEC4B6}"/>
              </a:ext>
            </a:extLst>
          </p:cNvPr>
          <p:cNvSpPr>
            <a:spLocks noGrp="1"/>
          </p:cNvSpPr>
          <p:nvPr>
            <p:ph type="ftr" sz="quarter" idx="11"/>
          </p:nvPr>
        </p:nvSpPr>
        <p:spPr/>
        <p:txBody>
          <a:bodyPr/>
          <a:lstStyle/>
          <a:p>
            <a:r>
              <a:rPr lang="en-US"/>
              <a:t>Elementary Combinatorics and Probability - March 2021</a:t>
            </a:r>
            <a:endParaRPr lang="en-BE"/>
          </a:p>
        </p:txBody>
      </p:sp>
      <p:sp>
        <p:nvSpPr>
          <p:cNvPr id="5" name="Slide Number Placeholder 4">
            <a:extLst>
              <a:ext uri="{FF2B5EF4-FFF2-40B4-BE49-F238E27FC236}">
                <a16:creationId xmlns:a16="http://schemas.microsoft.com/office/drawing/2014/main" id="{458EBFD0-DBFE-4F6A-9510-977A53989AEA}"/>
              </a:ext>
            </a:extLst>
          </p:cNvPr>
          <p:cNvSpPr>
            <a:spLocks noGrp="1"/>
          </p:cNvSpPr>
          <p:nvPr>
            <p:ph type="sldNum" sz="quarter" idx="12"/>
          </p:nvPr>
        </p:nvSpPr>
        <p:spPr/>
        <p:txBody>
          <a:bodyPr/>
          <a:lstStyle/>
          <a:p>
            <a:fld id="{08CF7B41-8972-4B54-B2ED-1FFF63F18177}" type="slidenum">
              <a:rPr lang="en-BE" smtClean="0"/>
              <a:t>143</a:t>
            </a:fld>
            <a:endParaRPr lang="en-BE"/>
          </a:p>
        </p:txBody>
      </p:sp>
    </p:spTree>
    <p:extLst>
      <p:ext uri="{BB962C8B-B14F-4D97-AF65-F5344CB8AC3E}">
        <p14:creationId xmlns:p14="http://schemas.microsoft.com/office/powerpoint/2010/main" val="4144386089"/>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EFB04-F114-4FDD-93A4-7FE31114EFF2}"/>
              </a:ext>
            </a:extLst>
          </p:cNvPr>
          <p:cNvSpPr>
            <a:spLocks noGrp="1"/>
          </p:cNvSpPr>
          <p:nvPr>
            <p:ph type="title"/>
          </p:nvPr>
        </p:nvSpPr>
        <p:spPr/>
        <p:txBody>
          <a:bodyPr/>
          <a:lstStyle/>
          <a:p>
            <a:r>
              <a:rPr lang="en-US" dirty="0"/>
              <a:t>Probability mass function</a:t>
            </a:r>
            <a:endParaRPr lang="en-B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4283C54-E8A5-432A-82AD-F443E5C0E486}"/>
                  </a:ext>
                </a:extLst>
              </p:cNvPr>
              <p:cNvSpPr>
                <a:spLocks noGrp="1"/>
              </p:cNvSpPr>
              <p:nvPr>
                <p:ph idx="1"/>
              </p:nvPr>
            </p:nvSpPr>
            <p:spPr>
              <a:xfrm>
                <a:off x="838199" y="1443790"/>
                <a:ext cx="10827619" cy="4912560"/>
              </a:xfrm>
            </p:spPr>
            <p:txBody>
              <a:bodyPr>
                <a:normAutofit lnSpcReduction="10000"/>
              </a:bodyPr>
              <a:lstStyle/>
              <a:p>
                <a:r>
                  <a:rPr lang="en-US" dirty="0"/>
                  <a:t>For a discrete random variable </a:t>
                </a:r>
                <a14:m>
                  <m:oMath xmlns:m="http://schemas.openxmlformats.org/officeDocument/2006/math">
                    <m:r>
                      <a:rPr lang="en-US" i="1" dirty="0" smtClean="0">
                        <a:latin typeface="Cambria Math" panose="02040503050406030204" pitchFamily="18" charset="0"/>
                      </a:rPr>
                      <m:t>𝑋</m:t>
                    </m:r>
                  </m:oMath>
                </a14:m>
                <a:r>
                  <a:rPr lang="en-US" dirty="0"/>
                  <a:t> with range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𝑋</m:t>
                        </m:r>
                      </m:sub>
                    </m:sSub>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m:t>
                        </m:r>
                      </m:e>
                    </m:d>
                  </m:oMath>
                </a14:m>
                <a:r>
                  <a:rPr lang="en-US" dirty="0"/>
                  <a:t> </a:t>
                </a:r>
                <a:r>
                  <a:rPr lang="en-US" b="1" dirty="0"/>
                  <a:t>probability mass function (PMF) </a:t>
                </a:r>
                <a:r>
                  <a:rPr lang="en-US" dirty="0"/>
                  <a:t>is defined as</a:t>
                </a:r>
              </a:p>
              <a:p>
                <a:pPr marL="0" indent="0">
                  <a:buNone/>
                </a:pPr>
                <a:endParaRPr lang="en-US" sz="1600" dirty="0"/>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𝑋</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eqArr>
                            <m:eqArrPr>
                              <m:ctrlPr>
                                <a:rPr lang="en-US" b="0" i="1" smtClean="0">
                                  <a:latin typeface="Cambria Math" panose="02040503050406030204" pitchFamily="18" charset="0"/>
                                </a:rPr>
                              </m:ctrlPr>
                            </m:eqArrPr>
                            <m:e>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𝑋</m:t>
                                  </m:r>
                                  <m:r>
                                    <a:rPr lang="en-US" b="0" i="1" smtClean="0">
                                      <a:latin typeface="Cambria Math" panose="02040503050406030204" pitchFamily="18" charset="0"/>
                                    </a:rPr>
                                    <m:t>=</m:t>
                                  </m:r>
                                  <m:r>
                                    <a:rPr lang="en-US" b="0" i="1" smtClean="0">
                                      <a:latin typeface="Cambria Math" panose="02040503050406030204" pitchFamily="18" charset="0"/>
                                    </a:rPr>
                                    <m:t>𝑥</m:t>
                                  </m:r>
                                </m:e>
                              </m:d>
                              <m:r>
                                <a:rPr lang="en-US" b="0" i="1" smtClean="0">
                                  <a:latin typeface="Cambria Math" panose="02040503050406030204" pitchFamily="18" charset="0"/>
                                </a:rPr>
                                <m:t>,  </m:t>
                              </m:r>
                              <m:r>
                                <a:rPr lang="en-US" b="0" i="1" smtClean="0">
                                  <a:latin typeface="Cambria Math" panose="02040503050406030204" pitchFamily="18" charset="0"/>
                                </a:rPr>
                                <m:t>𝑥</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𝑋</m:t>
                                  </m:r>
                                </m:sub>
                              </m:sSub>
                            </m:e>
                            <m:e>
                              <m:r>
                                <a:rPr lang="en-US" b="0" i="1" smtClean="0">
                                  <a:latin typeface="Cambria Math" panose="02040503050406030204" pitchFamily="18" charset="0"/>
                                </a:rPr>
                                <m:t>0,                  </m:t>
                              </m:r>
                              <m:r>
                                <a:rPr lang="en-US" b="0" i="1" smtClean="0">
                                  <a:latin typeface="Cambria Math" panose="02040503050406030204" pitchFamily="18" charset="0"/>
                                </a:rPr>
                                <m:t>𝑥</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𝑋</m:t>
                                  </m:r>
                                </m:sub>
                              </m:sSub>
                            </m:e>
                          </m:eqArr>
                        </m:e>
                      </m:d>
                    </m:oMath>
                  </m:oMathPara>
                </a14:m>
                <a:br>
                  <a:rPr lang="en-US" dirty="0"/>
                </a:br>
                <a:r>
                  <a:rPr lang="en-US" dirty="0"/>
                  <a:t>Example:</a:t>
                </a:r>
              </a:p>
              <a:p>
                <a:pPr marL="0" indent="0">
                  <a:buNone/>
                </a:pPr>
                <a:r>
                  <a:rPr lang="en-US" dirty="0"/>
                  <a:t>Random variable </a:t>
                </a:r>
                <a14:m>
                  <m:oMath xmlns:m="http://schemas.openxmlformats.org/officeDocument/2006/math">
                    <m:r>
                      <a:rPr lang="en-US" i="1" dirty="0">
                        <a:latin typeface="Cambria Math" panose="02040503050406030204" pitchFamily="18" charset="0"/>
                      </a:rPr>
                      <m:t>𝑋</m:t>
                    </m:r>
                  </m:oMath>
                </a14:m>
                <a:r>
                  <a:rPr lang="en-US" dirty="0"/>
                  <a:t> – number of heads after 2 tosses of a coin.</a:t>
                </a:r>
              </a:p>
              <a:p>
                <a:pPr marL="0" indent="0">
                  <a:buNone/>
                </a:pPr>
                <a:endParaRPr lang="en-US" sz="1800" dirty="0"/>
              </a:p>
              <a:p>
                <a:pPr marL="0" indent="0" algn="ctr">
                  <a:buNone/>
                </a:pPr>
                <a14:m>
                  <m:oMathPara xmlns:m="http://schemas.openxmlformats.org/officeDocument/2006/math">
                    <m:oMathParaPr>
                      <m:jc m:val="center"/>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𝑋</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eqArr>
                            <m:eqArrPr>
                              <m:ctrlPr>
                                <a:rPr lang="en-US" b="0" i="1" smtClean="0">
                                  <a:latin typeface="Cambria Math" panose="02040503050406030204" pitchFamily="18" charset="0"/>
                                </a:rPr>
                              </m:ctrlPr>
                            </m:eqArrPr>
                            <m:e>
                              <m:r>
                                <a:rPr lang="en-US" b="0" i="1" smtClean="0">
                                  <a:solidFill>
                                    <a:schemeClr val="bg1"/>
                                  </a:solidFill>
                                  <a:latin typeface="Cambria Math" panose="02040503050406030204" pitchFamily="18" charset="0"/>
                                </a:rPr>
                                <m:t>0.25,</m:t>
                              </m:r>
                              <m:r>
                                <a:rPr lang="en-US" b="0" i="1" smtClean="0">
                                  <a:latin typeface="Cambria Math" panose="02040503050406030204" pitchFamily="18" charset="0"/>
                                </a:rPr>
                                <m:t>     </m:t>
                              </m:r>
                              <m:r>
                                <a:rPr lang="en-US" b="0" i="1" smtClean="0">
                                  <a:latin typeface="Cambria Math" panose="02040503050406030204" pitchFamily="18" charset="0"/>
                                </a:rPr>
                                <m:t>𝑥</m:t>
                              </m:r>
                              <m:r>
                                <a:rPr lang="en-US" b="0" i="1" smtClean="0">
                                  <a:latin typeface="Cambria Math" panose="02040503050406030204" pitchFamily="18" charset="0"/>
                                </a:rPr>
                                <m:t>=0</m:t>
                              </m:r>
                            </m:e>
                            <m:e>
                              <m:r>
                                <a:rPr lang="en-US" b="0" i="1" smtClean="0">
                                  <a:solidFill>
                                    <a:schemeClr val="bg1"/>
                                  </a:solidFill>
                                  <a:latin typeface="Cambria Math" panose="02040503050406030204" pitchFamily="18" charset="0"/>
                                </a:rPr>
                                <m:t>0.5,</m:t>
                              </m:r>
                              <m:r>
                                <a:rPr lang="en-US" b="0" i="1" smtClean="0">
                                  <a:latin typeface="Cambria Math" panose="02040503050406030204" pitchFamily="18" charset="0"/>
                                </a:rPr>
                                <m:t>        </m:t>
                              </m:r>
                              <m:r>
                                <a:rPr lang="en-US" b="0" i="1" smtClean="0">
                                  <a:latin typeface="Cambria Math" panose="02040503050406030204" pitchFamily="18" charset="0"/>
                                </a:rPr>
                                <m:t>𝑥</m:t>
                              </m:r>
                              <m:r>
                                <a:rPr lang="en-US" b="0" i="1" smtClean="0">
                                  <a:latin typeface="Cambria Math" panose="02040503050406030204" pitchFamily="18" charset="0"/>
                                </a:rPr>
                                <m:t>=1</m:t>
                              </m:r>
                            </m:e>
                            <m:e>
                              <m:r>
                                <a:rPr lang="en-US" b="0" i="1" smtClean="0">
                                  <a:solidFill>
                                    <a:schemeClr val="bg1"/>
                                  </a:solidFill>
                                  <a:latin typeface="Cambria Math" panose="02040503050406030204" pitchFamily="18" charset="0"/>
                                </a:rPr>
                                <m:t>0.25,</m:t>
                              </m:r>
                              <m:r>
                                <a:rPr lang="en-US" b="0" i="1" smtClean="0">
                                  <a:latin typeface="Cambria Math" panose="02040503050406030204" pitchFamily="18" charset="0"/>
                                </a:rPr>
                                <m:t>     </m:t>
                              </m:r>
                              <m:r>
                                <a:rPr lang="en-US" b="0" i="1" smtClean="0">
                                  <a:latin typeface="Cambria Math" panose="02040503050406030204" pitchFamily="18" charset="0"/>
                                </a:rPr>
                                <m:t>𝑥</m:t>
                              </m:r>
                              <m:r>
                                <a:rPr lang="en-US" b="0" i="1" smtClean="0">
                                  <a:latin typeface="Cambria Math" panose="02040503050406030204" pitchFamily="18" charset="0"/>
                                </a:rPr>
                                <m:t>=2</m:t>
                              </m:r>
                            </m:e>
                            <m:e>
                              <m:r>
                                <a:rPr lang="en-US" b="0" i="1" smtClean="0">
                                  <a:solidFill>
                                    <a:schemeClr val="bg1"/>
                                  </a:solidFill>
                                  <a:latin typeface="Cambria Math" panose="02040503050406030204" pitchFamily="18" charset="0"/>
                                </a:rPr>
                                <m:t>0</m:t>
                              </m:r>
                              <m:r>
                                <a:rPr lang="en-US" b="0" i="1" smtClean="0">
                                  <a:latin typeface="Cambria Math" panose="02040503050406030204" pitchFamily="18" charset="0"/>
                                </a:rPr>
                                <m:t>,  </m:t>
                              </m:r>
                              <m:r>
                                <a:rPr lang="en-US" b="0" i="1" smtClean="0">
                                  <a:latin typeface="Cambria Math" panose="02040503050406030204" pitchFamily="18" charset="0"/>
                                </a:rPr>
                                <m:t>𝑜𝑡h𝑒𝑟𝑤𝑖𝑠𝑒</m:t>
                              </m:r>
                            </m:e>
                          </m:eqArr>
                        </m:e>
                      </m:d>
                    </m:oMath>
                  </m:oMathPara>
                </a14:m>
                <a:endParaRPr lang="en-US" dirty="0"/>
              </a:p>
            </p:txBody>
          </p:sp>
        </mc:Choice>
        <mc:Fallback xmlns="">
          <p:sp>
            <p:nvSpPr>
              <p:cNvPr id="3" name="Content Placeholder 2">
                <a:extLst>
                  <a:ext uri="{FF2B5EF4-FFF2-40B4-BE49-F238E27FC236}">
                    <a16:creationId xmlns:a16="http://schemas.microsoft.com/office/drawing/2014/main" id="{74283C54-E8A5-432A-82AD-F443E5C0E486}"/>
                  </a:ext>
                </a:extLst>
              </p:cNvPr>
              <p:cNvSpPr>
                <a:spLocks noGrp="1" noRot="1" noChangeAspect="1" noMove="1" noResize="1" noEditPoints="1" noAdjustHandles="1" noChangeArrowheads="1" noChangeShapeType="1" noTextEdit="1"/>
              </p:cNvSpPr>
              <p:nvPr>
                <p:ph idx="1"/>
              </p:nvPr>
            </p:nvSpPr>
            <p:spPr>
              <a:xfrm>
                <a:off x="838199" y="1443790"/>
                <a:ext cx="10827619" cy="4912560"/>
              </a:xfrm>
              <a:blipFill>
                <a:blip r:embed="rId2"/>
                <a:stretch>
                  <a:fillRect l="-1125" t="-2854"/>
                </a:stretch>
              </a:blipFill>
            </p:spPr>
            <p:txBody>
              <a:bodyPr/>
              <a:lstStyle/>
              <a:p>
                <a:r>
                  <a:rPr lang="en-BE">
                    <a:noFill/>
                  </a:rPr>
                  <a:t> </a:t>
                </a:r>
              </a:p>
            </p:txBody>
          </p:sp>
        </mc:Fallback>
      </mc:AlternateContent>
      <p:sp>
        <p:nvSpPr>
          <p:cNvPr id="4" name="Footer Placeholder 3">
            <a:extLst>
              <a:ext uri="{FF2B5EF4-FFF2-40B4-BE49-F238E27FC236}">
                <a16:creationId xmlns:a16="http://schemas.microsoft.com/office/drawing/2014/main" id="{CEC277C7-104F-4987-BE12-6D7AB4CEC4B6}"/>
              </a:ext>
            </a:extLst>
          </p:cNvPr>
          <p:cNvSpPr>
            <a:spLocks noGrp="1"/>
          </p:cNvSpPr>
          <p:nvPr>
            <p:ph type="ftr" sz="quarter" idx="11"/>
          </p:nvPr>
        </p:nvSpPr>
        <p:spPr/>
        <p:txBody>
          <a:bodyPr/>
          <a:lstStyle/>
          <a:p>
            <a:r>
              <a:rPr lang="en-US"/>
              <a:t>Elementary Combinatorics and Probability - March 2021</a:t>
            </a:r>
            <a:endParaRPr lang="en-BE"/>
          </a:p>
        </p:txBody>
      </p:sp>
      <p:sp>
        <p:nvSpPr>
          <p:cNvPr id="5" name="Slide Number Placeholder 4">
            <a:extLst>
              <a:ext uri="{FF2B5EF4-FFF2-40B4-BE49-F238E27FC236}">
                <a16:creationId xmlns:a16="http://schemas.microsoft.com/office/drawing/2014/main" id="{458EBFD0-DBFE-4F6A-9510-977A53989AEA}"/>
              </a:ext>
            </a:extLst>
          </p:cNvPr>
          <p:cNvSpPr>
            <a:spLocks noGrp="1"/>
          </p:cNvSpPr>
          <p:nvPr>
            <p:ph type="sldNum" sz="quarter" idx="12"/>
          </p:nvPr>
        </p:nvSpPr>
        <p:spPr/>
        <p:txBody>
          <a:bodyPr/>
          <a:lstStyle/>
          <a:p>
            <a:fld id="{08CF7B41-8972-4B54-B2ED-1FFF63F18177}" type="slidenum">
              <a:rPr lang="en-BE" smtClean="0"/>
              <a:t>144</a:t>
            </a:fld>
            <a:endParaRPr lang="en-BE"/>
          </a:p>
        </p:txBody>
      </p:sp>
    </p:spTree>
    <p:extLst>
      <p:ext uri="{BB962C8B-B14F-4D97-AF65-F5344CB8AC3E}">
        <p14:creationId xmlns:p14="http://schemas.microsoft.com/office/powerpoint/2010/main" val="1853471028"/>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EFB04-F114-4FDD-93A4-7FE31114EFF2}"/>
              </a:ext>
            </a:extLst>
          </p:cNvPr>
          <p:cNvSpPr>
            <a:spLocks noGrp="1"/>
          </p:cNvSpPr>
          <p:nvPr>
            <p:ph type="title"/>
          </p:nvPr>
        </p:nvSpPr>
        <p:spPr/>
        <p:txBody>
          <a:bodyPr/>
          <a:lstStyle/>
          <a:p>
            <a:r>
              <a:rPr lang="en-US" dirty="0"/>
              <a:t>Probability mass function</a:t>
            </a:r>
            <a:endParaRPr lang="en-B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4283C54-E8A5-432A-82AD-F443E5C0E486}"/>
                  </a:ext>
                </a:extLst>
              </p:cNvPr>
              <p:cNvSpPr>
                <a:spLocks noGrp="1"/>
              </p:cNvSpPr>
              <p:nvPr>
                <p:ph idx="1"/>
              </p:nvPr>
            </p:nvSpPr>
            <p:spPr>
              <a:xfrm>
                <a:off x="838199" y="1443790"/>
                <a:ext cx="10827619" cy="4912560"/>
              </a:xfrm>
            </p:spPr>
            <p:txBody>
              <a:bodyPr>
                <a:normAutofit lnSpcReduction="10000"/>
              </a:bodyPr>
              <a:lstStyle/>
              <a:p>
                <a:r>
                  <a:rPr lang="en-US" dirty="0"/>
                  <a:t>For a discrete random variable </a:t>
                </a:r>
                <a14:m>
                  <m:oMath xmlns:m="http://schemas.openxmlformats.org/officeDocument/2006/math">
                    <m:r>
                      <a:rPr lang="en-US" i="1" dirty="0" smtClean="0">
                        <a:latin typeface="Cambria Math" panose="02040503050406030204" pitchFamily="18" charset="0"/>
                      </a:rPr>
                      <m:t>𝑋</m:t>
                    </m:r>
                  </m:oMath>
                </a14:m>
                <a:r>
                  <a:rPr lang="en-US" dirty="0"/>
                  <a:t> with range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𝑋</m:t>
                        </m:r>
                      </m:sub>
                    </m:sSub>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m:t>
                        </m:r>
                      </m:e>
                    </m:d>
                  </m:oMath>
                </a14:m>
                <a:r>
                  <a:rPr lang="en-US" dirty="0"/>
                  <a:t> </a:t>
                </a:r>
                <a:r>
                  <a:rPr lang="en-US" b="1" dirty="0"/>
                  <a:t>probability mass function (PMF) </a:t>
                </a:r>
                <a:r>
                  <a:rPr lang="en-US" dirty="0"/>
                  <a:t>is defined as</a:t>
                </a:r>
              </a:p>
              <a:p>
                <a:pPr marL="0" indent="0">
                  <a:buNone/>
                </a:pPr>
                <a:endParaRPr lang="en-US" sz="1600" dirty="0"/>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𝑋</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eqArr>
                            <m:eqArrPr>
                              <m:ctrlPr>
                                <a:rPr lang="en-US" b="0" i="1" smtClean="0">
                                  <a:latin typeface="Cambria Math" panose="02040503050406030204" pitchFamily="18" charset="0"/>
                                </a:rPr>
                              </m:ctrlPr>
                            </m:eqArrPr>
                            <m:e>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𝑋</m:t>
                                  </m:r>
                                  <m:r>
                                    <a:rPr lang="en-US" b="0" i="1" smtClean="0">
                                      <a:latin typeface="Cambria Math" panose="02040503050406030204" pitchFamily="18" charset="0"/>
                                    </a:rPr>
                                    <m:t>=</m:t>
                                  </m:r>
                                  <m:r>
                                    <a:rPr lang="en-US" b="0" i="1" smtClean="0">
                                      <a:latin typeface="Cambria Math" panose="02040503050406030204" pitchFamily="18" charset="0"/>
                                    </a:rPr>
                                    <m:t>𝑥</m:t>
                                  </m:r>
                                </m:e>
                              </m:d>
                              <m:r>
                                <a:rPr lang="en-US" b="0" i="1" smtClean="0">
                                  <a:latin typeface="Cambria Math" panose="02040503050406030204" pitchFamily="18" charset="0"/>
                                </a:rPr>
                                <m:t>,  </m:t>
                              </m:r>
                              <m:r>
                                <a:rPr lang="en-US" b="0" i="1" smtClean="0">
                                  <a:latin typeface="Cambria Math" panose="02040503050406030204" pitchFamily="18" charset="0"/>
                                </a:rPr>
                                <m:t>𝑥</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𝑋</m:t>
                                  </m:r>
                                </m:sub>
                              </m:sSub>
                            </m:e>
                            <m:e>
                              <m:r>
                                <a:rPr lang="en-US" b="0" i="1" smtClean="0">
                                  <a:latin typeface="Cambria Math" panose="02040503050406030204" pitchFamily="18" charset="0"/>
                                </a:rPr>
                                <m:t>0,                  </m:t>
                              </m:r>
                              <m:r>
                                <a:rPr lang="en-US" b="0" i="1" smtClean="0">
                                  <a:latin typeface="Cambria Math" panose="02040503050406030204" pitchFamily="18" charset="0"/>
                                </a:rPr>
                                <m:t>𝑥</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𝑋</m:t>
                                  </m:r>
                                </m:sub>
                              </m:sSub>
                            </m:e>
                          </m:eqArr>
                        </m:e>
                      </m:d>
                    </m:oMath>
                  </m:oMathPara>
                </a14:m>
                <a:br>
                  <a:rPr lang="en-US" dirty="0"/>
                </a:br>
                <a:r>
                  <a:rPr lang="en-US" dirty="0"/>
                  <a:t>Example:</a:t>
                </a:r>
              </a:p>
              <a:p>
                <a:pPr marL="0" indent="0">
                  <a:buNone/>
                </a:pPr>
                <a:r>
                  <a:rPr lang="en-US" dirty="0"/>
                  <a:t>Random variable </a:t>
                </a:r>
                <a14:m>
                  <m:oMath xmlns:m="http://schemas.openxmlformats.org/officeDocument/2006/math">
                    <m:r>
                      <a:rPr lang="en-US" i="1" dirty="0">
                        <a:latin typeface="Cambria Math" panose="02040503050406030204" pitchFamily="18" charset="0"/>
                      </a:rPr>
                      <m:t>𝑋</m:t>
                    </m:r>
                  </m:oMath>
                </a14:m>
                <a:r>
                  <a:rPr lang="en-US" dirty="0"/>
                  <a:t> – number of heads after 2 tosses of a coin.</a:t>
                </a:r>
              </a:p>
              <a:p>
                <a:pPr marL="0" indent="0">
                  <a:buNone/>
                </a:pPr>
                <a:endParaRPr lang="en-US" sz="1800" dirty="0"/>
              </a:p>
              <a:p>
                <a:pPr marL="0" indent="0" algn="ctr">
                  <a:buNone/>
                </a:pPr>
                <a14:m>
                  <m:oMathPara xmlns:m="http://schemas.openxmlformats.org/officeDocument/2006/math">
                    <m:oMathParaPr>
                      <m:jc m:val="center"/>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𝑋</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eqArr>
                            <m:eqArrPr>
                              <m:ctrlPr>
                                <a:rPr lang="en-US" b="0" i="1" smtClean="0">
                                  <a:latin typeface="Cambria Math" panose="02040503050406030204" pitchFamily="18" charset="0"/>
                                </a:rPr>
                              </m:ctrlPr>
                            </m:eqArrPr>
                            <m:e>
                              <m:r>
                                <a:rPr lang="en-US" b="0" i="1" smtClean="0">
                                  <a:latin typeface="Cambria Math" panose="02040503050406030204" pitchFamily="18" charset="0"/>
                                </a:rPr>
                                <m:t>0.25,     </m:t>
                              </m:r>
                              <m:r>
                                <a:rPr lang="en-US" b="0" i="1" smtClean="0">
                                  <a:latin typeface="Cambria Math" panose="02040503050406030204" pitchFamily="18" charset="0"/>
                                </a:rPr>
                                <m:t>𝑥</m:t>
                              </m:r>
                              <m:r>
                                <a:rPr lang="en-US" b="0" i="1" smtClean="0">
                                  <a:latin typeface="Cambria Math" panose="02040503050406030204" pitchFamily="18" charset="0"/>
                                </a:rPr>
                                <m:t>=0</m:t>
                              </m:r>
                            </m:e>
                            <m:e>
                              <m:r>
                                <a:rPr lang="en-US" b="0" i="1" smtClean="0">
                                  <a:solidFill>
                                    <a:schemeClr val="bg1"/>
                                  </a:solidFill>
                                  <a:latin typeface="Cambria Math" panose="02040503050406030204" pitchFamily="18" charset="0"/>
                                </a:rPr>
                                <m:t>0.5,</m:t>
                              </m:r>
                              <m:r>
                                <a:rPr lang="en-US" b="0" i="1" smtClean="0">
                                  <a:latin typeface="Cambria Math" panose="02040503050406030204" pitchFamily="18" charset="0"/>
                                </a:rPr>
                                <m:t>        </m:t>
                              </m:r>
                              <m:r>
                                <a:rPr lang="en-US" b="0" i="1" smtClean="0">
                                  <a:latin typeface="Cambria Math" panose="02040503050406030204" pitchFamily="18" charset="0"/>
                                </a:rPr>
                                <m:t>𝑥</m:t>
                              </m:r>
                              <m:r>
                                <a:rPr lang="en-US" b="0" i="1" smtClean="0">
                                  <a:latin typeface="Cambria Math" panose="02040503050406030204" pitchFamily="18" charset="0"/>
                                </a:rPr>
                                <m:t>=1</m:t>
                              </m:r>
                            </m:e>
                            <m:e>
                              <m:r>
                                <a:rPr lang="en-US" b="0" i="1" smtClean="0">
                                  <a:solidFill>
                                    <a:schemeClr val="bg1"/>
                                  </a:solidFill>
                                  <a:latin typeface="Cambria Math" panose="02040503050406030204" pitchFamily="18" charset="0"/>
                                </a:rPr>
                                <m:t>0.25</m:t>
                              </m:r>
                              <m:r>
                                <a:rPr lang="en-US" b="0" i="1" smtClean="0">
                                  <a:latin typeface="Cambria Math" panose="02040503050406030204" pitchFamily="18" charset="0"/>
                                </a:rPr>
                                <m:t>,     </m:t>
                              </m:r>
                              <m:r>
                                <a:rPr lang="en-US" b="0" i="1" smtClean="0">
                                  <a:latin typeface="Cambria Math" panose="02040503050406030204" pitchFamily="18" charset="0"/>
                                </a:rPr>
                                <m:t>𝑥</m:t>
                              </m:r>
                              <m:r>
                                <a:rPr lang="en-US" b="0" i="1" smtClean="0">
                                  <a:latin typeface="Cambria Math" panose="02040503050406030204" pitchFamily="18" charset="0"/>
                                </a:rPr>
                                <m:t>=2</m:t>
                              </m:r>
                            </m:e>
                            <m:e>
                              <m:r>
                                <a:rPr lang="en-US" b="0" i="1" smtClean="0">
                                  <a:solidFill>
                                    <a:schemeClr val="bg1"/>
                                  </a:solidFill>
                                  <a:latin typeface="Cambria Math" panose="02040503050406030204" pitchFamily="18" charset="0"/>
                                </a:rPr>
                                <m:t>0</m:t>
                              </m:r>
                              <m:r>
                                <a:rPr lang="en-US" b="0" i="1" smtClean="0">
                                  <a:latin typeface="Cambria Math" panose="02040503050406030204" pitchFamily="18" charset="0"/>
                                </a:rPr>
                                <m:t>,  </m:t>
                              </m:r>
                              <m:r>
                                <a:rPr lang="en-US" b="0" i="1" smtClean="0">
                                  <a:latin typeface="Cambria Math" panose="02040503050406030204" pitchFamily="18" charset="0"/>
                                </a:rPr>
                                <m:t>𝑜𝑡h𝑒𝑟𝑤𝑖𝑠𝑒</m:t>
                              </m:r>
                            </m:e>
                          </m:eqArr>
                        </m:e>
                      </m:d>
                    </m:oMath>
                  </m:oMathPara>
                </a14:m>
                <a:endParaRPr lang="en-US" dirty="0"/>
              </a:p>
            </p:txBody>
          </p:sp>
        </mc:Choice>
        <mc:Fallback xmlns="">
          <p:sp>
            <p:nvSpPr>
              <p:cNvPr id="3" name="Content Placeholder 2">
                <a:extLst>
                  <a:ext uri="{FF2B5EF4-FFF2-40B4-BE49-F238E27FC236}">
                    <a16:creationId xmlns:a16="http://schemas.microsoft.com/office/drawing/2014/main" id="{74283C54-E8A5-432A-82AD-F443E5C0E486}"/>
                  </a:ext>
                </a:extLst>
              </p:cNvPr>
              <p:cNvSpPr>
                <a:spLocks noGrp="1" noRot="1" noChangeAspect="1" noMove="1" noResize="1" noEditPoints="1" noAdjustHandles="1" noChangeArrowheads="1" noChangeShapeType="1" noTextEdit="1"/>
              </p:cNvSpPr>
              <p:nvPr>
                <p:ph idx="1"/>
              </p:nvPr>
            </p:nvSpPr>
            <p:spPr>
              <a:xfrm>
                <a:off x="838199" y="1443790"/>
                <a:ext cx="10827619" cy="4912560"/>
              </a:xfrm>
              <a:blipFill>
                <a:blip r:embed="rId2"/>
                <a:stretch>
                  <a:fillRect l="-1125" t="-2854"/>
                </a:stretch>
              </a:blipFill>
            </p:spPr>
            <p:txBody>
              <a:bodyPr/>
              <a:lstStyle/>
              <a:p>
                <a:r>
                  <a:rPr lang="en-BE">
                    <a:noFill/>
                  </a:rPr>
                  <a:t> </a:t>
                </a:r>
              </a:p>
            </p:txBody>
          </p:sp>
        </mc:Fallback>
      </mc:AlternateContent>
      <p:sp>
        <p:nvSpPr>
          <p:cNvPr id="4" name="Footer Placeholder 3">
            <a:extLst>
              <a:ext uri="{FF2B5EF4-FFF2-40B4-BE49-F238E27FC236}">
                <a16:creationId xmlns:a16="http://schemas.microsoft.com/office/drawing/2014/main" id="{CEC277C7-104F-4987-BE12-6D7AB4CEC4B6}"/>
              </a:ext>
            </a:extLst>
          </p:cNvPr>
          <p:cNvSpPr>
            <a:spLocks noGrp="1"/>
          </p:cNvSpPr>
          <p:nvPr>
            <p:ph type="ftr" sz="quarter" idx="11"/>
          </p:nvPr>
        </p:nvSpPr>
        <p:spPr/>
        <p:txBody>
          <a:bodyPr/>
          <a:lstStyle/>
          <a:p>
            <a:r>
              <a:rPr lang="en-US"/>
              <a:t>Elementary Combinatorics and Probability - March 2021</a:t>
            </a:r>
            <a:endParaRPr lang="en-BE"/>
          </a:p>
        </p:txBody>
      </p:sp>
      <p:sp>
        <p:nvSpPr>
          <p:cNvPr id="5" name="Slide Number Placeholder 4">
            <a:extLst>
              <a:ext uri="{FF2B5EF4-FFF2-40B4-BE49-F238E27FC236}">
                <a16:creationId xmlns:a16="http://schemas.microsoft.com/office/drawing/2014/main" id="{458EBFD0-DBFE-4F6A-9510-977A53989AEA}"/>
              </a:ext>
            </a:extLst>
          </p:cNvPr>
          <p:cNvSpPr>
            <a:spLocks noGrp="1"/>
          </p:cNvSpPr>
          <p:nvPr>
            <p:ph type="sldNum" sz="quarter" idx="12"/>
          </p:nvPr>
        </p:nvSpPr>
        <p:spPr/>
        <p:txBody>
          <a:bodyPr/>
          <a:lstStyle/>
          <a:p>
            <a:fld id="{08CF7B41-8972-4B54-B2ED-1FFF63F18177}" type="slidenum">
              <a:rPr lang="en-BE" smtClean="0"/>
              <a:t>145</a:t>
            </a:fld>
            <a:endParaRPr lang="en-BE"/>
          </a:p>
        </p:txBody>
      </p:sp>
    </p:spTree>
    <p:extLst>
      <p:ext uri="{BB962C8B-B14F-4D97-AF65-F5344CB8AC3E}">
        <p14:creationId xmlns:p14="http://schemas.microsoft.com/office/powerpoint/2010/main" val="1746755799"/>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EFB04-F114-4FDD-93A4-7FE31114EFF2}"/>
              </a:ext>
            </a:extLst>
          </p:cNvPr>
          <p:cNvSpPr>
            <a:spLocks noGrp="1"/>
          </p:cNvSpPr>
          <p:nvPr>
            <p:ph type="title"/>
          </p:nvPr>
        </p:nvSpPr>
        <p:spPr/>
        <p:txBody>
          <a:bodyPr/>
          <a:lstStyle/>
          <a:p>
            <a:r>
              <a:rPr lang="en-US" dirty="0"/>
              <a:t>Probability mass function</a:t>
            </a:r>
            <a:endParaRPr lang="en-B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4283C54-E8A5-432A-82AD-F443E5C0E486}"/>
                  </a:ext>
                </a:extLst>
              </p:cNvPr>
              <p:cNvSpPr>
                <a:spLocks noGrp="1"/>
              </p:cNvSpPr>
              <p:nvPr>
                <p:ph idx="1"/>
              </p:nvPr>
            </p:nvSpPr>
            <p:spPr>
              <a:xfrm>
                <a:off x="838199" y="1443790"/>
                <a:ext cx="10827619" cy="4912560"/>
              </a:xfrm>
            </p:spPr>
            <p:txBody>
              <a:bodyPr>
                <a:normAutofit lnSpcReduction="10000"/>
              </a:bodyPr>
              <a:lstStyle/>
              <a:p>
                <a:r>
                  <a:rPr lang="en-US" dirty="0"/>
                  <a:t>For a discrete random variable </a:t>
                </a:r>
                <a14:m>
                  <m:oMath xmlns:m="http://schemas.openxmlformats.org/officeDocument/2006/math">
                    <m:r>
                      <a:rPr lang="en-US" i="1" dirty="0" smtClean="0">
                        <a:latin typeface="Cambria Math" panose="02040503050406030204" pitchFamily="18" charset="0"/>
                      </a:rPr>
                      <m:t>𝑋</m:t>
                    </m:r>
                  </m:oMath>
                </a14:m>
                <a:r>
                  <a:rPr lang="en-US" dirty="0"/>
                  <a:t> with range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𝑋</m:t>
                        </m:r>
                      </m:sub>
                    </m:sSub>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m:t>
                        </m:r>
                      </m:e>
                    </m:d>
                  </m:oMath>
                </a14:m>
                <a:r>
                  <a:rPr lang="en-US" dirty="0"/>
                  <a:t> </a:t>
                </a:r>
                <a:r>
                  <a:rPr lang="en-US" b="1" dirty="0"/>
                  <a:t>probability mass function (PMF) </a:t>
                </a:r>
                <a:r>
                  <a:rPr lang="en-US" dirty="0"/>
                  <a:t>is defined as</a:t>
                </a:r>
              </a:p>
              <a:p>
                <a:pPr marL="0" indent="0">
                  <a:buNone/>
                </a:pPr>
                <a:endParaRPr lang="en-US" sz="1600" dirty="0"/>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𝑋</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eqArr>
                            <m:eqArrPr>
                              <m:ctrlPr>
                                <a:rPr lang="en-US" b="0" i="1" smtClean="0">
                                  <a:latin typeface="Cambria Math" panose="02040503050406030204" pitchFamily="18" charset="0"/>
                                </a:rPr>
                              </m:ctrlPr>
                            </m:eqArrPr>
                            <m:e>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𝑋</m:t>
                                  </m:r>
                                  <m:r>
                                    <a:rPr lang="en-US" b="0" i="1" smtClean="0">
                                      <a:latin typeface="Cambria Math" panose="02040503050406030204" pitchFamily="18" charset="0"/>
                                    </a:rPr>
                                    <m:t>=</m:t>
                                  </m:r>
                                  <m:r>
                                    <a:rPr lang="en-US" b="0" i="1" smtClean="0">
                                      <a:latin typeface="Cambria Math" panose="02040503050406030204" pitchFamily="18" charset="0"/>
                                    </a:rPr>
                                    <m:t>𝑥</m:t>
                                  </m:r>
                                </m:e>
                              </m:d>
                              <m:r>
                                <a:rPr lang="en-US" b="0" i="1" smtClean="0">
                                  <a:latin typeface="Cambria Math" panose="02040503050406030204" pitchFamily="18" charset="0"/>
                                </a:rPr>
                                <m:t>,  </m:t>
                              </m:r>
                              <m:r>
                                <a:rPr lang="en-US" b="0" i="1" smtClean="0">
                                  <a:latin typeface="Cambria Math" panose="02040503050406030204" pitchFamily="18" charset="0"/>
                                </a:rPr>
                                <m:t>𝑥</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𝑋</m:t>
                                  </m:r>
                                </m:sub>
                              </m:sSub>
                            </m:e>
                            <m:e>
                              <m:r>
                                <a:rPr lang="en-US" b="0" i="1" smtClean="0">
                                  <a:latin typeface="Cambria Math" panose="02040503050406030204" pitchFamily="18" charset="0"/>
                                </a:rPr>
                                <m:t>0,                  </m:t>
                              </m:r>
                              <m:r>
                                <a:rPr lang="en-US" b="0" i="1" smtClean="0">
                                  <a:latin typeface="Cambria Math" panose="02040503050406030204" pitchFamily="18" charset="0"/>
                                </a:rPr>
                                <m:t>𝑥</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𝑋</m:t>
                                  </m:r>
                                </m:sub>
                              </m:sSub>
                            </m:e>
                          </m:eqArr>
                        </m:e>
                      </m:d>
                    </m:oMath>
                  </m:oMathPara>
                </a14:m>
                <a:br>
                  <a:rPr lang="en-US" dirty="0"/>
                </a:br>
                <a:r>
                  <a:rPr lang="en-US" dirty="0"/>
                  <a:t>Example:</a:t>
                </a:r>
              </a:p>
              <a:p>
                <a:pPr marL="0" indent="0">
                  <a:buNone/>
                </a:pPr>
                <a:r>
                  <a:rPr lang="en-US" dirty="0"/>
                  <a:t>Random variable </a:t>
                </a:r>
                <a14:m>
                  <m:oMath xmlns:m="http://schemas.openxmlformats.org/officeDocument/2006/math">
                    <m:r>
                      <a:rPr lang="en-US" i="1" dirty="0">
                        <a:latin typeface="Cambria Math" panose="02040503050406030204" pitchFamily="18" charset="0"/>
                      </a:rPr>
                      <m:t>𝑋</m:t>
                    </m:r>
                  </m:oMath>
                </a14:m>
                <a:r>
                  <a:rPr lang="en-US" dirty="0"/>
                  <a:t> – number of heads after 2 tosses of a coin.</a:t>
                </a:r>
              </a:p>
              <a:p>
                <a:pPr marL="0" indent="0">
                  <a:buNone/>
                </a:pPr>
                <a:endParaRPr lang="en-US" sz="1800" dirty="0"/>
              </a:p>
              <a:p>
                <a:pPr marL="0" indent="0" algn="ctr">
                  <a:buNone/>
                </a:pPr>
                <a14:m>
                  <m:oMathPara xmlns:m="http://schemas.openxmlformats.org/officeDocument/2006/math">
                    <m:oMathParaPr>
                      <m:jc m:val="center"/>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𝑋</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eqArr>
                            <m:eqArrPr>
                              <m:ctrlPr>
                                <a:rPr lang="en-US" b="0" i="1" smtClean="0">
                                  <a:latin typeface="Cambria Math" panose="02040503050406030204" pitchFamily="18" charset="0"/>
                                </a:rPr>
                              </m:ctrlPr>
                            </m:eqArrPr>
                            <m:e>
                              <m:r>
                                <a:rPr lang="en-US" b="0" i="1" smtClean="0">
                                  <a:latin typeface="Cambria Math" panose="02040503050406030204" pitchFamily="18" charset="0"/>
                                </a:rPr>
                                <m:t>0.25,     </m:t>
                              </m:r>
                              <m:r>
                                <a:rPr lang="en-US" b="0" i="1" smtClean="0">
                                  <a:latin typeface="Cambria Math" panose="02040503050406030204" pitchFamily="18" charset="0"/>
                                </a:rPr>
                                <m:t>𝑥</m:t>
                              </m:r>
                              <m:r>
                                <a:rPr lang="en-US" b="0" i="1" smtClean="0">
                                  <a:latin typeface="Cambria Math" panose="02040503050406030204" pitchFamily="18" charset="0"/>
                                </a:rPr>
                                <m:t>=0</m:t>
                              </m:r>
                            </m:e>
                            <m:e>
                              <m:r>
                                <a:rPr lang="en-US" b="0" i="1" smtClean="0">
                                  <a:latin typeface="Cambria Math" panose="02040503050406030204" pitchFamily="18" charset="0"/>
                                </a:rPr>
                                <m:t>0.5,        </m:t>
                              </m:r>
                              <m:r>
                                <a:rPr lang="en-US" b="0" i="1" smtClean="0">
                                  <a:latin typeface="Cambria Math" panose="02040503050406030204" pitchFamily="18" charset="0"/>
                                </a:rPr>
                                <m:t>𝑥</m:t>
                              </m:r>
                              <m:r>
                                <a:rPr lang="en-US" b="0" i="1" smtClean="0">
                                  <a:latin typeface="Cambria Math" panose="02040503050406030204" pitchFamily="18" charset="0"/>
                                </a:rPr>
                                <m:t>=1</m:t>
                              </m:r>
                            </m:e>
                            <m:e>
                              <m:r>
                                <a:rPr lang="en-US" b="0" i="1" smtClean="0">
                                  <a:solidFill>
                                    <a:schemeClr val="bg1"/>
                                  </a:solidFill>
                                  <a:latin typeface="Cambria Math" panose="02040503050406030204" pitchFamily="18" charset="0"/>
                                </a:rPr>
                                <m:t>0.25</m:t>
                              </m:r>
                              <m:r>
                                <a:rPr lang="en-US" b="0" i="1" smtClean="0">
                                  <a:latin typeface="Cambria Math" panose="02040503050406030204" pitchFamily="18" charset="0"/>
                                </a:rPr>
                                <m:t>,     </m:t>
                              </m:r>
                              <m:r>
                                <a:rPr lang="en-US" b="0" i="1" smtClean="0">
                                  <a:latin typeface="Cambria Math" panose="02040503050406030204" pitchFamily="18" charset="0"/>
                                </a:rPr>
                                <m:t>𝑥</m:t>
                              </m:r>
                              <m:r>
                                <a:rPr lang="en-US" b="0" i="1" smtClean="0">
                                  <a:latin typeface="Cambria Math" panose="02040503050406030204" pitchFamily="18" charset="0"/>
                                </a:rPr>
                                <m:t>=2</m:t>
                              </m:r>
                            </m:e>
                            <m:e>
                              <m:r>
                                <a:rPr lang="en-US" b="0" i="1" smtClean="0">
                                  <a:solidFill>
                                    <a:schemeClr val="bg1"/>
                                  </a:solidFill>
                                  <a:latin typeface="Cambria Math" panose="02040503050406030204" pitchFamily="18" charset="0"/>
                                </a:rPr>
                                <m:t>0</m:t>
                              </m:r>
                              <m:r>
                                <a:rPr lang="en-US" b="0" i="1" smtClean="0">
                                  <a:latin typeface="Cambria Math" panose="02040503050406030204" pitchFamily="18" charset="0"/>
                                </a:rPr>
                                <m:t>,  </m:t>
                              </m:r>
                              <m:r>
                                <a:rPr lang="en-US" b="0" i="1" smtClean="0">
                                  <a:latin typeface="Cambria Math" panose="02040503050406030204" pitchFamily="18" charset="0"/>
                                </a:rPr>
                                <m:t>𝑜𝑡h𝑒𝑟𝑤𝑖𝑠𝑒</m:t>
                              </m:r>
                            </m:e>
                          </m:eqArr>
                        </m:e>
                      </m:d>
                    </m:oMath>
                  </m:oMathPara>
                </a14:m>
                <a:endParaRPr lang="en-US" dirty="0"/>
              </a:p>
            </p:txBody>
          </p:sp>
        </mc:Choice>
        <mc:Fallback xmlns="">
          <p:sp>
            <p:nvSpPr>
              <p:cNvPr id="3" name="Content Placeholder 2">
                <a:extLst>
                  <a:ext uri="{FF2B5EF4-FFF2-40B4-BE49-F238E27FC236}">
                    <a16:creationId xmlns:a16="http://schemas.microsoft.com/office/drawing/2014/main" id="{74283C54-E8A5-432A-82AD-F443E5C0E486}"/>
                  </a:ext>
                </a:extLst>
              </p:cNvPr>
              <p:cNvSpPr>
                <a:spLocks noGrp="1" noRot="1" noChangeAspect="1" noMove="1" noResize="1" noEditPoints="1" noAdjustHandles="1" noChangeArrowheads="1" noChangeShapeType="1" noTextEdit="1"/>
              </p:cNvSpPr>
              <p:nvPr>
                <p:ph idx="1"/>
              </p:nvPr>
            </p:nvSpPr>
            <p:spPr>
              <a:xfrm>
                <a:off x="838199" y="1443790"/>
                <a:ext cx="10827619" cy="4912560"/>
              </a:xfrm>
              <a:blipFill>
                <a:blip r:embed="rId2"/>
                <a:stretch>
                  <a:fillRect l="-1125" t="-2854"/>
                </a:stretch>
              </a:blipFill>
            </p:spPr>
            <p:txBody>
              <a:bodyPr/>
              <a:lstStyle/>
              <a:p>
                <a:r>
                  <a:rPr lang="en-BE">
                    <a:noFill/>
                  </a:rPr>
                  <a:t> </a:t>
                </a:r>
              </a:p>
            </p:txBody>
          </p:sp>
        </mc:Fallback>
      </mc:AlternateContent>
      <p:sp>
        <p:nvSpPr>
          <p:cNvPr id="4" name="Footer Placeholder 3">
            <a:extLst>
              <a:ext uri="{FF2B5EF4-FFF2-40B4-BE49-F238E27FC236}">
                <a16:creationId xmlns:a16="http://schemas.microsoft.com/office/drawing/2014/main" id="{CEC277C7-104F-4987-BE12-6D7AB4CEC4B6}"/>
              </a:ext>
            </a:extLst>
          </p:cNvPr>
          <p:cNvSpPr>
            <a:spLocks noGrp="1"/>
          </p:cNvSpPr>
          <p:nvPr>
            <p:ph type="ftr" sz="quarter" idx="11"/>
          </p:nvPr>
        </p:nvSpPr>
        <p:spPr/>
        <p:txBody>
          <a:bodyPr/>
          <a:lstStyle/>
          <a:p>
            <a:r>
              <a:rPr lang="en-US"/>
              <a:t>Elementary Combinatorics and Probability - March 2021</a:t>
            </a:r>
            <a:endParaRPr lang="en-BE"/>
          </a:p>
        </p:txBody>
      </p:sp>
      <p:sp>
        <p:nvSpPr>
          <p:cNvPr id="5" name="Slide Number Placeholder 4">
            <a:extLst>
              <a:ext uri="{FF2B5EF4-FFF2-40B4-BE49-F238E27FC236}">
                <a16:creationId xmlns:a16="http://schemas.microsoft.com/office/drawing/2014/main" id="{458EBFD0-DBFE-4F6A-9510-977A53989AEA}"/>
              </a:ext>
            </a:extLst>
          </p:cNvPr>
          <p:cNvSpPr>
            <a:spLocks noGrp="1"/>
          </p:cNvSpPr>
          <p:nvPr>
            <p:ph type="sldNum" sz="quarter" idx="12"/>
          </p:nvPr>
        </p:nvSpPr>
        <p:spPr/>
        <p:txBody>
          <a:bodyPr/>
          <a:lstStyle/>
          <a:p>
            <a:fld id="{08CF7B41-8972-4B54-B2ED-1FFF63F18177}" type="slidenum">
              <a:rPr lang="en-BE" smtClean="0"/>
              <a:t>146</a:t>
            </a:fld>
            <a:endParaRPr lang="en-BE"/>
          </a:p>
        </p:txBody>
      </p:sp>
    </p:spTree>
    <p:extLst>
      <p:ext uri="{BB962C8B-B14F-4D97-AF65-F5344CB8AC3E}">
        <p14:creationId xmlns:p14="http://schemas.microsoft.com/office/powerpoint/2010/main" val="3287909172"/>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EFB04-F114-4FDD-93A4-7FE31114EFF2}"/>
              </a:ext>
            </a:extLst>
          </p:cNvPr>
          <p:cNvSpPr>
            <a:spLocks noGrp="1"/>
          </p:cNvSpPr>
          <p:nvPr>
            <p:ph type="title"/>
          </p:nvPr>
        </p:nvSpPr>
        <p:spPr/>
        <p:txBody>
          <a:bodyPr/>
          <a:lstStyle/>
          <a:p>
            <a:r>
              <a:rPr lang="en-US" dirty="0"/>
              <a:t>Probability mass function</a:t>
            </a:r>
            <a:endParaRPr lang="en-B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4283C54-E8A5-432A-82AD-F443E5C0E486}"/>
                  </a:ext>
                </a:extLst>
              </p:cNvPr>
              <p:cNvSpPr>
                <a:spLocks noGrp="1"/>
              </p:cNvSpPr>
              <p:nvPr>
                <p:ph idx="1"/>
              </p:nvPr>
            </p:nvSpPr>
            <p:spPr>
              <a:xfrm>
                <a:off x="838199" y="1443790"/>
                <a:ext cx="10827619" cy="4912560"/>
              </a:xfrm>
            </p:spPr>
            <p:txBody>
              <a:bodyPr>
                <a:normAutofit lnSpcReduction="10000"/>
              </a:bodyPr>
              <a:lstStyle/>
              <a:p>
                <a:r>
                  <a:rPr lang="en-US" dirty="0"/>
                  <a:t>For a discrete random variable </a:t>
                </a:r>
                <a14:m>
                  <m:oMath xmlns:m="http://schemas.openxmlformats.org/officeDocument/2006/math">
                    <m:r>
                      <a:rPr lang="en-US" i="1" dirty="0" smtClean="0">
                        <a:latin typeface="Cambria Math" panose="02040503050406030204" pitchFamily="18" charset="0"/>
                      </a:rPr>
                      <m:t>𝑋</m:t>
                    </m:r>
                  </m:oMath>
                </a14:m>
                <a:r>
                  <a:rPr lang="en-US" dirty="0"/>
                  <a:t> with range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𝑋</m:t>
                        </m:r>
                      </m:sub>
                    </m:sSub>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m:t>
                        </m:r>
                      </m:e>
                    </m:d>
                  </m:oMath>
                </a14:m>
                <a:r>
                  <a:rPr lang="en-US" dirty="0"/>
                  <a:t> </a:t>
                </a:r>
                <a:r>
                  <a:rPr lang="en-US" b="1" dirty="0"/>
                  <a:t>probability mass function (PMF) </a:t>
                </a:r>
                <a:r>
                  <a:rPr lang="en-US" dirty="0"/>
                  <a:t>is defined as</a:t>
                </a:r>
              </a:p>
              <a:p>
                <a:pPr marL="0" indent="0">
                  <a:buNone/>
                </a:pPr>
                <a:endParaRPr lang="en-US" sz="1600" dirty="0"/>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𝑋</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eqArr>
                            <m:eqArrPr>
                              <m:ctrlPr>
                                <a:rPr lang="en-US" b="0" i="1" smtClean="0">
                                  <a:latin typeface="Cambria Math" panose="02040503050406030204" pitchFamily="18" charset="0"/>
                                </a:rPr>
                              </m:ctrlPr>
                            </m:eqArrPr>
                            <m:e>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𝑋</m:t>
                                  </m:r>
                                  <m:r>
                                    <a:rPr lang="en-US" b="0" i="1" smtClean="0">
                                      <a:latin typeface="Cambria Math" panose="02040503050406030204" pitchFamily="18" charset="0"/>
                                    </a:rPr>
                                    <m:t>=</m:t>
                                  </m:r>
                                  <m:r>
                                    <a:rPr lang="en-US" b="0" i="1" smtClean="0">
                                      <a:latin typeface="Cambria Math" panose="02040503050406030204" pitchFamily="18" charset="0"/>
                                    </a:rPr>
                                    <m:t>𝑥</m:t>
                                  </m:r>
                                </m:e>
                              </m:d>
                              <m:r>
                                <a:rPr lang="en-US" b="0" i="1" smtClean="0">
                                  <a:latin typeface="Cambria Math" panose="02040503050406030204" pitchFamily="18" charset="0"/>
                                </a:rPr>
                                <m:t>,  </m:t>
                              </m:r>
                              <m:r>
                                <a:rPr lang="en-US" b="0" i="1" smtClean="0">
                                  <a:latin typeface="Cambria Math" panose="02040503050406030204" pitchFamily="18" charset="0"/>
                                </a:rPr>
                                <m:t>𝑥</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𝑋</m:t>
                                  </m:r>
                                </m:sub>
                              </m:sSub>
                            </m:e>
                            <m:e>
                              <m:r>
                                <a:rPr lang="en-US" b="0" i="1" smtClean="0">
                                  <a:latin typeface="Cambria Math" panose="02040503050406030204" pitchFamily="18" charset="0"/>
                                </a:rPr>
                                <m:t>0,                  </m:t>
                              </m:r>
                              <m:r>
                                <a:rPr lang="en-US" b="0" i="1" smtClean="0">
                                  <a:latin typeface="Cambria Math" panose="02040503050406030204" pitchFamily="18" charset="0"/>
                                </a:rPr>
                                <m:t>𝑥</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𝑋</m:t>
                                  </m:r>
                                </m:sub>
                              </m:sSub>
                            </m:e>
                          </m:eqArr>
                        </m:e>
                      </m:d>
                    </m:oMath>
                  </m:oMathPara>
                </a14:m>
                <a:br>
                  <a:rPr lang="en-US" dirty="0"/>
                </a:br>
                <a:r>
                  <a:rPr lang="en-US" dirty="0"/>
                  <a:t>Example:</a:t>
                </a:r>
              </a:p>
              <a:p>
                <a:pPr marL="0" indent="0">
                  <a:buNone/>
                </a:pPr>
                <a:r>
                  <a:rPr lang="en-US" dirty="0"/>
                  <a:t>Random variable </a:t>
                </a:r>
                <a14:m>
                  <m:oMath xmlns:m="http://schemas.openxmlformats.org/officeDocument/2006/math">
                    <m:r>
                      <a:rPr lang="en-US" i="1" dirty="0">
                        <a:latin typeface="Cambria Math" panose="02040503050406030204" pitchFamily="18" charset="0"/>
                      </a:rPr>
                      <m:t>𝑋</m:t>
                    </m:r>
                  </m:oMath>
                </a14:m>
                <a:r>
                  <a:rPr lang="en-US" dirty="0"/>
                  <a:t> – number of heads after 2 tosses of a coin.</a:t>
                </a:r>
              </a:p>
              <a:p>
                <a:pPr marL="0" indent="0">
                  <a:buNone/>
                </a:pPr>
                <a:endParaRPr lang="en-US" sz="1800" dirty="0"/>
              </a:p>
              <a:p>
                <a:pPr marL="0" indent="0" algn="ctr">
                  <a:buNone/>
                </a:pPr>
                <a14:m>
                  <m:oMathPara xmlns:m="http://schemas.openxmlformats.org/officeDocument/2006/math">
                    <m:oMathParaPr>
                      <m:jc m:val="center"/>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𝑋</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eqArr>
                            <m:eqArrPr>
                              <m:ctrlPr>
                                <a:rPr lang="en-US" b="0" i="1" smtClean="0">
                                  <a:latin typeface="Cambria Math" panose="02040503050406030204" pitchFamily="18" charset="0"/>
                                </a:rPr>
                              </m:ctrlPr>
                            </m:eqArrPr>
                            <m:e>
                              <m:r>
                                <a:rPr lang="en-US" b="0" i="1" smtClean="0">
                                  <a:latin typeface="Cambria Math" panose="02040503050406030204" pitchFamily="18" charset="0"/>
                                </a:rPr>
                                <m:t>0.25,     </m:t>
                              </m:r>
                              <m:r>
                                <a:rPr lang="en-US" b="0" i="1" smtClean="0">
                                  <a:latin typeface="Cambria Math" panose="02040503050406030204" pitchFamily="18" charset="0"/>
                                </a:rPr>
                                <m:t>𝑥</m:t>
                              </m:r>
                              <m:r>
                                <a:rPr lang="en-US" b="0" i="1" smtClean="0">
                                  <a:latin typeface="Cambria Math" panose="02040503050406030204" pitchFamily="18" charset="0"/>
                                </a:rPr>
                                <m:t>=0</m:t>
                              </m:r>
                            </m:e>
                            <m:e>
                              <m:r>
                                <a:rPr lang="en-US" b="0" i="1" smtClean="0">
                                  <a:latin typeface="Cambria Math" panose="02040503050406030204" pitchFamily="18" charset="0"/>
                                </a:rPr>
                                <m:t>0.5,        </m:t>
                              </m:r>
                              <m:r>
                                <a:rPr lang="en-US" b="0" i="1" smtClean="0">
                                  <a:latin typeface="Cambria Math" panose="02040503050406030204" pitchFamily="18" charset="0"/>
                                </a:rPr>
                                <m:t>𝑥</m:t>
                              </m:r>
                              <m:r>
                                <a:rPr lang="en-US" b="0" i="1" smtClean="0">
                                  <a:latin typeface="Cambria Math" panose="02040503050406030204" pitchFamily="18" charset="0"/>
                                </a:rPr>
                                <m:t>=1</m:t>
                              </m:r>
                            </m:e>
                            <m:e>
                              <m:r>
                                <a:rPr lang="en-US" b="0" i="1" smtClean="0">
                                  <a:latin typeface="Cambria Math" panose="02040503050406030204" pitchFamily="18" charset="0"/>
                                </a:rPr>
                                <m:t>0.25,     </m:t>
                              </m:r>
                              <m:r>
                                <a:rPr lang="en-US" b="0" i="1" smtClean="0">
                                  <a:latin typeface="Cambria Math" panose="02040503050406030204" pitchFamily="18" charset="0"/>
                                </a:rPr>
                                <m:t>𝑥</m:t>
                              </m:r>
                              <m:r>
                                <a:rPr lang="en-US" b="0" i="1" smtClean="0">
                                  <a:latin typeface="Cambria Math" panose="02040503050406030204" pitchFamily="18" charset="0"/>
                                </a:rPr>
                                <m:t>=2</m:t>
                              </m:r>
                            </m:e>
                            <m:e>
                              <m:r>
                                <a:rPr lang="en-US" b="0" i="1" smtClean="0">
                                  <a:solidFill>
                                    <a:schemeClr val="bg1"/>
                                  </a:solidFill>
                                  <a:latin typeface="Cambria Math" panose="02040503050406030204" pitchFamily="18" charset="0"/>
                                </a:rPr>
                                <m:t>0</m:t>
                              </m:r>
                              <m:r>
                                <a:rPr lang="en-US" b="0" i="1" smtClean="0">
                                  <a:latin typeface="Cambria Math" panose="02040503050406030204" pitchFamily="18" charset="0"/>
                                </a:rPr>
                                <m:t>,  </m:t>
                              </m:r>
                              <m:r>
                                <a:rPr lang="en-US" b="0" i="1" smtClean="0">
                                  <a:latin typeface="Cambria Math" panose="02040503050406030204" pitchFamily="18" charset="0"/>
                                </a:rPr>
                                <m:t>𝑜𝑡h𝑒𝑟𝑤𝑖𝑠𝑒</m:t>
                              </m:r>
                            </m:e>
                          </m:eqArr>
                        </m:e>
                      </m:d>
                    </m:oMath>
                  </m:oMathPara>
                </a14:m>
                <a:endParaRPr lang="en-US" dirty="0"/>
              </a:p>
            </p:txBody>
          </p:sp>
        </mc:Choice>
        <mc:Fallback xmlns="">
          <p:sp>
            <p:nvSpPr>
              <p:cNvPr id="3" name="Content Placeholder 2">
                <a:extLst>
                  <a:ext uri="{FF2B5EF4-FFF2-40B4-BE49-F238E27FC236}">
                    <a16:creationId xmlns:a16="http://schemas.microsoft.com/office/drawing/2014/main" id="{74283C54-E8A5-432A-82AD-F443E5C0E486}"/>
                  </a:ext>
                </a:extLst>
              </p:cNvPr>
              <p:cNvSpPr>
                <a:spLocks noGrp="1" noRot="1" noChangeAspect="1" noMove="1" noResize="1" noEditPoints="1" noAdjustHandles="1" noChangeArrowheads="1" noChangeShapeType="1" noTextEdit="1"/>
              </p:cNvSpPr>
              <p:nvPr>
                <p:ph idx="1"/>
              </p:nvPr>
            </p:nvSpPr>
            <p:spPr>
              <a:xfrm>
                <a:off x="838199" y="1443790"/>
                <a:ext cx="10827619" cy="4912560"/>
              </a:xfrm>
              <a:blipFill>
                <a:blip r:embed="rId2"/>
                <a:stretch>
                  <a:fillRect l="-1125" t="-2854"/>
                </a:stretch>
              </a:blipFill>
            </p:spPr>
            <p:txBody>
              <a:bodyPr/>
              <a:lstStyle/>
              <a:p>
                <a:r>
                  <a:rPr lang="en-BE">
                    <a:noFill/>
                  </a:rPr>
                  <a:t> </a:t>
                </a:r>
              </a:p>
            </p:txBody>
          </p:sp>
        </mc:Fallback>
      </mc:AlternateContent>
      <p:sp>
        <p:nvSpPr>
          <p:cNvPr id="4" name="Footer Placeholder 3">
            <a:extLst>
              <a:ext uri="{FF2B5EF4-FFF2-40B4-BE49-F238E27FC236}">
                <a16:creationId xmlns:a16="http://schemas.microsoft.com/office/drawing/2014/main" id="{CEC277C7-104F-4987-BE12-6D7AB4CEC4B6}"/>
              </a:ext>
            </a:extLst>
          </p:cNvPr>
          <p:cNvSpPr>
            <a:spLocks noGrp="1"/>
          </p:cNvSpPr>
          <p:nvPr>
            <p:ph type="ftr" sz="quarter" idx="11"/>
          </p:nvPr>
        </p:nvSpPr>
        <p:spPr/>
        <p:txBody>
          <a:bodyPr/>
          <a:lstStyle/>
          <a:p>
            <a:r>
              <a:rPr lang="en-US"/>
              <a:t>Elementary Combinatorics and Probability - March 2021</a:t>
            </a:r>
            <a:endParaRPr lang="en-BE"/>
          </a:p>
        </p:txBody>
      </p:sp>
      <p:sp>
        <p:nvSpPr>
          <p:cNvPr id="5" name="Slide Number Placeholder 4">
            <a:extLst>
              <a:ext uri="{FF2B5EF4-FFF2-40B4-BE49-F238E27FC236}">
                <a16:creationId xmlns:a16="http://schemas.microsoft.com/office/drawing/2014/main" id="{458EBFD0-DBFE-4F6A-9510-977A53989AEA}"/>
              </a:ext>
            </a:extLst>
          </p:cNvPr>
          <p:cNvSpPr>
            <a:spLocks noGrp="1"/>
          </p:cNvSpPr>
          <p:nvPr>
            <p:ph type="sldNum" sz="quarter" idx="12"/>
          </p:nvPr>
        </p:nvSpPr>
        <p:spPr/>
        <p:txBody>
          <a:bodyPr/>
          <a:lstStyle/>
          <a:p>
            <a:fld id="{08CF7B41-8972-4B54-B2ED-1FFF63F18177}" type="slidenum">
              <a:rPr lang="en-BE" smtClean="0"/>
              <a:t>147</a:t>
            </a:fld>
            <a:endParaRPr lang="en-BE"/>
          </a:p>
        </p:txBody>
      </p:sp>
    </p:spTree>
    <p:extLst>
      <p:ext uri="{BB962C8B-B14F-4D97-AF65-F5344CB8AC3E}">
        <p14:creationId xmlns:p14="http://schemas.microsoft.com/office/powerpoint/2010/main" val="1582490056"/>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EFB04-F114-4FDD-93A4-7FE31114EFF2}"/>
              </a:ext>
            </a:extLst>
          </p:cNvPr>
          <p:cNvSpPr>
            <a:spLocks noGrp="1"/>
          </p:cNvSpPr>
          <p:nvPr>
            <p:ph type="title"/>
          </p:nvPr>
        </p:nvSpPr>
        <p:spPr/>
        <p:txBody>
          <a:bodyPr/>
          <a:lstStyle/>
          <a:p>
            <a:r>
              <a:rPr lang="en-US" dirty="0"/>
              <a:t>Probability mass function</a:t>
            </a:r>
            <a:endParaRPr lang="en-B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4283C54-E8A5-432A-82AD-F443E5C0E486}"/>
                  </a:ext>
                </a:extLst>
              </p:cNvPr>
              <p:cNvSpPr>
                <a:spLocks noGrp="1"/>
              </p:cNvSpPr>
              <p:nvPr>
                <p:ph idx="1"/>
              </p:nvPr>
            </p:nvSpPr>
            <p:spPr>
              <a:xfrm>
                <a:off x="838199" y="1443790"/>
                <a:ext cx="10827619" cy="4912560"/>
              </a:xfrm>
            </p:spPr>
            <p:txBody>
              <a:bodyPr>
                <a:normAutofit lnSpcReduction="10000"/>
              </a:bodyPr>
              <a:lstStyle/>
              <a:p>
                <a:r>
                  <a:rPr lang="en-US" dirty="0"/>
                  <a:t>For a discrete random variable </a:t>
                </a:r>
                <a14:m>
                  <m:oMath xmlns:m="http://schemas.openxmlformats.org/officeDocument/2006/math">
                    <m:r>
                      <a:rPr lang="en-US" i="1" dirty="0" smtClean="0">
                        <a:latin typeface="Cambria Math" panose="02040503050406030204" pitchFamily="18" charset="0"/>
                      </a:rPr>
                      <m:t>𝑋</m:t>
                    </m:r>
                  </m:oMath>
                </a14:m>
                <a:r>
                  <a:rPr lang="en-US" dirty="0"/>
                  <a:t> with range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𝑋</m:t>
                        </m:r>
                      </m:sub>
                    </m:sSub>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m:t>
                        </m:r>
                      </m:e>
                    </m:d>
                  </m:oMath>
                </a14:m>
                <a:r>
                  <a:rPr lang="en-US" dirty="0"/>
                  <a:t> </a:t>
                </a:r>
                <a:r>
                  <a:rPr lang="en-US" b="1" dirty="0"/>
                  <a:t>probability mass function (PMF) </a:t>
                </a:r>
                <a:r>
                  <a:rPr lang="en-US" dirty="0"/>
                  <a:t>is defined as</a:t>
                </a:r>
              </a:p>
              <a:p>
                <a:pPr marL="0" indent="0">
                  <a:buNone/>
                </a:pPr>
                <a:endParaRPr lang="en-US" sz="1600" dirty="0"/>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𝑋</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eqArr>
                            <m:eqArrPr>
                              <m:ctrlPr>
                                <a:rPr lang="en-US" b="0" i="1" smtClean="0">
                                  <a:latin typeface="Cambria Math" panose="02040503050406030204" pitchFamily="18" charset="0"/>
                                </a:rPr>
                              </m:ctrlPr>
                            </m:eqArrPr>
                            <m:e>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𝑋</m:t>
                                  </m:r>
                                  <m:r>
                                    <a:rPr lang="en-US" b="0" i="1" smtClean="0">
                                      <a:latin typeface="Cambria Math" panose="02040503050406030204" pitchFamily="18" charset="0"/>
                                    </a:rPr>
                                    <m:t>=</m:t>
                                  </m:r>
                                  <m:r>
                                    <a:rPr lang="en-US" b="0" i="1" smtClean="0">
                                      <a:latin typeface="Cambria Math" panose="02040503050406030204" pitchFamily="18" charset="0"/>
                                    </a:rPr>
                                    <m:t>𝑥</m:t>
                                  </m:r>
                                </m:e>
                              </m:d>
                              <m:r>
                                <a:rPr lang="en-US" b="0" i="1" smtClean="0">
                                  <a:latin typeface="Cambria Math" panose="02040503050406030204" pitchFamily="18" charset="0"/>
                                </a:rPr>
                                <m:t>,  </m:t>
                              </m:r>
                              <m:r>
                                <a:rPr lang="en-US" b="0" i="1" smtClean="0">
                                  <a:latin typeface="Cambria Math" panose="02040503050406030204" pitchFamily="18" charset="0"/>
                                </a:rPr>
                                <m:t>𝑥</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𝑋</m:t>
                                  </m:r>
                                </m:sub>
                              </m:sSub>
                            </m:e>
                            <m:e>
                              <m:r>
                                <a:rPr lang="en-US" b="0" i="1" smtClean="0">
                                  <a:latin typeface="Cambria Math" panose="02040503050406030204" pitchFamily="18" charset="0"/>
                                </a:rPr>
                                <m:t>0,                  </m:t>
                              </m:r>
                              <m:r>
                                <a:rPr lang="en-US" b="0" i="1" smtClean="0">
                                  <a:latin typeface="Cambria Math" panose="02040503050406030204" pitchFamily="18" charset="0"/>
                                </a:rPr>
                                <m:t>𝑥</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𝑋</m:t>
                                  </m:r>
                                </m:sub>
                              </m:sSub>
                            </m:e>
                          </m:eqArr>
                        </m:e>
                      </m:d>
                    </m:oMath>
                  </m:oMathPara>
                </a14:m>
                <a:br>
                  <a:rPr lang="en-US" dirty="0"/>
                </a:br>
                <a:r>
                  <a:rPr lang="en-US" dirty="0"/>
                  <a:t>Example:</a:t>
                </a:r>
              </a:p>
              <a:p>
                <a:pPr marL="0" indent="0">
                  <a:buNone/>
                </a:pPr>
                <a:r>
                  <a:rPr lang="en-US" dirty="0"/>
                  <a:t>Random variable </a:t>
                </a:r>
                <a14:m>
                  <m:oMath xmlns:m="http://schemas.openxmlformats.org/officeDocument/2006/math">
                    <m:r>
                      <a:rPr lang="en-US" i="1" dirty="0">
                        <a:latin typeface="Cambria Math" panose="02040503050406030204" pitchFamily="18" charset="0"/>
                      </a:rPr>
                      <m:t>𝑋</m:t>
                    </m:r>
                  </m:oMath>
                </a14:m>
                <a:r>
                  <a:rPr lang="en-US" dirty="0"/>
                  <a:t> – number of heads after 2 tosses of a coin.</a:t>
                </a:r>
              </a:p>
              <a:p>
                <a:pPr marL="0" indent="0">
                  <a:buNone/>
                </a:pPr>
                <a:endParaRPr lang="en-US" sz="1800" dirty="0"/>
              </a:p>
              <a:p>
                <a:pPr marL="0" indent="0" algn="ctr">
                  <a:buNone/>
                </a:pPr>
                <a14:m>
                  <m:oMathPara xmlns:m="http://schemas.openxmlformats.org/officeDocument/2006/math">
                    <m:oMathParaPr>
                      <m:jc m:val="center"/>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𝑋</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eqArr>
                            <m:eqArrPr>
                              <m:ctrlPr>
                                <a:rPr lang="en-US" b="0" i="1" smtClean="0">
                                  <a:latin typeface="Cambria Math" panose="02040503050406030204" pitchFamily="18" charset="0"/>
                                </a:rPr>
                              </m:ctrlPr>
                            </m:eqArrPr>
                            <m:e>
                              <m:r>
                                <a:rPr lang="en-US" b="0" i="1" smtClean="0">
                                  <a:latin typeface="Cambria Math" panose="02040503050406030204" pitchFamily="18" charset="0"/>
                                </a:rPr>
                                <m:t>0.25,     </m:t>
                              </m:r>
                              <m:r>
                                <a:rPr lang="en-US" b="0" i="1" smtClean="0">
                                  <a:latin typeface="Cambria Math" panose="02040503050406030204" pitchFamily="18" charset="0"/>
                                </a:rPr>
                                <m:t>𝑥</m:t>
                              </m:r>
                              <m:r>
                                <a:rPr lang="en-US" b="0" i="1" smtClean="0">
                                  <a:latin typeface="Cambria Math" panose="02040503050406030204" pitchFamily="18" charset="0"/>
                                </a:rPr>
                                <m:t>=0</m:t>
                              </m:r>
                            </m:e>
                            <m:e>
                              <m:r>
                                <a:rPr lang="en-US" b="0" i="1" smtClean="0">
                                  <a:latin typeface="Cambria Math" panose="02040503050406030204" pitchFamily="18" charset="0"/>
                                </a:rPr>
                                <m:t>0.5,        </m:t>
                              </m:r>
                              <m:r>
                                <a:rPr lang="en-US" b="0" i="1" smtClean="0">
                                  <a:latin typeface="Cambria Math" panose="02040503050406030204" pitchFamily="18" charset="0"/>
                                </a:rPr>
                                <m:t>𝑥</m:t>
                              </m:r>
                              <m:r>
                                <a:rPr lang="en-US" b="0" i="1" smtClean="0">
                                  <a:latin typeface="Cambria Math" panose="02040503050406030204" pitchFamily="18" charset="0"/>
                                </a:rPr>
                                <m:t>=1</m:t>
                              </m:r>
                            </m:e>
                            <m:e>
                              <m:r>
                                <a:rPr lang="en-US" b="0" i="1" smtClean="0">
                                  <a:latin typeface="Cambria Math" panose="02040503050406030204" pitchFamily="18" charset="0"/>
                                </a:rPr>
                                <m:t>0.25,     </m:t>
                              </m:r>
                              <m:r>
                                <a:rPr lang="en-US" b="0" i="1" smtClean="0">
                                  <a:latin typeface="Cambria Math" panose="02040503050406030204" pitchFamily="18" charset="0"/>
                                </a:rPr>
                                <m:t>𝑥</m:t>
                              </m:r>
                              <m:r>
                                <a:rPr lang="en-US" b="0" i="1" smtClean="0">
                                  <a:latin typeface="Cambria Math" panose="02040503050406030204" pitchFamily="18" charset="0"/>
                                </a:rPr>
                                <m:t>=2</m:t>
                              </m:r>
                            </m:e>
                            <m:e>
                              <m:r>
                                <a:rPr lang="en-US" b="0" i="1" smtClean="0">
                                  <a:latin typeface="Cambria Math" panose="02040503050406030204" pitchFamily="18" charset="0"/>
                                </a:rPr>
                                <m:t>0,  </m:t>
                              </m:r>
                              <m:r>
                                <a:rPr lang="en-US" b="0" i="1" smtClean="0">
                                  <a:latin typeface="Cambria Math" panose="02040503050406030204" pitchFamily="18" charset="0"/>
                                </a:rPr>
                                <m:t>𝑜𝑡h𝑒𝑟𝑤𝑖𝑠𝑒</m:t>
                              </m:r>
                            </m:e>
                          </m:eqArr>
                        </m:e>
                      </m:d>
                    </m:oMath>
                  </m:oMathPara>
                </a14:m>
                <a:endParaRPr lang="en-US" dirty="0"/>
              </a:p>
            </p:txBody>
          </p:sp>
        </mc:Choice>
        <mc:Fallback xmlns="">
          <p:sp>
            <p:nvSpPr>
              <p:cNvPr id="3" name="Content Placeholder 2">
                <a:extLst>
                  <a:ext uri="{FF2B5EF4-FFF2-40B4-BE49-F238E27FC236}">
                    <a16:creationId xmlns:a16="http://schemas.microsoft.com/office/drawing/2014/main" id="{74283C54-E8A5-432A-82AD-F443E5C0E486}"/>
                  </a:ext>
                </a:extLst>
              </p:cNvPr>
              <p:cNvSpPr>
                <a:spLocks noGrp="1" noRot="1" noChangeAspect="1" noMove="1" noResize="1" noEditPoints="1" noAdjustHandles="1" noChangeArrowheads="1" noChangeShapeType="1" noTextEdit="1"/>
              </p:cNvSpPr>
              <p:nvPr>
                <p:ph idx="1"/>
              </p:nvPr>
            </p:nvSpPr>
            <p:spPr>
              <a:xfrm>
                <a:off x="838199" y="1443790"/>
                <a:ext cx="10827619" cy="4912560"/>
              </a:xfrm>
              <a:blipFill>
                <a:blip r:embed="rId2"/>
                <a:stretch>
                  <a:fillRect l="-1125" t="-2854"/>
                </a:stretch>
              </a:blipFill>
            </p:spPr>
            <p:txBody>
              <a:bodyPr/>
              <a:lstStyle/>
              <a:p>
                <a:r>
                  <a:rPr lang="en-BE">
                    <a:noFill/>
                  </a:rPr>
                  <a:t> </a:t>
                </a:r>
              </a:p>
            </p:txBody>
          </p:sp>
        </mc:Fallback>
      </mc:AlternateContent>
      <p:sp>
        <p:nvSpPr>
          <p:cNvPr id="4" name="Footer Placeholder 3">
            <a:extLst>
              <a:ext uri="{FF2B5EF4-FFF2-40B4-BE49-F238E27FC236}">
                <a16:creationId xmlns:a16="http://schemas.microsoft.com/office/drawing/2014/main" id="{CEC277C7-104F-4987-BE12-6D7AB4CEC4B6}"/>
              </a:ext>
            </a:extLst>
          </p:cNvPr>
          <p:cNvSpPr>
            <a:spLocks noGrp="1"/>
          </p:cNvSpPr>
          <p:nvPr>
            <p:ph type="ftr" sz="quarter" idx="11"/>
          </p:nvPr>
        </p:nvSpPr>
        <p:spPr/>
        <p:txBody>
          <a:bodyPr/>
          <a:lstStyle/>
          <a:p>
            <a:r>
              <a:rPr lang="en-US"/>
              <a:t>Elementary Combinatorics and Probability - March 2021</a:t>
            </a:r>
            <a:endParaRPr lang="en-BE"/>
          </a:p>
        </p:txBody>
      </p:sp>
      <p:sp>
        <p:nvSpPr>
          <p:cNvPr id="5" name="Slide Number Placeholder 4">
            <a:extLst>
              <a:ext uri="{FF2B5EF4-FFF2-40B4-BE49-F238E27FC236}">
                <a16:creationId xmlns:a16="http://schemas.microsoft.com/office/drawing/2014/main" id="{458EBFD0-DBFE-4F6A-9510-977A53989AEA}"/>
              </a:ext>
            </a:extLst>
          </p:cNvPr>
          <p:cNvSpPr>
            <a:spLocks noGrp="1"/>
          </p:cNvSpPr>
          <p:nvPr>
            <p:ph type="sldNum" sz="quarter" idx="12"/>
          </p:nvPr>
        </p:nvSpPr>
        <p:spPr/>
        <p:txBody>
          <a:bodyPr/>
          <a:lstStyle/>
          <a:p>
            <a:fld id="{08CF7B41-8972-4B54-B2ED-1FFF63F18177}" type="slidenum">
              <a:rPr lang="en-BE" smtClean="0"/>
              <a:t>148</a:t>
            </a:fld>
            <a:endParaRPr lang="en-BE"/>
          </a:p>
        </p:txBody>
      </p:sp>
    </p:spTree>
    <p:extLst>
      <p:ext uri="{BB962C8B-B14F-4D97-AF65-F5344CB8AC3E}">
        <p14:creationId xmlns:p14="http://schemas.microsoft.com/office/powerpoint/2010/main" val="4215539749"/>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CB3C81-5D6C-44BB-A001-935E547B1758}"/>
              </a:ext>
            </a:extLst>
          </p:cNvPr>
          <p:cNvSpPr>
            <a:spLocks noGrp="1"/>
          </p:cNvSpPr>
          <p:nvPr>
            <p:ph type="title"/>
          </p:nvPr>
        </p:nvSpPr>
        <p:spPr/>
        <p:txBody>
          <a:bodyPr/>
          <a:lstStyle/>
          <a:p>
            <a:r>
              <a:rPr lang="en-US" dirty="0"/>
              <a:t>Properties of </a:t>
            </a:r>
            <a:r>
              <a:rPr lang="en-US" dirty="0" err="1"/>
              <a:t>pmf</a:t>
            </a:r>
            <a:endParaRPr lang="en-B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D83A9E3-7C0B-49E8-A570-A46B13D76DDB}"/>
                  </a:ext>
                </a:extLst>
              </p:cNvPr>
              <p:cNvSpPr>
                <a:spLocks noGrp="1"/>
              </p:cNvSpPr>
              <p:nvPr>
                <p:ph idx="1"/>
              </p:nvPr>
            </p:nvSpPr>
            <p:spPr>
              <a:xfrm>
                <a:off x="838200" y="1424538"/>
                <a:ext cx="10515600" cy="5115962"/>
              </a:xfrm>
            </p:spPr>
            <p:txBody>
              <a:bodyPr>
                <a:normAutofit/>
              </a:bodyPr>
              <a:lstStyle/>
              <a:p>
                <a:r>
                  <a:rPr lang="en-US" dirty="0"/>
                  <a:t>Let </a:t>
                </a:r>
                <a14:m>
                  <m:oMath xmlns:m="http://schemas.openxmlformats.org/officeDocument/2006/math">
                    <m:r>
                      <a:rPr lang="en-US" i="1" dirty="0" smtClean="0">
                        <a:latin typeface="Cambria Math" panose="02040503050406030204" pitchFamily="18" charset="0"/>
                      </a:rPr>
                      <m:t>𝑋</m:t>
                    </m:r>
                  </m:oMath>
                </a14:m>
                <a:r>
                  <a:rPr lang="en-US" dirty="0"/>
                  <a:t> be a random variable with range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𝑋</m:t>
                        </m:r>
                      </m:sub>
                    </m:sSub>
                  </m:oMath>
                </a14:m>
                <a:r>
                  <a:rPr lang="en-US" dirty="0"/>
                  <a:t> and a PMF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𝑋</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oMath>
                </a14:m>
                <a:r>
                  <a:rPr lang="en-US" dirty="0"/>
                  <a:t>. </a:t>
                </a:r>
                <a:br>
                  <a:rPr lang="en-US" dirty="0"/>
                </a:br>
                <a14:m>
                  <m:oMath xmlns:m="http://schemas.openxmlformats.org/officeDocument/2006/math">
                    <m:r>
                      <a:rPr lang="en-US" i="1" dirty="0" smtClean="0">
                        <a:solidFill>
                          <a:schemeClr val="tx1">
                            <a:lumMod val="50000"/>
                            <a:lumOff val="50000"/>
                          </a:schemeClr>
                        </a:solidFill>
                        <a:latin typeface="Cambria Math" panose="02040503050406030204" pitchFamily="18" charset="0"/>
                      </a:rPr>
                      <m:t>𝑋</m:t>
                    </m:r>
                  </m:oMath>
                </a14:m>
                <a:r>
                  <a:rPr lang="en-US" dirty="0">
                    <a:solidFill>
                      <a:schemeClr val="tx1">
                        <a:lumMod val="50000"/>
                        <a:lumOff val="50000"/>
                      </a:schemeClr>
                    </a:solidFill>
                  </a:rPr>
                  <a:t> – number of heads after 2 tosses of a coin, </a:t>
                </a:r>
                <a14:m>
                  <m:oMath xmlns:m="http://schemas.openxmlformats.org/officeDocument/2006/math">
                    <m:sSub>
                      <m:sSubPr>
                        <m:ctrlPr>
                          <a:rPr lang="en-US" i="1">
                            <a:solidFill>
                              <a:schemeClr val="tx1">
                                <a:lumMod val="50000"/>
                                <a:lumOff val="50000"/>
                              </a:schemeClr>
                            </a:solidFill>
                            <a:latin typeface="Cambria Math" panose="02040503050406030204" pitchFamily="18" charset="0"/>
                          </a:rPr>
                        </m:ctrlPr>
                      </m:sSubPr>
                      <m:e>
                        <m:r>
                          <a:rPr lang="en-US" i="1">
                            <a:solidFill>
                              <a:schemeClr val="tx1">
                                <a:lumMod val="50000"/>
                                <a:lumOff val="50000"/>
                              </a:schemeClr>
                            </a:solidFill>
                            <a:latin typeface="Cambria Math" panose="02040503050406030204" pitchFamily="18" charset="0"/>
                          </a:rPr>
                          <m:t>𝑅</m:t>
                        </m:r>
                      </m:e>
                      <m:sub>
                        <m:r>
                          <a:rPr lang="en-US" i="1">
                            <a:solidFill>
                              <a:schemeClr val="tx1">
                                <a:lumMod val="50000"/>
                                <a:lumOff val="50000"/>
                              </a:schemeClr>
                            </a:solidFill>
                            <a:latin typeface="Cambria Math" panose="02040503050406030204" pitchFamily="18" charset="0"/>
                          </a:rPr>
                          <m:t>𝑋</m:t>
                        </m:r>
                      </m:sub>
                    </m:sSub>
                    <m:r>
                      <a:rPr lang="en-US" b="0" i="1" smtClean="0">
                        <a:solidFill>
                          <a:schemeClr val="tx1">
                            <a:lumMod val="50000"/>
                            <a:lumOff val="50000"/>
                          </a:schemeClr>
                        </a:solidFill>
                        <a:latin typeface="Cambria Math" panose="02040503050406030204" pitchFamily="18" charset="0"/>
                      </a:rPr>
                      <m:t>=</m:t>
                    </m:r>
                    <m:d>
                      <m:dPr>
                        <m:begChr m:val="{"/>
                        <m:endChr m:val="}"/>
                        <m:ctrlPr>
                          <a:rPr lang="en-US" b="0" i="1" smtClean="0">
                            <a:solidFill>
                              <a:schemeClr val="tx1">
                                <a:lumMod val="50000"/>
                                <a:lumOff val="50000"/>
                              </a:schemeClr>
                            </a:solidFill>
                            <a:latin typeface="Cambria Math" panose="02040503050406030204" pitchFamily="18" charset="0"/>
                          </a:rPr>
                        </m:ctrlPr>
                      </m:dPr>
                      <m:e>
                        <m:r>
                          <a:rPr lang="en-US" b="0" i="1" smtClean="0">
                            <a:solidFill>
                              <a:schemeClr val="tx1">
                                <a:lumMod val="50000"/>
                                <a:lumOff val="50000"/>
                              </a:schemeClr>
                            </a:solidFill>
                            <a:latin typeface="Cambria Math" panose="02040503050406030204" pitchFamily="18" charset="0"/>
                          </a:rPr>
                          <m:t>0, 1, 2</m:t>
                        </m:r>
                      </m:e>
                    </m:d>
                  </m:oMath>
                </a14:m>
                <a:endParaRPr lang="en-US" dirty="0"/>
              </a:p>
              <a:p>
                <a:endParaRPr lang="en-US" dirty="0"/>
              </a:p>
              <a:p>
                <a:endParaRPr lang="en-US" sz="1200" dirty="0"/>
              </a:p>
              <a:p>
                <a:r>
                  <a:rPr lang="en-US" dirty="0">
                    <a:solidFill>
                      <a:schemeClr val="bg1"/>
                    </a:solidFill>
                  </a:rPr>
                  <a:t>The following holds:</a:t>
                </a:r>
                <a:br>
                  <a:rPr lang="en-US" dirty="0">
                    <a:solidFill>
                      <a:schemeClr val="bg1"/>
                    </a:solidFill>
                  </a:rPr>
                </a:br>
                <a:endParaRPr lang="en-US" sz="800" dirty="0">
                  <a:solidFill>
                    <a:schemeClr val="bg1"/>
                  </a:solidFill>
                </a:endParaRPr>
              </a:p>
              <a:p>
                <a:pPr marL="971550" lvl="1" indent="-514350">
                  <a:lnSpc>
                    <a:spcPct val="110000"/>
                  </a:lnSpc>
                  <a:buFont typeface="+mj-lt"/>
                  <a:buAutoNum type="arabicPeriod"/>
                </a:pPr>
                <a:r>
                  <a:rPr lang="en-US" sz="2800" dirty="0">
                    <a:solidFill>
                      <a:schemeClr val="bg1"/>
                    </a:solidFill>
                  </a:rPr>
                  <a:t>For all </a:t>
                </a:r>
                <a14:m>
                  <m:oMath xmlns:m="http://schemas.openxmlformats.org/officeDocument/2006/math">
                    <m:r>
                      <a:rPr lang="en-US" sz="2800" i="1" dirty="0">
                        <a:solidFill>
                          <a:schemeClr val="bg1"/>
                        </a:solidFill>
                        <a:latin typeface="Cambria Math" panose="02040503050406030204" pitchFamily="18" charset="0"/>
                      </a:rPr>
                      <m:t>𝑥</m:t>
                    </m:r>
                  </m:oMath>
                </a14:m>
                <a:r>
                  <a:rPr lang="en-US" sz="2800" dirty="0">
                    <a:solidFill>
                      <a:schemeClr val="bg1"/>
                    </a:solidFill>
                  </a:rPr>
                  <a:t>, </a:t>
                </a:r>
                <a14:m>
                  <m:oMath xmlns:m="http://schemas.openxmlformats.org/officeDocument/2006/math">
                    <m:r>
                      <a:rPr lang="en-US" sz="2800" i="1">
                        <a:solidFill>
                          <a:schemeClr val="bg1"/>
                        </a:solidFill>
                        <a:latin typeface="Cambria Math" panose="02040503050406030204" pitchFamily="18" charset="0"/>
                      </a:rPr>
                      <m:t>0≤</m:t>
                    </m:r>
                    <m:sSub>
                      <m:sSubPr>
                        <m:ctrlPr>
                          <a:rPr lang="en-US" sz="2800" i="1">
                            <a:solidFill>
                              <a:schemeClr val="bg1"/>
                            </a:solidFill>
                            <a:latin typeface="Cambria Math" panose="02040503050406030204" pitchFamily="18" charset="0"/>
                          </a:rPr>
                        </m:ctrlPr>
                      </m:sSubPr>
                      <m:e>
                        <m:r>
                          <a:rPr lang="en-US" sz="2800" i="1">
                            <a:solidFill>
                              <a:schemeClr val="bg1"/>
                            </a:solidFill>
                            <a:latin typeface="Cambria Math" panose="02040503050406030204" pitchFamily="18" charset="0"/>
                          </a:rPr>
                          <m:t>𝑃</m:t>
                        </m:r>
                      </m:e>
                      <m:sub>
                        <m:r>
                          <a:rPr lang="en-US" sz="2800" i="1">
                            <a:solidFill>
                              <a:schemeClr val="bg1"/>
                            </a:solidFill>
                            <a:latin typeface="Cambria Math" panose="02040503050406030204" pitchFamily="18" charset="0"/>
                          </a:rPr>
                          <m:t>𝑋</m:t>
                        </m:r>
                      </m:sub>
                    </m:sSub>
                    <m:d>
                      <m:dPr>
                        <m:ctrlPr>
                          <a:rPr lang="en-US" sz="2800" i="1">
                            <a:solidFill>
                              <a:schemeClr val="bg1"/>
                            </a:solidFill>
                            <a:latin typeface="Cambria Math" panose="02040503050406030204" pitchFamily="18" charset="0"/>
                          </a:rPr>
                        </m:ctrlPr>
                      </m:dPr>
                      <m:e>
                        <m:r>
                          <a:rPr lang="en-US" sz="2800" i="1">
                            <a:solidFill>
                              <a:schemeClr val="bg1"/>
                            </a:solidFill>
                            <a:latin typeface="Cambria Math" panose="02040503050406030204" pitchFamily="18" charset="0"/>
                          </a:rPr>
                          <m:t>𝑥</m:t>
                        </m:r>
                      </m:e>
                    </m:d>
                    <m:r>
                      <a:rPr lang="en-US" sz="2800" i="1">
                        <a:solidFill>
                          <a:schemeClr val="bg1"/>
                        </a:solidFill>
                        <a:latin typeface="Cambria Math" panose="02040503050406030204" pitchFamily="18" charset="0"/>
                      </a:rPr>
                      <m:t>≤1</m:t>
                    </m:r>
                  </m:oMath>
                </a14:m>
                <a:endParaRPr lang="en-US" sz="2800" i="1" dirty="0">
                  <a:solidFill>
                    <a:schemeClr val="bg1"/>
                  </a:solidFill>
                  <a:latin typeface="Cambria Math" panose="02040503050406030204" pitchFamily="18" charset="0"/>
                </a:endParaRPr>
              </a:p>
              <a:p>
                <a:pPr marL="971550" lvl="1" indent="-514350">
                  <a:lnSpc>
                    <a:spcPct val="110000"/>
                  </a:lnSpc>
                  <a:buFont typeface="+mj-lt"/>
                  <a:buAutoNum type="arabicPeriod"/>
                </a:pPr>
                <a14:m>
                  <m:oMath xmlns:m="http://schemas.openxmlformats.org/officeDocument/2006/math">
                    <m:nary>
                      <m:naryPr>
                        <m:chr m:val="∑"/>
                        <m:supHide m:val="on"/>
                        <m:ctrlPr>
                          <a:rPr lang="en-BE" sz="2800" i="1" smtClean="0">
                            <a:solidFill>
                              <a:schemeClr val="bg1"/>
                            </a:solidFill>
                            <a:latin typeface="Cambria Math" panose="02040503050406030204" pitchFamily="18" charset="0"/>
                          </a:rPr>
                        </m:ctrlPr>
                      </m:naryPr>
                      <m:sub>
                        <m:sSub>
                          <m:sSubPr>
                            <m:ctrlPr>
                              <a:rPr lang="en-US" sz="2800" b="0" i="1" smtClean="0">
                                <a:solidFill>
                                  <a:schemeClr val="bg1"/>
                                </a:solidFill>
                                <a:latin typeface="Cambria Math" panose="02040503050406030204" pitchFamily="18" charset="0"/>
                              </a:rPr>
                            </m:ctrlPr>
                          </m:sSubPr>
                          <m:e>
                            <m:r>
                              <m:rPr>
                                <m:brk m:alnAt="7"/>
                              </m:rPr>
                              <a:rPr lang="en-US" sz="2800" b="0" i="1" smtClean="0">
                                <a:solidFill>
                                  <a:schemeClr val="bg1"/>
                                </a:solidFill>
                                <a:latin typeface="Cambria Math" panose="02040503050406030204" pitchFamily="18" charset="0"/>
                              </a:rPr>
                              <m:t>𝑥</m:t>
                            </m:r>
                          </m:e>
                          <m:sub>
                            <m:r>
                              <m:rPr>
                                <m:brk m:alnAt="7"/>
                              </m:rPr>
                              <a:rPr lang="en-US" sz="2800" b="0" i="1" smtClean="0">
                                <a:solidFill>
                                  <a:schemeClr val="bg1"/>
                                </a:solidFill>
                                <a:latin typeface="Cambria Math" panose="02040503050406030204" pitchFamily="18" charset="0"/>
                              </a:rPr>
                              <m:t>𝑘</m:t>
                            </m:r>
                          </m:sub>
                        </m:sSub>
                        <m:r>
                          <a:rPr lang="en-US" sz="2800" b="0" i="1" smtClean="0">
                            <a:solidFill>
                              <a:schemeClr val="bg1"/>
                            </a:solidFill>
                            <a:latin typeface="Cambria Math" panose="02040503050406030204" pitchFamily="18" charset="0"/>
                          </a:rPr>
                          <m:t>∈</m:t>
                        </m:r>
                        <m:sSub>
                          <m:sSubPr>
                            <m:ctrlPr>
                              <a:rPr lang="en-US" sz="2800" b="0" i="1" smtClean="0">
                                <a:solidFill>
                                  <a:schemeClr val="bg1"/>
                                </a:solidFill>
                                <a:latin typeface="Cambria Math" panose="02040503050406030204" pitchFamily="18" charset="0"/>
                              </a:rPr>
                            </m:ctrlPr>
                          </m:sSubPr>
                          <m:e>
                            <m:r>
                              <a:rPr lang="en-US" sz="2800" b="0" i="1" smtClean="0">
                                <a:solidFill>
                                  <a:schemeClr val="bg1"/>
                                </a:solidFill>
                                <a:latin typeface="Cambria Math" panose="02040503050406030204" pitchFamily="18" charset="0"/>
                              </a:rPr>
                              <m:t>𝑅</m:t>
                            </m:r>
                          </m:e>
                          <m:sub>
                            <m:r>
                              <a:rPr lang="en-US" sz="2800" b="0" i="1" smtClean="0">
                                <a:solidFill>
                                  <a:schemeClr val="bg1"/>
                                </a:solidFill>
                                <a:latin typeface="Cambria Math" panose="02040503050406030204" pitchFamily="18" charset="0"/>
                              </a:rPr>
                              <m:t>𝑋</m:t>
                            </m:r>
                          </m:sub>
                        </m:sSub>
                      </m:sub>
                      <m:sup/>
                      <m:e>
                        <m:sSub>
                          <m:sSubPr>
                            <m:ctrlPr>
                              <a:rPr lang="en-US" sz="2800" b="0" i="1" smtClean="0">
                                <a:solidFill>
                                  <a:schemeClr val="bg1"/>
                                </a:solidFill>
                                <a:latin typeface="Cambria Math" panose="02040503050406030204" pitchFamily="18" charset="0"/>
                              </a:rPr>
                            </m:ctrlPr>
                          </m:sSubPr>
                          <m:e>
                            <m:r>
                              <a:rPr lang="en-US" sz="2800" b="0" i="1" smtClean="0">
                                <a:solidFill>
                                  <a:schemeClr val="bg1"/>
                                </a:solidFill>
                                <a:latin typeface="Cambria Math" panose="02040503050406030204" pitchFamily="18" charset="0"/>
                              </a:rPr>
                              <m:t>𝑃</m:t>
                            </m:r>
                          </m:e>
                          <m:sub>
                            <m:r>
                              <a:rPr lang="en-US" sz="2800" b="0" i="1" smtClean="0">
                                <a:solidFill>
                                  <a:schemeClr val="bg1"/>
                                </a:solidFill>
                                <a:latin typeface="Cambria Math" panose="02040503050406030204" pitchFamily="18" charset="0"/>
                              </a:rPr>
                              <m:t>𝑋</m:t>
                            </m:r>
                          </m:sub>
                        </m:sSub>
                        <m:d>
                          <m:dPr>
                            <m:ctrlPr>
                              <a:rPr lang="en-US" sz="2800" b="0" i="1" smtClean="0">
                                <a:solidFill>
                                  <a:schemeClr val="bg1"/>
                                </a:solidFill>
                                <a:latin typeface="Cambria Math" panose="02040503050406030204" pitchFamily="18" charset="0"/>
                              </a:rPr>
                            </m:ctrlPr>
                          </m:dPr>
                          <m:e>
                            <m:sSub>
                              <m:sSubPr>
                                <m:ctrlPr>
                                  <a:rPr lang="en-US" sz="2800" b="0" i="1" smtClean="0">
                                    <a:solidFill>
                                      <a:schemeClr val="bg1"/>
                                    </a:solidFill>
                                    <a:latin typeface="Cambria Math" panose="02040503050406030204" pitchFamily="18" charset="0"/>
                                  </a:rPr>
                                </m:ctrlPr>
                              </m:sSubPr>
                              <m:e>
                                <m:r>
                                  <a:rPr lang="en-US" sz="2800" b="0" i="1" smtClean="0">
                                    <a:solidFill>
                                      <a:schemeClr val="bg1"/>
                                    </a:solidFill>
                                    <a:latin typeface="Cambria Math" panose="02040503050406030204" pitchFamily="18" charset="0"/>
                                  </a:rPr>
                                  <m:t>𝑥</m:t>
                                </m:r>
                              </m:e>
                              <m:sub>
                                <m:r>
                                  <a:rPr lang="en-US" sz="2800" b="0" i="1" smtClean="0">
                                    <a:solidFill>
                                      <a:schemeClr val="bg1"/>
                                    </a:solidFill>
                                    <a:latin typeface="Cambria Math" panose="02040503050406030204" pitchFamily="18" charset="0"/>
                                  </a:rPr>
                                  <m:t>𝑘</m:t>
                                </m:r>
                              </m:sub>
                            </m:sSub>
                          </m:e>
                        </m:d>
                        <m:r>
                          <a:rPr lang="en-US" sz="2800" b="0" i="1" smtClean="0">
                            <a:solidFill>
                              <a:schemeClr val="bg1"/>
                            </a:solidFill>
                            <a:latin typeface="Cambria Math" panose="02040503050406030204" pitchFamily="18" charset="0"/>
                          </a:rPr>
                          <m:t>=1</m:t>
                        </m:r>
                      </m:e>
                    </m:nary>
                  </m:oMath>
                </a14:m>
                <a:br>
                  <a:rPr lang="en-US" sz="2800" dirty="0"/>
                </a:br>
                <a14:m>
                  <m:oMath xmlns:m="http://schemas.openxmlformats.org/officeDocument/2006/math">
                    <m:sSub>
                      <m:sSubPr>
                        <m:ctrlPr>
                          <a:rPr lang="en-US" sz="2800" b="0" i="1" smtClean="0">
                            <a:solidFill>
                              <a:schemeClr val="bg1"/>
                            </a:solidFill>
                            <a:latin typeface="Cambria Math" panose="02040503050406030204" pitchFamily="18" charset="0"/>
                          </a:rPr>
                        </m:ctrlPr>
                      </m:sSubPr>
                      <m:e>
                        <m:r>
                          <a:rPr lang="en-US" sz="2800" b="0" i="1" smtClean="0">
                            <a:solidFill>
                              <a:schemeClr val="bg1"/>
                            </a:solidFill>
                            <a:latin typeface="Cambria Math" panose="02040503050406030204" pitchFamily="18" charset="0"/>
                          </a:rPr>
                          <m:t>𝑃</m:t>
                        </m:r>
                      </m:e>
                      <m:sub>
                        <m:r>
                          <a:rPr lang="en-US" sz="2800" b="0" i="1" smtClean="0">
                            <a:solidFill>
                              <a:schemeClr val="bg1"/>
                            </a:solidFill>
                            <a:latin typeface="Cambria Math" panose="02040503050406030204" pitchFamily="18" charset="0"/>
                          </a:rPr>
                          <m:t>𝑋</m:t>
                        </m:r>
                      </m:sub>
                    </m:sSub>
                    <m:d>
                      <m:dPr>
                        <m:ctrlPr>
                          <a:rPr lang="en-US" sz="2800" b="0" i="1" smtClean="0">
                            <a:solidFill>
                              <a:schemeClr val="bg1"/>
                            </a:solidFill>
                            <a:latin typeface="Cambria Math" panose="02040503050406030204" pitchFamily="18" charset="0"/>
                          </a:rPr>
                        </m:ctrlPr>
                      </m:dPr>
                      <m:e>
                        <m:r>
                          <a:rPr lang="en-US" sz="2800" b="0" i="1" smtClean="0">
                            <a:solidFill>
                              <a:schemeClr val="bg1"/>
                            </a:solidFill>
                            <a:latin typeface="Cambria Math" panose="02040503050406030204" pitchFamily="18" charset="0"/>
                          </a:rPr>
                          <m:t>0</m:t>
                        </m:r>
                      </m:e>
                    </m:d>
                    <m:r>
                      <a:rPr lang="en-US" sz="2800" b="0" i="1" smtClean="0">
                        <a:solidFill>
                          <a:schemeClr val="bg1"/>
                        </a:solidFill>
                        <a:latin typeface="Cambria Math" panose="02040503050406030204" pitchFamily="18" charset="0"/>
                      </a:rPr>
                      <m:t>+</m:t>
                    </m:r>
                    <m:sSub>
                      <m:sSubPr>
                        <m:ctrlPr>
                          <a:rPr lang="en-US" sz="2800" b="0" i="1" smtClean="0">
                            <a:solidFill>
                              <a:schemeClr val="bg1"/>
                            </a:solidFill>
                            <a:latin typeface="Cambria Math" panose="02040503050406030204" pitchFamily="18" charset="0"/>
                          </a:rPr>
                        </m:ctrlPr>
                      </m:sSubPr>
                      <m:e>
                        <m:r>
                          <a:rPr lang="en-US" sz="2800" b="0" i="1" smtClean="0">
                            <a:solidFill>
                              <a:schemeClr val="bg1"/>
                            </a:solidFill>
                            <a:latin typeface="Cambria Math" panose="02040503050406030204" pitchFamily="18" charset="0"/>
                          </a:rPr>
                          <m:t>𝑃</m:t>
                        </m:r>
                      </m:e>
                      <m:sub>
                        <m:r>
                          <a:rPr lang="en-US" sz="2800" b="0" i="1" smtClean="0">
                            <a:solidFill>
                              <a:schemeClr val="bg1"/>
                            </a:solidFill>
                            <a:latin typeface="Cambria Math" panose="02040503050406030204" pitchFamily="18" charset="0"/>
                          </a:rPr>
                          <m:t>𝑋</m:t>
                        </m:r>
                      </m:sub>
                    </m:sSub>
                    <m:d>
                      <m:dPr>
                        <m:ctrlPr>
                          <a:rPr lang="en-US" sz="2800" b="0" i="1" smtClean="0">
                            <a:solidFill>
                              <a:schemeClr val="bg1"/>
                            </a:solidFill>
                            <a:latin typeface="Cambria Math" panose="02040503050406030204" pitchFamily="18" charset="0"/>
                          </a:rPr>
                        </m:ctrlPr>
                      </m:dPr>
                      <m:e>
                        <m:r>
                          <a:rPr lang="en-US" sz="2800" b="0" i="1" smtClean="0">
                            <a:solidFill>
                              <a:schemeClr val="bg1"/>
                            </a:solidFill>
                            <a:latin typeface="Cambria Math" panose="02040503050406030204" pitchFamily="18" charset="0"/>
                          </a:rPr>
                          <m:t>1</m:t>
                        </m:r>
                      </m:e>
                    </m:d>
                    <m:r>
                      <a:rPr lang="en-US" sz="2800" b="0" i="1" smtClean="0">
                        <a:solidFill>
                          <a:schemeClr val="bg1"/>
                        </a:solidFill>
                        <a:latin typeface="Cambria Math" panose="02040503050406030204" pitchFamily="18" charset="0"/>
                      </a:rPr>
                      <m:t>+</m:t>
                    </m:r>
                    <m:sSub>
                      <m:sSubPr>
                        <m:ctrlPr>
                          <a:rPr lang="en-US" sz="2800" b="0" i="1" smtClean="0">
                            <a:solidFill>
                              <a:schemeClr val="bg1"/>
                            </a:solidFill>
                            <a:latin typeface="Cambria Math" panose="02040503050406030204" pitchFamily="18" charset="0"/>
                          </a:rPr>
                        </m:ctrlPr>
                      </m:sSubPr>
                      <m:e>
                        <m:r>
                          <a:rPr lang="en-US" sz="2800" b="0" i="1" smtClean="0">
                            <a:solidFill>
                              <a:schemeClr val="bg1"/>
                            </a:solidFill>
                            <a:latin typeface="Cambria Math" panose="02040503050406030204" pitchFamily="18" charset="0"/>
                          </a:rPr>
                          <m:t>𝑃</m:t>
                        </m:r>
                      </m:e>
                      <m:sub>
                        <m:r>
                          <a:rPr lang="en-US" sz="2800" b="0" i="1" smtClean="0">
                            <a:solidFill>
                              <a:schemeClr val="bg1"/>
                            </a:solidFill>
                            <a:latin typeface="Cambria Math" panose="02040503050406030204" pitchFamily="18" charset="0"/>
                          </a:rPr>
                          <m:t>𝑋</m:t>
                        </m:r>
                      </m:sub>
                    </m:sSub>
                    <m:d>
                      <m:dPr>
                        <m:ctrlPr>
                          <a:rPr lang="en-US" sz="2800" b="0" i="1" smtClean="0">
                            <a:solidFill>
                              <a:schemeClr val="bg1"/>
                            </a:solidFill>
                            <a:latin typeface="Cambria Math" panose="02040503050406030204" pitchFamily="18" charset="0"/>
                          </a:rPr>
                        </m:ctrlPr>
                      </m:dPr>
                      <m:e>
                        <m:r>
                          <a:rPr lang="en-US" sz="2800" b="0" i="1" smtClean="0">
                            <a:solidFill>
                              <a:schemeClr val="bg1"/>
                            </a:solidFill>
                            <a:latin typeface="Cambria Math" panose="02040503050406030204" pitchFamily="18" charset="0"/>
                          </a:rPr>
                          <m:t>2</m:t>
                        </m:r>
                      </m:e>
                    </m:d>
                    <m:r>
                      <a:rPr lang="en-US" sz="2800" b="0" i="1" smtClean="0">
                        <a:solidFill>
                          <a:schemeClr val="bg1"/>
                        </a:solidFill>
                        <a:latin typeface="Cambria Math" panose="02040503050406030204" pitchFamily="18" charset="0"/>
                      </a:rPr>
                      <m:t>=0.25+0.5+0.25=1</m:t>
                    </m:r>
                  </m:oMath>
                </a14:m>
                <a:br>
                  <a:rPr lang="en-US" sz="2800" dirty="0"/>
                </a:br>
                <a:endParaRPr lang="en-US" sz="2800" dirty="0"/>
              </a:p>
              <a:p>
                <a:pPr marL="971550" lvl="1" indent="-514350">
                  <a:lnSpc>
                    <a:spcPct val="110000"/>
                  </a:lnSpc>
                  <a:buFont typeface="+mj-lt"/>
                  <a:buAutoNum type="arabicPeriod"/>
                </a:pPr>
                <a:r>
                  <a:rPr lang="en-US" sz="2800" dirty="0">
                    <a:solidFill>
                      <a:schemeClr val="bg1"/>
                    </a:solidFill>
                  </a:rPr>
                  <a:t>For any set </a:t>
                </a:r>
                <a14:m>
                  <m:oMath xmlns:m="http://schemas.openxmlformats.org/officeDocument/2006/math">
                    <m:r>
                      <a:rPr lang="en-US" sz="2800" i="1" dirty="0" smtClean="0">
                        <a:solidFill>
                          <a:schemeClr val="bg1"/>
                        </a:solidFill>
                        <a:latin typeface="Cambria Math" panose="02040503050406030204" pitchFamily="18" charset="0"/>
                      </a:rPr>
                      <m:t>𝐴</m:t>
                    </m:r>
                    <m:r>
                      <a:rPr lang="en-US" sz="2800" i="1" dirty="0">
                        <a:solidFill>
                          <a:schemeClr val="bg1"/>
                        </a:solidFill>
                        <a:latin typeface="Cambria Math" panose="02040503050406030204" pitchFamily="18" charset="0"/>
                        <a:ea typeface="Cambria Math" panose="02040503050406030204" pitchFamily="18" charset="0"/>
                      </a:rPr>
                      <m:t>⊆</m:t>
                    </m:r>
                    <m:sSub>
                      <m:sSubPr>
                        <m:ctrlPr>
                          <a:rPr lang="en-US" sz="2800" b="0" i="1" dirty="0" smtClean="0">
                            <a:solidFill>
                              <a:schemeClr val="bg1"/>
                            </a:solidFill>
                            <a:latin typeface="Cambria Math" panose="02040503050406030204" pitchFamily="18" charset="0"/>
                          </a:rPr>
                        </m:ctrlPr>
                      </m:sSubPr>
                      <m:e>
                        <m:r>
                          <a:rPr lang="en-US" sz="2800" b="0" i="1" dirty="0" smtClean="0">
                            <a:solidFill>
                              <a:schemeClr val="bg1"/>
                            </a:solidFill>
                            <a:latin typeface="Cambria Math" panose="02040503050406030204" pitchFamily="18" charset="0"/>
                          </a:rPr>
                          <m:t>𝑅</m:t>
                        </m:r>
                      </m:e>
                      <m:sub>
                        <m:r>
                          <a:rPr lang="en-US" sz="2800" b="0" i="1" dirty="0" smtClean="0">
                            <a:solidFill>
                              <a:schemeClr val="bg1"/>
                            </a:solidFill>
                            <a:latin typeface="Cambria Math" panose="02040503050406030204" pitchFamily="18" charset="0"/>
                          </a:rPr>
                          <m:t>𝑋</m:t>
                        </m:r>
                      </m:sub>
                    </m:sSub>
                  </m:oMath>
                </a14:m>
                <a:r>
                  <a:rPr lang="en-US" sz="2800" dirty="0">
                    <a:solidFill>
                      <a:schemeClr val="bg1"/>
                    </a:solidFill>
                  </a:rPr>
                  <a:t>, </a:t>
                </a:r>
                <a14:m>
                  <m:oMath xmlns:m="http://schemas.openxmlformats.org/officeDocument/2006/math">
                    <m:r>
                      <a:rPr lang="en-US" sz="2800" b="0" i="1" smtClean="0">
                        <a:solidFill>
                          <a:schemeClr val="bg1"/>
                        </a:solidFill>
                        <a:latin typeface="Cambria Math" panose="02040503050406030204" pitchFamily="18" charset="0"/>
                      </a:rPr>
                      <m:t>𝑃</m:t>
                    </m:r>
                    <m:d>
                      <m:dPr>
                        <m:ctrlPr>
                          <a:rPr lang="en-US" sz="2800" b="0" i="1" smtClean="0">
                            <a:solidFill>
                              <a:schemeClr val="bg1"/>
                            </a:solidFill>
                            <a:latin typeface="Cambria Math" panose="02040503050406030204" pitchFamily="18" charset="0"/>
                          </a:rPr>
                        </m:ctrlPr>
                      </m:dPr>
                      <m:e>
                        <m:r>
                          <a:rPr lang="en-US" sz="2800" b="0" i="1" smtClean="0">
                            <a:solidFill>
                              <a:schemeClr val="bg1"/>
                            </a:solidFill>
                            <a:latin typeface="Cambria Math" panose="02040503050406030204" pitchFamily="18" charset="0"/>
                          </a:rPr>
                          <m:t>𝑋</m:t>
                        </m:r>
                        <m:r>
                          <a:rPr lang="en-US" sz="2800" b="0" i="1" smtClean="0">
                            <a:solidFill>
                              <a:schemeClr val="bg1"/>
                            </a:solidFill>
                            <a:latin typeface="Cambria Math" panose="02040503050406030204" pitchFamily="18" charset="0"/>
                          </a:rPr>
                          <m:t>∈</m:t>
                        </m:r>
                        <m:r>
                          <a:rPr lang="en-US" sz="2800" b="0" i="1" smtClean="0">
                            <a:solidFill>
                              <a:schemeClr val="bg1"/>
                            </a:solidFill>
                            <a:latin typeface="Cambria Math" panose="02040503050406030204" pitchFamily="18" charset="0"/>
                          </a:rPr>
                          <m:t>𝐴</m:t>
                        </m:r>
                      </m:e>
                    </m:d>
                    <m:r>
                      <a:rPr lang="en-US" sz="2800" b="0" i="1" smtClean="0">
                        <a:solidFill>
                          <a:schemeClr val="bg1"/>
                        </a:solidFill>
                        <a:latin typeface="Cambria Math" panose="02040503050406030204" pitchFamily="18" charset="0"/>
                      </a:rPr>
                      <m:t>=</m:t>
                    </m:r>
                    <m:nary>
                      <m:naryPr>
                        <m:chr m:val="∑"/>
                        <m:supHide m:val="on"/>
                        <m:ctrlPr>
                          <a:rPr lang="en-US" sz="2800" b="0" i="1" smtClean="0">
                            <a:solidFill>
                              <a:schemeClr val="bg1"/>
                            </a:solidFill>
                            <a:latin typeface="Cambria Math" panose="02040503050406030204" pitchFamily="18" charset="0"/>
                          </a:rPr>
                        </m:ctrlPr>
                      </m:naryPr>
                      <m:sub>
                        <m:sSub>
                          <m:sSubPr>
                            <m:ctrlPr>
                              <a:rPr lang="en-US" sz="2800" b="0" i="1" smtClean="0">
                                <a:solidFill>
                                  <a:schemeClr val="bg1"/>
                                </a:solidFill>
                                <a:latin typeface="Cambria Math" panose="02040503050406030204" pitchFamily="18" charset="0"/>
                              </a:rPr>
                            </m:ctrlPr>
                          </m:sSubPr>
                          <m:e>
                            <m:r>
                              <m:rPr>
                                <m:brk m:alnAt="7"/>
                              </m:rPr>
                              <a:rPr lang="en-US" sz="2800" b="0" i="1" smtClean="0">
                                <a:solidFill>
                                  <a:schemeClr val="bg1"/>
                                </a:solidFill>
                                <a:latin typeface="Cambria Math" panose="02040503050406030204" pitchFamily="18" charset="0"/>
                              </a:rPr>
                              <m:t>𝑥</m:t>
                            </m:r>
                          </m:e>
                          <m:sub>
                            <m:r>
                              <m:rPr>
                                <m:brk m:alnAt="7"/>
                              </m:rPr>
                              <a:rPr lang="en-US" sz="2800" b="0" i="1" smtClean="0">
                                <a:solidFill>
                                  <a:schemeClr val="bg1"/>
                                </a:solidFill>
                                <a:latin typeface="Cambria Math" panose="02040503050406030204" pitchFamily="18" charset="0"/>
                              </a:rPr>
                              <m:t>𝑘</m:t>
                            </m:r>
                          </m:sub>
                        </m:sSub>
                        <m:r>
                          <a:rPr lang="en-US" sz="2800" b="0" i="1" smtClean="0">
                            <a:solidFill>
                              <a:schemeClr val="bg1"/>
                            </a:solidFill>
                            <a:latin typeface="Cambria Math" panose="02040503050406030204" pitchFamily="18" charset="0"/>
                          </a:rPr>
                          <m:t>∈</m:t>
                        </m:r>
                        <m:r>
                          <a:rPr lang="en-US" sz="2800" b="0" i="1" smtClean="0">
                            <a:solidFill>
                              <a:schemeClr val="bg1"/>
                            </a:solidFill>
                            <a:latin typeface="Cambria Math" panose="02040503050406030204" pitchFamily="18" charset="0"/>
                          </a:rPr>
                          <m:t>𝐴</m:t>
                        </m:r>
                      </m:sub>
                      <m:sup/>
                      <m:e>
                        <m:sSub>
                          <m:sSubPr>
                            <m:ctrlPr>
                              <a:rPr lang="en-US" sz="2800" b="0" i="1" smtClean="0">
                                <a:solidFill>
                                  <a:schemeClr val="bg1"/>
                                </a:solidFill>
                                <a:latin typeface="Cambria Math" panose="02040503050406030204" pitchFamily="18" charset="0"/>
                              </a:rPr>
                            </m:ctrlPr>
                          </m:sSubPr>
                          <m:e>
                            <m:r>
                              <a:rPr lang="en-US" sz="2800" b="0" i="1" smtClean="0">
                                <a:solidFill>
                                  <a:schemeClr val="bg1"/>
                                </a:solidFill>
                                <a:latin typeface="Cambria Math" panose="02040503050406030204" pitchFamily="18" charset="0"/>
                              </a:rPr>
                              <m:t>𝑃</m:t>
                            </m:r>
                          </m:e>
                          <m:sub>
                            <m:r>
                              <a:rPr lang="en-US" sz="2800" b="0" i="1" smtClean="0">
                                <a:solidFill>
                                  <a:schemeClr val="bg1"/>
                                </a:solidFill>
                                <a:latin typeface="Cambria Math" panose="02040503050406030204" pitchFamily="18" charset="0"/>
                              </a:rPr>
                              <m:t>𝑋</m:t>
                            </m:r>
                          </m:sub>
                        </m:sSub>
                        <m:d>
                          <m:dPr>
                            <m:ctrlPr>
                              <a:rPr lang="en-US" sz="2800" b="0" i="1" smtClean="0">
                                <a:solidFill>
                                  <a:schemeClr val="bg1"/>
                                </a:solidFill>
                                <a:latin typeface="Cambria Math" panose="02040503050406030204" pitchFamily="18" charset="0"/>
                              </a:rPr>
                            </m:ctrlPr>
                          </m:dPr>
                          <m:e>
                            <m:sSub>
                              <m:sSubPr>
                                <m:ctrlPr>
                                  <a:rPr lang="en-US" sz="2800" b="0" i="1" smtClean="0">
                                    <a:solidFill>
                                      <a:schemeClr val="bg1"/>
                                    </a:solidFill>
                                    <a:latin typeface="Cambria Math" panose="02040503050406030204" pitchFamily="18" charset="0"/>
                                  </a:rPr>
                                </m:ctrlPr>
                              </m:sSubPr>
                              <m:e>
                                <m:r>
                                  <a:rPr lang="en-US" sz="2800" b="0" i="1" smtClean="0">
                                    <a:solidFill>
                                      <a:schemeClr val="bg1"/>
                                    </a:solidFill>
                                    <a:latin typeface="Cambria Math" panose="02040503050406030204" pitchFamily="18" charset="0"/>
                                  </a:rPr>
                                  <m:t>𝑥</m:t>
                                </m:r>
                              </m:e>
                              <m:sub>
                                <m:r>
                                  <a:rPr lang="en-US" sz="2800" b="0" i="1" smtClean="0">
                                    <a:solidFill>
                                      <a:schemeClr val="bg1"/>
                                    </a:solidFill>
                                    <a:latin typeface="Cambria Math" panose="02040503050406030204" pitchFamily="18" charset="0"/>
                                  </a:rPr>
                                  <m:t>𝑘</m:t>
                                </m:r>
                              </m:sub>
                            </m:sSub>
                          </m:e>
                        </m:d>
                      </m:e>
                    </m:nary>
                  </m:oMath>
                </a14:m>
                <a:br>
                  <a:rPr lang="en-US" sz="2800" dirty="0"/>
                </a:br>
                <a14:m>
                  <m:oMath xmlns:m="http://schemas.openxmlformats.org/officeDocument/2006/math">
                    <m:r>
                      <a:rPr lang="en-US" sz="2800" b="0" i="1" smtClean="0">
                        <a:solidFill>
                          <a:schemeClr val="bg1"/>
                        </a:solidFill>
                        <a:latin typeface="Cambria Math" panose="02040503050406030204" pitchFamily="18" charset="0"/>
                      </a:rPr>
                      <m:t>𝐴</m:t>
                    </m:r>
                    <m:r>
                      <a:rPr lang="en-US" sz="2800" b="0" i="1" smtClean="0">
                        <a:solidFill>
                          <a:schemeClr val="bg1"/>
                        </a:solidFill>
                        <a:latin typeface="Cambria Math" panose="02040503050406030204" pitchFamily="18" charset="0"/>
                      </a:rPr>
                      <m:t>=</m:t>
                    </m:r>
                    <m:d>
                      <m:dPr>
                        <m:begChr m:val="{"/>
                        <m:endChr m:val="}"/>
                        <m:ctrlPr>
                          <a:rPr lang="en-US" sz="2800" b="0" i="1" smtClean="0">
                            <a:solidFill>
                              <a:schemeClr val="bg1"/>
                            </a:solidFill>
                            <a:latin typeface="Cambria Math" panose="02040503050406030204" pitchFamily="18" charset="0"/>
                          </a:rPr>
                        </m:ctrlPr>
                      </m:dPr>
                      <m:e>
                        <m:r>
                          <a:rPr lang="en-US" sz="2800" b="0" i="1" smtClean="0">
                            <a:solidFill>
                              <a:schemeClr val="bg1"/>
                            </a:solidFill>
                            <a:latin typeface="Cambria Math" panose="02040503050406030204" pitchFamily="18" charset="0"/>
                          </a:rPr>
                          <m:t>0, 1</m:t>
                        </m:r>
                      </m:e>
                    </m:d>
                    <m:r>
                      <a:rPr lang="en-US" sz="2800" b="0" i="1" smtClean="0">
                        <a:solidFill>
                          <a:schemeClr val="bg1"/>
                        </a:solidFill>
                        <a:latin typeface="Cambria Math" panose="02040503050406030204" pitchFamily="18" charset="0"/>
                      </a:rPr>
                      <m:t>,  </m:t>
                    </m:r>
                    <m:r>
                      <a:rPr lang="en-US" sz="2800" b="0" i="1" smtClean="0">
                        <a:solidFill>
                          <a:schemeClr val="bg1"/>
                        </a:solidFill>
                        <a:latin typeface="Cambria Math" panose="02040503050406030204" pitchFamily="18" charset="0"/>
                      </a:rPr>
                      <m:t>𝑃</m:t>
                    </m:r>
                    <m:d>
                      <m:dPr>
                        <m:ctrlPr>
                          <a:rPr lang="en-US" sz="2800" b="0" i="1" smtClean="0">
                            <a:solidFill>
                              <a:schemeClr val="bg1"/>
                            </a:solidFill>
                            <a:latin typeface="Cambria Math" panose="02040503050406030204" pitchFamily="18" charset="0"/>
                          </a:rPr>
                        </m:ctrlPr>
                      </m:dPr>
                      <m:e>
                        <m:r>
                          <a:rPr lang="en-US" sz="2800" b="0" i="1" smtClean="0">
                            <a:solidFill>
                              <a:schemeClr val="bg1"/>
                            </a:solidFill>
                            <a:latin typeface="Cambria Math" panose="02040503050406030204" pitchFamily="18" charset="0"/>
                          </a:rPr>
                          <m:t>𝑋</m:t>
                        </m:r>
                        <m:r>
                          <a:rPr lang="en-US" sz="2800" b="0" i="1" smtClean="0">
                            <a:solidFill>
                              <a:schemeClr val="bg1"/>
                            </a:solidFill>
                            <a:latin typeface="Cambria Math" panose="02040503050406030204" pitchFamily="18" charset="0"/>
                          </a:rPr>
                          <m:t>=0 </m:t>
                        </m:r>
                        <m:r>
                          <a:rPr lang="en-US" sz="2800" b="0" i="1" smtClean="0">
                            <a:solidFill>
                              <a:schemeClr val="bg1"/>
                            </a:solidFill>
                            <a:latin typeface="Cambria Math" panose="02040503050406030204" pitchFamily="18" charset="0"/>
                          </a:rPr>
                          <m:t>𝑜𝑟</m:t>
                        </m:r>
                        <m:r>
                          <a:rPr lang="en-US" sz="2800" b="0" i="1" smtClean="0">
                            <a:solidFill>
                              <a:schemeClr val="bg1"/>
                            </a:solidFill>
                            <a:latin typeface="Cambria Math" panose="02040503050406030204" pitchFamily="18" charset="0"/>
                          </a:rPr>
                          <m:t> </m:t>
                        </m:r>
                        <m:r>
                          <a:rPr lang="en-US" sz="2800" b="0" i="1" smtClean="0">
                            <a:solidFill>
                              <a:schemeClr val="bg1"/>
                            </a:solidFill>
                            <a:latin typeface="Cambria Math" panose="02040503050406030204" pitchFamily="18" charset="0"/>
                          </a:rPr>
                          <m:t>𝑋</m:t>
                        </m:r>
                        <m:r>
                          <a:rPr lang="en-US" sz="2800" b="0" i="1" smtClean="0">
                            <a:solidFill>
                              <a:schemeClr val="bg1"/>
                            </a:solidFill>
                            <a:latin typeface="Cambria Math" panose="02040503050406030204" pitchFamily="18" charset="0"/>
                          </a:rPr>
                          <m:t>=1</m:t>
                        </m:r>
                      </m:e>
                    </m:d>
                    <m:r>
                      <a:rPr lang="en-US" sz="2800" b="0" i="1" smtClean="0">
                        <a:solidFill>
                          <a:schemeClr val="bg1"/>
                        </a:solidFill>
                        <a:latin typeface="Cambria Math" panose="02040503050406030204" pitchFamily="18" charset="0"/>
                      </a:rPr>
                      <m:t>=0.25+0.5=0.75</m:t>
                    </m:r>
                  </m:oMath>
                </a14:m>
                <a:endParaRPr lang="en-BE" sz="2800" dirty="0">
                  <a:solidFill>
                    <a:schemeClr val="bg1"/>
                  </a:solidFill>
                </a:endParaRPr>
              </a:p>
              <a:p>
                <a:pPr marL="514350" indent="-514350">
                  <a:buFont typeface="+mj-lt"/>
                  <a:buAutoNum type="arabicPeriod"/>
                </a:pPr>
                <a:endParaRPr lang="en-BE" dirty="0"/>
              </a:p>
            </p:txBody>
          </p:sp>
        </mc:Choice>
        <mc:Fallback xmlns="">
          <p:sp>
            <p:nvSpPr>
              <p:cNvPr id="3" name="Content Placeholder 2">
                <a:extLst>
                  <a:ext uri="{FF2B5EF4-FFF2-40B4-BE49-F238E27FC236}">
                    <a16:creationId xmlns:a16="http://schemas.microsoft.com/office/drawing/2014/main" id="{9D83A9E3-7C0B-49E8-A570-A46B13D76DDB}"/>
                  </a:ext>
                </a:extLst>
              </p:cNvPr>
              <p:cNvSpPr>
                <a:spLocks noGrp="1" noRot="1" noChangeAspect="1" noMove="1" noResize="1" noEditPoints="1" noAdjustHandles="1" noChangeArrowheads="1" noChangeShapeType="1" noTextEdit="1"/>
              </p:cNvSpPr>
              <p:nvPr>
                <p:ph idx="1"/>
              </p:nvPr>
            </p:nvSpPr>
            <p:spPr>
              <a:xfrm>
                <a:off x="838200" y="1424538"/>
                <a:ext cx="10515600" cy="5115962"/>
              </a:xfrm>
              <a:blipFill>
                <a:blip r:embed="rId2"/>
                <a:stretch>
                  <a:fillRect l="-1043" t="-2145"/>
                </a:stretch>
              </a:blipFill>
            </p:spPr>
            <p:txBody>
              <a:bodyPr/>
              <a:lstStyle/>
              <a:p>
                <a:r>
                  <a:rPr lang="en-BE">
                    <a:noFill/>
                  </a:rPr>
                  <a:t> </a:t>
                </a:r>
              </a:p>
            </p:txBody>
          </p:sp>
        </mc:Fallback>
      </mc:AlternateContent>
      <p:sp>
        <p:nvSpPr>
          <p:cNvPr id="4" name="Footer Placeholder 3">
            <a:extLst>
              <a:ext uri="{FF2B5EF4-FFF2-40B4-BE49-F238E27FC236}">
                <a16:creationId xmlns:a16="http://schemas.microsoft.com/office/drawing/2014/main" id="{0CE67406-68EA-4138-B512-14D18F3C3559}"/>
              </a:ext>
            </a:extLst>
          </p:cNvPr>
          <p:cNvSpPr>
            <a:spLocks noGrp="1"/>
          </p:cNvSpPr>
          <p:nvPr>
            <p:ph type="ftr" sz="quarter" idx="11"/>
          </p:nvPr>
        </p:nvSpPr>
        <p:spPr/>
        <p:txBody>
          <a:bodyPr/>
          <a:lstStyle/>
          <a:p>
            <a:r>
              <a:rPr lang="en-US"/>
              <a:t>Elementary Combinatorics and Probability - March 2021</a:t>
            </a:r>
            <a:endParaRPr lang="en-BE"/>
          </a:p>
        </p:txBody>
      </p:sp>
      <p:sp>
        <p:nvSpPr>
          <p:cNvPr id="5" name="Slide Number Placeholder 4">
            <a:extLst>
              <a:ext uri="{FF2B5EF4-FFF2-40B4-BE49-F238E27FC236}">
                <a16:creationId xmlns:a16="http://schemas.microsoft.com/office/drawing/2014/main" id="{7115B795-7395-4D04-96BE-6E702EE6AFF4}"/>
              </a:ext>
            </a:extLst>
          </p:cNvPr>
          <p:cNvSpPr>
            <a:spLocks noGrp="1"/>
          </p:cNvSpPr>
          <p:nvPr>
            <p:ph type="sldNum" sz="quarter" idx="12"/>
          </p:nvPr>
        </p:nvSpPr>
        <p:spPr/>
        <p:txBody>
          <a:bodyPr/>
          <a:lstStyle/>
          <a:p>
            <a:fld id="{08CF7B41-8972-4B54-B2ED-1FFF63F18177}" type="slidenum">
              <a:rPr lang="en-BE" smtClean="0"/>
              <a:t>149</a:t>
            </a:fld>
            <a:endParaRPr lang="en-BE"/>
          </a:p>
        </p:txBody>
      </p:sp>
      <mc:AlternateContent xmlns:mc="http://schemas.openxmlformats.org/markup-compatibility/2006" xmlns:a14="http://schemas.microsoft.com/office/drawing/2010/main">
        <mc:Choice Requires="a14">
          <p:graphicFrame>
            <p:nvGraphicFramePr>
              <p:cNvPr id="6" name="Table 6">
                <a:extLst>
                  <a:ext uri="{FF2B5EF4-FFF2-40B4-BE49-F238E27FC236}">
                    <a16:creationId xmlns:a16="http://schemas.microsoft.com/office/drawing/2014/main" id="{AB93820A-5A35-4753-BE5F-B1BF0B5CD73B}"/>
                  </a:ext>
                </a:extLst>
              </p:cNvPr>
              <p:cNvGraphicFramePr>
                <a:graphicFrameLocks noGrp="1"/>
              </p:cNvGraphicFramePr>
              <p:nvPr/>
            </p:nvGraphicFramePr>
            <p:xfrm>
              <a:off x="2789138" y="2372217"/>
              <a:ext cx="6613724" cy="666968"/>
            </p:xfrm>
            <a:graphic>
              <a:graphicData uri="http://schemas.openxmlformats.org/drawingml/2006/table">
                <a:tbl>
                  <a:tblPr firstRow="1" bandRow="1">
                    <a:tableStyleId>{5940675A-B579-460E-94D1-54222C63F5DA}</a:tableStyleId>
                  </a:tblPr>
                  <a:tblGrid>
                    <a:gridCol w="1653431">
                      <a:extLst>
                        <a:ext uri="{9D8B030D-6E8A-4147-A177-3AD203B41FA5}">
                          <a16:colId xmlns:a16="http://schemas.microsoft.com/office/drawing/2014/main" val="3965302168"/>
                        </a:ext>
                      </a:extLst>
                    </a:gridCol>
                    <a:gridCol w="1653431">
                      <a:extLst>
                        <a:ext uri="{9D8B030D-6E8A-4147-A177-3AD203B41FA5}">
                          <a16:colId xmlns:a16="http://schemas.microsoft.com/office/drawing/2014/main" val="103136831"/>
                        </a:ext>
                      </a:extLst>
                    </a:gridCol>
                    <a:gridCol w="1653431">
                      <a:extLst>
                        <a:ext uri="{9D8B030D-6E8A-4147-A177-3AD203B41FA5}">
                          <a16:colId xmlns:a16="http://schemas.microsoft.com/office/drawing/2014/main" val="3446235041"/>
                        </a:ext>
                      </a:extLst>
                    </a:gridCol>
                    <a:gridCol w="1653431">
                      <a:extLst>
                        <a:ext uri="{9D8B030D-6E8A-4147-A177-3AD203B41FA5}">
                          <a16:colId xmlns:a16="http://schemas.microsoft.com/office/drawing/2014/main" val="2866919245"/>
                        </a:ext>
                      </a:extLst>
                    </a:gridCol>
                  </a:tblGrid>
                  <a:tr h="328487">
                    <a:tc>
                      <a:txBody>
                        <a:bodyPr/>
                        <a:lstStyle/>
                        <a:p>
                          <a:pPr algn="ctr"/>
                          <a14:m>
                            <m:oMathPara xmlns:m="http://schemas.openxmlformats.org/officeDocument/2006/math">
                              <m:oMathParaPr>
                                <m:jc m:val="centerGroup"/>
                              </m:oMathParaPr>
                              <m:oMath xmlns:m="http://schemas.openxmlformats.org/officeDocument/2006/math">
                                <m:r>
                                  <a:rPr lang="en-US" sz="1700" i="1" dirty="0" smtClean="0">
                                    <a:solidFill>
                                      <a:schemeClr val="tx1">
                                        <a:lumMod val="50000"/>
                                        <a:lumOff val="50000"/>
                                      </a:schemeClr>
                                    </a:solidFill>
                                    <a:latin typeface="Cambria Math" panose="02040503050406030204" pitchFamily="18" charset="0"/>
                                  </a:rPr>
                                  <m:t>𝑥</m:t>
                                </m:r>
                              </m:oMath>
                            </m:oMathPara>
                          </a14:m>
                          <a:endParaRPr lang="en-BE" sz="1700" dirty="0">
                            <a:solidFill>
                              <a:schemeClr val="tx1">
                                <a:lumMod val="50000"/>
                                <a:lumOff val="50000"/>
                              </a:schemeClr>
                            </a:solidFill>
                          </a:endParaRPr>
                        </a:p>
                      </a:txBody>
                      <a:tcPr marL="74405" marR="74405" marT="37202" marB="37202"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14:m>
                            <m:oMathPara xmlns:m="http://schemas.openxmlformats.org/officeDocument/2006/math">
                              <m:oMathParaPr>
                                <m:jc m:val="centerGroup"/>
                              </m:oMathParaPr>
                              <m:oMath xmlns:m="http://schemas.openxmlformats.org/officeDocument/2006/math">
                                <m:r>
                                  <a:rPr lang="en-US" sz="1700" i="0" dirty="0" smtClean="0">
                                    <a:solidFill>
                                      <a:schemeClr val="tx1">
                                        <a:lumMod val="50000"/>
                                        <a:lumOff val="50000"/>
                                      </a:schemeClr>
                                    </a:solidFill>
                                    <a:latin typeface="Cambria Math" panose="02040503050406030204" pitchFamily="18" charset="0"/>
                                  </a:rPr>
                                  <m:t>0</m:t>
                                </m:r>
                              </m:oMath>
                            </m:oMathPara>
                          </a14:m>
                          <a:endParaRPr lang="en-BE" sz="1700" i="0" dirty="0">
                            <a:solidFill>
                              <a:schemeClr val="tx1">
                                <a:lumMod val="50000"/>
                                <a:lumOff val="50000"/>
                              </a:schemeClr>
                            </a:solidFill>
                          </a:endParaRPr>
                        </a:p>
                      </a:txBody>
                      <a:tcPr marL="74405" marR="74405" marT="37202" marB="37202"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14:m>
                            <m:oMathPara xmlns:m="http://schemas.openxmlformats.org/officeDocument/2006/math">
                              <m:oMathParaPr>
                                <m:jc m:val="centerGroup"/>
                              </m:oMathParaPr>
                              <m:oMath xmlns:m="http://schemas.openxmlformats.org/officeDocument/2006/math">
                                <m:r>
                                  <a:rPr lang="en-US" sz="1700" i="0" dirty="0" smtClean="0">
                                    <a:solidFill>
                                      <a:schemeClr val="tx1">
                                        <a:lumMod val="50000"/>
                                        <a:lumOff val="50000"/>
                                      </a:schemeClr>
                                    </a:solidFill>
                                    <a:latin typeface="Cambria Math" panose="02040503050406030204" pitchFamily="18" charset="0"/>
                                  </a:rPr>
                                  <m:t>1</m:t>
                                </m:r>
                              </m:oMath>
                            </m:oMathPara>
                          </a14:m>
                          <a:endParaRPr lang="en-BE" sz="1700" i="0" dirty="0">
                            <a:solidFill>
                              <a:schemeClr val="tx1">
                                <a:lumMod val="50000"/>
                                <a:lumOff val="50000"/>
                              </a:schemeClr>
                            </a:solidFill>
                          </a:endParaRPr>
                        </a:p>
                      </a:txBody>
                      <a:tcPr marL="74405" marR="74405" marT="37202" marB="37202"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14:m>
                            <m:oMathPara xmlns:m="http://schemas.openxmlformats.org/officeDocument/2006/math">
                              <m:oMathParaPr>
                                <m:jc m:val="centerGroup"/>
                              </m:oMathParaPr>
                              <m:oMath xmlns:m="http://schemas.openxmlformats.org/officeDocument/2006/math">
                                <m:r>
                                  <a:rPr lang="en-US" sz="1700" i="0" dirty="0" smtClean="0">
                                    <a:solidFill>
                                      <a:schemeClr val="tx1">
                                        <a:lumMod val="50000"/>
                                        <a:lumOff val="50000"/>
                                      </a:schemeClr>
                                    </a:solidFill>
                                    <a:latin typeface="Cambria Math" panose="02040503050406030204" pitchFamily="18" charset="0"/>
                                  </a:rPr>
                                  <m:t>2</m:t>
                                </m:r>
                              </m:oMath>
                            </m:oMathPara>
                          </a14:m>
                          <a:endParaRPr lang="en-BE" sz="1700" i="0" dirty="0">
                            <a:solidFill>
                              <a:schemeClr val="tx1">
                                <a:lumMod val="50000"/>
                                <a:lumOff val="50000"/>
                              </a:schemeClr>
                            </a:solidFill>
                          </a:endParaRPr>
                        </a:p>
                      </a:txBody>
                      <a:tcPr marL="74405" marR="74405" marT="37202" marB="37202"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17222001"/>
                      </a:ext>
                    </a:extLst>
                  </a:tr>
                  <a:tr h="328487">
                    <a:tc>
                      <a:txBody>
                        <a:bodyPr/>
                        <a:lstStyle/>
                        <a:p>
                          <a:pPr algn="ctr"/>
                          <a14:m>
                            <m:oMathPara xmlns:m="http://schemas.openxmlformats.org/officeDocument/2006/math">
                              <m:oMathParaPr>
                                <m:jc m:val="centerGroup"/>
                              </m:oMathParaPr>
                              <m:oMath xmlns:m="http://schemas.openxmlformats.org/officeDocument/2006/math">
                                <m:r>
                                  <a:rPr lang="en-US" sz="1700" i="1" dirty="0" smtClean="0">
                                    <a:solidFill>
                                      <a:schemeClr val="tx1">
                                        <a:lumMod val="50000"/>
                                        <a:lumOff val="50000"/>
                                      </a:schemeClr>
                                    </a:solidFill>
                                    <a:latin typeface="Cambria Math" panose="02040503050406030204" pitchFamily="18" charset="0"/>
                                  </a:rPr>
                                  <m:t>𝑃</m:t>
                                </m:r>
                                <m:r>
                                  <a:rPr lang="en-US" sz="1700" i="1" dirty="0" smtClean="0">
                                    <a:solidFill>
                                      <a:schemeClr val="tx1">
                                        <a:lumMod val="50000"/>
                                        <a:lumOff val="50000"/>
                                      </a:schemeClr>
                                    </a:solidFill>
                                    <a:latin typeface="Cambria Math" panose="02040503050406030204" pitchFamily="18" charset="0"/>
                                  </a:rPr>
                                  <m:t>(</m:t>
                                </m:r>
                                <m:r>
                                  <a:rPr lang="en-US" sz="1700" i="1" dirty="0" smtClean="0">
                                    <a:solidFill>
                                      <a:schemeClr val="tx1">
                                        <a:lumMod val="50000"/>
                                        <a:lumOff val="50000"/>
                                      </a:schemeClr>
                                    </a:solidFill>
                                    <a:latin typeface="Cambria Math" panose="02040503050406030204" pitchFamily="18" charset="0"/>
                                  </a:rPr>
                                  <m:t>𝑥</m:t>
                                </m:r>
                                <m:r>
                                  <a:rPr lang="en-US" sz="1700" i="1" dirty="0" smtClean="0">
                                    <a:solidFill>
                                      <a:schemeClr val="tx1">
                                        <a:lumMod val="50000"/>
                                        <a:lumOff val="50000"/>
                                      </a:schemeClr>
                                    </a:solidFill>
                                    <a:latin typeface="Cambria Math" panose="02040503050406030204" pitchFamily="18" charset="0"/>
                                  </a:rPr>
                                  <m:t>)</m:t>
                                </m:r>
                              </m:oMath>
                            </m:oMathPara>
                          </a14:m>
                          <a:endParaRPr lang="en-BE" sz="1700" dirty="0">
                            <a:solidFill>
                              <a:schemeClr val="tx1">
                                <a:lumMod val="50000"/>
                                <a:lumOff val="50000"/>
                              </a:schemeClr>
                            </a:solidFill>
                          </a:endParaRPr>
                        </a:p>
                      </a:txBody>
                      <a:tcPr marL="74405" marR="74405" marT="37202" marB="37202"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700" dirty="0">
                              <a:solidFill>
                                <a:schemeClr val="tx1">
                                  <a:lumMod val="50000"/>
                                  <a:lumOff val="50000"/>
                                </a:schemeClr>
                              </a:solidFill>
                            </a:rPr>
                            <a:t>0.25</a:t>
                          </a:r>
                          <a:endParaRPr lang="en-BE" sz="1700" dirty="0">
                            <a:solidFill>
                              <a:schemeClr val="tx1">
                                <a:lumMod val="50000"/>
                                <a:lumOff val="50000"/>
                              </a:schemeClr>
                            </a:solidFill>
                          </a:endParaRPr>
                        </a:p>
                      </a:txBody>
                      <a:tcPr marL="74405" marR="74405" marT="37202" marB="37202"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700" dirty="0">
                              <a:solidFill>
                                <a:schemeClr val="tx1">
                                  <a:lumMod val="50000"/>
                                  <a:lumOff val="50000"/>
                                </a:schemeClr>
                              </a:solidFill>
                            </a:rPr>
                            <a:t>0.5</a:t>
                          </a:r>
                          <a:endParaRPr lang="en-BE" sz="1700" dirty="0">
                            <a:solidFill>
                              <a:schemeClr val="tx1">
                                <a:lumMod val="50000"/>
                                <a:lumOff val="50000"/>
                              </a:schemeClr>
                            </a:solidFill>
                          </a:endParaRPr>
                        </a:p>
                      </a:txBody>
                      <a:tcPr marL="74405" marR="74405" marT="37202" marB="37202"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700" dirty="0">
                              <a:solidFill>
                                <a:schemeClr val="tx1">
                                  <a:lumMod val="50000"/>
                                  <a:lumOff val="50000"/>
                                </a:schemeClr>
                              </a:solidFill>
                            </a:rPr>
                            <a:t>0.25</a:t>
                          </a:r>
                          <a:endParaRPr lang="en-BE" sz="1700" dirty="0">
                            <a:solidFill>
                              <a:schemeClr val="tx1">
                                <a:lumMod val="50000"/>
                                <a:lumOff val="50000"/>
                              </a:schemeClr>
                            </a:solidFill>
                          </a:endParaRPr>
                        </a:p>
                      </a:txBody>
                      <a:tcPr marL="74405" marR="74405" marT="37202" marB="37202"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29395762"/>
                      </a:ext>
                    </a:extLst>
                  </a:tr>
                </a:tbl>
              </a:graphicData>
            </a:graphic>
          </p:graphicFrame>
        </mc:Choice>
        <mc:Fallback xmlns="">
          <p:graphicFrame>
            <p:nvGraphicFramePr>
              <p:cNvPr id="6" name="Table 6">
                <a:extLst>
                  <a:ext uri="{FF2B5EF4-FFF2-40B4-BE49-F238E27FC236}">
                    <a16:creationId xmlns:a16="http://schemas.microsoft.com/office/drawing/2014/main" id="{AB93820A-5A35-4753-BE5F-B1BF0B5CD73B}"/>
                  </a:ext>
                </a:extLst>
              </p:cNvPr>
              <p:cNvGraphicFramePr>
                <a:graphicFrameLocks noGrp="1"/>
              </p:cNvGraphicFramePr>
              <p:nvPr/>
            </p:nvGraphicFramePr>
            <p:xfrm>
              <a:off x="2789138" y="2372217"/>
              <a:ext cx="6613724" cy="666968"/>
            </p:xfrm>
            <a:graphic>
              <a:graphicData uri="http://schemas.openxmlformats.org/drawingml/2006/table">
                <a:tbl>
                  <a:tblPr firstRow="1" bandRow="1">
                    <a:tableStyleId>{5940675A-B579-460E-94D1-54222C63F5DA}</a:tableStyleId>
                  </a:tblPr>
                  <a:tblGrid>
                    <a:gridCol w="1653431">
                      <a:extLst>
                        <a:ext uri="{9D8B030D-6E8A-4147-A177-3AD203B41FA5}">
                          <a16:colId xmlns:a16="http://schemas.microsoft.com/office/drawing/2014/main" val="3965302168"/>
                        </a:ext>
                      </a:extLst>
                    </a:gridCol>
                    <a:gridCol w="1653431">
                      <a:extLst>
                        <a:ext uri="{9D8B030D-6E8A-4147-A177-3AD203B41FA5}">
                          <a16:colId xmlns:a16="http://schemas.microsoft.com/office/drawing/2014/main" val="103136831"/>
                        </a:ext>
                      </a:extLst>
                    </a:gridCol>
                    <a:gridCol w="1653431">
                      <a:extLst>
                        <a:ext uri="{9D8B030D-6E8A-4147-A177-3AD203B41FA5}">
                          <a16:colId xmlns:a16="http://schemas.microsoft.com/office/drawing/2014/main" val="3446235041"/>
                        </a:ext>
                      </a:extLst>
                    </a:gridCol>
                    <a:gridCol w="1653431">
                      <a:extLst>
                        <a:ext uri="{9D8B030D-6E8A-4147-A177-3AD203B41FA5}">
                          <a16:colId xmlns:a16="http://schemas.microsoft.com/office/drawing/2014/main" val="2866919245"/>
                        </a:ext>
                      </a:extLst>
                    </a:gridCol>
                  </a:tblGrid>
                  <a:tr h="333484">
                    <a:tc>
                      <a:txBody>
                        <a:bodyPr/>
                        <a:lstStyle/>
                        <a:p>
                          <a:endParaRPr lang="en-BE"/>
                        </a:p>
                      </a:txBody>
                      <a:tcPr marL="74405" marR="74405" marT="37202" marB="37202"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735" t="-3636" r="-300368" b="-125455"/>
                          </a:stretch>
                        </a:blipFill>
                      </a:tcPr>
                    </a:tc>
                    <a:tc>
                      <a:txBody>
                        <a:bodyPr/>
                        <a:lstStyle/>
                        <a:p>
                          <a:endParaRPr lang="en-BE"/>
                        </a:p>
                      </a:txBody>
                      <a:tcPr marL="74405" marR="74405" marT="37202" marB="37202"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101107" t="-3636" r="-201476" b="-125455"/>
                          </a:stretch>
                        </a:blipFill>
                      </a:tcPr>
                    </a:tc>
                    <a:tc>
                      <a:txBody>
                        <a:bodyPr/>
                        <a:lstStyle/>
                        <a:p>
                          <a:endParaRPr lang="en-BE"/>
                        </a:p>
                      </a:txBody>
                      <a:tcPr marL="74405" marR="74405" marT="37202" marB="37202"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200368" t="-3636" r="-100735" b="-125455"/>
                          </a:stretch>
                        </a:blipFill>
                      </a:tcPr>
                    </a:tc>
                    <a:tc>
                      <a:txBody>
                        <a:bodyPr/>
                        <a:lstStyle/>
                        <a:p>
                          <a:endParaRPr lang="en-BE"/>
                        </a:p>
                      </a:txBody>
                      <a:tcPr marL="74405" marR="74405" marT="37202" marB="37202"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301476" t="-3636" r="-1107" b="-125455"/>
                          </a:stretch>
                        </a:blipFill>
                      </a:tcPr>
                    </a:tc>
                    <a:extLst>
                      <a:ext uri="{0D108BD9-81ED-4DB2-BD59-A6C34878D82A}">
                        <a16:rowId xmlns:a16="http://schemas.microsoft.com/office/drawing/2014/main" val="2817222001"/>
                      </a:ext>
                    </a:extLst>
                  </a:tr>
                  <a:tr h="333484">
                    <a:tc>
                      <a:txBody>
                        <a:bodyPr/>
                        <a:lstStyle/>
                        <a:p>
                          <a:endParaRPr lang="en-BE"/>
                        </a:p>
                      </a:txBody>
                      <a:tcPr marL="74405" marR="74405" marT="37202" marB="37202"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735" t="-103636" r="-300368" b="-25455"/>
                          </a:stretch>
                        </a:blipFill>
                      </a:tcPr>
                    </a:tc>
                    <a:tc>
                      <a:txBody>
                        <a:bodyPr/>
                        <a:lstStyle/>
                        <a:p>
                          <a:pPr algn="ctr"/>
                          <a:r>
                            <a:rPr lang="en-US" sz="1700" dirty="0">
                              <a:solidFill>
                                <a:schemeClr val="tx1">
                                  <a:lumMod val="50000"/>
                                  <a:lumOff val="50000"/>
                                </a:schemeClr>
                              </a:solidFill>
                            </a:rPr>
                            <a:t>0.25</a:t>
                          </a:r>
                          <a:endParaRPr lang="en-BE" sz="1700" dirty="0">
                            <a:solidFill>
                              <a:schemeClr val="tx1">
                                <a:lumMod val="50000"/>
                                <a:lumOff val="50000"/>
                              </a:schemeClr>
                            </a:solidFill>
                          </a:endParaRPr>
                        </a:p>
                      </a:txBody>
                      <a:tcPr marL="74405" marR="74405" marT="37202" marB="37202"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700" dirty="0">
                              <a:solidFill>
                                <a:schemeClr val="tx1">
                                  <a:lumMod val="50000"/>
                                  <a:lumOff val="50000"/>
                                </a:schemeClr>
                              </a:solidFill>
                            </a:rPr>
                            <a:t>0.5</a:t>
                          </a:r>
                          <a:endParaRPr lang="en-BE" sz="1700" dirty="0">
                            <a:solidFill>
                              <a:schemeClr val="tx1">
                                <a:lumMod val="50000"/>
                                <a:lumOff val="50000"/>
                              </a:schemeClr>
                            </a:solidFill>
                          </a:endParaRPr>
                        </a:p>
                      </a:txBody>
                      <a:tcPr marL="74405" marR="74405" marT="37202" marB="37202"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700" dirty="0">
                              <a:solidFill>
                                <a:schemeClr val="tx1">
                                  <a:lumMod val="50000"/>
                                  <a:lumOff val="50000"/>
                                </a:schemeClr>
                              </a:solidFill>
                            </a:rPr>
                            <a:t>0.25</a:t>
                          </a:r>
                          <a:endParaRPr lang="en-BE" sz="1700" dirty="0">
                            <a:solidFill>
                              <a:schemeClr val="tx1">
                                <a:lumMod val="50000"/>
                                <a:lumOff val="50000"/>
                              </a:schemeClr>
                            </a:solidFill>
                          </a:endParaRPr>
                        </a:p>
                      </a:txBody>
                      <a:tcPr marL="74405" marR="74405" marT="37202" marB="37202"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29395762"/>
                      </a:ext>
                    </a:extLst>
                  </a:tr>
                </a:tbl>
              </a:graphicData>
            </a:graphic>
          </p:graphicFrame>
        </mc:Fallback>
      </mc:AlternateContent>
    </p:spTree>
    <p:extLst>
      <p:ext uri="{BB962C8B-B14F-4D97-AF65-F5344CB8AC3E}">
        <p14:creationId xmlns:p14="http://schemas.microsoft.com/office/powerpoint/2010/main" val="1210375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12301951-DDDA-42B1-8AC2-D837E339B3DB}"/>
              </a:ext>
            </a:extLst>
          </p:cNvPr>
          <p:cNvSpPr>
            <a:spLocks noGrp="1"/>
          </p:cNvSpPr>
          <p:nvPr>
            <p:ph type="title"/>
          </p:nvPr>
        </p:nvSpPr>
        <p:spPr/>
        <p:txBody>
          <a:bodyPr/>
          <a:lstStyle/>
          <a:p>
            <a:r>
              <a:rPr lang="en-US" dirty="0"/>
              <a:t>Drug study</a:t>
            </a:r>
            <a:endParaRPr lang="en-BE" dirty="0"/>
          </a:p>
        </p:txBody>
      </p:sp>
      <mc:AlternateContent xmlns:mc="http://schemas.openxmlformats.org/markup-compatibility/2006" xmlns:a14="http://schemas.microsoft.com/office/drawing/2010/main">
        <mc:Choice Requires="a14">
          <p:sp>
            <p:nvSpPr>
              <p:cNvPr id="9" name="Content Placeholder 8">
                <a:extLst>
                  <a:ext uri="{FF2B5EF4-FFF2-40B4-BE49-F238E27FC236}">
                    <a16:creationId xmlns:a16="http://schemas.microsoft.com/office/drawing/2014/main" id="{EB6A59D9-3A40-4A14-BA80-007F93A5EE01}"/>
                  </a:ext>
                </a:extLst>
              </p:cNvPr>
              <p:cNvSpPr>
                <a:spLocks noGrp="1"/>
              </p:cNvSpPr>
              <p:nvPr>
                <p:ph idx="1"/>
              </p:nvPr>
            </p:nvSpPr>
            <p:spPr>
              <a:xfrm>
                <a:off x="838200" y="1409700"/>
                <a:ext cx="10515600" cy="4946650"/>
              </a:xfrm>
            </p:spPr>
            <p:txBody>
              <a:bodyPr/>
              <a:lstStyle/>
              <a:p>
                <a:pPr algn="just"/>
                <a:r>
                  <a:rPr lang="en-US" dirty="0"/>
                  <a:t>In a drug study of a group of 500 patients, 150 patients responded positively to drug A, 200 patients responded positively to drug B and 90 patients responded positively to both drug A and drug B. What is the probability that a patient responds positively to drug A given that this patient responded positively to drug B?</a:t>
                </a:r>
              </a:p>
              <a:p>
                <a:pPr algn="just"/>
                <a:endParaRPr lang="en-US" dirty="0"/>
              </a:p>
              <a:p>
                <a:pPr marL="0" indent="0" algn="ctr">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𝐵</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𝐴</m:t>
                              </m:r>
                              <m:r>
                                <a:rPr lang="en-US" b="0" i="1" smtClean="0">
                                  <a:latin typeface="Cambria Math" panose="02040503050406030204" pitchFamily="18" charset="0"/>
                                </a:rPr>
                                <m:t>∩ </m:t>
                              </m:r>
                              <m:r>
                                <a:rPr lang="en-US" b="0" i="1" smtClean="0">
                                  <a:latin typeface="Cambria Math" panose="02040503050406030204" pitchFamily="18" charset="0"/>
                                </a:rPr>
                                <m:t>𝐵</m:t>
                              </m:r>
                            </m:e>
                          </m:d>
                        </m:num>
                        <m:den>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𝐵</m:t>
                              </m:r>
                            </m:e>
                          </m:d>
                        </m:den>
                      </m:f>
                      <m:r>
                        <a:rPr lang="en-US" b="0" i="1" smtClean="0">
                          <a:latin typeface="Cambria Math" panose="02040503050406030204" pitchFamily="18" charset="0"/>
                        </a:rPr>
                        <m:t>=</m:t>
                      </m:r>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90/500</m:t>
                          </m:r>
                        </m:num>
                        <m:den>
                          <m:r>
                            <a:rPr lang="en-US" b="0" i="1" smtClean="0">
                              <a:solidFill>
                                <a:schemeClr val="bg1"/>
                              </a:solidFill>
                              <a:latin typeface="Cambria Math" panose="02040503050406030204" pitchFamily="18" charset="0"/>
                            </a:rPr>
                            <m:t>200/500</m:t>
                          </m:r>
                        </m:den>
                      </m:f>
                      <m:r>
                        <a:rPr lang="en-US" b="0" i="1" smtClean="0">
                          <a:solidFill>
                            <a:schemeClr val="bg1"/>
                          </a:solidFill>
                          <a:latin typeface="Cambria Math" panose="02040503050406030204" pitchFamily="18" charset="0"/>
                        </a:rPr>
                        <m:t>=</m:t>
                      </m:r>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90</m:t>
                          </m:r>
                        </m:num>
                        <m:den>
                          <m:r>
                            <a:rPr lang="en-US" b="0" i="1" smtClean="0">
                              <a:solidFill>
                                <a:schemeClr val="bg1"/>
                              </a:solidFill>
                              <a:latin typeface="Cambria Math" panose="02040503050406030204" pitchFamily="18" charset="0"/>
                            </a:rPr>
                            <m:t>200</m:t>
                          </m:r>
                        </m:den>
                      </m:f>
                      <m:r>
                        <a:rPr lang="en-US" b="0" i="1" smtClean="0">
                          <a:solidFill>
                            <a:schemeClr val="bg1"/>
                          </a:solidFill>
                          <a:latin typeface="Cambria Math" panose="02040503050406030204" pitchFamily="18" charset="0"/>
                        </a:rPr>
                        <m:t>=</m:t>
                      </m:r>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9</m:t>
                          </m:r>
                        </m:num>
                        <m:den>
                          <m:r>
                            <a:rPr lang="en-US" b="0" i="1" smtClean="0">
                              <a:solidFill>
                                <a:schemeClr val="bg1"/>
                              </a:solidFill>
                              <a:latin typeface="Cambria Math" panose="02040503050406030204" pitchFamily="18" charset="0"/>
                            </a:rPr>
                            <m:t>20</m:t>
                          </m:r>
                        </m:den>
                      </m:f>
                    </m:oMath>
                  </m:oMathPara>
                </a14:m>
                <a:endParaRPr lang="en-US" dirty="0"/>
              </a:p>
              <a:p>
                <a:pPr marL="0" indent="0" algn="just">
                  <a:buNone/>
                </a:pPr>
                <a:endParaRPr lang="en-US" dirty="0"/>
              </a:p>
              <a:p>
                <a:pPr marL="0" indent="0" algn="ctr">
                  <a:buNone/>
                </a:pPr>
                <a:endParaRPr lang="en-US" dirty="0"/>
              </a:p>
              <a:p>
                <a:endParaRPr lang="en-BE" dirty="0"/>
              </a:p>
            </p:txBody>
          </p:sp>
        </mc:Choice>
        <mc:Fallback xmlns="">
          <p:sp>
            <p:nvSpPr>
              <p:cNvPr id="9" name="Content Placeholder 8">
                <a:extLst>
                  <a:ext uri="{FF2B5EF4-FFF2-40B4-BE49-F238E27FC236}">
                    <a16:creationId xmlns:a16="http://schemas.microsoft.com/office/drawing/2014/main" id="{EB6A59D9-3A40-4A14-BA80-007F93A5EE01}"/>
                  </a:ext>
                </a:extLst>
              </p:cNvPr>
              <p:cNvSpPr>
                <a:spLocks noGrp="1" noRot="1" noChangeAspect="1" noMove="1" noResize="1" noEditPoints="1" noAdjustHandles="1" noChangeArrowheads="1" noChangeShapeType="1" noTextEdit="1"/>
              </p:cNvSpPr>
              <p:nvPr>
                <p:ph idx="1"/>
              </p:nvPr>
            </p:nvSpPr>
            <p:spPr>
              <a:xfrm>
                <a:off x="838200" y="1409700"/>
                <a:ext cx="10515600" cy="4946650"/>
              </a:xfrm>
              <a:blipFill>
                <a:blip r:embed="rId2"/>
                <a:stretch>
                  <a:fillRect l="-1043" t="-2094" r="-1159"/>
                </a:stretch>
              </a:blipFill>
            </p:spPr>
            <p:txBody>
              <a:bodyPr/>
              <a:lstStyle/>
              <a:p>
                <a:r>
                  <a:rPr lang="en-BE">
                    <a:noFill/>
                  </a:rPr>
                  <a:t> </a:t>
                </a:r>
              </a:p>
            </p:txBody>
          </p:sp>
        </mc:Fallback>
      </mc:AlternateContent>
      <p:sp>
        <p:nvSpPr>
          <p:cNvPr id="4" name="Footer Placeholder 3">
            <a:extLst>
              <a:ext uri="{FF2B5EF4-FFF2-40B4-BE49-F238E27FC236}">
                <a16:creationId xmlns:a16="http://schemas.microsoft.com/office/drawing/2014/main" id="{702F9345-1ABF-4CB1-BAD1-58C4642E426B}"/>
              </a:ext>
            </a:extLst>
          </p:cNvPr>
          <p:cNvSpPr>
            <a:spLocks noGrp="1"/>
          </p:cNvSpPr>
          <p:nvPr>
            <p:ph type="ftr" sz="quarter" idx="11"/>
          </p:nvPr>
        </p:nvSpPr>
        <p:spPr/>
        <p:txBody>
          <a:bodyPr/>
          <a:lstStyle/>
          <a:p>
            <a:r>
              <a:rPr lang="en-US"/>
              <a:t>Elementary Combinatorics and Probability - March 2021</a:t>
            </a:r>
            <a:endParaRPr lang="en-BE"/>
          </a:p>
        </p:txBody>
      </p:sp>
      <p:sp>
        <p:nvSpPr>
          <p:cNvPr id="5" name="Slide Number Placeholder 4">
            <a:extLst>
              <a:ext uri="{FF2B5EF4-FFF2-40B4-BE49-F238E27FC236}">
                <a16:creationId xmlns:a16="http://schemas.microsoft.com/office/drawing/2014/main" id="{CF6CD7D5-7BFE-4098-8085-20A8772B18BB}"/>
              </a:ext>
            </a:extLst>
          </p:cNvPr>
          <p:cNvSpPr>
            <a:spLocks noGrp="1"/>
          </p:cNvSpPr>
          <p:nvPr>
            <p:ph type="sldNum" sz="quarter" idx="12"/>
          </p:nvPr>
        </p:nvSpPr>
        <p:spPr/>
        <p:txBody>
          <a:bodyPr/>
          <a:lstStyle/>
          <a:p>
            <a:fld id="{08CF7B41-8972-4B54-B2ED-1FFF63F18177}" type="slidenum">
              <a:rPr lang="en-BE" smtClean="0"/>
              <a:t>15</a:t>
            </a:fld>
            <a:endParaRPr lang="en-BE"/>
          </a:p>
        </p:txBody>
      </p:sp>
    </p:spTree>
    <p:extLst>
      <p:ext uri="{BB962C8B-B14F-4D97-AF65-F5344CB8AC3E}">
        <p14:creationId xmlns:p14="http://schemas.microsoft.com/office/powerpoint/2010/main" val="3580171606"/>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CB3C81-5D6C-44BB-A001-935E547B1758}"/>
              </a:ext>
            </a:extLst>
          </p:cNvPr>
          <p:cNvSpPr>
            <a:spLocks noGrp="1"/>
          </p:cNvSpPr>
          <p:nvPr>
            <p:ph type="title"/>
          </p:nvPr>
        </p:nvSpPr>
        <p:spPr/>
        <p:txBody>
          <a:bodyPr/>
          <a:lstStyle/>
          <a:p>
            <a:r>
              <a:rPr lang="en-US" dirty="0"/>
              <a:t>Properties of </a:t>
            </a:r>
            <a:r>
              <a:rPr lang="en-US" dirty="0" err="1"/>
              <a:t>pmf</a:t>
            </a:r>
            <a:endParaRPr lang="en-B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D83A9E3-7C0B-49E8-A570-A46B13D76DDB}"/>
                  </a:ext>
                </a:extLst>
              </p:cNvPr>
              <p:cNvSpPr>
                <a:spLocks noGrp="1"/>
              </p:cNvSpPr>
              <p:nvPr>
                <p:ph idx="1"/>
              </p:nvPr>
            </p:nvSpPr>
            <p:spPr>
              <a:xfrm>
                <a:off x="838200" y="1424538"/>
                <a:ext cx="10515600" cy="5115962"/>
              </a:xfrm>
            </p:spPr>
            <p:txBody>
              <a:bodyPr>
                <a:normAutofit/>
              </a:bodyPr>
              <a:lstStyle/>
              <a:p>
                <a:r>
                  <a:rPr lang="en-US" dirty="0"/>
                  <a:t>Let </a:t>
                </a:r>
                <a14:m>
                  <m:oMath xmlns:m="http://schemas.openxmlformats.org/officeDocument/2006/math">
                    <m:r>
                      <a:rPr lang="en-US" i="1" dirty="0" smtClean="0">
                        <a:latin typeface="Cambria Math" panose="02040503050406030204" pitchFamily="18" charset="0"/>
                      </a:rPr>
                      <m:t>𝑋</m:t>
                    </m:r>
                  </m:oMath>
                </a14:m>
                <a:r>
                  <a:rPr lang="en-US" dirty="0"/>
                  <a:t> be a random variable with range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𝑋</m:t>
                        </m:r>
                      </m:sub>
                    </m:sSub>
                  </m:oMath>
                </a14:m>
                <a:r>
                  <a:rPr lang="en-US" dirty="0"/>
                  <a:t> and a PMF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𝑋</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oMath>
                </a14:m>
                <a:r>
                  <a:rPr lang="en-US" dirty="0"/>
                  <a:t>. </a:t>
                </a:r>
                <a:br>
                  <a:rPr lang="en-US" dirty="0"/>
                </a:br>
                <a14:m>
                  <m:oMath xmlns:m="http://schemas.openxmlformats.org/officeDocument/2006/math">
                    <m:r>
                      <a:rPr lang="en-US" i="1" dirty="0" smtClean="0">
                        <a:solidFill>
                          <a:schemeClr val="tx1">
                            <a:lumMod val="50000"/>
                            <a:lumOff val="50000"/>
                          </a:schemeClr>
                        </a:solidFill>
                        <a:latin typeface="Cambria Math" panose="02040503050406030204" pitchFamily="18" charset="0"/>
                      </a:rPr>
                      <m:t>𝑋</m:t>
                    </m:r>
                  </m:oMath>
                </a14:m>
                <a:r>
                  <a:rPr lang="en-US" dirty="0">
                    <a:solidFill>
                      <a:schemeClr val="tx1">
                        <a:lumMod val="50000"/>
                        <a:lumOff val="50000"/>
                      </a:schemeClr>
                    </a:solidFill>
                  </a:rPr>
                  <a:t> – number of heads after 2 tosses of a coin, </a:t>
                </a:r>
                <a14:m>
                  <m:oMath xmlns:m="http://schemas.openxmlformats.org/officeDocument/2006/math">
                    <m:sSub>
                      <m:sSubPr>
                        <m:ctrlPr>
                          <a:rPr lang="en-US" i="1">
                            <a:solidFill>
                              <a:schemeClr val="tx1">
                                <a:lumMod val="50000"/>
                                <a:lumOff val="50000"/>
                              </a:schemeClr>
                            </a:solidFill>
                            <a:latin typeface="Cambria Math" panose="02040503050406030204" pitchFamily="18" charset="0"/>
                          </a:rPr>
                        </m:ctrlPr>
                      </m:sSubPr>
                      <m:e>
                        <m:r>
                          <a:rPr lang="en-US" i="1">
                            <a:solidFill>
                              <a:schemeClr val="tx1">
                                <a:lumMod val="50000"/>
                                <a:lumOff val="50000"/>
                              </a:schemeClr>
                            </a:solidFill>
                            <a:latin typeface="Cambria Math" panose="02040503050406030204" pitchFamily="18" charset="0"/>
                          </a:rPr>
                          <m:t>𝑅</m:t>
                        </m:r>
                      </m:e>
                      <m:sub>
                        <m:r>
                          <a:rPr lang="en-US" i="1">
                            <a:solidFill>
                              <a:schemeClr val="tx1">
                                <a:lumMod val="50000"/>
                                <a:lumOff val="50000"/>
                              </a:schemeClr>
                            </a:solidFill>
                            <a:latin typeface="Cambria Math" panose="02040503050406030204" pitchFamily="18" charset="0"/>
                          </a:rPr>
                          <m:t>𝑋</m:t>
                        </m:r>
                      </m:sub>
                    </m:sSub>
                    <m:r>
                      <a:rPr lang="en-US" b="0" i="1" smtClean="0">
                        <a:solidFill>
                          <a:schemeClr val="tx1">
                            <a:lumMod val="50000"/>
                            <a:lumOff val="50000"/>
                          </a:schemeClr>
                        </a:solidFill>
                        <a:latin typeface="Cambria Math" panose="02040503050406030204" pitchFamily="18" charset="0"/>
                      </a:rPr>
                      <m:t>=</m:t>
                    </m:r>
                    <m:d>
                      <m:dPr>
                        <m:begChr m:val="{"/>
                        <m:endChr m:val="}"/>
                        <m:ctrlPr>
                          <a:rPr lang="en-US" b="0" i="1" smtClean="0">
                            <a:solidFill>
                              <a:schemeClr val="tx1">
                                <a:lumMod val="50000"/>
                                <a:lumOff val="50000"/>
                              </a:schemeClr>
                            </a:solidFill>
                            <a:latin typeface="Cambria Math" panose="02040503050406030204" pitchFamily="18" charset="0"/>
                          </a:rPr>
                        </m:ctrlPr>
                      </m:dPr>
                      <m:e>
                        <m:r>
                          <a:rPr lang="en-US" b="0" i="1" smtClean="0">
                            <a:solidFill>
                              <a:schemeClr val="tx1">
                                <a:lumMod val="50000"/>
                                <a:lumOff val="50000"/>
                              </a:schemeClr>
                            </a:solidFill>
                            <a:latin typeface="Cambria Math" panose="02040503050406030204" pitchFamily="18" charset="0"/>
                          </a:rPr>
                          <m:t>0, 1, 2</m:t>
                        </m:r>
                      </m:e>
                    </m:d>
                  </m:oMath>
                </a14:m>
                <a:endParaRPr lang="en-US" dirty="0"/>
              </a:p>
              <a:p>
                <a:endParaRPr lang="en-US" dirty="0"/>
              </a:p>
              <a:p>
                <a:endParaRPr lang="en-US" sz="1200" dirty="0"/>
              </a:p>
              <a:p>
                <a:r>
                  <a:rPr lang="en-US" dirty="0"/>
                  <a:t>The following holds:</a:t>
                </a:r>
                <a:br>
                  <a:rPr lang="en-US" dirty="0"/>
                </a:br>
                <a:endParaRPr lang="en-US" sz="800" dirty="0"/>
              </a:p>
              <a:p>
                <a:pPr marL="971550" lvl="1" indent="-514350">
                  <a:lnSpc>
                    <a:spcPct val="110000"/>
                  </a:lnSpc>
                  <a:buFont typeface="+mj-lt"/>
                  <a:buAutoNum type="arabicPeriod"/>
                </a:pPr>
                <a:r>
                  <a:rPr lang="en-US" sz="2800" dirty="0"/>
                  <a:t>For all </a:t>
                </a:r>
                <a14:m>
                  <m:oMath xmlns:m="http://schemas.openxmlformats.org/officeDocument/2006/math">
                    <m:r>
                      <a:rPr lang="en-US" sz="2800" i="1" dirty="0">
                        <a:latin typeface="Cambria Math" panose="02040503050406030204" pitchFamily="18" charset="0"/>
                      </a:rPr>
                      <m:t>𝑥</m:t>
                    </m:r>
                  </m:oMath>
                </a14:m>
                <a:r>
                  <a:rPr lang="en-US" sz="2800" dirty="0"/>
                  <a:t>, </a:t>
                </a:r>
                <a14:m>
                  <m:oMath xmlns:m="http://schemas.openxmlformats.org/officeDocument/2006/math">
                    <m:r>
                      <a:rPr lang="en-US" sz="2800" i="1">
                        <a:latin typeface="Cambria Math" panose="02040503050406030204" pitchFamily="18" charset="0"/>
                      </a:rPr>
                      <m:t>0≤</m:t>
                    </m:r>
                    <m:sSub>
                      <m:sSubPr>
                        <m:ctrlPr>
                          <a:rPr lang="en-US" sz="2800" i="1">
                            <a:latin typeface="Cambria Math" panose="02040503050406030204" pitchFamily="18" charset="0"/>
                          </a:rPr>
                        </m:ctrlPr>
                      </m:sSubPr>
                      <m:e>
                        <m:r>
                          <a:rPr lang="en-US" sz="2800" i="1">
                            <a:latin typeface="Cambria Math" panose="02040503050406030204" pitchFamily="18" charset="0"/>
                          </a:rPr>
                          <m:t>𝑃</m:t>
                        </m:r>
                      </m:e>
                      <m:sub>
                        <m:r>
                          <a:rPr lang="en-US" sz="2800" i="1">
                            <a:latin typeface="Cambria Math" panose="02040503050406030204" pitchFamily="18" charset="0"/>
                          </a:rPr>
                          <m:t>𝑋</m:t>
                        </m:r>
                      </m:sub>
                    </m:sSub>
                    <m:d>
                      <m:dPr>
                        <m:ctrlPr>
                          <a:rPr lang="en-US" sz="2800" i="1">
                            <a:latin typeface="Cambria Math" panose="02040503050406030204" pitchFamily="18" charset="0"/>
                          </a:rPr>
                        </m:ctrlPr>
                      </m:dPr>
                      <m:e>
                        <m:r>
                          <a:rPr lang="en-US" sz="2800" i="1">
                            <a:latin typeface="Cambria Math" panose="02040503050406030204" pitchFamily="18" charset="0"/>
                          </a:rPr>
                          <m:t>𝑥</m:t>
                        </m:r>
                      </m:e>
                    </m:d>
                    <m:r>
                      <a:rPr lang="en-US" sz="2800" i="1">
                        <a:latin typeface="Cambria Math" panose="02040503050406030204" pitchFamily="18" charset="0"/>
                      </a:rPr>
                      <m:t>≤1</m:t>
                    </m:r>
                  </m:oMath>
                </a14:m>
                <a:endParaRPr lang="en-US" sz="2800" i="1" dirty="0">
                  <a:latin typeface="Cambria Math" panose="02040503050406030204" pitchFamily="18" charset="0"/>
                </a:endParaRPr>
              </a:p>
              <a:p>
                <a:pPr marL="971550" lvl="1" indent="-514350">
                  <a:lnSpc>
                    <a:spcPct val="110000"/>
                  </a:lnSpc>
                  <a:buFont typeface="+mj-lt"/>
                  <a:buAutoNum type="arabicPeriod"/>
                </a:pPr>
                <a14:m>
                  <m:oMath xmlns:m="http://schemas.openxmlformats.org/officeDocument/2006/math">
                    <m:nary>
                      <m:naryPr>
                        <m:chr m:val="∑"/>
                        <m:supHide m:val="on"/>
                        <m:ctrlPr>
                          <a:rPr lang="en-BE" sz="2800" i="1" smtClean="0">
                            <a:solidFill>
                              <a:schemeClr val="bg1"/>
                            </a:solidFill>
                            <a:latin typeface="Cambria Math" panose="02040503050406030204" pitchFamily="18" charset="0"/>
                          </a:rPr>
                        </m:ctrlPr>
                      </m:naryPr>
                      <m:sub>
                        <m:sSub>
                          <m:sSubPr>
                            <m:ctrlPr>
                              <a:rPr lang="en-US" sz="2800" b="0" i="1" smtClean="0">
                                <a:solidFill>
                                  <a:schemeClr val="bg1"/>
                                </a:solidFill>
                                <a:latin typeface="Cambria Math" panose="02040503050406030204" pitchFamily="18" charset="0"/>
                              </a:rPr>
                            </m:ctrlPr>
                          </m:sSubPr>
                          <m:e>
                            <m:r>
                              <m:rPr>
                                <m:brk m:alnAt="7"/>
                              </m:rPr>
                              <a:rPr lang="en-US" sz="2800" b="0" i="1" smtClean="0">
                                <a:solidFill>
                                  <a:schemeClr val="bg1"/>
                                </a:solidFill>
                                <a:latin typeface="Cambria Math" panose="02040503050406030204" pitchFamily="18" charset="0"/>
                              </a:rPr>
                              <m:t>𝑥</m:t>
                            </m:r>
                          </m:e>
                          <m:sub>
                            <m:r>
                              <m:rPr>
                                <m:brk m:alnAt="7"/>
                              </m:rPr>
                              <a:rPr lang="en-US" sz="2800" b="0" i="1" smtClean="0">
                                <a:solidFill>
                                  <a:schemeClr val="bg1"/>
                                </a:solidFill>
                                <a:latin typeface="Cambria Math" panose="02040503050406030204" pitchFamily="18" charset="0"/>
                              </a:rPr>
                              <m:t>𝑘</m:t>
                            </m:r>
                          </m:sub>
                        </m:sSub>
                        <m:r>
                          <a:rPr lang="en-US" sz="2800" b="0" i="1" smtClean="0">
                            <a:solidFill>
                              <a:schemeClr val="bg1"/>
                            </a:solidFill>
                            <a:latin typeface="Cambria Math" panose="02040503050406030204" pitchFamily="18" charset="0"/>
                          </a:rPr>
                          <m:t>∈</m:t>
                        </m:r>
                        <m:sSub>
                          <m:sSubPr>
                            <m:ctrlPr>
                              <a:rPr lang="en-US" sz="2800" b="0" i="1" smtClean="0">
                                <a:solidFill>
                                  <a:schemeClr val="bg1"/>
                                </a:solidFill>
                                <a:latin typeface="Cambria Math" panose="02040503050406030204" pitchFamily="18" charset="0"/>
                              </a:rPr>
                            </m:ctrlPr>
                          </m:sSubPr>
                          <m:e>
                            <m:r>
                              <a:rPr lang="en-US" sz="2800" b="0" i="1" smtClean="0">
                                <a:solidFill>
                                  <a:schemeClr val="bg1"/>
                                </a:solidFill>
                                <a:latin typeface="Cambria Math" panose="02040503050406030204" pitchFamily="18" charset="0"/>
                              </a:rPr>
                              <m:t>𝑅</m:t>
                            </m:r>
                          </m:e>
                          <m:sub>
                            <m:r>
                              <a:rPr lang="en-US" sz="2800" b="0" i="1" smtClean="0">
                                <a:solidFill>
                                  <a:schemeClr val="bg1"/>
                                </a:solidFill>
                                <a:latin typeface="Cambria Math" panose="02040503050406030204" pitchFamily="18" charset="0"/>
                              </a:rPr>
                              <m:t>𝑋</m:t>
                            </m:r>
                          </m:sub>
                        </m:sSub>
                      </m:sub>
                      <m:sup/>
                      <m:e>
                        <m:sSub>
                          <m:sSubPr>
                            <m:ctrlPr>
                              <a:rPr lang="en-US" sz="2800" b="0" i="1" smtClean="0">
                                <a:solidFill>
                                  <a:schemeClr val="bg1"/>
                                </a:solidFill>
                                <a:latin typeface="Cambria Math" panose="02040503050406030204" pitchFamily="18" charset="0"/>
                              </a:rPr>
                            </m:ctrlPr>
                          </m:sSubPr>
                          <m:e>
                            <m:r>
                              <a:rPr lang="en-US" sz="2800" b="0" i="1" smtClean="0">
                                <a:solidFill>
                                  <a:schemeClr val="bg1"/>
                                </a:solidFill>
                                <a:latin typeface="Cambria Math" panose="02040503050406030204" pitchFamily="18" charset="0"/>
                              </a:rPr>
                              <m:t>𝑃</m:t>
                            </m:r>
                          </m:e>
                          <m:sub>
                            <m:r>
                              <a:rPr lang="en-US" sz="2800" b="0" i="1" smtClean="0">
                                <a:solidFill>
                                  <a:schemeClr val="bg1"/>
                                </a:solidFill>
                                <a:latin typeface="Cambria Math" panose="02040503050406030204" pitchFamily="18" charset="0"/>
                              </a:rPr>
                              <m:t>𝑋</m:t>
                            </m:r>
                          </m:sub>
                        </m:sSub>
                        <m:d>
                          <m:dPr>
                            <m:ctrlPr>
                              <a:rPr lang="en-US" sz="2800" b="0" i="1" smtClean="0">
                                <a:solidFill>
                                  <a:schemeClr val="bg1"/>
                                </a:solidFill>
                                <a:latin typeface="Cambria Math" panose="02040503050406030204" pitchFamily="18" charset="0"/>
                              </a:rPr>
                            </m:ctrlPr>
                          </m:dPr>
                          <m:e>
                            <m:sSub>
                              <m:sSubPr>
                                <m:ctrlPr>
                                  <a:rPr lang="en-US" sz="2800" b="0" i="1" smtClean="0">
                                    <a:solidFill>
                                      <a:schemeClr val="bg1"/>
                                    </a:solidFill>
                                    <a:latin typeface="Cambria Math" panose="02040503050406030204" pitchFamily="18" charset="0"/>
                                  </a:rPr>
                                </m:ctrlPr>
                              </m:sSubPr>
                              <m:e>
                                <m:r>
                                  <a:rPr lang="en-US" sz="2800" b="0" i="1" smtClean="0">
                                    <a:solidFill>
                                      <a:schemeClr val="bg1"/>
                                    </a:solidFill>
                                    <a:latin typeface="Cambria Math" panose="02040503050406030204" pitchFamily="18" charset="0"/>
                                  </a:rPr>
                                  <m:t>𝑥</m:t>
                                </m:r>
                              </m:e>
                              <m:sub>
                                <m:r>
                                  <a:rPr lang="en-US" sz="2800" b="0" i="1" smtClean="0">
                                    <a:solidFill>
                                      <a:schemeClr val="bg1"/>
                                    </a:solidFill>
                                    <a:latin typeface="Cambria Math" panose="02040503050406030204" pitchFamily="18" charset="0"/>
                                  </a:rPr>
                                  <m:t>𝑘</m:t>
                                </m:r>
                              </m:sub>
                            </m:sSub>
                          </m:e>
                        </m:d>
                        <m:r>
                          <a:rPr lang="en-US" sz="2800" b="0" i="1" smtClean="0">
                            <a:solidFill>
                              <a:schemeClr val="bg1"/>
                            </a:solidFill>
                            <a:latin typeface="Cambria Math" panose="02040503050406030204" pitchFamily="18" charset="0"/>
                          </a:rPr>
                          <m:t>=1</m:t>
                        </m:r>
                      </m:e>
                    </m:nary>
                  </m:oMath>
                </a14:m>
                <a:br>
                  <a:rPr lang="en-US" sz="2800" dirty="0"/>
                </a:br>
                <a14:m>
                  <m:oMath xmlns:m="http://schemas.openxmlformats.org/officeDocument/2006/math">
                    <m:sSub>
                      <m:sSubPr>
                        <m:ctrlPr>
                          <a:rPr lang="en-US" sz="2800" b="0" i="1" smtClean="0">
                            <a:solidFill>
                              <a:schemeClr val="bg1"/>
                            </a:solidFill>
                            <a:latin typeface="Cambria Math" panose="02040503050406030204" pitchFamily="18" charset="0"/>
                          </a:rPr>
                        </m:ctrlPr>
                      </m:sSubPr>
                      <m:e>
                        <m:r>
                          <a:rPr lang="en-US" sz="2800" b="0" i="1" smtClean="0">
                            <a:solidFill>
                              <a:schemeClr val="bg1"/>
                            </a:solidFill>
                            <a:latin typeface="Cambria Math" panose="02040503050406030204" pitchFamily="18" charset="0"/>
                          </a:rPr>
                          <m:t>𝑃</m:t>
                        </m:r>
                      </m:e>
                      <m:sub>
                        <m:r>
                          <a:rPr lang="en-US" sz="2800" b="0" i="1" smtClean="0">
                            <a:solidFill>
                              <a:schemeClr val="bg1"/>
                            </a:solidFill>
                            <a:latin typeface="Cambria Math" panose="02040503050406030204" pitchFamily="18" charset="0"/>
                          </a:rPr>
                          <m:t>𝑋</m:t>
                        </m:r>
                      </m:sub>
                    </m:sSub>
                    <m:d>
                      <m:dPr>
                        <m:ctrlPr>
                          <a:rPr lang="en-US" sz="2800" b="0" i="1" smtClean="0">
                            <a:solidFill>
                              <a:schemeClr val="bg1"/>
                            </a:solidFill>
                            <a:latin typeface="Cambria Math" panose="02040503050406030204" pitchFamily="18" charset="0"/>
                          </a:rPr>
                        </m:ctrlPr>
                      </m:dPr>
                      <m:e>
                        <m:r>
                          <a:rPr lang="en-US" sz="2800" b="0" i="1" smtClean="0">
                            <a:solidFill>
                              <a:schemeClr val="bg1"/>
                            </a:solidFill>
                            <a:latin typeface="Cambria Math" panose="02040503050406030204" pitchFamily="18" charset="0"/>
                          </a:rPr>
                          <m:t>0</m:t>
                        </m:r>
                      </m:e>
                    </m:d>
                    <m:r>
                      <a:rPr lang="en-US" sz="2800" b="0" i="1" smtClean="0">
                        <a:solidFill>
                          <a:schemeClr val="bg1"/>
                        </a:solidFill>
                        <a:latin typeface="Cambria Math" panose="02040503050406030204" pitchFamily="18" charset="0"/>
                      </a:rPr>
                      <m:t>+</m:t>
                    </m:r>
                    <m:sSub>
                      <m:sSubPr>
                        <m:ctrlPr>
                          <a:rPr lang="en-US" sz="2800" b="0" i="1" smtClean="0">
                            <a:solidFill>
                              <a:schemeClr val="bg1"/>
                            </a:solidFill>
                            <a:latin typeface="Cambria Math" panose="02040503050406030204" pitchFamily="18" charset="0"/>
                          </a:rPr>
                        </m:ctrlPr>
                      </m:sSubPr>
                      <m:e>
                        <m:r>
                          <a:rPr lang="en-US" sz="2800" b="0" i="1" smtClean="0">
                            <a:solidFill>
                              <a:schemeClr val="bg1"/>
                            </a:solidFill>
                            <a:latin typeface="Cambria Math" panose="02040503050406030204" pitchFamily="18" charset="0"/>
                          </a:rPr>
                          <m:t>𝑃</m:t>
                        </m:r>
                      </m:e>
                      <m:sub>
                        <m:r>
                          <a:rPr lang="en-US" sz="2800" b="0" i="1" smtClean="0">
                            <a:solidFill>
                              <a:schemeClr val="bg1"/>
                            </a:solidFill>
                            <a:latin typeface="Cambria Math" panose="02040503050406030204" pitchFamily="18" charset="0"/>
                          </a:rPr>
                          <m:t>𝑋</m:t>
                        </m:r>
                      </m:sub>
                    </m:sSub>
                    <m:d>
                      <m:dPr>
                        <m:ctrlPr>
                          <a:rPr lang="en-US" sz="2800" b="0" i="1" smtClean="0">
                            <a:solidFill>
                              <a:schemeClr val="bg1"/>
                            </a:solidFill>
                            <a:latin typeface="Cambria Math" panose="02040503050406030204" pitchFamily="18" charset="0"/>
                          </a:rPr>
                        </m:ctrlPr>
                      </m:dPr>
                      <m:e>
                        <m:r>
                          <a:rPr lang="en-US" sz="2800" b="0" i="1" smtClean="0">
                            <a:solidFill>
                              <a:schemeClr val="bg1"/>
                            </a:solidFill>
                            <a:latin typeface="Cambria Math" panose="02040503050406030204" pitchFamily="18" charset="0"/>
                          </a:rPr>
                          <m:t>1</m:t>
                        </m:r>
                      </m:e>
                    </m:d>
                    <m:r>
                      <a:rPr lang="en-US" sz="2800" b="0" i="1" smtClean="0">
                        <a:solidFill>
                          <a:schemeClr val="bg1"/>
                        </a:solidFill>
                        <a:latin typeface="Cambria Math" panose="02040503050406030204" pitchFamily="18" charset="0"/>
                      </a:rPr>
                      <m:t>+</m:t>
                    </m:r>
                    <m:sSub>
                      <m:sSubPr>
                        <m:ctrlPr>
                          <a:rPr lang="en-US" sz="2800" b="0" i="1" smtClean="0">
                            <a:solidFill>
                              <a:schemeClr val="bg1"/>
                            </a:solidFill>
                            <a:latin typeface="Cambria Math" panose="02040503050406030204" pitchFamily="18" charset="0"/>
                          </a:rPr>
                        </m:ctrlPr>
                      </m:sSubPr>
                      <m:e>
                        <m:r>
                          <a:rPr lang="en-US" sz="2800" b="0" i="1" smtClean="0">
                            <a:solidFill>
                              <a:schemeClr val="bg1"/>
                            </a:solidFill>
                            <a:latin typeface="Cambria Math" panose="02040503050406030204" pitchFamily="18" charset="0"/>
                          </a:rPr>
                          <m:t>𝑃</m:t>
                        </m:r>
                      </m:e>
                      <m:sub>
                        <m:r>
                          <a:rPr lang="en-US" sz="2800" b="0" i="1" smtClean="0">
                            <a:solidFill>
                              <a:schemeClr val="bg1"/>
                            </a:solidFill>
                            <a:latin typeface="Cambria Math" panose="02040503050406030204" pitchFamily="18" charset="0"/>
                          </a:rPr>
                          <m:t>𝑋</m:t>
                        </m:r>
                      </m:sub>
                    </m:sSub>
                    <m:d>
                      <m:dPr>
                        <m:ctrlPr>
                          <a:rPr lang="en-US" sz="2800" b="0" i="1" smtClean="0">
                            <a:solidFill>
                              <a:schemeClr val="bg1"/>
                            </a:solidFill>
                            <a:latin typeface="Cambria Math" panose="02040503050406030204" pitchFamily="18" charset="0"/>
                          </a:rPr>
                        </m:ctrlPr>
                      </m:dPr>
                      <m:e>
                        <m:r>
                          <a:rPr lang="en-US" sz="2800" b="0" i="1" smtClean="0">
                            <a:solidFill>
                              <a:schemeClr val="bg1"/>
                            </a:solidFill>
                            <a:latin typeface="Cambria Math" panose="02040503050406030204" pitchFamily="18" charset="0"/>
                          </a:rPr>
                          <m:t>2</m:t>
                        </m:r>
                      </m:e>
                    </m:d>
                    <m:r>
                      <a:rPr lang="en-US" sz="2800" b="0" i="1" smtClean="0">
                        <a:solidFill>
                          <a:schemeClr val="bg1"/>
                        </a:solidFill>
                        <a:latin typeface="Cambria Math" panose="02040503050406030204" pitchFamily="18" charset="0"/>
                      </a:rPr>
                      <m:t>=0.25+0.5+0.25=1</m:t>
                    </m:r>
                  </m:oMath>
                </a14:m>
                <a:br>
                  <a:rPr lang="en-US" sz="2800" dirty="0"/>
                </a:br>
                <a:endParaRPr lang="en-US" sz="2800" dirty="0"/>
              </a:p>
              <a:p>
                <a:pPr marL="971550" lvl="1" indent="-514350">
                  <a:lnSpc>
                    <a:spcPct val="110000"/>
                  </a:lnSpc>
                  <a:buFont typeface="+mj-lt"/>
                  <a:buAutoNum type="arabicPeriod"/>
                </a:pPr>
                <a:r>
                  <a:rPr lang="en-US" sz="2800" dirty="0">
                    <a:solidFill>
                      <a:schemeClr val="bg1"/>
                    </a:solidFill>
                  </a:rPr>
                  <a:t>For any set </a:t>
                </a:r>
                <a14:m>
                  <m:oMath xmlns:m="http://schemas.openxmlformats.org/officeDocument/2006/math">
                    <m:r>
                      <a:rPr lang="en-US" sz="2800" i="1" dirty="0" smtClean="0">
                        <a:solidFill>
                          <a:schemeClr val="bg1"/>
                        </a:solidFill>
                        <a:latin typeface="Cambria Math" panose="02040503050406030204" pitchFamily="18" charset="0"/>
                      </a:rPr>
                      <m:t>𝐴</m:t>
                    </m:r>
                    <m:r>
                      <a:rPr lang="en-US" sz="2800" i="1" dirty="0">
                        <a:solidFill>
                          <a:schemeClr val="bg1"/>
                        </a:solidFill>
                        <a:latin typeface="Cambria Math" panose="02040503050406030204" pitchFamily="18" charset="0"/>
                        <a:ea typeface="Cambria Math" panose="02040503050406030204" pitchFamily="18" charset="0"/>
                      </a:rPr>
                      <m:t>⊆</m:t>
                    </m:r>
                    <m:sSub>
                      <m:sSubPr>
                        <m:ctrlPr>
                          <a:rPr lang="en-US" sz="2800" b="0" i="1" dirty="0" smtClean="0">
                            <a:solidFill>
                              <a:schemeClr val="bg1"/>
                            </a:solidFill>
                            <a:latin typeface="Cambria Math" panose="02040503050406030204" pitchFamily="18" charset="0"/>
                          </a:rPr>
                        </m:ctrlPr>
                      </m:sSubPr>
                      <m:e>
                        <m:r>
                          <a:rPr lang="en-US" sz="2800" b="0" i="1" dirty="0" smtClean="0">
                            <a:solidFill>
                              <a:schemeClr val="bg1"/>
                            </a:solidFill>
                            <a:latin typeface="Cambria Math" panose="02040503050406030204" pitchFamily="18" charset="0"/>
                          </a:rPr>
                          <m:t>𝑅</m:t>
                        </m:r>
                      </m:e>
                      <m:sub>
                        <m:r>
                          <a:rPr lang="en-US" sz="2800" b="0" i="1" dirty="0" smtClean="0">
                            <a:solidFill>
                              <a:schemeClr val="bg1"/>
                            </a:solidFill>
                            <a:latin typeface="Cambria Math" panose="02040503050406030204" pitchFamily="18" charset="0"/>
                          </a:rPr>
                          <m:t>𝑋</m:t>
                        </m:r>
                      </m:sub>
                    </m:sSub>
                  </m:oMath>
                </a14:m>
                <a:r>
                  <a:rPr lang="en-US" sz="2800" dirty="0">
                    <a:solidFill>
                      <a:schemeClr val="bg1"/>
                    </a:solidFill>
                  </a:rPr>
                  <a:t>, </a:t>
                </a:r>
                <a14:m>
                  <m:oMath xmlns:m="http://schemas.openxmlformats.org/officeDocument/2006/math">
                    <m:r>
                      <a:rPr lang="en-US" sz="2800" b="0" i="1" smtClean="0">
                        <a:solidFill>
                          <a:schemeClr val="bg1"/>
                        </a:solidFill>
                        <a:latin typeface="Cambria Math" panose="02040503050406030204" pitchFamily="18" charset="0"/>
                      </a:rPr>
                      <m:t>𝑃</m:t>
                    </m:r>
                    <m:d>
                      <m:dPr>
                        <m:ctrlPr>
                          <a:rPr lang="en-US" sz="2800" b="0" i="1" smtClean="0">
                            <a:solidFill>
                              <a:schemeClr val="bg1"/>
                            </a:solidFill>
                            <a:latin typeface="Cambria Math" panose="02040503050406030204" pitchFamily="18" charset="0"/>
                          </a:rPr>
                        </m:ctrlPr>
                      </m:dPr>
                      <m:e>
                        <m:r>
                          <a:rPr lang="en-US" sz="2800" b="0" i="1" smtClean="0">
                            <a:solidFill>
                              <a:schemeClr val="bg1"/>
                            </a:solidFill>
                            <a:latin typeface="Cambria Math" panose="02040503050406030204" pitchFamily="18" charset="0"/>
                          </a:rPr>
                          <m:t>𝑋</m:t>
                        </m:r>
                        <m:r>
                          <a:rPr lang="en-US" sz="2800" b="0" i="1" smtClean="0">
                            <a:solidFill>
                              <a:schemeClr val="bg1"/>
                            </a:solidFill>
                            <a:latin typeface="Cambria Math" panose="02040503050406030204" pitchFamily="18" charset="0"/>
                          </a:rPr>
                          <m:t>∈</m:t>
                        </m:r>
                        <m:r>
                          <a:rPr lang="en-US" sz="2800" b="0" i="1" smtClean="0">
                            <a:solidFill>
                              <a:schemeClr val="bg1"/>
                            </a:solidFill>
                            <a:latin typeface="Cambria Math" panose="02040503050406030204" pitchFamily="18" charset="0"/>
                          </a:rPr>
                          <m:t>𝐴</m:t>
                        </m:r>
                      </m:e>
                    </m:d>
                    <m:r>
                      <a:rPr lang="en-US" sz="2800" b="0" i="1" smtClean="0">
                        <a:solidFill>
                          <a:schemeClr val="bg1"/>
                        </a:solidFill>
                        <a:latin typeface="Cambria Math" panose="02040503050406030204" pitchFamily="18" charset="0"/>
                      </a:rPr>
                      <m:t>=</m:t>
                    </m:r>
                    <m:nary>
                      <m:naryPr>
                        <m:chr m:val="∑"/>
                        <m:supHide m:val="on"/>
                        <m:ctrlPr>
                          <a:rPr lang="en-US" sz="2800" b="0" i="1" smtClean="0">
                            <a:solidFill>
                              <a:schemeClr val="bg1"/>
                            </a:solidFill>
                            <a:latin typeface="Cambria Math" panose="02040503050406030204" pitchFamily="18" charset="0"/>
                          </a:rPr>
                        </m:ctrlPr>
                      </m:naryPr>
                      <m:sub>
                        <m:sSub>
                          <m:sSubPr>
                            <m:ctrlPr>
                              <a:rPr lang="en-US" sz="2800" b="0" i="1" smtClean="0">
                                <a:solidFill>
                                  <a:schemeClr val="bg1"/>
                                </a:solidFill>
                                <a:latin typeface="Cambria Math" panose="02040503050406030204" pitchFamily="18" charset="0"/>
                              </a:rPr>
                            </m:ctrlPr>
                          </m:sSubPr>
                          <m:e>
                            <m:r>
                              <m:rPr>
                                <m:brk m:alnAt="7"/>
                              </m:rPr>
                              <a:rPr lang="en-US" sz="2800" b="0" i="1" smtClean="0">
                                <a:solidFill>
                                  <a:schemeClr val="bg1"/>
                                </a:solidFill>
                                <a:latin typeface="Cambria Math" panose="02040503050406030204" pitchFamily="18" charset="0"/>
                              </a:rPr>
                              <m:t>𝑥</m:t>
                            </m:r>
                          </m:e>
                          <m:sub>
                            <m:r>
                              <m:rPr>
                                <m:brk m:alnAt="7"/>
                              </m:rPr>
                              <a:rPr lang="en-US" sz="2800" b="0" i="1" smtClean="0">
                                <a:solidFill>
                                  <a:schemeClr val="bg1"/>
                                </a:solidFill>
                                <a:latin typeface="Cambria Math" panose="02040503050406030204" pitchFamily="18" charset="0"/>
                              </a:rPr>
                              <m:t>𝑘</m:t>
                            </m:r>
                          </m:sub>
                        </m:sSub>
                        <m:r>
                          <a:rPr lang="en-US" sz="2800" b="0" i="1" smtClean="0">
                            <a:solidFill>
                              <a:schemeClr val="bg1"/>
                            </a:solidFill>
                            <a:latin typeface="Cambria Math" panose="02040503050406030204" pitchFamily="18" charset="0"/>
                          </a:rPr>
                          <m:t>∈</m:t>
                        </m:r>
                        <m:r>
                          <a:rPr lang="en-US" sz="2800" b="0" i="1" smtClean="0">
                            <a:solidFill>
                              <a:schemeClr val="bg1"/>
                            </a:solidFill>
                            <a:latin typeface="Cambria Math" panose="02040503050406030204" pitchFamily="18" charset="0"/>
                          </a:rPr>
                          <m:t>𝐴</m:t>
                        </m:r>
                      </m:sub>
                      <m:sup/>
                      <m:e>
                        <m:sSub>
                          <m:sSubPr>
                            <m:ctrlPr>
                              <a:rPr lang="en-US" sz="2800" b="0" i="1" smtClean="0">
                                <a:solidFill>
                                  <a:schemeClr val="bg1"/>
                                </a:solidFill>
                                <a:latin typeface="Cambria Math" panose="02040503050406030204" pitchFamily="18" charset="0"/>
                              </a:rPr>
                            </m:ctrlPr>
                          </m:sSubPr>
                          <m:e>
                            <m:r>
                              <a:rPr lang="en-US" sz="2800" b="0" i="1" smtClean="0">
                                <a:solidFill>
                                  <a:schemeClr val="bg1"/>
                                </a:solidFill>
                                <a:latin typeface="Cambria Math" panose="02040503050406030204" pitchFamily="18" charset="0"/>
                              </a:rPr>
                              <m:t>𝑃</m:t>
                            </m:r>
                          </m:e>
                          <m:sub>
                            <m:r>
                              <a:rPr lang="en-US" sz="2800" b="0" i="1" smtClean="0">
                                <a:solidFill>
                                  <a:schemeClr val="bg1"/>
                                </a:solidFill>
                                <a:latin typeface="Cambria Math" panose="02040503050406030204" pitchFamily="18" charset="0"/>
                              </a:rPr>
                              <m:t>𝑋</m:t>
                            </m:r>
                          </m:sub>
                        </m:sSub>
                        <m:d>
                          <m:dPr>
                            <m:ctrlPr>
                              <a:rPr lang="en-US" sz="2800" b="0" i="1" smtClean="0">
                                <a:solidFill>
                                  <a:schemeClr val="bg1"/>
                                </a:solidFill>
                                <a:latin typeface="Cambria Math" panose="02040503050406030204" pitchFamily="18" charset="0"/>
                              </a:rPr>
                            </m:ctrlPr>
                          </m:dPr>
                          <m:e>
                            <m:sSub>
                              <m:sSubPr>
                                <m:ctrlPr>
                                  <a:rPr lang="en-US" sz="2800" b="0" i="1" smtClean="0">
                                    <a:solidFill>
                                      <a:schemeClr val="bg1"/>
                                    </a:solidFill>
                                    <a:latin typeface="Cambria Math" panose="02040503050406030204" pitchFamily="18" charset="0"/>
                                  </a:rPr>
                                </m:ctrlPr>
                              </m:sSubPr>
                              <m:e>
                                <m:r>
                                  <a:rPr lang="en-US" sz="2800" b="0" i="1" smtClean="0">
                                    <a:solidFill>
                                      <a:schemeClr val="bg1"/>
                                    </a:solidFill>
                                    <a:latin typeface="Cambria Math" panose="02040503050406030204" pitchFamily="18" charset="0"/>
                                  </a:rPr>
                                  <m:t>𝑥</m:t>
                                </m:r>
                              </m:e>
                              <m:sub>
                                <m:r>
                                  <a:rPr lang="en-US" sz="2800" b="0" i="1" smtClean="0">
                                    <a:solidFill>
                                      <a:schemeClr val="bg1"/>
                                    </a:solidFill>
                                    <a:latin typeface="Cambria Math" panose="02040503050406030204" pitchFamily="18" charset="0"/>
                                  </a:rPr>
                                  <m:t>𝑘</m:t>
                                </m:r>
                              </m:sub>
                            </m:sSub>
                          </m:e>
                        </m:d>
                      </m:e>
                    </m:nary>
                  </m:oMath>
                </a14:m>
                <a:br>
                  <a:rPr lang="en-US" sz="2800" dirty="0"/>
                </a:br>
                <a14:m>
                  <m:oMath xmlns:m="http://schemas.openxmlformats.org/officeDocument/2006/math">
                    <m:r>
                      <a:rPr lang="en-US" sz="2800" b="0" i="1" smtClean="0">
                        <a:solidFill>
                          <a:schemeClr val="bg1"/>
                        </a:solidFill>
                        <a:latin typeface="Cambria Math" panose="02040503050406030204" pitchFamily="18" charset="0"/>
                      </a:rPr>
                      <m:t>𝐴</m:t>
                    </m:r>
                    <m:r>
                      <a:rPr lang="en-US" sz="2800" b="0" i="1" smtClean="0">
                        <a:solidFill>
                          <a:schemeClr val="bg1"/>
                        </a:solidFill>
                        <a:latin typeface="Cambria Math" panose="02040503050406030204" pitchFamily="18" charset="0"/>
                      </a:rPr>
                      <m:t>=</m:t>
                    </m:r>
                    <m:d>
                      <m:dPr>
                        <m:begChr m:val="{"/>
                        <m:endChr m:val="}"/>
                        <m:ctrlPr>
                          <a:rPr lang="en-US" sz="2800" b="0" i="1" smtClean="0">
                            <a:solidFill>
                              <a:schemeClr val="bg1"/>
                            </a:solidFill>
                            <a:latin typeface="Cambria Math" panose="02040503050406030204" pitchFamily="18" charset="0"/>
                          </a:rPr>
                        </m:ctrlPr>
                      </m:dPr>
                      <m:e>
                        <m:r>
                          <a:rPr lang="en-US" sz="2800" b="0" i="1" smtClean="0">
                            <a:solidFill>
                              <a:schemeClr val="bg1"/>
                            </a:solidFill>
                            <a:latin typeface="Cambria Math" panose="02040503050406030204" pitchFamily="18" charset="0"/>
                          </a:rPr>
                          <m:t>0, 1</m:t>
                        </m:r>
                      </m:e>
                    </m:d>
                    <m:r>
                      <a:rPr lang="en-US" sz="2800" b="0" i="1" smtClean="0">
                        <a:solidFill>
                          <a:schemeClr val="bg1"/>
                        </a:solidFill>
                        <a:latin typeface="Cambria Math" panose="02040503050406030204" pitchFamily="18" charset="0"/>
                      </a:rPr>
                      <m:t>,  </m:t>
                    </m:r>
                    <m:r>
                      <a:rPr lang="en-US" sz="2800" b="0" i="1" smtClean="0">
                        <a:solidFill>
                          <a:schemeClr val="bg1"/>
                        </a:solidFill>
                        <a:latin typeface="Cambria Math" panose="02040503050406030204" pitchFamily="18" charset="0"/>
                      </a:rPr>
                      <m:t>𝑃</m:t>
                    </m:r>
                    <m:d>
                      <m:dPr>
                        <m:ctrlPr>
                          <a:rPr lang="en-US" sz="2800" b="0" i="1" smtClean="0">
                            <a:solidFill>
                              <a:schemeClr val="bg1"/>
                            </a:solidFill>
                            <a:latin typeface="Cambria Math" panose="02040503050406030204" pitchFamily="18" charset="0"/>
                          </a:rPr>
                        </m:ctrlPr>
                      </m:dPr>
                      <m:e>
                        <m:r>
                          <a:rPr lang="en-US" sz="2800" b="0" i="1" smtClean="0">
                            <a:solidFill>
                              <a:schemeClr val="bg1"/>
                            </a:solidFill>
                            <a:latin typeface="Cambria Math" panose="02040503050406030204" pitchFamily="18" charset="0"/>
                          </a:rPr>
                          <m:t>𝑋</m:t>
                        </m:r>
                        <m:r>
                          <a:rPr lang="en-US" sz="2800" b="0" i="1" smtClean="0">
                            <a:solidFill>
                              <a:schemeClr val="bg1"/>
                            </a:solidFill>
                            <a:latin typeface="Cambria Math" panose="02040503050406030204" pitchFamily="18" charset="0"/>
                          </a:rPr>
                          <m:t>=0 </m:t>
                        </m:r>
                        <m:r>
                          <a:rPr lang="en-US" sz="2800" b="0" i="1" smtClean="0">
                            <a:solidFill>
                              <a:schemeClr val="bg1"/>
                            </a:solidFill>
                            <a:latin typeface="Cambria Math" panose="02040503050406030204" pitchFamily="18" charset="0"/>
                          </a:rPr>
                          <m:t>𝑜𝑟</m:t>
                        </m:r>
                        <m:r>
                          <a:rPr lang="en-US" sz="2800" b="0" i="1" smtClean="0">
                            <a:solidFill>
                              <a:schemeClr val="bg1"/>
                            </a:solidFill>
                            <a:latin typeface="Cambria Math" panose="02040503050406030204" pitchFamily="18" charset="0"/>
                          </a:rPr>
                          <m:t> </m:t>
                        </m:r>
                        <m:r>
                          <a:rPr lang="en-US" sz="2800" b="0" i="1" smtClean="0">
                            <a:solidFill>
                              <a:schemeClr val="bg1"/>
                            </a:solidFill>
                            <a:latin typeface="Cambria Math" panose="02040503050406030204" pitchFamily="18" charset="0"/>
                          </a:rPr>
                          <m:t>𝑋</m:t>
                        </m:r>
                        <m:r>
                          <a:rPr lang="en-US" sz="2800" b="0" i="1" smtClean="0">
                            <a:solidFill>
                              <a:schemeClr val="bg1"/>
                            </a:solidFill>
                            <a:latin typeface="Cambria Math" panose="02040503050406030204" pitchFamily="18" charset="0"/>
                          </a:rPr>
                          <m:t>=1</m:t>
                        </m:r>
                      </m:e>
                    </m:d>
                    <m:r>
                      <a:rPr lang="en-US" sz="2800" b="0" i="1" smtClean="0">
                        <a:solidFill>
                          <a:schemeClr val="bg1"/>
                        </a:solidFill>
                        <a:latin typeface="Cambria Math" panose="02040503050406030204" pitchFamily="18" charset="0"/>
                      </a:rPr>
                      <m:t>=0.25+0.5=0.75</m:t>
                    </m:r>
                  </m:oMath>
                </a14:m>
                <a:endParaRPr lang="en-BE" sz="2800" dirty="0">
                  <a:solidFill>
                    <a:schemeClr val="bg1"/>
                  </a:solidFill>
                </a:endParaRPr>
              </a:p>
              <a:p>
                <a:pPr marL="514350" indent="-514350">
                  <a:buFont typeface="+mj-lt"/>
                  <a:buAutoNum type="arabicPeriod"/>
                </a:pPr>
                <a:endParaRPr lang="en-BE" dirty="0"/>
              </a:p>
            </p:txBody>
          </p:sp>
        </mc:Choice>
        <mc:Fallback xmlns="">
          <p:sp>
            <p:nvSpPr>
              <p:cNvPr id="3" name="Content Placeholder 2">
                <a:extLst>
                  <a:ext uri="{FF2B5EF4-FFF2-40B4-BE49-F238E27FC236}">
                    <a16:creationId xmlns:a16="http://schemas.microsoft.com/office/drawing/2014/main" id="{9D83A9E3-7C0B-49E8-A570-A46B13D76DDB}"/>
                  </a:ext>
                </a:extLst>
              </p:cNvPr>
              <p:cNvSpPr>
                <a:spLocks noGrp="1" noRot="1" noChangeAspect="1" noMove="1" noResize="1" noEditPoints="1" noAdjustHandles="1" noChangeArrowheads="1" noChangeShapeType="1" noTextEdit="1"/>
              </p:cNvSpPr>
              <p:nvPr>
                <p:ph idx="1"/>
              </p:nvPr>
            </p:nvSpPr>
            <p:spPr>
              <a:xfrm>
                <a:off x="838200" y="1424538"/>
                <a:ext cx="10515600" cy="5115962"/>
              </a:xfrm>
              <a:blipFill>
                <a:blip r:embed="rId2"/>
                <a:stretch>
                  <a:fillRect l="-1043" t="-2145"/>
                </a:stretch>
              </a:blipFill>
            </p:spPr>
            <p:txBody>
              <a:bodyPr/>
              <a:lstStyle/>
              <a:p>
                <a:r>
                  <a:rPr lang="en-BE">
                    <a:noFill/>
                  </a:rPr>
                  <a:t> </a:t>
                </a:r>
              </a:p>
            </p:txBody>
          </p:sp>
        </mc:Fallback>
      </mc:AlternateContent>
      <p:sp>
        <p:nvSpPr>
          <p:cNvPr id="4" name="Footer Placeholder 3">
            <a:extLst>
              <a:ext uri="{FF2B5EF4-FFF2-40B4-BE49-F238E27FC236}">
                <a16:creationId xmlns:a16="http://schemas.microsoft.com/office/drawing/2014/main" id="{0CE67406-68EA-4138-B512-14D18F3C3559}"/>
              </a:ext>
            </a:extLst>
          </p:cNvPr>
          <p:cNvSpPr>
            <a:spLocks noGrp="1"/>
          </p:cNvSpPr>
          <p:nvPr>
            <p:ph type="ftr" sz="quarter" idx="11"/>
          </p:nvPr>
        </p:nvSpPr>
        <p:spPr/>
        <p:txBody>
          <a:bodyPr/>
          <a:lstStyle/>
          <a:p>
            <a:r>
              <a:rPr lang="en-US"/>
              <a:t>Elementary Combinatorics and Probability - March 2021</a:t>
            </a:r>
            <a:endParaRPr lang="en-BE"/>
          </a:p>
        </p:txBody>
      </p:sp>
      <p:sp>
        <p:nvSpPr>
          <p:cNvPr id="5" name="Slide Number Placeholder 4">
            <a:extLst>
              <a:ext uri="{FF2B5EF4-FFF2-40B4-BE49-F238E27FC236}">
                <a16:creationId xmlns:a16="http://schemas.microsoft.com/office/drawing/2014/main" id="{7115B795-7395-4D04-96BE-6E702EE6AFF4}"/>
              </a:ext>
            </a:extLst>
          </p:cNvPr>
          <p:cNvSpPr>
            <a:spLocks noGrp="1"/>
          </p:cNvSpPr>
          <p:nvPr>
            <p:ph type="sldNum" sz="quarter" idx="12"/>
          </p:nvPr>
        </p:nvSpPr>
        <p:spPr/>
        <p:txBody>
          <a:bodyPr/>
          <a:lstStyle/>
          <a:p>
            <a:fld id="{08CF7B41-8972-4B54-B2ED-1FFF63F18177}" type="slidenum">
              <a:rPr lang="en-BE" smtClean="0"/>
              <a:t>150</a:t>
            </a:fld>
            <a:endParaRPr lang="en-BE"/>
          </a:p>
        </p:txBody>
      </p:sp>
      <mc:AlternateContent xmlns:mc="http://schemas.openxmlformats.org/markup-compatibility/2006" xmlns:a14="http://schemas.microsoft.com/office/drawing/2010/main">
        <mc:Choice Requires="a14">
          <p:graphicFrame>
            <p:nvGraphicFramePr>
              <p:cNvPr id="6" name="Table 6">
                <a:extLst>
                  <a:ext uri="{FF2B5EF4-FFF2-40B4-BE49-F238E27FC236}">
                    <a16:creationId xmlns:a16="http://schemas.microsoft.com/office/drawing/2014/main" id="{AB93820A-5A35-4753-BE5F-B1BF0B5CD73B}"/>
                  </a:ext>
                </a:extLst>
              </p:cNvPr>
              <p:cNvGraphicFramePr>
                <a:graphicFrameLocks noGrp="1"/>
              </p:cNvGraphicFramePr>
              <p:nvPr/>
            </p:nvGraphicFramePr>
            <p:xfrm>
              <a:off x="2789138" y="2372217"/>
              <a:ext cx="6613724" cy="666968"/>
            </p:xfrm>
            <a:graphic>
              <a:graphicData uri="http://schemas.openxmlformats.org/drawingml/2006/table">
                <a:tbl>
                  <a:tblPr firstRow="1" bandRow="1">
                    <a:tableStyleId>{5940675A-B579-460E-94D1-54222C63F5DA}</a:tableStyleId>
                  </a:tblPr>
                  <a:tblGrid>
                    <a:gridCol w="1653431">
                      <a:extLst>
                        <a:ext uri="{9D8B030D-6E8A-4147-A177-3AD203B41FA5}">
                          <a16:colId xmlns:a16="http://schemas.microsoft.com/office/drawing/2014/main" val="3965302168"/>
                        </a:ext>
                      </a:extLst>
                    </a:gridCol>
                    <a:gridCol w="1653431">
                      <a:extLst>
                        <a:ext uri="{9D8B030D-6E8A-4147-A177-3AD203B41FA5}">
                          <a16:colId xmlns:a16="http://schemas.microsoft.com/office/drawing/2014/main" val="103136831"/>
                        </a:ext>
                      </a:extLst>
                    </a:gridCol>
                    <a:gridCol w="1653431">
                      <a:extLst>
                        <a:ext uri="{9D8B030D-6E8A-4147-A177-3AD203B41FA5}">
                          <a16:colId xmlns:a16="http://schemas.microsoft.com/office/drawing/2014/main" val="3446235041"/>
                        </a:ext>
                      </a:extLst>
                    </a:gridCol>
                    <a:gridCol w="1653431">
                      <a:extLst>
                        <a:ext uri="{9D8B030D-6E8A-4147-A177-3AD203B41FA5}">
                          <a16:colId xmlns:a16="http://schemas.microsoft.com/office/drawing/2014/main" val="2866919245"/>
                        </a:ext>
                      </a:extLst>
                    </a:gridCol>
                  </a:tblGrid>
                  <a:tr h="328487">
                    <a:tc>
                      <a:txBody>
                        <a:bodyPr/>
                        <a:lstStyle/>
                        <a:p>
                          <a:pPr algn="ctr"/>
                          <a14:m>
                            <m:oMathPara xmlns:m="http://schemas.openxmlformats.org/officeDocument/2006/math">
                              <m:oMathParaPr>
                                <m:jc m:val="centerGroup"/>
                              </m:oMathParaPr>
                              <m:oMath xmlns:m="http://schemas.openxmlformats.org/officeDocument/2006/math">
                                <m:r>
                                  <a:rPr lang="en-US" sz="1700" i="1" dirty="0" smtClean="0">
                                    <a:solidFill>
                                      <a:schemeClr val="tx1">
                                        <a:lumMod val="50000"/>
                                        <a:lumOff val="50000"/>
                                      </a:schemeClr>
                                    </a:solidFill>
                                    <a:latin typeface="Cambria Math" panose="02040503050406030204" pitchFamily="18" charset="0"/>
                                  </a:rPr>
                                  <m:t>𝑥</m:t>
                                </m:r>
                              </m:oMath>
                            </m:oMathPara>
                          </a14:m>
                          <a:endParaRPr lang="en-BE" sz="1700" dirty="0">
                            <a:solidFill>
                              <a:schemeClr val="tx1">
                                <a:lumMod val="50000"/>
                                <a:lumOff val="50000"/>
                              </a:schemeClr>
                            </a:solidFill>
                          </a:endParaRPr>
                        </a:p>
                      </a:txBody>
                      <a:tcPr marL="74405" marR="74405" marT="37202" marB="37202"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14:m>
                            <m:oMathPara xmlns:m="http://schemas.openxmlformats.org/officeDocument/2006/math">
                              <m:oMathParaPr>
                                <m:jc m:val="centerGroup"/>
                              </m:oMathParaPr>
                              <m:oMath xmlns:m="http://schemas.openxmlformats.org/officeDocument/2006/math">
                                <m:r>
                                  <a:rPr lang="en-US" sz="1700" i="0" dirty="0" smtClean="0">
                                    <a:solidFill>
                                      <a:schemeClr val="tx1">
                                        <a:lumMod val="50000"/>
                                        <a:lumOff val="50000"/>
                                      </a:schemeClr>
                                    </a:solidFill>
                                    <a:latin typeface="Cambria Math" panose="02040503050406030204" pitchFamily="18" charset="0"/>
                                  </a:rPr>
                                  <m:t>0</m:t>
                                </m:r>
                              </m:oMath>
                            </m:oMathPara>
                          </a14:m>
                          <a:endParaRPr lang="en-BE" sz="1700" i="0" dirty="0">
                            <a:solidFill>
                              <a:schemeClr val="tx1">
                                <a:lumMod val="50000"/>
                                <a:lumOff val="50000"/>
                              </a:schemeClr>
                            </a:solidFill>
                          </a:endParaRPr>
                        </a:p>
                      </a:txBody>
                      <a:tcPr marL="74405" marR="74405" marT="37202" marB="37202"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14:m>
                            <m:oMathPara xmlns:m="http://schemas.openxmlformats.org/officeDocument/2006/math">
                              <m:oMathParaPr>
                                <m:jc m:val="centerGroup"/>
                              </m:oMathParaPr>
                              <m:oMath xmlns:m="http://schemas.openxmlformats.org/officeDocument/2006/math">
                                <m:r>
                                  <a:rPr lang="en-US" sz="1700" i="0" dirty="0" smtClean="0">
                                    <a:solidFill>
                                      <a:schemeClr val="tx1">
                                        <a:lumMod val="50000"/>
                                        <a:lumOff val="50000"/>
                                      </a:schemeClr>
                                    </a:solidFill>
                                    <a:latin typeface="Cambria Math" panose="02040503050406030204" pitchFamily="18" charset="0"/>
                                  </a:rPr>
                                  <m:t>1</m:t>
                                </m:r>
                              </m:oMath>
                            </m:oMathPara>
                          </a14:m>
                          <a:endParaRPr lang="en-BE" sz="1700" i="0" dirty="0">
                            <a:solidFill>
                              <a:schemeClr val="tx1">
                                <a:lumMod val="50000"/>
                                <a:lumOff val="50000"/>
                              </a:schemeClr>
                            </a:solidFill>
                          </a:endParaRPr>
                        </a:p>
                      </a:txBody>
                      <a:tcPr marL="74405" marR="74405" marT="37202" marB="37202"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14:m>
                            <m:oMathPara xmlns:m="http://schemas.openxmlformats.org/officeDocument/2006/math">
                              <m:oMathParaPr>
                                <m:jc m:val="centerGroup"/>
                              </m:oMathParaPr>
                              <m:oMath xmlns:m="http://schemas.openxmlformats.org/officeDocument/2006/math">
                                <m:r>
                                  <a:rPr lang="en-US" sz="1700" i="0" dirty="0" smtClean="0">
                                    <a:solidFill>
                                      <a:schemeClr val="tx1">
                                        <a:lumMod val="50000"/>
                                        <a:lumOff val="50000"/>
                                      </a:schemeClr>
                                    </a:solidFill>
                                    <a:latin typeface="Cambria Math" panose="02040503050406030204" pitchFamily="18" charset="0"/>
                                  </a:rPr>
                                  <m:t>2</m:t>
                                </m:r>
                              </m:oMath>
                            </m:oMathPara>
                          </a14:m>
                          <a:endParaRPr lang="en-BE" sz="1700" i="0" dirty="0">
                            <a:solidFill>
                              <a:schemeClr val="tx1">
                                <a:lumMod val="50000"/>
                                <a:lumOff val="50000"/>
                              </a:schemeClr>
                            </a:solidFill>
                          </a:endParaRPr>
                        </a:p>
                      </a:txBody>
                      <a:tcPr marL="74405" marR="74405" marT="37202" marB="37202"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17222001"/>
                      </a:ext>
                    </a:extLst>
                  </a:tr>
                  <a:tr h="328487">
                    <a:tc>
                      <a:txBody>
                        <a:bodyPr/>
                        <a:lstStyle/>
                        <a:p>
                          <a:pPr algn="ctr"/>
                          <a14:m>
                            <m:oMathPara xmlns:m="http://schemas.openxmlformats.org/officeDocument/2006/math">
                              <m:oMathParaPr>
                                <m:jc m:val="centerGroup"/>
                              </m:oMathParaPr>
                              <m:oMath xmlns:m="http://schemas.openxmlformats.org/officeDocument/2006/math">
                                <m:r>
                                  <a:rPr lang="en-US" sz="1700" i="1" dirty="0" smtClean="0">
                                    <a:solidFill>
                                      <a:schemeClr val="tx1">
                                        <a:lumMod val="50000"/>
                                        <a:lumOff val="50000"/>
                                      </a:schemeClr>
                                    </a:solidFill>
                                    <a:latin typeface="Cambria Math" panose="02040503050406030204" pitchFamily="18" charset="0"/>
                                  </a:rPr>
                                  <m:t>𝑃</m:t>
                                </m:r>
                                <m:r>
                                  <a:rPr lang="en-US" sz="1700" i="1" dirty="0" smtClean="0">
                                    <a:solidFill>
                                      <a:schemeClr val="tx1">
                                        <a:lumMod val="50000"/>
                                        <a:lumOff val="50000"/>
                                      </a:schemeClr>
                                    </a:solidFill>
                                    <a:latin typeface="Cambria Math" panose="02040503050406030204" pitchFamily="18" charset="0"/>
                                  </a:rPr>
                                  <m:t>(</m:t>
                                </m:r>
                                <m:r>
                                  <a:rPr lang="en-US" sz="1700" i="1" dirty="0" smtClean="0">
                                    <a:solidFill>
                                      <a:schemeClr val="tx1">
                                        <a:lumMod val="50000"/>
                                        <a:lumOff val="50000"/>
                                      </a:schemeClr>
                                    </a:solidFill>
                                    <a:latin typeface="Cambria Math" panose="02040503050406030204" pitchFamily="18" charset="0"/>
                                  </a:rPr>
                                  <m:t>𝑥</m:t>
                                </m:r>
                                <m:r>
                                  <a:rPr lang="en-US" sz="1700" i="1" dirty="0" smtClean="0">
                                    <a:solidFill>
                                      <a:schemeClr val="tx1">
                                        <a:lumMod val="50000"/>
                                        <a:lumOff val="50000"/>
                                      </a:schemeClr>
                                    </a:solidFill>
                                    <a:latin typeface="Cambria Math" panose="02040503050406030204" pitchFamily="18" charset="0"/>
                                  </a:rPr>
                                  <m:t>)</m:t>
                                </m:r>
                              </m:oMath>
                            </m:oMathPara>
                          </a14:m>
                          <a:endParaRPr lang="en-BE" sz="1700" dirty="0">
                            <a:solidFill>
                              <a:schemeClr val="tx1">
                                <a:lumMod val="50000"/>
                                <a:lumOff val="50000"/>
                              </a:schemeClr>
                            </a:solidFill>
                          </a:endParaRPr>
                        </a:p>
                      </a:txBody>
                      <a:tcPr marL="74405" marR="74405" marT="37202" marB="37202"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700" dirty="0">
                              <a:solidFill>
                                <a:schemeClr val="tx1">
                                  <a:lumMod val="50000"/>
                                  <a:lumOff val="50000"/>
                                </a:schemeClr>
                              </a:solidFill>
                            </a:rPr>
                            <a:t>0.25</a:t>
                          </a:r>
                          <a:endParaRPr lang="en-BE" sz="1700" dirty="0">
                            <a:solidFill>
                              <a:schemeClr val="tx1">
                                <a:lumMod val="50000"/>
                                <a:lumOff val="50000"/>
                              </a:schemeClr>
                            </a:solidFill>
                          </a:endParaRPr>
                        </a:p>
                      </a:txBody>
                      <a:tcPr marL="74405" marR="74405" marT="37202" marB="37202"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700" dirty="0">
                              <a:solidFill>
                                <a:schemeClr val="tx1">
                                  <a:lumMod val="50000"/>
                                  <a:lumOff val="50000"/>
                                </a:schemeClr>
                              </a:solidFill>
                            </a:rPr>
                            <a:t>0.5</a:t>
                          </a:r>
                          <a:endParaRPr lang="en-BE" sz="1700" dirty="0">
                            <a:solidFill>
                              <a:schemeClr val="tx1">
                                <a:lumMod val="50000"/>
                                <a:lumOff val="50000"/>
                              </a:schemeClr>
                            </a:solidFill>
                          </a:endParaRPr>
                        </a:p>
                      </a:txBody>
                      <a:tcPr marL="74405" marR="74405" marT="37202" marB="37202"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700" dirty="0">
                              <a:solidFill>
                                <a:schemeClr val="tx1">
                                  <a:lumMod val="50000"/>
                                  <a:lumOff val="50000"/>
                                </a:schemeClr>
                              </a:solidFill>
                            </a:rPr>
                            <a:t>0.25</a:t>
                          </a:r>
                          <a:endParaRPr lang="en-BE" sz="1700" dirty="0">
                            <a:solidFill>
                              <a:schemeClr val="tx1">
                                <a:lumMod val="50000"/>
                                <a:lumOff val="50000"/>
                              </a:schemeClr>
                            </a:solidFill>
                          </a:endParaRPr>
                        </a:p>
                      </a:txBody>
                      <a:tcPr marL="74405" marR="74405" marT="37202" marB="37202"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29395762"/>
                      </a:ext>
                    </a:extLst>
                  </a:tr>
                </a:tbl>
              </a:graphicData>
            </a:graphic>
          </p:graphicFrame>
        </mc:Choice>
        <mc:Fallback xmlns="">
          <p:graphicFrame>
            <p:nvGraphicFramePr>
              <p:cNvPr id="6" name="Table 6">
                <a:extLst>
                  <a:ext uri="{FF2B5EF4-FFF2-40B4-BE49-F238E27FC236}">
                    <a16:creationId xmlns:a16="http://schemas.microsoft.com/office/drawing/2014/main" id="{AB93820A-5A35-4753-BE5F-B1BF0B5CD73B}"/>
                  </a:ext>
                </a:extLst>
              </p:cNvPr>
              <p:cNvGraphicFramePr>
                <a:graphicFrameLocks noGrp="1"/>
              </p:cNvGraphicFramePr>
              <p:nvPr/>
            </p:nvGraphicFramePr>
            <p:xfrm>
              <a:off x="2789138" y="2372217"/>
              <a:ext cx="6613724" cy="666968"/>
            </p:xfrm>
            <a:graphic>
              <a:graphicData uri="http://schemas.openxmlformats.org/drawingml/2006/table">
                <a:tbl>
                  <a:tblPr firstRow="1" bandRow="1">
                    <a:tableStyleId>{5940675A-B579-460E-94D1-54222C63F5DA}</a:tableStyleId>
                  </a:tblPr>
                  <a:tblGrid>
                    <a:gridCol w="1653431">
                      <a:extLst>
                        <a:ext uri="{9D8B030D-6E8A-4147-A177-3AD203B41FA5}">
                          <a16:colId xmlns:a16="http://schemas.microsoft.com/office/drawing/2014/main" val="3965302168"/>
                        </a:ext>
                      </a:extLst>
                    </a:gridCol>
                    <a:gridCol w="1653431">
                      <a:extLst>
                        <a:ext uri="{9D8B030D-6E8A-4147-A177-3AD203B41FA5}">
                          <a16:colId xmlns:a16="http://schemas.microsoft.com/office/drawing/2014/main" val="103136831"/>
                        </a:ext>
                      </a:extLst>
                    </a:gridCol>
                    <a:gridCol w="1653431">
                      <a:extLst>
                        <a:ext uri="{9D8B030D-6E8A-4147-A177-3AD203B41FA5}">
                          <a16:colId xmlns:a16="http://schemas.microsoft.com/office/drawing/2014/main" val="3446235041"/>
                        </a:ext>
                      </a:extLst>
                    </a:gridCol>
                    <a:gridCol w="1653431">
                      <a:extLst>
                        <a:ext uri="{9D8B030D-6E8A-4147-A177-3AD203B41FA5}">
                          <a16:colId xmlns:a16="http://schemas.microsoft.com/office/drawing/2014/main" val="2866919245"/>
                        </a:ext>
                      </a:extLst>
                    </a:gridCol>
                  </a:tblGrid>
                  <a:tr h="333484">
                    <a:tc>
                      <a:txBody>
                        <a:bodyPr/>
                        <a:lstStyle/>
                        <a:p>
                          <a:endParaRPr lang="en-BE"/>
                        </a:p>
                      </a:txBody>
                      <a:tcPr marL="74405" marR="74405" marT="37202" marB="37202"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735" t="-3636" r="-300368" b="-125455"/>
                          </a:stretch>
                        </a:blipFill>
                      </a:tcPr>
                    </a:tc>
                    <a:tc>
                      <a:txBody>
                        <a:bodyPr/>
                        <a:lstStyle/>
                        <a:p>
                          <a:endParaRPr lang="en-BE"/>
                        </a:p>
                      </a:txBody>
                      <a:tcPr marL="74405" marR="74405" marT="37202" marB="37202"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101107" t="-3636" r="-201476" b="-125455"/>
                          </a:stretch>
                        </a:blipFill>
                      </a:tcPr>
                    </a:tc>
                    <a:tc>
                      <a:txBody>
                        <a:bodyPr/>
                        <a:lstStyle/>
                        <a:p>
                          <a:endParaRPr lang="en-BE"/>
                        </a:p>
                      </a:txBody>
                      <a:tcPr marL="74405" marR="74405" marT="37202" marB="37202"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200368" t="-3636" r="-100735" b="-125455"/>
                          </a:stretch>
                        </a:blipFill>
                      </a:tcPr>
                    </a:tc>
                    <a:tc>
                      <a:txBody>
                        <a:bodyPr/>
                        <a:lstStyle/>
                        <a:p>
                          <a:endParaRPr lang="en-BE"/>
                        </a:p>
                      </a:txBody>
                      <a:tcPr marL="74405" marR="74405" marT="37202" marB="37202"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301476" t="-3636" r="-1107" b="-125455"/>
                          </a:stretch>
                        </a:blipFill>
                      </a:tcPr>
                    </a:tc>
                    <a:extLst>
                      <a:ext uri="{0D108BD9-81ED-4DB2-BD59-A6C34878D82A}">
                        <a16:rowId xmlns:a16="http://schemas.microsoft.com/office/drawing/2014/main" val="2817222001"/>
                      </a:ext>
                    </a:extLst>
                  </a:tr>
                  <a:tr h="333484">
                    <a:tc>
                      <a:txBody>
                        <a:bodyPr/>
                        <a:lstStyle/>
                        <a:p>
                          <a:endParaRPr lang="en-BE"/>
                        </a:p>
                      </a:txBody>
                      <a:tcPr marL="74405" marR="74405" marT="37202" marB="37202"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735" t="-103636" r="-300368" b="-25455"/>
                          </a:stretch>
                        </a:blipFill>
                      </a:tcPr>
                    </a:tc>
                    <a:tc>
                      <a:txBody>
                        <a:bodyPr/>
                        <a:lstStyle/>
                        <a:p>
                          <a:pPr algn="ctr"/>
                          <a:r>
                            <a:rPr lang="en-US" sz="1700" dirty="0">
                              <a:solidFill>
                                <a:schemeClr val="tx1">
                                  <a:lumMod val="50000"/>
                                  <a:lumOff val="50000"/>
                                </a:schemeClr>
                              </a:solidFill>
                            </a:rPr>
                            <a:t>0.25</a:t>
                          </a:r>
                          <a:endParaRPr lang="en-BE" sz="1700" dirty="0">
                            <a:solidFill>
                              <a:schemeClr val="tx1">
                                <a:lumMod val="50000"/>
                                <a:lumOff val="50000"/>
                              </a:schemeClr>
                            </a:solidFill>
                          </a:endParaRPr>
                        </a:p>
                      </a:txBody>
                      <a:tcPr marL="74405" marR="74405" marT="37202" marB="37202"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700" dirty="0">
                              <a:solidFill>
                                <a:schemeClr val="tx1">
                                  <a:lumMod val="50000"/>
                                  <a:lumOff val="50000"/>
                                </a:schemeClr>
                              </a:solidFill>
                            </a:rPr>
                            <a:t>0.5</a:t>
                          </a:r>
                          <a:endParaRPr lang="en-BE" sz="1700" dirty="0">
                            <a:solidFill>
                              <a:schemeClr val="tx1">
                                <a:lumMod val="50000"/>
                                <a:lumOff val="50000"/>
                              </a:schemeClr>
                            </a:solidFill>
                          </a:endParaRPr>
                        </a:p>
                      </a:txBody>
                      <a:tcPr marL="74405" marR="74405" marT="37202" marB="37202"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700" dirty="0">
                              <a:solidFill>
                                <a:schemeClr val="tx1">
                                  <a:lumMod val="50000"/>
                                  <a:lumOff val="50000"/>
                                </a:schemeClr>
                              </a:solidFill>
                            </a:rPr>
                            <a:t>0.25</a:t>
                          </a:r>
                          <a:endParaRPr lang="en-BE" sz="1700" dirty="0">
                            <a:solidFill>
                              <a:schemeClr val="tx1">
                                <a:lumMod val="50000"/>
                                <a:lumOff val="50000"/>
                              </a:schemeClr>
                            </a:solidFill>
                          </a:endParaRPr>
                        </a:p>
                      </a:txBody>
                      <a:tcPr marL="74405" marR="74405" marT="37202" marB="37202"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29395762"/>
                      </a:ext>
                    </a:extLst>
                  </a:tr>
                </a:tbl>
              </a:graphicData>
            </a:graphic>
          </p:graphicFrame>
        </mc:Fallback>
      </mc:AlternateContent>
    </p:spTree>
    <p:extLst>
      <p:ext uri="{BB962C8B-B14F-4D97-AF65-F5344CB8AC3E}">
        <p14:creationId xmlns:p14="http://schemas.microsoft.com/office/powerpoint/2010/main" val="3247503460"/>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CB3C81-5D6C-44BB-A001-935E547B1758}"/>
              </a:ext>
            </a:extLst>
          </p:cNvPr>
          <p:cNvSpPr>
            <a:spLocks noGrp="1"/>
          </p:cNvSpPr>
          <p:nvPr>
            <p:ph type="title"/>
          </p:nvPr>
        </p:nvSpPr>
        <p:spPr/>
        <p:txBody>
          <a:bodyPr/>
          <a:lstStyle/>
          <a:p>
            <a:r>
              <a:rPr lang="en-US" dirty="0"/>
              <a:t>Properties of </a:t>
            </a:r>
            <a:r>
              <a:rPr lang="en-US" dirty="0" err="1"/>
              <a:t>pmf</a:t>
            </a:r>
            <a:endParaRPr lang="en-B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D83A9E3-7C0B-49E8-A570-A46B13D76DDB}"/>
                  </a:ext>
                </a:extLst>
              </p:cNvPr>
              <p:cNvSpPr>
                <a:spLocks noGrp="1"/>
              </p:cNvSpPr>
              <p:nvPr>
                <p:ph idx="1"/>
              </p:nvPr>
            </p:nvSpPr>
            <p:spPr>
              <a:xfrm>
                <a:off x="838200" y="1424538"/>
                <a:ext cx="10515600" cy="5115962"/>
              </a:xfrm>
            </p:spPr>
            <p:txBody>
              <a:bodyPr>
                <a:normAutofit/>
              </a:bodyPr>
              <a:lstStyle/>
              <a:p>
                <a:r>
                  <a:rPr lang="en-US" dirty="0"/>
                  <a:t>Let </a:t>
                </a:r>
                <a14:m>
                  <m:oMath xmlns:m="http://schemas.openxmlformats.org/officeDocument/2006/math">
                    <m:r>
                      <a:rPr lang="en-US" i="1" dirty="0" smtClean="0">
                        <a:latin typeface="Cambria Math" panose="02040503050406030204" pitchFamily="18" charset="0"/>
                      </a:rPr>
                      <m:t>𝑋</m:t>
                    </m:r>
                  </m:oMath>
                </a14:m>
                <a:r>
                  <a:rPr lang="en-US" dirty="0"/>
                  <a:t> be a random variable with range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𝑋</m:t>
                        </m:r>
                      </m:sub>
                    </m:sSub>
                  </m:oMath>
                </a14:m>
                <a:r>
                  <a:rPr lang="en-US" dirty="0"/>
                  <a:t> and a PMF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𝑋</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oMath>
                </a14:m>
                <a:r>
                  <a:rPr lang="en-US" dirty="0"/>
                  <a:t>. </a:t>
                </a:r>
                <a:br>
                  <a:rPr lang="en-US" dirty="0"/>
                </a:br>
                <a14:m>
                  <m:oMath xmlns:m="http://schemas.openxmlformats.org/officeDocument/2006/math">
                    <m:r>
                      <a:rPr lang="en-US" i="1" dirty="0" smtClean="0">
                        <a:solidFill>
                          <a:schemeClr val="tx1">
                            <a:lumMod val="50000"/>
                            <a:lumOff val="50000"/>
                          </a:schemeClr>
                        </a:solidFill>
                        <a:latin typeface="Cambria Math" panose="02040503050406030204" pitchFamily="18" charset="0"/>
                      </a:rPr>
                      <m:t>𝑋</m:t>
                    </m:r>
                  </m:oMath>
                </a14:m>
                <a:r>
                  <a:rPr lang="en-US" dirty="0">
                    <a:solidFill>
                      <a:schemeClr val="tx1">
                        <a:lumMod val="50000"/>
                        <a:lumOff val="50000"/>
                      </a:schemeClr>
                    </a:solidFill>
                  </a:rPr>
                  <a:t> – number of heads after 2 tosses of a coin, </a:t>
                </a:r>
                <a14:m>
                  <m:oMath xmlns:m="http://schemas.openxmlformats.org/officeDocument/2006/math">
                    <m:sSub>
                      <m:sSubPr>
                        <m:ctrlPr>
                          <a:rPr lang="en-US" i="1">
                            <a:solidFill>
                              <a:schemeClr val="tx1">
                                <a:lumMod val="50000"/>
                                <a:lumOff val="50000"/>
                              </a:schemeClr>
                            </a:solidFill>
                            <a:latin typeface="Cambria Math" panose="02040503050406030204" pitchFamily="18" charset="0"/>
                          </a:rPr>
                        </m:ctrlPr>
                      </m:sSubPr>
                      <m:e>
                        <m:r>
                          <a:rPr lang="en-US" i="1">
                            <a:solidFill>
                              <a:schemeClr val="tx1">
                                <a:lumMod val="50000"/>
                                <a:lumOff val="50000"/>
                              </a:schemeClr>
                            </a:solidFill>
                            <a:latin typeface="Cambria Math" panose="02040503050406030204" pitchFamily="18" charset="0"/>
                          </a:rPr>
                          <m:t>𝑅</m:t>
                        </m:r>
                      </m:e>
                      <m:sub>
                        <m:r>
                          <a:rPr lang="en-US" i="1">
                            <a:solidFill>
                              <a:schemeClr val="tx1">
                                <a:lumMod val="50000"/>
                                <a:lumOff val="50000"/>
                              </a:schemeClr>
                            </a:solidFill>
                            <a:latin typeface="Cambria Math" panose="02040503050406030204" pitchFamily="18" charset="0"/>
                          </a:rPr>
                          <m:t>𝑋</m:t>
                        </m:r>
                      </m:sub>
                    </m:sSub>
                    <m:r>
                      <a:rPr lang="en-US" b="0" i="1" smtClean="0">
                        <a:solidFill>
                          <a:schemeClr val="tx1">
                            <a:lumMod val="50000"/>
                            <a:lumOff val="50000"/>
                          </a:schemeClr>
                        </a:solidFill>
                        <a:latin typeface="Cambria Math" panose="02040503050406030204" pitchFamily="18" charset="0"/>
                      </a:rPr>
                      <m:t>=</m:t>
                    </m:r>
                    <m:d>
                      <m:dPr>
                        <m:begChr m:val="{"/>
                        <m:endChr m:val="}"/>
                        <m:ctrlPr>
                          <a:rPr lang="en-US" b="0" i="1" smtClean="0">
                            <a:solidFill>
                              <a:schemeClr val="tx1">
                                <a:lumMod val="50000"/>
                                <a:lumOff val="50000"/>
                              </a:schemeClr>
                            </a:solidFill>
                            <a:latin typeface="Cambria Math" panose="02040503050406030204" pitchFamily="18" charset="0"/>
                          </a:rPr>
                        </m:ctrlPr>
                      </m:dPr>
                      <m:e>
                        <m:r>
                          <a:rPr lang="en-US" b="0" i="1" smtClean="0">
                            <a:solidFill>
                              <a:schemeClr val="tx1">
                                <a:lumMod val="50000"/>
                                <a:lumOff val="50000"/>
                              </a:schemeClr>
                            </a:solidFill>
                            <a:latin typeface="Cambria Math" panose="02040503050406030204" pitchFamily="18" charset="0"/>
                          </a:rPr>
                          <m:t>0, 1, 2</m:t>
                        </m:r>
                      </m:e>
                    </m:d>
                  </m:oMath>
                </a14:m>
                <a:endParaRPr lang="en-US" dirty="0"/>
              </a:p>
              <a:p>
                <a:endParaRPr lang="en-US" dirty="0"/>
              </a:p>
              <a:p>
                <a:endParaRPr lang="en-US" sz="1200" dirty="0"/>
              </a:p>
              <a:p>
                <a:r>
                  <a:rPr lang="en-US" dirty="0"/>
                  <a:t>The following holds:</a:t>
                </a:r>
                <a:br>
                  <a:rPr lang="en-US" dirty="0"/>
                </a:br>
                <a:endParaRPr lang="en-US" sz="800" dirty="0"/>
              </a:p>
              <a:p>
                <a:pPr marL="971550" lvl="1" indent="-514350">
                  <a:lnSpc>
                    <a:spcPct val="110000"/>
                  </a:lnSpc>
                  <a:buFont typeface="+mj-lt"/>
                  <a:buAutoNum type="arabicPeriod"/>
                </a:pPr>
                <a:r>
                  <a:rPr lang="en-US" sz="2800" dirty="0"/>
                  <a:t>For all </a:t>
                </a:r>
                <a14:m>
                  <m:oMath xmlns:m="http://schemas.openxmlformats.org/officeDocument/2006/math">
                    <m:r>
                      <a:rPr lang="en-US" sz="2800" i="1" dirty="0">
                        <a:latin typeface="Cambria Math" panose="02040503050406030204" pitchFamily="18" charset="0"/>
                      </a:rPr>
                      <m:t>𝑥</m:t>
                    </m:r>
                  </m:oMath>
                </a14:m>
                <a:r>
                  <a:rPr lang="en-US" sz="2800" dirty="0"/>
                  <a:t>, </a:t>
                </a:r>
                <a14:m>
                  <m:oMath xmlns:m="http://schemas.openxmlformats.org/officeDocument/2006/math">
                    <m:r>
                      <a:rPr lang="en-US" sz="2800" i="1">
                        <a:latin typeface="Cambria Math" panose="02040503050406030204" pitchFamily="18" charset="0"/>
                      </a:rPr>
                      <m:t>0≤</m:t>
                    </m:r>
                    <m:sSub>
                      <m:sSubPr>
                        <m:ctrlPr>
                          <a:rPr lang="en-US" sz="2800" i="1">
                            <a:latin typeface="Cambria Math" panose="02040503050406030204" pitchFamily="18" charset="0"/>
                          </a:rPr>
                        </m:ctrlPr>
                      </m:sSubPr>
                      <m:e>
                        <m:r>
                          <a:rPr lang="en-US" sz="2800" i="1">
                            <a:latin typeface="Cambria Math" panose="02040503050406030204" pitchFamily="18" charset="0"/>
                          </a:rPr>
                          <m:t>𝑃</m:t>
                        </m:r>
                      </m:e>
                      <m:sub>
                        <m:r>
                          <a:rPr lang="en-US" sz="2800" i="1">
                            <a:latin typeface="Cambria Math" panose="02040503050406030204" pitchFamily="18" charset="0"/>
                          </a:rPr>
                          <m:t>𝑋</m:t>
                        </m:r>
                      </m:sub>
                    </m:sSub>
                    <m:d>
                      <m:dPr>
                        <m:ctrlPr>
                          <a:rPr lang="en-US" sz="2800" i="1">
                            <a:latin typeface="Cambria Math" panose="02040503050406030204" pitchFamily="18" charset="0"/>
                          </a:rPr>
                        </m:ctrlPr>
                      </m:dPr>
                      <m:e>
                        <m:r>
                          <a:rPr lang="en-US" sz="2800" i="1">
                            <a:latin typeface="Cambria Math" panose="02040503050406030204" pitchFamily="18" charset="0"/>
                          </a:rPr>
                          <m:t>𝑥</m:t>
                        </m:r>
                      </m:e>
                    </m:d>
                    <m:r>
                      <a:rPr lang="en-US" sz="2800" i="1">
                        <a:latin typeface="Cambria Math" panose="02040503050406030204" pitchFamily="18" charset="0"/>
                      </a:rPr>
                      <m:t>≤1</m:t>
                    </m:r>
                  </m:oMath>
                </a14:m>
                <a:endParaRPr lang="en-US" sz="2800" i="1" dirty="0">
                  <a:latin typeface="Cambria Math" panose="02040503050406030204" pitchFamily="18" charset="0"/>
                </a:endParaRPr>
              </a:p>
              <a:p>
                <a:pPr marL="971550" lvl="1" indent="-514350">
                  <a:lnSpc>
                    <a:spcPct val="110000"/>
                  </a:lnSpc>
                  <a:buFont typeface="+mj-lt"/>
                  <a:buAutoNum type="arabicPeriod"/>
                </a:pPr>
                <a14:m>
                  <m:oMath xmlns:m="http://schemas.openxmlformats.org/officeDocument/2006/math">
                    <m:nary>
                      <m:naryPr>
                        <m:chr m:val="∑"/>
                        <m:supHide m:val="on"/>
                        <m:ctrlPr>
                          <a:rPr lang="en-BE" sz="2800" i="1" smtClean="0">
                            <a:latin typeface="Cambria Math" panose="02040503050406030204" pitchFamily="18" charset="0"/>
                          </a:rPr>
                        </m:ctrlPr>
                      </m:naryPr>
                      <m:sub>
                        <m:sSub>
                          <m:sSubPr>
                            <m:ctrlPr>
                              <a:rPr lang="en-US" sz="2800" b="0" i="1" smtClean="0">
                                <a:latin typeface="Cambria Math" panose="02040503050406030204" pitchFamily="18" charset="0"/>
                              </a:rPr>
                            </m:ctrlPr>
                          </m:sSubPr>
                          <m:e>
                            <m:r>
                              <m:rPr>
                                <m:brk m:alnAt="7"/>
                              </m:rPr>
                              <a:rPr lang="en-US" sz="2800" b="0" i="1" smtClean="0">
                                <a:latin typeface="Cambria Math" panose="02040503050406030204" pitchFamily="18" charset="0"/>
                              </a:rPr>
                              <m:t>𝑥</m:t>
                            </m:r>
                          </m:e>
                          <m:sub>
                            <m:r>
                              <m:rPr>
                                <m:brk m:alnAt="7"/>
                              </m:rPr>
                              <a:rPr lang="en-US" sz="2800" b="0" i="1" smtClean="0">
                                <a:latin typeface="Cambria Math" panose="02040503050406030204" pitchFamily="18" charset="0"/>
                              </a:rPr>
                              <m:t>𝑘</m:t>
                            </m:r>
                          </m:sub>
                        </m:sSub>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𝑅</m:t>
                            </m:r>
                          </m:e>
                          <m:sub>
                            <m:r>
                              <a:rPr lang="en-US" sz="2800" b="0" i="1" smtClean="0">
                                <a:latin typeface="Cambria Math" panose="02040503050406030204" pitchFamily="18" charset="0"/>
                              </a:rPr>
                              <m:t>𝑋</m:t>
                            </m:r>
                          </m:sub>
                        </m:sSub>
                      </m:sub>
                      <m:sup/>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𝑃</m:t>
                            </m:r>
                          </m:e>
                          <m:sub>
                            <m:r>
                              <a:rPr lang="en-US" sz="2800" b="0" i="1" smtClean="0">
                                <a:latin typeface="Cambria Math" panose="02040503050406030204" pitchFamily="18" charset="0"/>
                              </a:rPr>
                              <m:t>𝑋</m:t>
                            </m:r>
                          </m:sub>
                        </m:sSub>
                        <m:d>
                          <m:dPr>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𝑘</m:t>
                                </m:r>
                              </m:sub>
                            </m:sSub>
                          </m:e>
                        </m:d>
                        <m:r>
                          <a:rPr lang="en-US" sz="2800" b="0" i="1" smtClean="0">
                            <a:latin typeface="Cambria Math" panose="02040503050406030204" pitchFamily="18" charset="0"/>
                          </a:rPr>
                          <m:t>=1</m:t>
                        </m:r>
                      </m:e>
                    </m:nary>
                  </m:oMath>
                </a14:m>
                <a:br>
                  <a:rPr lang="en-US" sz="2800" dirty="0"/>
                </a:br>
                <a14:m>
                  <m:oMath xmlns:m="http://schemas.openxmlformats.org/officeDocument/2006/math">
                    <m:sSub>
                      <m:sSubPr>
                        <m:ctrlPr>
                          <a:rPr lang="en-US" sz="2800" b="0" i="1" smtClean="0">
                            <a:solidFill>
                              <a:schemeClr val="bg1"/>
                            </a:solidFill>
                            <a:latin typeface="Cambria Math" panose="02040503050406030204" pitchFamily="18" charset="0"/>
                          </a:rPr>
                        </m:ctrlPr>
                      </m:sSubPr>
                      <m:e>
                        <m:r>
                          <a:rPr lang="en-US" sz="2800" b="0" i="1" smtClean="0">
                            <a:solidFill>
                              <a:schemeClr val="bg1"/>
                            </a:solidFill>
                            <a:latin typeface="Cambria Math" panose="02040503050406030204" pitchFamily="18" charset="0"/>
                          </a:rPr>
                          <m:t>𝑃</m:t>
                        </m:r>
                      </m:e>
                      <m:sub>
                        <m:r>
                          <a:rPr lang="en-US" sz="2800" b="0" i="1" smtClean="0">
                            <a:solidFill>
                              <a:schemeClr val="bg1"/>
                            </a:solidFill>
                            <a:latin typeface="Cambria Math" panose="02040503050406030204" pitchFamily="18" charset="0"/>
                          </a:rPr>
                          <m:t>𝑋</m:t>
                        </m:r>
                      </m:sub>
                    </m:sSub>
                    <m:d>
                      <m:dPr>
                        <m:ctrlPr>
                          <a:rPr lang="en-US" sz="2800" b="0" i="1" smtClean="0">
                            <a:solidFill>
                              <a:schemeClr val="bg1"/>
                            </a:solidFill>
                            <a:latin typeface="Cambria Math" panose="02040503050406030204" pitchFamily="18" charset="0"/>
                          </a:rPr>
                        </m:ctrlPr>
                      </m:dPr>
                      <m:e>
                        <m:r>
                          <a:rPr lang="en-US" sz="2800" b="0" i="1" smtClean="0">
                            <a:solidFill>
                              <a:schemeClr val="bg1"/>
                            </a:solidFill>
                            <a:latin typeface="Cambria Math" panose="02040503050406030204" pitchFamily="18" charset="0"/>
                          </a:rPr>
                          <m:t>0</m:t>
                        </m:r>
                      </m:e>
                    </m:d>
                    <m:r>
                      <a:rPr lang="en-US" sz="2800" b="0" i="1" smtClean="0">
                        <a:solidFill>
                          <a:schemeClr val="bg1"/>
                        </a:solidFill>
                        <a:latin typeface="Cambria Math" panose="02040503050406030204" pitchFamily="18" charset="0"/>
                      </a:rPr>
                      <m:t>+</m:t>
                    </m:r>
                    <m:sSub>
                      <m:sSubPr>
                        <m:ctrlPr>
                          <a:rPr lang="en-US" sz="2800" b="0" i="1" smtClean="0">
                            <a:solidFill>
                              <a:schemeClr val="bg1"/>
                            </a:solidFill>
                            <a:latin typeface="Cambria Math" panose="02040503050406030204" pitchFamily="18" charset="0"/>
                          </a:rPr>
                        </m:ctrlPr>
                      </m:sSubPr>
                      <m:e>
                        <m:r>
                          <a:rPr lang="en-US" sz="2800" b="0" i="1" smtClean="0">
                            <a:solidFill>
                              <a:schemeClr val="bg1"/>
                            </a:solidFill>
                            <a:latin typeface="Cambria Math" panose="02040503050406030204" pitchFamily="18" charset="0"/>
                          </a:rPr>
                          <m:t>𝑃</m:t>
                        </m:r>
                      </m:e>
                      <m:sub>
                        <m:r>
                          <a:rPr lang="en-US" sz="2800" b="0" i="1" smtClean="0">
                            <a:solidFill>
                              <a:schemeClr val="bg1"/>
                            </a:solidFill>
                            <a:latin typeface="Cambria Math" panose="02040503050406030204" pitchFamily="18" charset="0"/>
                          </a:rPr>
                          <m:t>𝑋</m:t>
                        </m:r>
                      </m:sub>
                    </m:sSub>
                    <m:d>
                      <m:dPr>
                        <m:ctrlPr>
                          <a:rPr lang="en-US" sz="2800" b="0" i="1" smtClean="0">
                            <a:solidFill>
                              <a:schemeClr val="bg1"/>
                            </a:solidFill>
                            <a:latin typeface="Cambria Math" panose="02040503050406030204" pitchFamily="18" charset="0"/>
                          </a:rPr>
                        </m:ctrlPr>
                      </m:dPr>
                      <m:e>
                        <m:r>
                          <a:rPr lang="en-US" sz="2800" b="0" i="1" smtClean="0">
                            <a:solidFill>
                              <a:schemeClr val="bg1"/>
                            </a:solidFill>
                            <a:latin typeface="Cambria Math" panose="02040503050406030204" pitchFamily="18" charset="0"/>
                          </a:rPr>
                          <m:t>1</m:t>
                        </m:r>
                      </m:e>
                    </m:d>
                    <m:r>
                      <a:rPr lang="en-US" sz="2800" b="0" i="1" smtClean="0">
                        <a:solidFill>
                          <a:schemeClr val="bg1"/>
                        </a:solidFill>
                        <a:latin typeface="Cambria Math" panose="02040503050406030204" pitchFamily="18" charset="0"/>
                      </a:rPr>
                      <m:t>+</m:t>
                    </m:r>
                    <m:sSub>
                      <m:sSubPr>
                        <m:ctrlPr>
                          <a:rPr lang="en-US" sz="2800" b="0" i="1" smtClean="0">
                            <a:solidFill>
                              <a:schemeClr val="bg1"/>
                            </a:solidFill>
                            <a:latin typeface="Cambria Math" panose="02040503050406030204" pitchFamily="18" charset="0"/>
                          </a:rPr>
                        </m:ctrlPr>
                      </m:sSubPr>
                      <m:e>
                        <m:r>
                          <a:rPr lang="en-US" sz="2800" b="0" i="1" smtClean="0">
                            <a:solidFill>
                              <a:schemeClr val="bg1"/>
                            </a:solidFill>
                            <a:latin typeface="Cambria Math" panose="02040503050406030204" pitchFamily="18" charset="0"/>
                          </a:rPr>
                          <m:t>𝑃</m:t>
                        </m:r>
                      </m:e>
                      <m:sub>
                        <m:r>
                          <a:rPr lang="en-US" sz="2800" b="0" i="1" smtClean="0">
                            <a:solidFill>
                              <a:schemeClr val="bg1"/>
                            </a:solidFill>
                            <a:latin typeface="Cambria Math" panose="02040503050406030204" pitchFamily="18" charset="0"/>
                          </a:rPr>
                          <m:t>𝑋</m:t>
                        </m:r>
                      </m:sub>
                    </m:sSub>
                    <m:d>
                      <m:dPr>
                        <m:ctrlPr>
                          <a:rPr lang="en-US" sz="2800" b="0" i="1" smtClean="0">
                            <a:solidFill>
                              <a:schemeClr val="bg1"/>
                            </a:solidFill>
                            <a:latin typeface="Cambria Math" panose="02040503050406030204" pitchFamily="18" charset="0"/>
                          </a:rPr>
                        </m:ctrlPr>
                      </m:dPr>
                      <m:e>
                        <m:r>
                          <a:rPr lang="en-US" sz="2800" b="0" i="1" smtClean="0">
                            <a:solidFill>
                              <a:schemeClr val="bg1"/>
                            </a:solidFill>
                            <a:latin typeface="Cambria Math" panose="02040503050406030204" pitchFamily="18" charset="0"/>
                          </a:rPr>
                          <m:t>2</m:t>
                        </m:r>
                      </m:e>
                    </m:d>
                    <m:r>
                      <a:rPr lang="en-US" sz="2800" b="0" i="1" smtClean="0">
                        <a:solidFill>
                          <a:schemeClr val="bg1"/>
                        </a:solidFill>
                        <a:latin typeface="Cambria Math" panose="02040503050406030204" pitchFamily="18" charset="0"/>
                      </a:rPr>
                      <m:t>=0.25+0.5+0.25=1</m:t>
                    </m:r>
                  </m:oMath>
                </a14:m>
                <a:br>
                  <a:rPr lang="en-US" sz="2800" dirty="0"/>
                </a:br>
                <a:endParaRPr lang="en-US" sz="2800" dirty="0"/>
              </a:p>
              <a:p>
                <a:pPr marL="971550" lvl="1" indent="-514350">
                  <a:lnSpc>
                    <a:spcPct val="110000"/>
                  </a:lnSpc>
                  <a:buFont typeface="+mj-lt"/>
                  <a:buAutoNum type="arabicPeriod"/>
                </a:pPr>
                <a:r>
                  <a:rPr lang="en-US" sz="2800" dirty="0">
                    <a:solidFill>
                      <a:schemeClr val="bg1"/>
                    </a:solidFill>
                  </a:rPr>
                  <a:t>For any set </a:t>
                </a:r>
                <a14:m>
                  <m:oMath xmlns:m="http://schemas.openxmlformats.org/officeDocument/2006/math">
                    <m:r>
                      <a:rPr lang="en-US" sz="2800" i="1" dirty="0" smtClean="0">
                        <a:solidFill>
                          <a:schemeClr val="bg1"/>
                        </a:solidFill>
                        <a:latin typeface="Cambria Math" panose="02040503050406030204" pitchFamily="18" charset="0"/>
                      </a:rPr>
                      <m:t>𝐴</m:t>
                    </m:r>
                    <m:r>
                      <a:rPr lang="en-US" sz="2800" i="1" dirty="0">
                        <a:solidFill>
                          <a:schemeClr val="bg1"/>
                        </a:solidFill>
                        <a:latin typeface="Cambria Math" panose="02040503050406030204" pitchFamily="18" charset="0"/>
                        <a:ea typeface="Cambria Math" panose="02040503050406030204" pitchFamily="18" charset="0"/>
                      </a:rPr>
                      <m:t>⊆</m:t>
                    </m:r>
                    <m:sSub>
                      <m:sSubPr>
                        <m:ctrlPr>
                          <a:rPr lang="en-US" sz="2800" b="0" i="1" dirty="0" smtClean="0">
                            <a:solidFill>
                              <a:schemeClr val="bg1"/>
                            </a:solidFill>
                            <a:latin typeface="Cambria Math" panose="02040503050406030204" pitchFamily="18" charset="0"/>
                          </a:rPr>
                        </m:ctrlPr>
                      </m:sSubPr>
                      <m:e>
                        <m:r>
                          <a:rPr lang="en-US" sz="2800" b="0" i="1" dirty="0" smtClean="0">
                            <a:solidFill>
                              <a:schemeClr val="bg1"/>
                            </a:solidFill>
                            <a:latin typeface="Cambria Math" panose="02040503050406030204" pitchFamily="18" charset="0"/>
                          </a:rPr>
                          <m:t>𝑅</m:t>
                        </m:r>
                      </m:e>
                      <m:sub>
                        <m:r>
                          <a:rPr lang="en-US" sz="2800" b="0" i="1" dirty="0" smtClean="0">
                            <a:solidFill>
                              <a:schemeClr val="bg1"/>
                            </a:solidFill>
                            <a:latin typeface="Cambria Math" panose="02040503050406030204" pitchFamily="18" charset="0"/>
                          </a:rPr>
                          <m:t>𝑋</m:t>
                        </m:r>
                      </m:sub>
                    </m:sSub>
                  </m:oMath>
                </a14:m>
                <a:r>
                  <a:rPr lang="en-US" sz="2800" dirty="0">
                    <a:solidFill>
                      <a:schemeClr val="bg1"/>
                    </a:solidFill>
                  </a:rPr>
                  <a:t>, </a:t>
                </a:r>
                <a14:m>
                  <m:oMath xmlns:m="http://schemas.openxmlformats.org/officeDocument/2006/math">
                    <m:r>
                      <a:rPr lang="en-US" sz="2800" b="0" i="1" smtClean="0">
                        <a:solidFill>
                          <a:schemeClr val="bg1"/>
                        </a:solidFill>
                        <a:latin typeface="Cambria Math" panose="02040503050406030204" pitchFamily="18" charset="0"/>
                      </a:rPr>
                      <m:t>𝑃</m:t>
                    </m:r>
                    <m:d>
                      <m:dPr>
                        <m:ctrlPr>
                          <a:rPr lang="en-US" sz="2800" b="0" i="1" smtClean="0">
                            <a:solidFill>
                              <a:schemeClr val="bg1"/>
                            </a:solidFill>
                            <a:latin typeface="Cambria Math" panose="02040503050406030204" pitchFamily="18" charset="0"/>
                          </a:rPr>
                        </m:ctrlPr>
                      </m:dPr>
                      <m:e>
                        <m:r>
                          <a:rPr lang="en-US" sz="2800" b="0" i="1" smtClean="0">
                            <a:solidFill>
                              <a:schemeClr val="bg1"/>
                            </a:solidFill>
                            <a:latin typeface="Cambria Math" panose="02040503050406030204" pitchFamily="18" charset="0"/>
                          </a:rPr>
                          <m:t>𝑋</m:t>
                        </m:r>
                        <m:r>
                          <a:rPr lang="en-US" sz="2800" b="0" i="1" smtClean="0">
                            <a:solidFill>
                              <a:schemeClr val="bg1"/>
                            </a:solidFill>
                            <a:latin typeface="Cambria Math" panose="02040503050406030204" pitchFamily="18" charset="0"/>
                          </a:rPr>
                          <m:t>∈</m:t>
                        </m:r>
                        <m:r>
                          <a:rPr lang="en-US" sz="2800" b="0" i="1" smtClean="0">
                            <a:solidFill>
                              <a:schemeClr val="bg1"/>
                            </a:solidFill>
                            <a:latin typeface="Cambria Math" panose="02040503050406030204" pitchFamily="18" charset="0"/>
                          </a:rPr>
                          <m:t>𝐴</m:t>
                        </m:r>
                      </m:e>
                    </m:d>
                    <m:r>
                      <a:rPr lang="en-US" sz="2800" b="0" i="1" smtClean="0">
                        <a:solidFill>
                          <a:schemeClr val="bg1"/>
                        </a:solidFill>
                        <a:latin typeface="Cambria Math" panose="02040503050406030204" pitchFamily="18" charset="0"/>
                      </a:rPr>
                      <m:t>=</m:t>
                    </m:r>
                    <m:nary>
                      <m:naryPr>
                        <m:chr m:val="∑"/>
                        <m:supHide m:val="on"/>
                        <m:ctrlPr>
                          <a:rPr lang="en-US" sz="2800" b="0" i="1" smtClean="0">
                            <a:solidFill>
                              <a:schemeClr val="bg1"/>
                            </a:solidFill>
                            <a:latin typeface="Cambria Math" panose="02040503050406030204" pitchFamily="18" charset="0"/>
                          </a:rPr>
                        </m:ctrlPr>
                      </m:naryPr>
                      <m:sub>
                        <m:sSub>
                          <m:sSubPr>
                            <m:ctrlPr>
                              <a:rPr lang="en-US" sz="2800" b="0" i="1" smtClean="0">
                                <a:solidFill>
                                  <a:schemeClr val="bg1"/>
                                </a:solidFill>
                                <a:latin typeface="Cambria Math" panose="02040503050406030204" pitchFamily="18" charset="0"/>
                              </a:rPr>
                            </m:ctrlPr>
                          </m:sSubPr>
                          <m:e>
                            <m:r>
                              <m:rPr>
                                <m:brk m:alnAt="7"/>
                              </m:rPr>
                              <a:rPr lang="en-US" sz="2800" b="0" i="1" smtClean="0">
                                <a:solidFill>
                                  <a:schemeClr val="bg1"/>
                                </a:solidFill>
                                <a:latin typeface="Cambria Math" panose="02040503050406030204" pitchFamily="18" charset="0"/>
                              </a:rPr>
                              <m:t>𝑥</m:t>
                            </m:r>
                          </m:e>
                          <m:sub>
                            <m:r>
                              <m:rPr>
                                <m:brk m:alnAt="7"/>
                              </m:rPr>
                              <a:rPr lang="en-US" sz="2800" b="0" i="1" smtClean="0">
                                <a:solidFill>
                                  <a:schemeClr val="bg1"/>
                                </a:solidFill>
                                <a:latin typeface="Cambria Math" panose="02040503050406030204" pitchFamily="18" charset="0"/>
                              </a:rPr>
                              <m:t>𝑘</m:t>
                            </m:r>
                          </m:sub>
                        </m:sSub>
                        <m:r>
                          <a:rPr lang="en-US" sz="2800" b="0" i="1" smtClean="0">
                            <a:solidFill>
                              <a:schemeClr val="bg1"/>
                            </a:solidFill>
                            <a:latin typeface="Cambria Math" panose="02040503050406030204" pitchFamily="18" charset="0"/>
                          </a:rPr>
                          <m:t>∈</m:t>
                        </m:r>
                        <m:r>
                          <a:rPr lang="en-US" sz="2800" b="0" i="1" smtClean="0">
                            <a:solidFill>
                              <a:schemeClr val="bg1"/>
                            </a:solidFill>
                            <a:latin typeface="Cambria Math" panose="02040503050406030204" pitchFamily="18" charset="0"/>
                          </a:rPr>
                          <m:t>𝐴</m:t>
                        </m:r>
                      </m:sub>
                      <m:sup/>
                      <m:e>
                        <m:sSub>
                          <m:sSubPr>
                            <m:ctrlPr>
                              <a:rPr lang="en-US" sz="2800" b="0" i="1" smtClean="0">
                                <a:solidFill>
                                  <a:schemeClr val="bg1"/>
                                </a:solidFill>
                                <a:latin typeface="Cambria Math" panose="02040503050406030204" pitchFamily="18" charset="0"/>
                              </a:rPr>
                            </m:ctrlPr>
                          </m:sSubPr>
                          <m:e>
                            <m:r>
                              <a:rPr lang="en-US" sz="2800" b="0" i="1" smtClean="0">
                                <a:solidFill>
                                  <a:schemeClr val="bg1"/>
                                </a:solidFill>
                                <a:latin typeface="Cambria Math" panose="02040503050406030204" pitchFamily="18" charset="0"/>
                              </a:rPr>
                              <m:t>𝑃</m:t>
                            </m:r>
                          </m:e>
                          <m:sub>
                            <m:r>
                              <a:rPr lang="en-US" sz="2800" b="0" i="1" smtClean="0">
                                <a:solidFill>
                                  <a:schemeClr val="bg1"/>
                                </a:solidFill>
                                <a:latin typeface="Cambria Math" panose="02040503050406030204" pitchFamily="18" charset="0"/>
                              </a:rPr>
                              <m:t>𝑋</m:t>
                            </m:r>
                          </m:sub>
                        </m:sSub>
                        <m:d>
                          <m:dPr>
                            <m:ctrlPr>
                              <a:rPr lang="en-US" sz="2800" b="0" i="1" smtClean="0">
                                <a:solidFill>
                                  <a:schemeClr val="bg1"/>
                                </a:solidFill>
                                <a:latin typeface="Cambria Math" panose="02040503050406030204" pitchFamily="18" charset="0"/>
                              </a:rPr>
                            </m:ctrlPr>
                          </m:dPr>
                          <m:e>
                            <m:sSub>
                              <m:sSubPr>
                                <m:ctrlPr>
                                  <a:rPr lang="en-US" sz="2800" b="0" i="1" smtClean="0">
                                    <a:solidFill>
                                      <a:schemeClr val="bg1"/>
                                    </a:solidFill>
                                    <a:latin typeface="Cambria Math" panose="02040503050406030204" pitchFamily="18" charset="0"/>
                                  </a:rPr>
                                </m:ctrlPr>
                              </m:sSubPr>
                              <m:e>
                                <m:r>
                                  <a:rPr lang="en-US" sz="2800" b="0" i="1" smtClean="0">
                                    <a:solidFill>
                                      <a:schemeClr val="bg1"/>
                                    </a:solidFill>
                                    <a:latin typeface="Cambria Math" panose="02040503050406030204" pitchFamily="18" charset="0"/>
                                  </a:rPr>
                                  <m:t>𝑥</m:t>
                                </m:r>
                              </m:e>
                              <m:sub>
                                <m:r>
                                  <a:rPr lang="en-US" sz="2800" b="0" i="1" smtClean="0">
                                    <a:solidFill>
                                      <a:schemeClr val="bg1"/>
                                    </a:solidFill>
                                    <a:latin typeface="Cambria Math" panose="02040503050406030204" pitchFamily="18" charset="0"/>
                                  </a:rPr>
                                  <m:t>𝑘</m:t>
                                </m:r>
                              </m:sub>
                            </m:sSub>
                          </m:e>
                        </m:d>
                      </m:e>
                    </m:nary>
                  </m:oMath>
                </a14:m>
                <a:br>
                  <a:rPr lang="en-US" sz="2800" dirty="0"/>
                </a:br>
                <a14:m>
                  <m:oMath xmlns:m="http://schemas.openxmlformats.org/officeDocument/2006/math">
                    <m:r>
                      <a:rPr lang="en-US" sz="2800" b="0" i="1" smtClean="0">
                        <a:solidFill>
                          <a:schemeClr val="bg1"/>
                        </a:solidFill>
                        <a:latin typeface="Cambria Math" panose="02040503050406030204" pitchFamily="18" charset="0"/>
                      </a:rPr>
                      <m:t>𝐴</m:t>
                    </m:r>
                    <m:r>
                      <a:rPr lang="en-US" sz="2800" b="0" i="1" smtClean="0">
                        <a:solidFill>
                          <a:schemeClr val="bg1"/>
                        </a:solidFill>
                        <a:latin typeface="Cambria Math" panose="02040503050406030204" pitchFamily="18" charset="0"/>
                      </a:rPr>
                      <m:t>=</m:t>
                    </m:r>
                    <m:d>
                      <m:dPr>
                        <m:begChr m:val="{"/>
                        <m:endChr m:val="}"/>
                        <m:ctrlPr>
                          <a:rPr lang="en-US" sz="2800" b="0" i="1" smtClean="0">
                            <a:solidFill>
                              <a:schemeClr val="bg1"/>
                            </a:solidFill>
                            <a:latin typeface="Cambria Math" panose="02040503050406030204" pitchFamily="18" charset="0"/>
                          </a:rPr>
                        </m:ctrlPr>
                      </m:dPr>
                      <m:e>
                        <m:r>
                          <a:rPr lang="en-US" sz="2800" b="0" i="1" smtClean="0">
                            <a:solidFill>
                              <a:schemeClr val="bg1"/>
                            </a:solidFill>
                            <a:latin typeface="Cambria Math" panose="02040503050406030204" pitchFamily="18" charset="0"/>
                          </a:rPr>
                          <m:t>0, 1</m:t>
                        </m:r>
                      </m:e>
                    </m:d>
                    <m:r>
                      <a:rPr lang="en-US" sz="2800" b="0" i="1" smtClean="0">
                        <a:solidFill>
                          <a:schemeClr val="bg1"/>
                        </a:solidFill>
                        <a:latin typeface="Cambria Math" panose="02040503050406030204" pitchFamily="18" charset="0"/>
                      </a:rPr>
                      <m:t>,  </m:t>
                    </m:r>
                    <m:r>
                      <a:rPr lang="en-US" sz="2800" b="0" i="1" smtClean="0">
                        <a:solidFill>
                          <a:schemeClr val="bg1"/>
                        </a:solidFill>
                        <a:latin typeface="Cambria Math" panose="02040503050406030204" pitchFamily="18" charset="0"/>
                      </a:rPr>
                      <m:t>𝑃</m:t>
                    </m:r>
                    <m:d>
                      <m:dPr>
                        <m:ctrlPr>
                          <a:rPr lang="en-US" sz="2800" b="0" i="1" smtClean="0">
                            <a:solidFill>
                              <a:schemeClr val="bg1"/>
                            </a:solidFill>
                            <a:latin typeface="Cambria Math" panose="02040503050406030204" pitchFamily="18" charset="0"/>
                          </a:rPr>
                        </m:ctrlPr>
                      </m:dPr>
                      <m:e>
                        <m:r>
                          <a:rPr lang="en-US" sz="2800" b="0" i="1" smtClean="0">
                            <a:solidFill>
                              <a:schemeClr val="bg1"/>
                            </a:solidFill>
                            <a:latin typeface="Cambria Math" panose="02040503050406030204" pitchFamily="18" charset="0"/>
                          </a:rPr>
                          <m:t>𝑋</m:t>
                        </m:r>
                        <m:r>
                          <a:rPr lang="en-US" sz="2800" b="0" i="1" smtClean="0">
                            <a:solidFill>
                              <a:schemeClr val="bg1"/>
                            </a:solidFill>
                            <a:latin typeface="Cambria Math" panose="02040503050406030204" pitchFamily="18" charset="0"/>
                          </a:rPr>
                          <m:t>=0 </m:t>
                        </m:r>
                        <m:r>
                          <a:rPr lang="en-US" sz="2800" b="0" i="1" smtClean="0">
                            <a:solidFill>
                              <a:schemeClr val="bg1"/>
                            </a:solidFill>
                            <a:latin typeface="Cambria Math" panose="02040503050406030204" pitchFamily="18" charset="0"/>
                          </a:rPr>
                          <m:t>𝑜𝑟</m:t>
                        </m:r>
                        <m:r>
                          <a:rPr lang="en-US" sz="2800" b="0" i="1" smtClean="0">
                            <a:solidFill>
                              <a:schemeClr val="bg1"/>
                            </a:solidFill>
                            <a:latin typeface="Cambria Math" panose="02040503050406030204" pitchFamily="18" charset="0"/>
                          </a:rPr>
                          <m:t> </m:t>
                        </m:r>
                        <m:r>
                          <a:rPr lang="en-US" sz="2800" b="0" i="1" smtClean="0">
                            <a:solidFill>
                              <a:schemeClr val="bg1"/>
                            </a:solidFill>
                            <a:latin typeface="Cambria Math" panose="02040503050406030204" pitchFamily="18" charset="0"/>
                          </a:rPr>
                          <m:t>𝑋</m:t>
                        </m:r>
                        <m:r>
                          <a:rPr lang="en-US" sz="2800" b="0" i="1" smtClean="0">
                            <a:solidFill>
                              <a:schemeClr val="bg1"/>
                            </a:solidFill>
                            <a:latin typeface="Cambria Math" panose="02040503050406030204" pitchFamily="18" charset="0"/>
                          </a:rPr>
                          <m:t>=1</m:t>
                        </m:r>
                      </m:e>
                    </m:d>
                    <m:r>
                      <a:rPr lang="en-US" sz="2800" b="0" i="1" smtClean="0">
                        <a:solidFill>
                          <a:schemeClr val="bg1"/>
                        </a:solidFill>
                        <a:latin typeface="Cambria Math" panose="02040503050406030204" pitchFamily="18" charset="0"/>
                      </a:rPr>
                      <m:t>=0.25+0.5=0.75</m:t>
                    </m:r>
                  </m:oMath>
                </a14:m>
                <a:endParaRPr lang="en-BE" sz="2800" dirty="0">
                  <a:solidFill>
                    <a:schemeClr val="bg1"/>
                  </a:solidFill>
                </a:endParaRPr>
              </a:p>
              <a:p>
                <a:pPr marL="514350" indent="-514350">
                  <a:buFont typeface="+mj-lt"/>
                  <a:buAutoNum type="arabicPeriod"/>
                </a:pPr>
                <a:endParaRPr lang="en-BE" dirty="0"/>
              </a:p>
            </p:txBody>
          </p:sp>
        </mc:Choice>
        <mc:Fallback xmlns="">
          <p:sp>
            <p:nvSpPr>
              <p:cNvPr id="3" name="Content Placeholder 2">
                <a:extLst>
                  <a:ext uri="{FF2B5EF4-FFF2-40B4-BE49-F238E27FC236}">
                    <a16:creationId xmlns:a16="http://schemas.microsoft.com/office/drawing/2014/main" id="{9D83A9E3-7C0B-49E8-A570-A46B13D76DDB}"/>
                  </a:ext>
                </a:extLst>
              </p:cNvPr>
              <p:cNvSpPr>
                <a:spLocks noGrp="1" noRot="1" noChangeAspect="1" noMove="1" noResize="1" noEditPoints="1" noAdjustHandles="1" noChangeArrowheads="1" noChangeShapeType="1" noTextEdit="1"/>
              </p:cNvSpPr>
              <p:nvPr>
                <p:ph idx="1"/>
              </p:nvPr>
            </p:nvSpPr>
            <p:spPr>
              <a:xfrm>
                <a:off x="838200" y="1424538"/>
                <a:ext cx="10515600" cy="5115962"/>
              </a:xfrm>
              <a:blipFill>
                <a:blip r:embed="rId2"/>
                <a:stretch>
                  <a:fillRect l="-1043" t="-2145"/>
                </a:stretch>
              </a:blipFill>
            </p:spPr>
            <p:txBody>
              <a:bodyPr/>
              <a:lstStyle/>
              <a:p>
                <a:r>
                  <a:rPr lang="en-BE">
                    <a:noFill/>
                  </a:rPr>
                  <a:t> </a:t>
                </a:r>
              </a:p>
            </p:txBody>
          </p:sp>
        </mc:Fallback>
      </mc:AlternateContent>
      <p:sp>
        <p:nvSpPr>
          <p:cNvPr id="4" name="Footer Placeholder 3">
            <a:extLst>
              <a:ext uri="{FF2B5EF4-FFF2-40B4-BE49-F238E27FC236}">
                <a16:creationId xmlns:a16="http://schemas.microsoft.com/office/drawing/2014/main" id="{0CE67406-68EA-4138-B512-14D18F3C3559}"/>
              </a:ext>
            </a:extLst>
          </p:cNvPr>
          <p:cNvSpPr>
            <a:spLocks noGrp="1"/>
          </p:cNvSpPr>
          <p:nvPr>
            <p:ph type="ftr" sz="quarter" idx="11"/>
          </p:nvPr>
        </p:nvSpPr>
        <p:spPr/>
        <p:txBody>
          <a:bodyPr/>
          <a:lstStyle/>
          <a:p>
            <a:r>
              <a:rPr lang="en-US"/>
              <a:t>Elementary Combinatorics and Probability - March 2021</a:t>
            </a:r>
            <a:endParaRPr lang="en-BE"/>
          </a:p>
        </p:txBody>
      </p:sp>
      <p:sp>
        <p:nvSpPr>
          <p:cNvPr id="5" name="Slide Number Placeholder 4">
            <a:extLst>
              <a:ext uri="{FF2B5EF4-FFF2-40B4-BE49-F238E27FC236}">
                <a16:creationId xmlns:a16="http://schemas.microsoft.com/office/drawing/2014/main" id="{7115B795-7395-4D04-96BE-6E702EE6AFF4}"/>
              </a:ext>
            </a:extLst>
          </p:cNvPr>
          <p:cNvSpPr>
            <a:spLocks noGrp="1"/>
          </p:cNvSpPr>
          <p:nvPr>
            <p:ph type="sldNum" sz="quarter" idx="12"/>
          </p:nvPr>
        </p:nvSpPr>
        <p:spPr/>
        <p:txBody>
          <a:bodyPr/>
          <a:lstStyle/>
          <a:p>
            <a:fld id="{08CF7B41-8972-4B54-B2ED-1FFF63F18177}" type="slidenum">
              <a:rPr lang="en-BE" smtClean="0"/>
              <a:t>151</a:t>
            </a:fld>
            <a:endParaRPr lang="en-BE"/>
          </a:p>
        </p:txBody>
      </p:sp>
      <mc:AlternateContent xmlns:mc="http://schemas.openxmlformats.org/markup-compatibility/2006" xmlns:a14="http://schemas.microsoft.com/office/drawing/2010/main">
        <mc:Choice Requires="a14">
          <p:graphicFrame>
            <p:nvGraphicFramePr>
              <p:cNvPr id="6" name="Table 6">
                <a:extLst>
                  <a:ext uri="{FF2B5EF4-FFF2-40B4-BE49-F238E27FC236}">
                    <a16:creationId xmlns:a16="http://schemas.microsoft.com/office/drawing/2014/main" id="{AB93820A-5A35-4753-BE5F-B1BF0B5CD73B}"/>
                  </a:ext>
                </a:extLst>
              </p:cNvPr>
              <p:cNvGraphicFramePr>
                <a:graphicFrameLocks noGrp="1"/>
              </p:cNvGraphicFramePr>
              <p:nvPr/>
            </p:nvGraphicFramePr>
            <p:xfrm>
              <a:off x="2789138" y="2372217"/>
              <a:ext cx="6613724" cy="666968"/>
            </p:xfrm>
            <a:graphic>
              <a:graphicData uri="http://schemas.openxmlformats.org/drawingml/2006/table">
                <a:tbl>
                  <a:tblPr firstRow="1" bandRow="1">
                    <a:tableStyleId>{5940675A-B579-460E-94D1-54222C63F5DA}</a:tableStyleId>
                  </a:tblPr>
                  <a:tblGrid>
                    <a:gridCol w="1653431">
                      <a:extLst>
                        <a:ext uri="{9D8B030D-6E8A-4147-A177-3AD203B41FA5}">
                          <a16:colId xmlns:a16="http://schemas.microsoft.com/office/drawing/2014/main" val="3965302168"/>
                        </a:ext>
                      </a:extLst>
                    </a:gridCol>
                    <a:gridCol w="1653431">
                      <a:extLst>
                        <a:ext uri="{9D8B030D-6E8A-4147-A177-3AD203B41FA5}">
                          <a16:colId xmlns:a16="http://schemas.microsoft.com/office/drawing/2014/main" val="103136831"/>
                        </a:ext>
                      </a:extLst>
                    </a:gridCol>
                    <a:gridCol w="1653431">
                      <a:extLst>
                        <a:ext uri="{9D8B030D-6E8A-4147-A177-3AD203B41FA5}">
                          <a16:colId xmlns:a16="http://schemas.microsoft.com/office/drawing/2014/main" val="3446235041"/>
                        </a:ext>
                      </a:extLst>
                    </a:gridCol>
                    <a:gridCol w="1653431">
                      <a:extLst>
                        <a:ext uri="{9D8B030D-6E8A-4147-A177-3AD203B41FA5}">
                          <a16:colId xmlns:a16="http://schemas.microsoft.com/office/drawing/2014/main" val="2866919245"/>
                        </a:ext>
                      </a:extLst>
                    </a:gridCol>
                  </a:tblGrid>
                  <a:tr h="328487">
                    <a:tc>
                      <a:txBody>
                        <a:bodyPr/>
                        <a:lstStyle/>
                        <a:p>
                          <a:pPr algn="ctr"/>
                          <a14:m>
                            <m:oMathPara xmlns:m="http://schemas.openxmlformats.org/officeDocument/2006/math">
                              <m:oMathParaPr>
                                <m:jc m:val="centerGroup"/>
                              </m:oMathParaPr>
                              <m:oMath xmlns:m="http://schemas.openxmlformats.org/officeDocument/2006/math">
                                <m:r>
                                  <a:rPr lang="en-US" sz="1700" i="1" dirty="0" smtClean="0">
                                    <a:solidFill>
                                      <a:schemeClr val="tx1">
                                        <a:lumMod val="50000"/>
                                        <a:lumOff val="50000"/>
                                      </a:schemeClr>
                                    </a:solidFill>
                                    <a:latin typeface="Cambria Math" panose="02040503050406030204" pitchFamily="18" charset="0"/>
                                  </a:rPr>
                                  <m:t>𝑥</m:t>
                                </m:r>
                              </m:oMath>
                            </m:oMathPara>
                          </a14:m>
                          <a:endParaRPr lang="en-BE" sz="1700" dirty="0">
                            <a:solidFill>
                              <a:schemeClr val="tx1">
                                <a:lumMod val="50000"/>
                                <a:lumOff val="50000"/>
                              </a:schemeClr>
                            </a:solidFill>
                          </a:endParaRPr>
                        </a:p>
                      </a:txBody>
                      <a:tcPr marL="74405" marR="74405" marT="37202" marB="37202"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14:m>
                            <m:oMathPara xmlns:m="http://schemas.openxmlformats.org/officeDocument/2006/math">
                              <m:oMathParaPr>
                                <m:jc m:val="centerGroup"/>
                              </m:oMathParaPr>
                              <m:oMath xmlns:m="http://schemas.openxmlformats.org/officeDocument/2006/math">
                                <m:r>
                                  <a:rPr lang="en-US" sz="1700" i="0" dirty="0" smtClean="0">
                                    <a:solidFill>
                                      <a:schemeClr val="tx1">
                                        <a:lumMod val="50000"/>
                                        <a:lumOff val="50000"/>
                                      </a:schemeClr>
                                    </a:solidFill>
                                    <a:latin typeface="Cambria Math" panose="02040503050406030204" pitchFamily="18" charset="0"/>
                                  </a:rPr>
                                  <m:t>0</m:t>
                                </m:r>
                              </m:oMath>
                            </m:oMathPara>
                          </a14:m>
                          <a:endParaRPr lang="en-BE" sz="1700" i="0" dirty="0">
                            <a:solidFill>
                              <a:schemeClr val="tx1">
                                <a:lumMod val="50000"/>
                                <a:lumOff val="50000"/>
                              </a:schemeClr>
                            </a:solidFill>
                          </a:endParaRPr>
                        </a:p>
                      </a:txBody>
                      <a:tcPr marL="74405" marR="74405" marT="37202" marB="37202"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14:m>
                            <m:oMathPara xmlns:m="http://schemas.openxmlformats.org/officeDocument/2006/math">
                              <m:oMathParaPr>
                                <m:jc m:val="centerGroup"/>
                              </m:oMathParaPr>
                              <m:oMath xmlns:m="http://schemas.openxmlformats.org/officeDocument/2006/math">
                                <m:r>
                                  <a:rPr lang="en-US" sz="1700" i="0" dirty="0" smtClean="0">
                                    <a:solidFill>
                                      <a:schemeClr val="tx1">
                                        <a:lumMod val="50000"/>
                                        <a:lumOff val="50000"/>
                                      </a:schemeClr>
                                    </a:solidFill>
                                    <a:latin typeface="Cambria Math" panose="02040503050406030204" pitchFamily="18" charset="0"/>
                                  </a:rPr>
                                  <m:t>1</m:t>
                                </m:r>
                              </m:oMath>
                            </m:oMathPara>
                          </a14:m>
                          <a:endParaRPr lang="en-BE" sz="1700" i="0" dirty="0">
                            <a:solidFill>
                              <a:schemeClr val="tx1">
                                <a:lumMod val="50000"/>
                                <a:lumOff val="50000"/>
                              </a:schemeClr>
                            </a:solidFill>
                          </a:endParaRPr>
                        </a:p>
                      </a:txBody>
                      <a:tcPr marL="74405" marR="74405" marT="37202" marB="37202"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14:m>
                            <m:oMathPara xmlns:m="http://schemas.openxmlformats.org/officeDocument/2006/math">
                              <m:oMathParaPr>
                                <m:jc m:val="centerGroup"/>
                              </m:oMathParaPr>
                              <m:oMath xmlns:m="http://schemas.openxmlformats.org/officeDocument/2006/math">
                                <m:r>
                                  <a:rPr lang="en-US" sz="1700" i="0" dirty="0" smtClean="0">
                                    <a:solidFill>
                                      <a:schemeClr val="tx1">
                                        <a:lumMod val="50000"/>
                                        <a:lumOff val="50000"/>
                                      </a:schemeClr>
                                    </a:solidFill>
                                    <a:latin typeface="Cambria Math" panose="02040503050406030204" pitchFamily="18" charset="0"/>
                                  </a:rPr>
                                  <m:t>2</m:t>
                                </m:r>
                              </m:oMath>
                            </m:oMathPara>
                          </a14:m>
                          <a:endParaRPr lang="en-BE" sz="1700" i="0" dirty="0">
                            <a:solidFill>
                              <a:schemeClr val="tx1">
                                <a:lumMod val="50000"/>
                                <a:lumOff val="50000"/>
                              </a:schemeClr>
                            </a:solidFill>
                          </a:endParaRPr>
                        </a:p>
                      </a:txBody>
                      <a:tcPr marL="74405" marR="74405" marT="37202" marB="37202"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17222001"/>
                      </a:ext>
                    </a:extLst>
                  </a:tr>
                  <a:tr h="328487">
                    <a:tc>
                      <a:txBody>
                        <a:bodyPr/>
                        <a:lstStyle/>
                        <a:p>
                          <a:pPr algn="ctr"/>
                          <a14:m>
                            <m:oMathPara xmlns:m="http://schemas.openxmlformats.org/officeDocument/2006/math">
                              <m:oMathParaPr>
                                <m:jc m:val="centerGroup"/>
                              </m:oMathParaPr>
                              <m:oMath xmlns:m="http://schemas.openxmlformats.org/officeDocument/2006/math">
                                <m:r>
                                  <a:rPr lang="en-US" sz="1700" i="1" dirty="0" smtClean="0">
                                    <a:solidFill>
                                      <a:schemeClr val="tx1">
                                        <a:lumMod val="50000"/>
                                        <a:lumOff val="50000"/>
                                      </a:schemeClr>
                                    </a:solidFill>
                                    <a:latin typeface="Cambria Math" panose="02040503050406030204" pitchFamily="18" charset="0"/>
                                  </a:rPr>
                                  <m:t>𝑃</m:t>
                                </m:r>
                                <m:r>
                                  <a:rPr lang="en-US" sz="1700" i="1" dirty="0" smtClean="0">
                                    <a:solidFill>
                                      <a:schemeClr val="tx1">
                                        <a:lumMod val="50000"/>
                                        <a:lumOff val="50000"/>
                                      </a:schemeClr>
                                    </a:solidFill>
                                    <a:latin typeface="Cambria Math" panose="02040503050406030204" pitchFamily="18" charset="0"/>
                                  </a:rPr>
                                  <m:t>(</m:t>
                                </m:r>
                                <m:r>
                                  <a:rPr lang="en-US" sz="1700" i="1" dirty="0" smtClean="0">
                                    <a:solidFill>
                                      <a:schemeClr val="tx1">
                                        <a:lumMod val="50000"/>
                                        <a:lumOff val="50000"/>
                                      </a:schemeClr>
                                    </a:solidFill>
                                    <a:latin typeface="Cambria Math" panose="02040503050406030204" pitchFamily="18" charset="0"/>
                                  </a:rPr>
                                  <m:t>𝑥</m:t>
                                </m:r>
                                <m:r>
                                  <a:rPr lang="en-US" sz="1700" i="1" dirty="0" smtClean="0">
                                    <a:solidFill>
                                      <a:schemeClr val="tx1">
                                        <a:lumMod val="50000"/>
                                        <a:lumOff val="50000"/>
                                      </a:schemeClr>
                                    </a:solidFill>
                                    <a:latin typeface="Cambria Math" panose="02040503050406030204" pitchFamily="18" charset="0"/>
                                  </a:rPr>
                                  <m:t>)</m:t>
                                </m:r>
                              </m:oMath>
                            </m:oMathPara>
                          </a14:m>
                          <a:endParaRPr lang="en-BE" sz="1700" dirty="0">
                            <a:solidFill>
                              <a:schemeClr val="tx1">
                                <a:lumMod val="50000"/>
                                <a:lumOff val="50000"/>
                              </a:schemeClr>
                            </a:solidFill>
                          </a:endParaRPr>
                        </a:p>
                      </a:txBody>
                      <a:tcPr marL="74405" marR="74405" marT="37202" marB="37202"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700" dirty="0">
                              <a:solidFill>
                                <a:schemeClr val="tx1">
                                  <a:lumMod val="50000"/>
                                  <a:lumOff val="50000"/>
                                </a:schemeClr>
                              </a:solidFill>
                            </a:rPr>
                            <a:t>0.25</a:t>
                          </a:r>
                          <a:endParaRPr lang="en-BE" sz="1700" dirty="0">
                            <a:solidFill>
                              <a:schemeClr val="tx1">
                                <a:lumMod val="50000"/>
                                <a:lumOff val="50000"/>
                              </a:schemeClr>
                            </a:solidFill>
                          </a:endParaRPr>
                        </a:p>
                      </a:txBody>
                      <a:tcPr marL="74405" marR="74405" marT="37202" marB="37202"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700" dirty="0">
                              <a:solidFill>
                                <a:schemeClr val="tx1">
                                  <a:lumMod val="50000"/>
                                  <a:lumOff val="50000"/>
                                </a:schemeClr>
                              </a:solidFill>
                            </a:rPr>
                            <a:t>0.5</a:t>
                          </a:r>
                          <a:endParaRPr lang="en-BE" sz="1700" dirty="0">
                            <a:solidFill>
                              <a:schemeClr val="tx1">
                                <a:lumMod val="50000"/>
                                <a:lumOff val="50000"/>
                              </a:schemeClr>
                            </a:solidFill>
                          </a:endParaRPr>
                        </a:p>
                      </a:txBody>
                      <a:tcPr marL="74405" marR="74405" marT="37202" marB="37202"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700" dirty="0">
                              <a:solidFill>
                                <a:schemeClr val="tx1">
                                  <a:lumMod val="50000"/>
                                  <a:lumOff val="50000"/>
                                </a:schemeClr>
                              </a:solidFill>
                            </a:rPr>
                            <a:t>0.25</a:t>
                          </a:r>
                          <a:endParaRPr lang="en-BE" sz="1700" dirty="0">
                            <a:solidFill>
                              <a:schemeClr val="tx1">
                                <a:lumMod val="50000"/>
                                <a:lumOff val="50000"/>
                              </a:schemeClr>
                            </a:solidFill>
                          </a:endParaRPr>
                        </a:p>
                      </a:txBody>
                      <a:tcPr marL="74405" marR="74405" marT="37202" marB="37202"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29395762"/>
                      </a:ext>
                    </a:extLst>
                  </a:tr>
                </a:tbl>
              </a:graphicData>
            </a:graphic>
          </p:graphicFrame>
        </mc:Choice>
        <mc:Fallback xmlns="">
          <p:graphicFrame>
            <p:nvGraphicFramePr>
              <p:cNvPr id="6" name="Table 6">
                <a:extLst>
                  <a:ext uri="{FF2B5EF4-FFF2-40B4-BE49-F238E27FC236}">
                    <a16:creationId xmlns:a16="http://schemas.microsoft.com/office/drawing/2014/main" id="{AB93820A-5A35-4753-BE5F-B1BF0B5CD73B}"/>
                  </a:ext>
                </a:extLst>
              </p:cNvPr>
              <p:cNvGraphicFramePr>
                <a:graphicFrameLocks noGrp="1"/>
              </p:cNvGraphicFramePr>
              <p:nvPr/>
            </p:nvGraphicFramePr>
            <p:xfrm>
              <a:off x="2789138" y="2372217"/>
              <a:ext cx="6613724" cy="666968"/>
            </p:xfrm>
            <a:graphic>
              <a:graphicData uri="http://schemas.openxmlformats.org/drawingml/2006/table">
                <a:tbl>
                  <a:tblPr firstRow="1" bandRow="1">
                    <a:tableStyleId>{5940675A-B579-460E-94D1-54222C63F5DA}</a:tableStyleId>
                  </a:tblPr>
                  <a:tblGrid>
                    <a:gridCol w="1653431">
                      <a:extLst>
                        <a:ext uri="{9D8B030D-6E8A-4147-A177-3AD203B41FA5}">
                          <a16:colId xmlns:a16="http://schemas.microsoft.com/office/drawing/2014/main" val="3965302168"/>
                        </a:ext>
                      </a:extLst>
                    </a:gridCol>
                    <a:gridCol w="1653431">
                      <a:extLst>
                        <a:ext uri="{9D8B030D-6E8A-4147-A177-3AD203B41FA5}">
                          <a16:colId xmlns:a16="http://schemas.microsoft.com/office/drawing/2014/main" val="103136831"/>
                        </a:ext>
                      </a:extLst>
                    </a:gridCol>
                    <a:gridCol w="1653431">
                      <a:extLst>
                        <a:ext uri="{9D8B030D-6E8A-4147-A177-3AD203B41FA5}">
                          <a16:colId xmlns:a16="http://schemas.microsoft.com/office/drawing/2014/main" val="3446235041"/>
                        </a:ext>
                      </a:extLst>
                    </a:gridCol>
                    <a:gridCol w="1653431">
                      <a:extLst>
                        <a:ext uri="{9D8B030D-6E8A-4147-A177-3AD203B41FA5}">
                          <a16:colId xmlns:a16="http://schemas.microsoft.com/office/drawing/2014/main" val="2866919245"/>
                        </a:ext>
                      </a:extLst>
                    </a:gridCol>
                  </a:tblGrid>
                  <a:tr h="333484">
                    <a:tc>
                      <a:txBody>
                        <a:bodyPr/>
                        <a:lstStyle/>
                        <a:p>
                          <a:endParaRPr lang="en-BE"/>
                        </a:p>
                      </a:txBody>
                      <a:tcPr marL="74405" marR="74405" marT="37202" marB="37202"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735" t="-3636" r="-300368" b="-125455"/>
                          </a:stretch>
                        </a:blipFill>
                      </a:tcPr>
                    </a:tc>
                    <a:tc>
                      <a:txBody>
                        <a:bodyPr/>
                        <a:lstStyle/>
                        <a:p>
                          <a:endParaRPr lang="en-BE"/>
                        </a:p>
                      </a:txBody>
                      <a:tcPr marL="74405" marR="74405" marT="37202" marB="37202"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101107" t="-3636" r="-201476" b="-125455"/>
                          </a:stretch>
                        </a:blipFill>
                      </a:tcPr>
                    </a:tc>
                    <a:tc>
                      <a:txBody>
                        <a:bodyPr/>
                        <a:lstStyle/>
                        <a:p>
                          <a:endParaRPr lang="en-BE"/>
                        </a:p>
                      </a:txBody>
                      <a:tcPr marL="74405" marR="74405" marT="37202" marB="37202"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200368" t="-3636" r="-100735" b="-125455"/>
                          </a:stretch>
                        </a:blipFill>
                      </a:tcPr>
                    </a:tc>
                    <a:tc>
                      <a:txBody>
                        <a:bodyPr/>
                        <a:lstStyle/>
                        <a:p>
                          <a:endParaRPr lang="en-BE"/>
                        </a:p>
                      </a:txBody>
                      <a:tcPr marL="74405" marR="74405" marT="37202" marB="37202"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301476" t="-3636" r="-1107" b="-125455"/>
                          </a:stretch>
                        </a:blipFill>
                      </a:tcPr>
                    </a:tc>
                    <a:extLst>
                      <a:ext uri="{0D108BD9-81ED-4DB2-BD59-A6C34878D82A}">
                        <a16:rowId xmlns:a16="http://schemas.microsoft.com/office/drawing/2014/main" val="2817222001"/>
                      </a:ext>
                    </a:extLst>
                  </a:tr>
                  <a:tr h="333484">
                    <a:tc>
                      <a:txBody>
                        <a:bodyPr/>
                        <a:lstStyle/>
                        <a:p>
                          <a:endParaRPr lang="en-BE"/>
                        </a:p>
                      </a:txBody>
                      <a:tcPr marL="74405" marR="74405" marT="37202" marB="37202"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735" t="-103636" r="-300368" b="-25455"/>
                          </a:stretch>
                        </a:blipFill>
                      </a:tcPr>
                    </a:tc>
                    <a:tc>
                      <a:txBody>
                        <a:bodyPr/>
                        <a:lstStyle/>
                        <a:p>
                          <a:pPr algn="ctr"/>
                          <a:r>
                            <a:rPr lang="en-US" sz="1700" dirty="0">
                              <a:solidFill>
                                <a:schemeClr val="tx1">
                                  <a:lumMod val="50000"/>
                                  <a:lumOff val="50000"/>
                                </a:schemeClr>
                              </a:solidFill>
                            </a:rPr>
                            <a:t>0.25</a:t>
                          </a:r>
                          <a:endParaRPr lang="en-BE" sz="1700" dirty="0">
                            <a:solidFill>
                              <a:schemeClr val="tx1">
                                <a:lumMod val="50000"/>
                                <a:lumOff val="50000"/>
                              </a:schemeClr>
                            </a:solidFill>
                          </a:endParaRPr>
                        </a:p>
                      </a:txBody>
                      <a:tcPr marL="74405" marR="74405" marT="37202" marB="37202"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700" dirty="0">
                              <a:solidFill>
                                <a:schemeClr val="tx1">
                                  <a:lumMod val="50000"/>
                                  <a:lumOff val="50000"/>
                                </a:schemeClr>
                              </a:solidFill>
                            </a:rPr>
                            <a:t>0.5</a:t>
                          </a:r>
                          <a:endParaRPr lang="en-BE" sz="1700" dirty="0">
                            <a:solidFill>
                              <a:schemeClr val="tx1">
                                <a:lumMod val="50000"/>
                                <a:lumOff val="50000"/>
                              </a:schemeClr>
                            </a:solidFill>
                          </a:endParaRPr>
                        </a:p>
                      </a:txBody>
                      <a:tcPr marL="74405" marR="74405" marT="37202" marB="37202"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700" dirty="0">
                              <a:solidFill>
                                <a:schemeClr val="tx1">
                                  <a:lumMod val="50000"/>
                                  <a:lumOff val="50000"/>
                                </a:schemeClr>
                              </a:solidFill>
                            </a:rPr>
                            <a:t>0.25</a:t>
                          </a:r>
                          <a:endParaRPr lang="en-BE" sz="1700" dirty="0">
                            <a:solidFill>
                              <a:schemeClr val="tx1">
                                <a:lumMod val="50000"/>
                                <a:lumOff val="50000"/>
                              </a:schemeClr>
                            </a:solidFill>
                          </a:endParaRPr>
                        </a:p>
                      </a:txBody>
                      <a:tcPr marL="74405" marR="74405" marT="37202" marB="37202"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29395762"/>
                      </a:ext>
                    </a:extLst>
                  </a:tr>
                </a:tbl>
              </a:graphicData>
            </a:graphic>
          </p:graphicFrame>
        </mc:Fallback>
      </mc:AlternateContent>
    </p:spTree>
    <p:extLst>
      <p:ext uri="{BB962C8B-B14F-4D97-AF65-F5344CB8AC3E}">
        <p14:creationId xmlns:p14="http://schemas.microsoft.com/office/powerpoint/2010/main" val="301245384"/>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CB3C81-5D6C-44BB-A001-935E547B1758}"/>
              </a:ext>
            </a:extLst>
          </p:cNvPr>
          <p:cNvSpPr>
            <a:spLocks noGrp="1"/>
          </p:cNvSpPr>
          <p:nvPr>
            <p:ph type="title"/>
          </p:nvPr>
        </p:nvSpPr>
        <p:spPr/>
        <p:txBody>
          <a:bodyPr/>
          <a:lstStyle/>
          <a:p>
            <a:r>
              <a:rPr lang="en-US" dirty="0"/>
              <a:t>Properties of </a:t>
            </a:r>
            <a:r>
              <a:rPr lang="en-US" dirty="0" err="1"/>
              <a:t>pmf</a:t>
            </a:r>
            <a:endParaRPr lang="en-B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D83A9E3-7C0B-49E8-A570-A46B13D76DDB}"/>
                  </a:ext>
                </a:extLst>
              </p:cNvPr>
              <p:cNvSpPr>
                <a:spLocks noGrp="1"/>
              </p:cNvSpPr>
              <p:nvPr>
                <p:ph idx="1"/>
              </p:nvPr>
            </p:nvSpPr>
            <p:spPr>
              <a:xfrm>
                <a:off x="838200" y="1424538"/>
                <a:ext cx="10515600" cy="5115962"/>
              </a:xfrm>
            </p:spPr>
            <p:txBody>
              <a:bodyPr>
                <a:normAutofit/>
              </a:bodyPr>
              <a:lstStyle/>
              <a:p>
                <a:r>
                  <a:rPr lang="en-US" dirty="0"/>
                  <a:t>Let </a:t>
                </a:r>
                <a14:m>
                  <m:oMath xmlns:m="http://schemas.openxmlformats.org/officeDocument/2006/math">
                    <m:r>
                      <a:rPr lang="en-US" i="1" dirty="0" smtClean="0">
                        <a:latin typeface="Cambria Math" panose="02040503050406030204" pitchFamily="18" charset="0"/>
                      </a:rPr>
                      <m:t>𝑋</m:t>
                    </m:r>
                  </m:oMath>
                </a14:m>
                <a:r>
                  <a:rPr lang="en-US" dirty="0"/>
                  <a:t> be a random variable with range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𝑋</m:t>
                        </m:r>
                      </m:sub>
                    </m:sSub>
                  </m:oMath>
                </a14:m>
                <a:r>
                  <a:rPr lang="en-US" dirty="0"/>
                  <a:t> and a PMF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𝑋</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oMath>
                </a14:m>
                <a:r>
                  <a:rPr lang="en-US" dirty="0"/>
                  <a:t>. </a:t>
                </a:r>
                <a:br>
                  <a:rPr lang="en-US" dirty="0"/>
                </a:br>
                <a14:m>
                  <m:oMath xmlns:m="http://schemas.openxmlformats.org/officeDocument/2006/math">
                    <m:r>
                      <a:rPr lang="en-US" i="1" dirty="0" smtClean="0">
                        <a:solidFill>
                          <a:schemeClr val="tx1">
                            <a:lumMod val="50000"/>
                            <a:lumOff val="50000"/>
                          </a:schemeClr>
                        </a:solidFill>
                        <a:latin typeface="Cambria Math" panose="02040503050406030204" pitchFamily="18" charset="0"/>
                      </a:rPr>
                      <m:t>𝑋</m:t>
                    </m:r>
                  </m:oMath>
                </a14:m>
                <a:r>
                  <a:rPr lang="en-US" dirty="0">
                    <a:solidFill>
                      <a:schemeClr val="tx1">
                        <a:lumMod val="50000"/>
                        <a:lumOff val="50000"/>
                      </a:schemeClr>
                    </a:solidFill>
                  </a:rPr>
                  <a:t> – number of heads after 2 tosses of a coin, </a:t>
                </a:r>
                <a14:m>
                  <m:oMath xmlns:m="http://schemas.openxmlformats.org/officeDocument/2006/math">
                    <m:sSub>
                      <m:sSubPr>
                        <m:ctrlPr>
                          <a:rPr lang="en-US" i="1">
                            <a:solidFill>
                              <a:schemeClr val="tx1">
                                <a:lumMod val="50000"/>
                                <a:lumOff val="50000"/>
                              </a:schemeClr>
                            </a:solidFill>
                            <a:latin typeface="Cambria Math" panose="02040503050406030204" pitchFamily="18" charset="0"/>
                          </a:rPr>
                        </m:ctrlPr>
                      </m:sSubPr>
                      <m:e>
                        <m:r>
                          <a:rPr lang="en-US" i="1">
                            <a:solidFill>
                              <a:schemeClr val="tx1">
                                <a:lumMod val="50000"/>
                                <a:lumOff val="50000"/>
                              </a:schemeClr>
                            </a:solidFill>
                            <a:latin typeface="Cambria Math" panose="02040503050406030204" pitchFamily="18" charset="0"/>
                          </a:rPr>
                          <m:t>𝑅</m:t>
                        </m:r>
                      </m:e>
                      <m:sub>
                        <m:r>
                          <a:rPr lang="en-US" i="1">
                            <a:solidFill>
                              <a:schemeClr val="tx1">
                                <a:lumMod val="50000"/>
                                <a:lumOff val="50000"/>
                              </a:schemeClr>
                            </a:solidFill>
                            <a:latin typeface="Cambria Math" panose="02040503050406030204" pitchFamily="18" charset="0"/>
                          </a:rPr>
                          <m:t>𝑋</m:t>
                        </m:r>
                      </m:sub>
                    </m:sSub>
                    <m:r>
                      <a:rPr lang="en-US" b="0" i="1" smtClean="0">
                        <a:solidFill>
                          <a:schemeClr val="tx1">
                            <a:lumMod val="50000"/>
                            <a:lumOff val="50000"/>
                          </a:schemeClr>
                        </a:solidFill>
                        <a:latin typeface="Cambria Math" panose="02040503050406030204" pitchFamily="18" charset="0"/>
                      </a:rPr>
                      <m:t>=</m:t>
                    </m:r>
                    <m:d>
                      <m:dPr>
                        <m:begChr m:val="{"/>
                        <m:endChr m:val="}"/>
                        <m:ctrlPr>
                          <a:rPr lang="en-US" b="0" i="1" smtClean="0">
                            <a:solidFill>
                              <a:schemeClr val="tx1">
                                <a:lumMod val="50000"/>
                                <a:lumOff val="50000"/>
                              </a:schemeClr>
                            </a:solidFill>
                            <a:latin typeface="Cambria Math" panose="02040503050406030204" pitchFamily="18" charset="0"/>
                          </a:rPr>
                        </m:ctrlPr>
                      </m:dPr>
                      <m:e>
                        <m:r>
                          <a:rPr lang="en-US" b="0" i="1" smtClean="0">
                            <a:solidFill>
                              <a:schemeClr val="tx1">
                                <a:lumMod val="50000"/>
                                <a:lumOff val="50000"/>
                              </a:schemeClr>
                            </a:solidFill>
                            <a:latin typeface="Cambria Math" panose="02040503050406030204" pitchFamily="18" charset="0"/>
                          </a:rPr>
                          <m:t>0, 1, 2</m:t>
                        </m:r>
                      </m:e>
                    </m:d>
                  </m:oMath>
                </a14:m>
                <a:endParaRPr lang="en-US" dirty="0"/>
              </a:p>
              <a:p>
                <a:endParaRPr lang="en-US" dirty="0"/>
              </a:p>
              <a:p>
                <a:endParaRPr lang="en-US" sz="1200" dirty="0"/>
              </a:p>
              <a:p>
                <a:r>
                  <a:rPr lang="en-US" dirty="0"/>
                  <a:t>The following holds:</a:t>
                </a:r>
                <a:br>
                  <a:rPr lang="en-US" dirty="0"/>
                </a:br>
                <a:endParaRPr lang="en-US" sz="800" dirty="0"/>
              </a:p>
              <a:p>
                <a:pPr marL="971550" lvl="1" indent="-514350">
                  <a:lnSpc>
                    <a:spcPct val="110000"/>
                  </a:lnSpc>
                  <a:buFont typeface="+mj-lt"/>
                  <a:buAutoNum type="arabicPeriod"/>
                </a:pPr>
                <a:r>
                  <a:rPr lang="en-US" sz="2800" dirty="0"/>
                  <a:t>For all </a:t>
                </a:r>
                <a14:m>
                  <m:oMath xmlns:m="http://schemas.openxmlformats.org/officeDocument/2006/math">
                    <m:r>
                      <a:rPr lang="en-US" sz="2800" i="1" dirty="0">
                        <a:latin typeface="Cambria Math" panose="02040503050406030204" pitchFamily="18" charset="0"/>
                      </a:rPr>
                      <m:t>𝑥</m:t>
                    </m:r>
                  </m:oMath>
                </a14:m>
                <a:r>
                  <a:rPr lang="en-US" sz="2800" dirty="0"/>
                  <a:t>, </a:t>
                </a:r>
                <a14:m>
                  <m:oMath xmlns:m="http://schemas.openxmlformats.org/officeDocument/2006/math">
                    <m:r>
                      <a:rPr lang="en-US" sz="2800" i="1">
                        <a:latin typeface="Cambria Math" panose="02040503050406030204" pitchFamily="18" charset="0"/>
                      </a:rPr>
                      <m:t>0≤</m:t>
                    </m:r>
                    <m:sSub>
                      <m:sSubPr>
                        <m:ctrlPr>
                          <a:rPr lang="en-US" sz="2800" i="1">
                            <a:latin typeface="Cambria Math" panose="02040503050406030204" pitchFamily="18" charset="0"/>
                          </a:rPr>
                        </m:ctrlPr>
                      </m:sSubPr>
                      <m:e>
                        <m:r>
                          <a:rPr lang="en-US" sz="2800" i="1">
                            <a:latin typeface="Cambria Math" panose="02040503050406030204" pitchFamily="18" charset="0"/>
                          </a:rPr>
                          <m:t>𝑃</m:t>
                        </m:r>
                      </m:e>
                      <m:sub>
                        <m:r>
                          <a:rPr lang="en-US" sz="2800" i="1">
                            <a:latin typeface="Cambria Math" panose="02040503050406030204" pitchFamily="18" charset="0"/>
                          </a:rPr>
                          <m:t>𝑋</m:t>
                        </m:r>
                      </m:sub>
                    </m:sSub>
                    <m:d>
                      <m:dPr>
                        <m:ctrlPr>
                          <a:rPr lang="en-US" sz="2800" i="1">
                            <a:latin typeface="Cambria Math" panose="02040503050406030204" pitchFamily="18" charset="0"/>
                          </a:rPr>
                        </m:ctrlPr>
                      </m:dPr>
                      <m:e>
                        <m:r>
                          <a:rPr lang="en-US" sz="2800" i="1">
                            <a:latin typeface="Cambria Math" panose="02040503050406030204" pitchFamily="18" charset="0"/>
                          </a:rPr>
                          <m:t>𝑥</m:t>
                        </m:r>
                      </m:e>
                    </m:d>
                    <m:r>
                      <a:rPr lang="en-US" sz="2800" i="1">
                        <a:latin typeface="Cambria Math" panose="02040503050406030204" pitchFamily="18" charset="0"/>
                      </a:rPr>
                      <m:t>≤1</m:t>
                    </m:r>
                  </m:oMath>
                </a14:m>
                <a:endParaRPr lang="en-US" sz="2800" i="1" dirty="0">
                  <a:latin typeface="Cambria Math" panose="02040503050406030204" pitchFamily="18" charset="0"/>
                </a:endParaRPr>
              </a:p>
              <a:p>
                <a:pPr marL="971550" lvl="1" indent="-514350">
                  <a:lnSpc>
                    <a:spcPct val="110000"/>
                  </a:lnSpc>
                  <a:buFont typeface="+mj-lt"/>
                  <a:buAutoNum type="arabicPeriod"/>
                </a:pPr>
                <a14:m>
                  <m:oMath xmlns:m="http://schemas.openxmlformats.org/officeDocument/2006/math">
                    <m:nary>
                      <m:naryPr>
                        <m:chr m:val="∑"/>
                        <m:supHide m:val="on"/>
                        <m:ctrlPr>
                          <a:rPr lang="en-BE" sz="2800" i="1" smtClean="0">
                            <a:latin typeface="Cambria Math" panose="02040503050406030204" pitchFamily="18" charset="0"/>
                          </a:rPr>
                        </m:ctrlPr>
                      </m:naryPr>
                      <m:sub>
                        <m:sSub>
                          <m:sSubPr>
                            <m:ctrlPr>
                              <a:rPr lang="en-US" sz="2800" b="0" i="1" smtClean="0">
                                <a:latin typeface="Cambria Math" panose="02040503050406030204" pitchFamily="18" charset="0"/>
                              </a:rPr>
                            </m:ctrlPr>
                          </m:sSubPr>
                          <m:e>
                            <m:r>
                              <m:rPr>
                                <m:brk m:alnAt="7"/>
                              </m:rPr>
                              <a:rPr lang="en-US" sz="2800" b="0" i="1" smtClean="0">
                                <a:latin typeface="Cambria Math" panose="02040503050406030204" pitchFamily="18" charset="0"/>
                              </a:rPr>
                              <m:t>𝑥</m:t>
                            </m:r>
                          </m:e>
                          <m:sub>
                            <m:r>
                              <m:rPr>
                                <m:brk m:alnAt="7"/>
                              </m:rPr>
                              <a:rPr lang="en-US" sz="2800" b="0" i="1" smtClean="0">
                                <a:latin typeface="Cambria Math" panose="02040503050406030204" pitchFamily="18" charset="0"/>
                              </a:rPr>
                              <m:t>𝑘</m:t>
                            </m:r>
                          </m:sub>
                        </m:sSub>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𝑅</m:t>
                            </m:r>
                          </m:e>
                          <m:sub>
                            <m:r>
                              <a:rPr lang="en-US" sz="2800" b="0" i="1" smtClean="0">
                                <a:latin typeface="Cambria Math" panose="02040503050406030204" pitchFamily="18" charset="0"/>
                              </a:rPr>
                              <m:t>𝑋</m:t>
                            </m:r>
                          </m:sub>
                        </m:sSub>
                      </m:sub>
                      <m:sup/>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𝑃</m:t>
                            </m:r>
                          </m:e>
                          <m:sub>
                            <m:r>
                              <a:rPr lang="en-US" sz="2800" b="0" i="1" smtClean="0">
                                <a:latin typeface="Cambria Math" panose="02040503050406030204" pitchFamily="18" charset="0"/>
                              </a:rPr>
                              <m:t>𝑋</m:t>
                            </m:r>
                          </m:sub>
                        </m:sSub>
                        <m:d>
                          <m:dPr>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𝑘</m:t>
                                </m:r>
                              </m:sub>
                            </m:sSub>
                          </m:e>
                        </m:d>
                        <m:r>
                          <a:rPr lang="en-US" sz="2800" b="0" i="1" smtClean="0">
                            <a:latin typeface="Cambria Math" panose="02040503050406030204" pitchFamily="18" charset="0"/>
                          </a:rPr>
                          <m:t>=1</m:t>
                        </m:r>
                      </m:e>
                    </m:nary>
                  </m:oMath>
                </a14:m>
                <a:br>
                  <a:rPr lang="en-US" sz="2800" dirty="0"/>
                </a:br>
                <a14:m>
                  <m:oMath xmlns:m="http://schemas.openxmlformats.org/officeDocument/2006/math">
                    <m:sSub>
                      <m:sSubPr>
                        <m:ctrlPr>
                          <a:rPr lang="en-US" sz="2800" b="0" i="1" smtClean="0">
                            <a:solidFill>
                              <a:schemeClr val="tx1">
                                <a:lumMod val="50000"/>
                                <a:lumOff val="50000"/>
                              </a:schemeClr>
                            </a:solidFill>
                            <a:latin typeface="Cambria Math" panose="02040503050406030204" pitchFamily="18" charset="0"/>
                          </a:rPr>
                        </m:ctrlPr>
                      </m:sSubPr>
                      <m:e>
                        <m:r>
                          <a:rPr lang="en-US" sz="2800" b="0" i="1" smtClean="0">
                            <a:solidFill>
                              <a:schemeClr val="tx1">
                                <a:lumMod val="50000"/>
                                <a:lumOff val="50000"/>
                              </a:schemeClr>
                            </a:solidFill>
                            <a:latin typeface="Cambria Math" panose="02040503050406030204" pitchFamily="18" charset="0"/>
                          </a:rPr>
                          <m:t>𝑃</m:t>
                        </m:r>
                      </m:e>
                      <m:sub>
                        <m:r>
                          <a:rPr lang="en-US" sz="2800" b="0" i="1" smtClean="0">
                            <a:solidFill>
                              <a:schemeClr val="tx1">
                                <a:lumMod val="50000"/>
                                <a:lumOff val="50000"/>
                              </a:schemeClr>
                            </a:solidFill>
                            <a:latin typeface="Cambria Math" panose="02040503050406030204" pitchFamily="18" charset="0"/>
                          </a:rPr>
                          <m:t>𝑋</m:t>
                        </m:r>
                      </m:sub>
                    </m:sSub>
                    <m:d>
                      <m:dPr>
                        <m:ctrlPr>
                          <a:rPr lang="en-US" sz="2800" b="0" i="1" smtClean="0">
                            <a:solidFill>
                              <a:schemeClr val="tx1">
                                <a:lumMod val="50000"/>
                                <a:lumOff val="50000"/>
                              </a:schemeClr>
                            </a:solidFill>
                            <a:latin typeface="Cambria Math" panose="02040503050406030204" pitchFamily="18" charset="0"/>
                          </a:rPr>
                        </m:ctrlPr>
                      </m:dPr>
                      <m:e>
                        <m:r>
                          <a:rPr lang="en-US" sz="2800" b="0" i="1" smtClean="0">
                            <a:solidFill>
                              <a:schemeClr val="tx1">
                                <a:lumMod val="50000"/>
                                <a:lumOff val="50000"/>
                              </a:schemeClr>
                            </a:solidFill>
                            <a:latin typeface="Cambria Math" panose="02040503050406030204" pitchFamily="18" charset="0"/>
                          </a:rPr>
                          <m:t>0</m:t>
                        </m:r>
                      </m:e>
                    </m:d>
                    <m:r>
                      <a:rPr lang="en-US" sz="2800" b="0" i="1" smtClean="0">
                        <a:solidFill>
                          <a:schemeClr val="tx1">
                            <a:lumMod val="50000"/>
                            <a:lumOff val="50000"/>
                          </a:schemeClr>
                        </a:solidFill>
                        <a:latin typeface="Cambria Math" panose="02040503050406030204" pitchFamily="18" charset="0"/>
                      </a:rPr>
                      <m:t>+</m:t>
                    </m:r>
                    <m:sSub>
                      <m:sSubPr>
                        <m:ctrlPr>
                          <a:rPr lang="en-US" sz="2800" b="0" i="1" smtClean="0">
                            <a:solidFill>
                              <a:schemeClr val="tx1">
                                <a:lumMod val="50000"/>
                                <a:lumOff val="50000"/>
                              </a:schemeClr>
                            </a:solidFill>
                            <a:latin typeface="Cambria Math" panose="02040503050406030204" pitchFamily="18" charset="0"/>
                          </a:rPr>
                        </m:ctrlPr>
                      </m:sSubPr>
                      <m:e>
                        <m:r>
                          <a:rPr lang="en-US" sz="2800" b="0" i="1" smtClean="0">
                            <a:solidFill>
                              <a:schemeClr val="tx1">
                                <a:lumMod val="50000"/>
                                <a:lumOff val="50000"/>
                              </a:schemeClr>
                            </a:solidFill>
                            <a:latin typeface="Cambria Math" panose="02040503050406030204" pitchFamily="18" charset="0"/>
                          </a:rPr>
                          <m:t>𝑃</m:t>
                        </m:r>
                      </m:e>
                      <m:sub>
                        <m:r>
                          <a:rPr lang="en-US" sz="2800" b="0" i="1" smtClean="0">
                            <a:solidFill>
                              <a:schemeClr val="tx1">
                                <a:lumMod val="50000"/>
                                <a:lumOff val="50000"/>
                              </a:schemeClr>
                            </a:solidFill>
                            <a:latin typeface="Cambria Math" panose="02040503050406030204" pitchFamily="18" charset="0"/>
                          </a:rPr>
                          <m:t>𝑋</m:t>
                        </m:r>
                      </m:sub>
                    </m:sSub>
                    <m:d>
                      <m:dPr>
                        <m:ctrlPr>
                          <a:rPr lang="en-US" sz="2800" b="0" i="1" smtClean="0">
                            <a:solidFill>
                              <a:schemeClr val="tx1">
                                <a:lumMod val="50000"/>
                                <a:lumOff val="50000"/>
                              </a:schemeClr>
                            </a:solidFill>
                            <a:latin typeface="Cambria Math" panose="02040503050406030204" pitchFamily="18" charset="0"/>
                          </a:rPr>
                        </m:ctrlPr>
                      </m:dPr>
                      <m:e>
                        <m:r>
                          <a:rPr lang="en-US" sz="2800" b="0" i="1" smtClean="0">
                            <a:solidFill>
                              <a:schemeClr val="tx1">
                                <a:lumMod val="50000"/>
                                <a:lumOff val="50000"/>
                              </a:schemeClr>
                            </a:solidFill>
                            <a:latin typeface="Cambria Math" panose="02040503050406030204" pitchFamily="18" charset="0"/>
                          </a:rPr>
                          <m:t>1</m:t>
                        </m:r>
                      </m:e>
                    </m:d>
                    <m:r>
                      <a:rPr lang="en-US" sz="2800" b="0" i="1" smtClean="0">
                        <a:solidFill>
                          <a:schemeClr val="tx1">
                            <a:lumMod val="50000"/>
                            <a:lumOff val="50000"/>
                          </a:schemeClr>
                        </a:solidFill>
                        <a:latin typeface="Cambria Math" panose="02040503050406030204" pitchFamily="18" charset="0"/>
                      </a:rPr>
                      <m:t>+</m:t>
                    </m:r>
                    <m:sSub>
                      <m:sSubPr>
                        <m:ctrlPr>
                          <a:rPr lang="en-US" sz="2800" b="0" i="1" smtClean="0">
                            <a:solidFill>
                              <a:schemeClr val="tx1">
                                <a:lumMod val="50000"/>
                                <a:lumOff val="50000"/>
                              </a:schemeClr>
                            </a:solidFill>
                            <a:latin typeface="Cambria Math" panose="02040503050406030204" pitchFamily="18" charset="0"/>
                          </a:rPr>
                        </m:ctrlPr>
                      </m:sSubPr>
                      <m:e>
                        <m:r>
                          <a:rPr lang="en-US" sz="2800" b="0" i="1" smtClean="0">
                            <a:solidFill>
                              <a:schemeClr val="tx1">
                                <a:lumMod val="50000"/>
                                <a:lumOff val="50000"/>
                              </a:schemeClr>
                            </a:solidFill>
                            <a:latin typeface="Cambria Math" panose="02040503050406030204" pitchFamily="18" charset="0"/>
                          </a:rPr>
                          <m:t>𝑃</m:t>
                        </m:r>
                      </m:e>
                      <m:sub>
                        <m:r>
                          <a:rPr lang="en-US" sz="2800" b="0" i="1" smtClean="0">
                            <a:solidFill>
                              <a:schemeClr val="tx1">
                                <a:lumMod val="50000"/>
                                <a:lumOff val="50000"/>
                              </a:schemeClr>
                            </a:solidFill>
                            <a:latin typeface="Cambria Math" panose="02040503050406030204" pitchFamily="18" charset="0"/>
                          </a:rPr>
                          <m:t>𝑋</m:t>
                        </m:r>
                      </m:sub>
                    </m:sSub>
                    <m:d>
                      <m:dPr>
                        <m:ctrlPr>
                          <a:rPr lang="en-US" sz="2800" b="0" i="1" smtClean="0">
                            <a:solidFill>
                              <a:schemeClr val="tx1">
                                <a:lumMod val="50000"/>
                                <a:lumOff val="50000"/>
                              </a:schemeClr>
                            </a:solidFill>
                            <a:latin typeface="Cambria Math" panose="02040503050406030204" pitchFamily="18" charset="0"/>
                          </a:rPr>
                        </m:ctrlPr>
                      </m:dPr>
                      <m:e>
                        <m:r>
                          <a:rPr lang="en-US" sz="2800" b="0" i="1" smtClean="0">
                            <a:solidFill>
                              <a:schemeClr val="tx1">
                                <a:lumMod val="50000"/>
                                <a:lumOff val="50000"/>
                              </a:schemeClr>
                            </a:solidFill>
                            <a:latin typeface="Cambria Math" panose="02040503050406030204" pitchFamily="18" charset="0"/>
                          </a:rPr>
                          <m:t>2</m:t>
                        </m:r>
                      </m:e>
                    </m:d>
                    <m:r>
                      <a:rPr lang="en-US" sz="2800" b="0" i="1" smtClean="0">
                        <a:solidFill>
                          <a:schemeClr val="tx1">
                            <a:lumMod val="50000"/>
                            <a:lumOff val="50000"/>
                          </a:schemeClr>
                        </a:solidFill>
                        <a:latin typeface="Cambria Math" panose="02040503050406030204" pitchFamily="18" charset="0"/>
                      </a:rPr>
                      <m:t>=0.25+0.5+0.25=1</m:t>
                    </m:r>
                  </m:oMath>
                </a14:m>
                <a:br>
                  <a:rPr lang="en-US" sz="2800" dirty="0"/>
                </a:br>
                <a:endParaRPr lang="en-US" sz="2800" dirty="0"/>
              </a:p>
              <a:p>
                <a:pPr marL="971550" lvl="1" indent="-514350">
                  <a:lnSpc>
                    <a:spcPct val="110000"/>
                  </a:lnSpc>
                  <a:buFont typeface="+mj-lt"/>
                  <a:buAutoNum type="arabicPeriod"/>
                </a:pPr>
                <a:r>
                  <a:rPr lang="en-US" sz="2800" dirty="0">
                    <a:solidFill>
                      <a:schemeClr val="bg1"/>
                    </a:solidFill>
                  </a:rPr>
                  <a:t>For any set </a:t>
                </a:r>
                <a14:m>
                  <m:oMath xmlns:m="http://schemas.openxmlformats.org/officeDocument/2006/math">
                    <m:r>
                      <a:rPr lang="en-US" sz="2800" i="1" dirty="0" smtClean="0">
                        <a:solidFill>
                          <a:schemeClr val="bg1"/>
                        </a:solidFill>
                        <a:latin typeface="Cambria Math" panose="02040503050406030204" pitchFamily="18" charset="0"/>
                      </a:rPr>
                      <m:t>𝐴</m:t>
                    </m:r>
                    <m:r>
                      <a:rPr lang="en-US" sz="2800" i="1" dirty="0">
                        <a:solidFill>
                          <a:schemeClr val="bg1"/>
                        </a:solidFill>
                        <a:latin typeface="Cambria Math" panose="02040503050406030204" pitchFamily="18" charset="0"/>
                        <a:ea typeface="Cambria Math" panose="02040503050406030204" pitchFamily="18" charset="0"/>
                      </a:rPr>
                      <m:t>⊆</m:t>
                    </m:r>
                    <m:sSub>
                      <m:sSubPr>
                        <m:ctrlPr>
                          <a:rPr lang="en-US" sz="2800" b="0" i="1" dirty="0" smtClean="0">
                            <a:solidFill>
                              <a:schemeClr val="bg1"/>
                            </a:solidFill>
                            <a:latin typeface="Cambria Math" panose="02040503050406030204" pitchFamily="18" charset="0"/>
                          </a:rPr>
                        </m:ctrlPr>
                      </m:sSubPr>
                      <m:e>
                        <m:r>
                          <a:rPr lang="en-US" sz="2800" b="0" i="1" dirty="0" smtClean="0">
                            <a:solidFill>
                              <a:schemeClr val="bg1"/>
                            </a:solidFill>
                            <a:latin typeface="Cambria Math" panose="02040503050406030204" pitchFamily="18" charset="0"/>
                          </a:rPr>
                          <m:t>𝑅</m:t>
                        </m:r>
                      </m:e>
                      <m:sub>
                        <m:r>
                          <a:rPr lang="en-US" sz="2800" b="0" i="1" dirty="0" smtClean="0">
                            <a:solidFill>
                              <a:schemeClr val="bg1"/>
                            </a:solidFill>
                            <a:latin typeface="Cambria Math" panose="02040503050406030204" pitchFamily="18" charset="0"/>
                          </a:rPr>
                          <m:t>𝑋</m:t>
                        </m:r>
                      </m:sub>
                    </m:sSub>
                  </m:oMath>
                </a14:m>
                <a:r>
                  <a:rPr lang="en-US" sz="2800" dirty="0">
                    <a:solidFill>
                      <a:schemeClr val="bg1"/>
                    </a:solidFill>
                  </a:rPr>
                  <a:t>, </a:t>
                </a:r>
                <a14:m>
                  <m:oMath xmlns:m="http://schemas.openxmlformats.org/officeDocument/2006/math">
                    <m:r>
                      <a:rPr lang="en-US" sz="2800" b="0" i="1" smtClean="0">
                        <a:solidFill>
                          <a:schemeClr val="bg1"/>
                        </a:solidFill>
                        <a:latin typeface="Cambria Math" panose="02040503050406030204" pitchFamily="18" charset="0"/>
                      </a:rPr>
                      <m:t>𝑃</m:t>
                    </m:r>
                    <m:d>
                      <m:dPr>
                        <m:ctrlPr>
                          <a:rPr lang="en-US" sz="2800" b="0" i="1" smtClean="0">
                            <a:solidFill>
                              <a:schemeClr val="bg1"/>
                            </a:solidFill>
                            <a:latin typeface="Cambria Math" panose="02040503050406030204" pitchFamily="18" charset="0"/>
                          </a:rPr>
                        </m:ctrlPr>
                      </m:dPr>
                      <m:e>
                        <m:r>
                          <a:rPr lang="en-US" sz="2800" b="0" i="1" smtClean="0">
                            <a:solidFill>
                              <a:schemeClr val="bg1"/>
                            </a:solidFill>
                            <a:latin typeface="Cambria Math" panose="02040503050406030204" pitchFamily="18" charset="0"/>
                          </a:rPr>
                          <m:t>𝑋</m:t>
                        </m:r>
                        <m:r>
                          <a:rPr lang="en-US" sz="2800" b="0" i="1" smtClean="0">
                            <a:solidFill>
                              <a:schemeClr val="bg1"/>
                            </a:solidFill>
                            <a:latin typeface="Cambria Math" panose="02040503050406030204" pitchFamily="18" charset="0"/>
                          </a:rPr>
                          <m:t>∈</m:t>
                        </m:r>
                        <m:r>
                          <a:rPr lang="en-US" sz="2800" b="0" i="1" smtClean="0">
                            <a:solidFill>
                              <a:schemeClr val="bg1"/>
                            </a:solidFill>
                            <a:latin typeface="Cambria Math" panose="02040503050406030204" pitchFamily="18" charset="0"/>
                          </a:rPr>
                          <m:t>𝐴</m:t>
                        </m:r>
                      </m:e>
                    </m:d>
                    <m:r>
                      <a:rPr lang="en-US" sz="2800" b="0" i="1" smtClean="0">
                        <a:solidFill>
                          <a:schemeClr val="bg1"/>
                        </a:solidFill>
                        <a:latin typeface="Cambria Math" panose="02040503050406030204" pitchFamily="18" charset="0"/>
                      </a:rPr>
                      <m:t>=</m:t>
                    </m:r>
                    <m:nary>
                      <m:naryPr>
                        <m:chr m:val="∑"/>
                        <m:supHide m:val="on"/>
                        <m:ctrlPr>
                          <a:rPr lang="en-US" sz="2800" b="0" i="1" smtClean="0">
                            <a:solidFill>
                              <a:schemeClr val="bg1"/>
                            </a:solidFill>
                            <a:latin typeface="Cambria Math" panose="02040503050406030204" pitchFamily="18" charset="0"/>
                          </a:rPr>
                        </m:ctrlPr>
                      </m:naryPr>
                      <m:sub>
                        <m:sSub>
                          <m:sSubPr>
                            <m:ctrlPr>
                              <a:rPr lang="en-US" sz="2800" b="0" i="1" smtClean="0">
                                <a:solidFill>
                                  <a:schemeClr val="bg1"/>
                                </a:solidFill>
                                <a:latin typeface="Cambria Math" panose="02040503050406030204" pitchFamily="18" charset="0"/>
                              </a:rPr>
                            </m:ctrlPr>
                          </m:sSubPr>
                          <m:e>
                            <m:r>
                              <m:rPr>
                                <m:brk m:alnAt="7"/>
                              </m:rPr>
                              <a:rPr lang="en-US" sz="2800" b="0" i="1" smtClean="0">
                                <a:solidFill>
                                  <a:schemeClr val="bg1"/>
                                </a:solidFill>
                                <a:latin typeface="Cambria Math" panose="02040503050406030204" pitchFamily="18" charset="0"/>
                              </a:rPr>
                              <m:t>𝑥</m:t>
                            </m:r>
                          </m:e>
                          <m:sub>
                            <m:r>
                              <m:rPr>
                                <m:brk m:alnAt="7"/>
                              </m:rPr>
                              <a:rPr lang="en-US" sz="2800" b="0" i="1" smtClean="0">
                                <a:solidFill>
                                  <a:schemeClr val="bg1"/>
                                </a:solidFill>
                                <a:latin typeface="Cambria Math" panose="02040503050406030204" pitchFamily="18" charset="0"/>
                              </a:rPr>
                              <m:t>𝑘</m:t>
                            </m:r>
                          </m:sub>
                        </m:sSub>
                        <m:r>
                          <a:rPr lang="en-US" sz="2800" b="0" i="1" smtClean="0">
                            <a:solidFill>
                              <a:schemeClr val="bg1"/>
                            </a:solidFill>
                            <a:latin typeface="Cambria Math" panose="02040503050406030204" pitchFamily="18" charset="0"/>
                          </a:rPr>
                          <m:t>∈</m:t>
                        </m:r>
                        <m:r>
                          <a:rPr lang="en-US" sz="2800" b="0" i="1" smtClean="0">
                            <a:solidFill>
                              <a:schemeClr val="bg1"/>
                            </a:solidFill>
                            <a:latin typeface="Cambria Math" panose="02040503050406030204" pitchFamily="18" charset="0"/>
                          </a:rPr>
                          <m:t>𝐴</m:t>
                        </m:r>
                      </m:sub>
                      <m:sup/>
                      <m:e>
                        <m:sSub>
                          <m:sSubPr>
                            <m:ctrlPr>
                              <a:rPr lang="en-US" sz="2800" b="0" i="1" smtClean="0">
                                <a:solidFill>
                                  <a:schemeClr val="bg1"/>
                                </a:solidFill>
                                <a:latin typeface="Cambria Math" panose="02040503050406030204" pitchFamily="18" charset="0"/>
                              </a:rPr>
                            </m:ctrlPr>
                          </m:sSubPr>
                          <m:e>
                            <m:r>
                              <a:rPr lang="en-US" sz="2800" b="0" i="1" smtClean="0">
                                <a:solidFill>
                                  <a:schemeClr val="bg1"/>
                                </a:solidFill>
                                <a:latin typeface="Cambria Math" panose="02040503050406030204" pitchFamily="18" charset="0"/>
                              </a:rPr>
                              <m:t>𝑃</m:t>
                            </m:r>
                          </m:e>
                          <m:sub>
                            <m:r>
                              <a:rPr lang="en-US" sz="2800" b="0" i="1" smtClean="0">
                                <a:solidFill>
                                  <a:schemeClr val="bg1"/>
                                </a:solidFill>
                                <a:latin typeface="Cambria Math" panose="02040503050406030204" pitchFamily="18" charset="0"/>
                              </a:rPr>
                              <m:t>𝑋</m:t>
                            </m:r>
                          </m:sub>
                        </m:sSub>
                        <m:d>
                          <m:dPr>
                            <m:ctrlPr>
                              <a:rPr lang="en-US" sz="2800" b="0" i="1" smtClean="0">
                                <a:solidFill>
                                  <a:schemeClr val="bg1"/>
                                </a:solidFill>
                                <a:latin typeface="Cambria Math" panose="02040503050406030204" pitchFamily="18" charset="0"/>
                              </a:rPr>
                            </m:ctrlPr>
                          </m:dPr>
                          <m:e>
                            <m:sSub>
                              <m:sSubPr>
                                <m:ctrlPr>
                                  <a:rPr lang="en-US" sz="2800" b="0" i="1" smtClean="0">
                                    <a:solidFill>
                                      <a:schemeClr val="bg1"/>
                                    </a:solidFill>
                                    <a:latin typeface="Cambria Math" panose="02040503050406030204" pitchFamily="18" charset="0"/>
                                  </a:rPr>
                                </m:ctrlPr>
                              </m:sSubPr>
                              <m:e>
                                <m:r>
                                  <a:rPr lang="en-US" sz="2800" b="0" i="1" smtClean="0">
                                    <a:solidFill>
                                      <a:schemeClr val="bg1"/>
                                    </a:solidFill>
                                    <a:latin typeface="Cambria Math" panose="02040503050406030204" pitchFamily="18" charset="0"/>
                                  </a:rPr>
                                  <m:t>𝑥</m:t>
                                </m:r>
                              </m:e>
                              <m:sub>
                                <m:r>
                                  <a:rPr lang="en-US" sz="2800" b="0" i="1" smtClean="0">
                                    <a:solidFill>
                                      <a:schemeClr val="bg1"/>
                                    </a:solidFill>
                                    <a:latin typeface="Cambria Math" panose="02040503050406030204" pitchFamily="18" charset="0"/>
                                  </a:rPr>
                                  <m:t>𝑘</m:t>
                                </m:r>
                              </m:sub>
                            </m:sSub>
                          </m:e>
                        </m:d>
                      </m:e>
                    </m:nary>
                  </m:oMath>
                </a14:m>
                <a:br>
                  <a:rPr lang="en-US" sz="2800" dirty="0"/>
                </a:br>
                <a14:m>
                  <m:oMath xmlns:m="http://schemas.openxmlformats.org/officeDocument/2006/math">
                    <m:r>
                      <a:rPr lang="en-US" sz="2800" b="0" i="1" smtClean="0">
                        <a:solidFill>
                          <a:schemeClr val="bg1"/>
                        </a:solidFill>
                        <a:latin typeface="Cambria Math" panose="02040503050406030204" pitchFamily="18" charset="0"/>
                      </a:rPr>
                      <m:t>𝐴</m:t>
                    </m:r>
                    <m:r>
                      <a:rPr lang="en-US" sz="2800" b="0" i="1" smtClean="0">
                        <a:solidFill>
                          <a:schemeClr val="bg1"/>
                        </a:solidFill>
                        <a:latin typeface="Cambria Math" panose="02040503050406030204" pitchFamily="18" charset="0"/>
                      </a:rPr>
                      <m:t>=</m:t>
                    </m:r>
                    <m:d>
                      <m:dPr>
                        <m:begChr m:val="{"/>
                        <m:endChr m:val="}"/>
                        <m:ctrlPr>
                          <a:rPr lang="en-US" sz="2800" b="0" i="1" smtClean="0">
                            <a:solidFill>
                              <a:schemeClr val="bg1"/>
                            </a:solidFill>
                            <a:latin typeface="Cambria Math" panose="02040503050406030204" pitchFamily="18" charset="0"/>
                          </a:rPr>
                        </m:ctrlPr>
                      </m:dPr>
                      <m:e>
                        <m:r>
                          <a:rPr lang="en-US" sz="2800" b="0" i="1" smtClean="0">
                            <a:solidFill>
                              <a:schemeClr val="bg1"/>
                            </a:solidFill>
                            <a:latin typeface="Cambria Math" panose="02040503050406030204" pitchFamily="18" charset="0"/>
                          </a:rPr>
                          <m:t>0, 1</m:t>
                        </m:r>
                      </m:e>
                    </m:d>
                    <m:r>
                      <a:rPr lang="en-US" sz="2800" b="0" i="1" smtClean="0">
                        <a:solidFill>
                          <a:schemeClr val="bg1"/>
                        </a:solidFill>
                        <a:latin typeface="Cambria Math" panose="02040503050406030204" pitchFamily="18" charset="0"/>
                      </a:rPr>
                      <m:t>,  </m:t>
                    </m:r>
                    <m:r>
                      <a:rPr lang="en-US" sz="2800" b="0" i="1" smtClean="0">
                        <a:solidFill>
                          <a:schemeClr val="bg1"/>
                        </a:solidFill>
                        <a:latin typeface="Cambria Math" panose="02040503050406030204" pitchFamily="18" charset="0"/>
                      </a:rPr>
                      <m:t>𝑃</m:t>
                    </m:r>
                    <m:d>
                      <m:dPr>
                        <m:ctrlPr>
                          <a:rPr lang="en-US" sz="2800" b="0" i="1" smtClean="0">
                            <a:solidFill>
                              <a:schemeClr val="bg1"/>
                            </a:solidFill>
                            <a:latin typeface="Cambria Math" panose="02040503050406030204" pitchFamily="18" charset="0"/>
                          </a:rPr>
                        </m:ctrlPr>
                      </m:dPr>
                      <m:e>
                        <m:r>
                          <a:rPr lang="en-US" sz="2800" b="0" i="1" smtClean="0">
                            <a:solidFill>
                              <a:schemeClr val="bg1"/>
                            </a:solidFill>
                            <a:latin typeface="Cambria Math" panose="02040503050406030204" pitchFamily="18" charset="0"/>
                          </a:rPr>
                          <m:t>𝑋</m:t>
                        </m:r>
                        <m:r>
                          <a:rPr lang="en-US" sz="2800" b="0" i="1" smtClean="0">
                            <a:solidFill>
                              <a:schemeClr val="bg1"/>
                            </a:solidFill>
                            <a:latin typeface="Cambria Math" panose="02040503050406030204" pitchFamily="18" charset="0"/>
                          </a:rPr>
                          <m:t>=0 </m:t>
                        </m:r>
                        <m:r>
                          <a:rPr lang="en-US" sz="2800" b="0" i="1" smtClean="0">
                            <a:solidFill>
                              <a:schemeClr val="bg1"/>
                            </a:solidFill>
                            <a:latin typeface="Cambria Math" panose="02040503050406030204" pitchFamily="18" charset="0"/>
                          </a:rPr>
                          <m:t>𝑜𝑟</m:t>
                        </m:r>
                        <m:r>
                          <a:rPr lang="en-US" sz="2800" b="0" i="1" smtClean="0">
                            <a:solidFill>
                              <a:schemeClr val="bg1"/>
                            </a:solidFill>
                            <a:latin typeface="Cambria Math" panose="02040503050406030204" pitchFamily="18" charset="0"/>
                          </a:rPr>
                          <m:t> </m:t>
                        </m:r>
                        <m:r>
                          <a:rPr lang="en-US" sz="2800" b="0" i="1" smtClean="0">
                            <a:solidFill>
                              <a:schemeClr val="bg1"/>
                            </a:solidFill>
                            <a:latin typeface="Cambria Math" panose="02040503050406030204" pitchFamily="18" charset="0"/>
                          </a:rPr>
                          <m:t>𝑋</m:t>
                        </m:r>
                        <m:r>
                          <a:rPr lang="en-US" sz="2800" b="0" i="1" smtClean="0">
                            <a:solidFill>
                              <a:schemeClr val="bg1"/>
                            </a:solidFill>
                            <a:latin typeface="Cambria Math" panose="02040503050406030204" pitchFamily="18" charset="0"/>
                          </a:rPr>
                          <m:t>=1</m:t>
                        </m:r>
                      </m:e>
                    </m:d>
                    <m:r>
                      <a:rPr lang="en-US" sz="2800" b="0" i="1" smtClean="0">
                        <a:solidFill>
                          <a:schemeClr val="bg1"/>
                        </a:solidFill>
                        <a:latin typeface="Cambria Math" panose="02040503050406030204" pitchFamily="18" charset="0"/>
                      </a:rPr>
                      <m:t>=0.25+0.5=0.75</m:t>
                    </m:r>
                  </m:oMath>
                </a14:m>
                <a:endParaRPr lang="en-BE" sz="2800" dirty="0">
                  <a:solidFill>
                    <a:schemeClr val="bg1"/>
                  </a:solidFill>
                </a:endParaRPr>
              </a:p>
              <a:p>
                <a:pPr marL="514350" indent="-514350">
                  <a:buFont typeface="+mj-lt"/>
                  <a:buAutoNum type="arabicPeriod"/>
                </a:pPr>
                <a:endParaRPr lang="en-BE" dirty="0"/>
              </a:p>
            </p:txBody>
          </p:sp>
        </mc:Choice>
        <mc:Fallback xmlns="">
          <p:sp>
            <p:nvSpPr>
              <p:cNvPr id="3" name="Content Placeholder 2">
                <a:extLst>
                  <a:ext uri="{FF2B5EF4-FFF2-40B4-BE49-F238E27FC236}">
                    <a16:creationId xmlns:a16="http://schemas.microsoft.com/office/drawing/2014/main" id="{9D83A9E3-7C0B-49E8-A570-A46B13D76DDB}"/>
                  </a:ext>
                </a:extLst>
              </p:cNvPr>
              <p:cNvSpPr>
                <a:spLocks noGrp="1" noRot="1" noChangeAspect="1" noMove="1" noResize="1" noEditPoints="1" noAdjustHandles="1" noChangeArrowheads="1" noChangeShapeType="1" noTextEdit="1"/>
              </p:cNvSpPr>
              <p:nvPr>
                <p:ph idx="1"/>
              </p:nvPr>
            </p:nvSpPr>
            <p:spPr>
              <a:xfrm>
                <a:off x="838200" y="1424538"/>
                <a:ext cx="10515600" cy="5115962"/>
              </a:xfrm>
              <a:blipFill>
                <a:blip r:embed="rId2"/>
                <a:stretch>
                  <a:fillRect l="-1043" t="-2145"/>
                </a:stretch>
              </a:blipFill>
            </p:spPr>
            <p:txBody>
              <a:bodyPr/>
              <a:lstStyle/>
              <a:p>
                <a:r>
                  <a:rPr lang="en-BE">
                    <a:noFill/>
                  </a:rPr>
                  <a:t> </a:t>
                </a:r>
              </a:p>
            </p:txBody>
          </p:sp>
        </mc:Fallback>
      </mc:AlternateContent>
      <p:sp>
        <p:nvSpPr>
          <p:cNvPr id="4" name="Footer Placeholder 3">
            <a:extLst>
              <a:ext uri="{FF2B5EF4-FFF2-40B4-BE49-F238E27FC236}">
                <a16:creationId xmlns:a16="http://schemas.microsoft.com/office/drawing/2014/main" id="{0CE67406-68EA-4138-B512-14D18F3C3559}"/>
              </a:ext>
            </a:extLst>
          </p:cNvPr>
          <p:cNvSpPr>
            <a:spLocks noGrp="1"/>
          </p:cNvSpPr>
          <p:nvPr>
            <p:ph type="ftr" sz="quarter" idx="11"/>
          </p:nvPr>
        </p:nvSpPr>
        <p:spPr/>
        <p:txBody>
          <a:bodyPr/>
          <a:lstStyle/>
          <a:p>
            <a:r>
              <a:rPr lang="en-US"/>
              <a:t>Elementary Combinatorics and Probability - March 2021</a:t>
            </a:r>
            <a:endParaRPr lang="en-BE"/>
          </a:p>
        </p:txBody>
      </p:sp>
      <p:sp>
        <p:nvSpPr>
          <p:cNvPr id="5" name="Slide Number Placeholder 4">
            <a:extLst>
              <a:ext uri="{FF2B5EF4-FFF2-40B4-BE49-F238E27FC236}">
                <a16:creationId xmlns:a16="http://schemas.microsoft.com/office/drawing/2014/main" id="{7115B795-7395-4D04-96BE-6E702EE6AFF4}"/>
              </a:ext>
            </a:extLst>
          </p:cNvPr>
          <p:cNvSpPr>
            <a:spLocks noGrp="1"/>
          </p:cNvSpPr>
          <p:nvPr>
            <p:ph type="sldNum" sz="quarter" idx="12"/>
          </p:nvPr>
        </p:nvSpPr>
        <p:spPr/>
        <p:txBody>
          <a:bodyPr/>
          <a:lstStyle/>
          <a:p>
            <a:fld id="{08CF7B41-8972-4B54-B2ED-1FFF63F18177}" type="slidenum">
              <a:rPr lang="en-BE" smtClean="0"/>
              <a:t>152</a:t>
            </a:fld>
            <a:endParaRPr lang="en-BE"/>
          </a:p>
        </p:txBody>
      </p:sp>
      <mc:AlternateContent xmlns:mc="http://schemas.openxmlformats.org/markup-compatibility/2006" xmlns:a14="http://schemas.microsoft.com/office/drawing/2010/main">
        <mc:Choice Requires="a14">
          <p:graphicFrame>
            <p:nvGraphicFramePr>
              <p:cNvPr id="6" name="Table 6">
                <a:extLst>
                  <a:ext uri="{FF2B5EF4-FFF2-40B4-BE49-F238E27FC236}">
                    <a16:creationId xmlns:a16="http://schemas.microsoft.com/office/drawing/2014/main" id="{AB93820A-5A35-4753-BE5F-B1BF0B5CD73B}"/>
                  </a:ext>
                </a:extLst>
              </p:cNvPr>
              <p:cNvGraphicFramePr>
                <a:graphicFrameLocks noGrp="1"/>
              </p:cNvGraphicFramePr>
              <p:nvPr/>
            </p:nvGraphicFramePr>
            <p:xfrm>
              <a:off x="2789138" y="2372217"/>
              <a:ext cx="6613724" cy="666968"/>
            </p:xfrm>
            <a:graphic>
              <a:graphicData uri="http://schemas.openxmlformats.org/drawingml/2006/table">
                <a:tbl>
                  <a:tblPr firstRow="1" bandRow="1">
                    <a:tableStyleId>{5940675A-B579-460E-94D1-54222C63F5DA}</a:tableStyleId>
                  </a:tblPr>
                  <a:tblGrid>
                    <a:gridCol w="1653431">
                      <a:extLst>
                        <a:ext uri="{9D8B030D-6E8A-4147-A177-3AD203B41FA5}">
                          <a16:colId xmlns:a16="http://schemas.microsoft.com/office/drawing/2014/main" val="3965302168"/>
                        </a:ext>
                      </a:extLst>
                    </a:gridCol>
                    <a:gridCol w="1653431">
                      <a:extLst>
                        <a:ext uri="{9D8B030D-6E8A-4147-A177-3AD203B41FA5}">
                          <a16:colId xmlns:a16="http://schemas.microsoft.com/office/drawing/2014/main" val="103136831"/>
                        </a:ext>
                      </a:extLst>
                    </a:gridCol>
                    <a:gridCol w="1653431">
                      <a:extLst>
                        <a:ext uri="{9D8B030D-6E8A-4147-A177-3AD203B41FA5}">
                          <a16:colId xmlns:a16="http://schemas.microsoft.com/office/drawing/2014/main" val="3446235041"/>
                        </a:ext>
                      </a:extLst>
                    </a:gridCol>
                    <a:gridCol w="1653431">
                      <a:extLst>
                        <a:ext uri="{9D8B030D-6E8A-4147-A177-3AD203B41FA5}">
                          <a16:colId xmlns:a16="http://schemas.microsoft.com/office/drawing/2014/main" val="2866919245"/>
                        </a:ext>
                      </a:extLst>
                    </a:gridCol>
                  </a:tblGrid>
                  <a:tr h="328487">
                    <a:tc>
                      <a:txBody>
                        <a:bodyPr/>
                        <a:lstStyle/>
                        <a:p>
                          <a:pPr algn="ctr"/>
                          <a14:m>
                            <m:oMathPara xmlns:m="http://schemas.openxmlformats.org/officeDocument/2006/math">
                              <m:oMathParaPr>
                                <m:jc m:val="centerGroup"/>
                              </m:oMathParaPr>
                              <m:oMath xmlns:m="http://schemas.openxmlformats.org/officeDocument/2006/math">
                                <m:r>
                                  <a:rPr lang="en-US" sz="1700" i="1" dirty="0" smtClean="0">
                                    <a:solidFill>
                                      <a:schemeClr val="tx1">
                                        <a:lumMod val="50000"/>
                                        <a:lumOff val="50000"/>
                                      </a:schemeClr>
                                    </a:solidFill>
                                    <a:latin typeface="Cambria Math" panose="02040503050406030204" pitchFamily="18" charset="0"/>
                                  </a:rPr>
                                  <m:t>𝑥</m:t>
                                </m:r>
                              </m:oMath>
                            </m:oMathPara>
                          </a14:m>
                          <a:endParaRPr lang="en-BE" sz="1700" dirty="0">
                            <a:solidFill>
                              <a:schemeClr val="tx1">
                                <a:lumMod val="50000"/>
                                <a:lumOff val="50000"/>
                              </a:schemeClr>
                            </a:solidFill>
                          </a:endParaRPr>
                        </a:p>
                      </a:txBody>
                      <a:tcPr marL="74405" marR="74405" marT="37202" marB="37202"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14:m>
                            <m:oMathPara xmlns:m="http://schemas.openxmlformats.org/officeDocument/2006/math">
                              <m:oMathParaPr>
                                <m:jc m:val="centerGroup"/>
                              </m:oMathParaPr>
                              <m:oMath xmlns:m="http://schemas.openxmlformats.org/officeDocument/2006/math">
                                <m:r>
                                  <a:rPr lang="en-US" sz="1700" i="0" dirty="0" smtClean="0">
                                    <a:solidFill>
                                      <a:schemeClr val="tx1">
                                        <a:lumMod val="50000"/>
                                        <a:lumOff val="50000"/>
                                      </a:schemeClr>
                                    </a:solidFill>
                                    <a:latin typeface="Cambria Math" panose="02040503050406030204" pitchFamily="18" charset="0"/>
                                  </a:rPr>
                                  <m:t>0</m:t>
                                </m:r>
                              </m:oMath>
                            </m:oMathPara>
                          </a14:m>
                          <a:endParaRPr lang="en-BE" sz="1700" i="0" dirty="0">
                            <a:solidFill>
                              <a:schemeClr val="tx1">
                                <a:lumMod val="50000"/>
                                <a:lumOff val="50000"/>
                              </a:schemeClr>
                            </a:solidFill>
                          </a:endParaRPr>
                        </a:p>
                      </a:txBody>
                      <a:tcPr marL="74405" marR="74405" marT="37202" marB="37202"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14:m>
                            <m:oMathPara xmlns:m="http://schemas.openxmlformats.org/officeDocument/2006/math">
                              <m:oMathParaPr>
                                <m:jc m:val="centerGroup"/>
                              </m:oMathParaPr>
                              <m:oMath xmlns:m="http://schemas.openxmlformats.org/officeDocument/2006/math">
                                <m:r>
                                  <a:rPr lang="en-US" sz="1700" i="0" dirty="0" smtClean="0">
                                    <a:solidFill>
                                      <a:schemeClr val="tx1">
                                        <a:lumMod val="50000"/>
                                        <a:lumOff val="50000"/>
                                      </a:schemeClr>
                                    </a:solidFill>
                                    <a:latin typeface="Cambria Math" panose="02040503050406030204" pitchFamily="18" charset="0"/>
                                  </a:rPr>
                                  <m:t>1</m:t>
                                </m:r>
                              </m:oMath>
                            </m:oMathPara>
                          </a14:m>
                          <a:endParaRPr lang="en-BE" sz="1700" i="0" dirty="0">
                            <a:solidFill>
                              <a:schemeClr val="tx1">
                                <a:lumMod val="50000"/>
                                <a:lumOff val="50000"/>
                              </a:schemeClr>
                            </a:solidFill>
                          </a:endParaRPr>
                        </a:p>
                      </a:txBody>
                      <a:tcPr marL="74405" marR="74405" marT="37202" marB="37202"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14:m>
                            <m:oMathPara xmlns:m="http://schemas.openxmlformats.org/officeDocument/2006/math">
                              <m:oMathParaPr>
                                <m:jc m:val="centerGroup"/>
                              </m:oMathParaPr>
                              <m:oMath xmlns:m="http://schemas.openxmlformats.org/officeDocument/2006/math">
                                <m:r>
                                  <a:rPr lang="en-US" sz="1700" i="0" dirty="0" smtClean="0">
                                    <a:solidFill>
                                      <a:schemeClr val="tx1">
                                        <a:lumMod val="50000"/>
                                        <a:lumOff val="50000"/>
                                      </a:schemeClr>
                                    </a:solidFill>
                                    <a:latin typeface="Cambria Math" panose="02040503050406030204" pitchFamily="18" charset="0"/>
                                  </a:rPr>
                                  <m:t>2</m:t>
                                </m:r>
                              </m:oMath>
                            </m:oMathPara>
                          </a14:m>
                          <a:endParaRPr lang="en-BE" sz="1700" i="0" dirty="0">
                            <a:solidFill>
                              <a:schemeClr val="tx1">
                                <a:lumMod val="50000"/>
                                <a:lumOff val="50000"/>
                              </a:schemeClr>
                            </a:solidFill>
                          </a:endParaRPr>
                        </a:p>
                      </a:txBody>
                      <a:tcPr marL="74405" marR="74405" marT="37202" marB="37202"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17222001"/>
                      </a:ext>
                    </a:extLst>
                  </a:tr>
                  <a:tr h="328487">
                    <a:tc>
                      <a:txBody>
                        <a:bodyPr/>
                        <a:lstStyle/>
                        <a:p>
                          <a:pPr algn="ctr"/>
                          <a14:m>
                            <m:oMathPara xmlns:m="http://schemas.openxmlformats.org/officeDocument/2006/math">
                              <m:oMathParaPr>
                                <m:jc m:val="centerGroup"/>
                              </m:oMathParaPr>
                              <m:oMath xmlns:m="http://schemas.openxmlformats.org/officeDocument/2006/math">
                                <m:r>
                                  <a:rPr lang="en-US" sz="1700" i="1" dirty="0" smtClean="0">
                                    <a:solidFill>
                                      <a:schemeClr val="tx1">
                                        <a:lumMod val="50000"/>
                                        <a:lumOff val="50000"/>
                                      </a:schemeClr>
                                    </a:solidFill>
                                    <a:latin typeface="Cambria Math" panose="02040503050406030204" pitchFamily="18" charset="0"/>
                                  </a:rPr>
                                  <m:t>𝑃</m:t>
                                </m:r>
                                <m:r>
                                  <a:rPr lang="en-US" sz="1700" i="1" dirty="0" smtClean="0">
                                    <a:solidFill>
                                      <a:schemeClr val="tx1">
                                        <a:lumMod val="50000"/>
                                        <a:lumOff val="50000"/>
                                      </a:schemeClr>
                                    </a:solidFill>
                                    <a:latin typeface="Cambria Math" panose="02040503050406030204" pitchFamily="18" charset="0"/>
                                  </a:rPr>
                                  <m:t>(</m:t>
                                </m:r>
                                <m:r>
                                  <a:rPr lang="en-US" sz="1700" i="1" dirty="0" smtClean="0">
                                    <a:solidFill>
                                      <a:schemeClr val="tx1">
                                        <a:lumMod val="50000"/>
                                        <a:lumOff val="50000"/>
                                      </a:schemeClr>
                                    </a:solidFill>
                                    <a:latin typeface="Cambria Math" panose="02040503050406030204" pitchFamily="18" charset="0"/>
                                  </a:rPr>
                                  <m:t>𝑥</m:t>
                                </m:r>
                                <m:r>
                                  <a:rPr lang="en-US" sz="1700" i="1" dirty="0" smtClean="0">
                                    <a:solidFill>
                                      <a:schemeClr val="tx1">
                                        <a:lumMod val="50000"/>
                                        <a:lumOff val="50000"/>
                                      </a:schemeClr>
                                    </a:solidFill>
                                    <a:latin typeface="Cambria Math" panose="02040503050406030204" pitchFamily="18" charset="0"/>
                                  </a:rPr>
                                  <m:t>)</m:t>
                                </m:r>
                              </m:oMath>
                            </m:oMathPara>
                          </a14:m>
                          <a:endParaRPr lang="en-BE" sz="1700" dirty="0">
                            <a:solidFill>
                              <a:schemeClr val="tx1">
                                <a:lumMod val="50000"/>
                                <a:lumOff val="50000"/>
                              </a:schemeClr>
                            </a:solidFill>
                          </a:endParaRPr>
                        </a:p>
                      </a:txBody>
                      <a:tcPr marL="74405" marR="74405" marT="37202" marB="37202"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700" dirty="0">
                              <a:solidFill>
                                <a:schemeClr val="tx1">
                                  <a:lumMod val="50000"/>
                                  <a:lumOff val="50000"/>
                                </a:schemeClr>
                              </a:solidFill>
                            </a:rPr>
                            <a:t>0.25</a:t>
                          </a:r>
                          <a:endParaRPr lang="en-BE" sz="1700" dirty="0">
                            <a:solidFill>
                              <a:schemeClr val="tx1">
                                <a:lumMod val="50000"/>
                                <a:lumOff val="50000"/>
                              </a:schemeClr>
                            </a:solidFill>
                          </a:endParaRPr>
                        </a:p>
                      </a:txBody>
                      <a:tcPr marL="74405" marR="74405" marT="37202" marB="37202"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700" dirty="0">
                              <a:solidFill>
                                <a:schemeClr val="tx1">
                                  <a:lumMod val="50000"/>
                                  <a:lumOff val="50000"/>
                                </a:schemeClr>
                              </a:solidFill>
                            </a:rPr>
                            <a:t>0.5</a:t>
                          </a:r>
                          <a:endParaRPr lang="en-BE" sz="1700" dirty="0">
                            <a:solidFill>
                              <a:schemeClr val="tx1">
                                <a:lumMod val="50000"/>
                                <a:lumOff val="50000"/>
                              </a:schemeClr>
                            </a:solidFill>
                          </a:endParaRPr>
                        </a:p>
                      </a:txBody>
                      <a:tcPr marL="74405" marR="74405" marT="37202" marB="37202"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700" dirty="0">
                              <a:solidFill>
                                <a:schemeClr val="tx1">
                                  <a:lumMod val="50000"/>
                                  <a:lumOff val="50000"/>
                                </a:schemeClr>
                              </a:solidFill>
                            </a:rPr>
                            <a:t>0.25</a:t>
                          </a:r>
                          <a:endParaRPr lang="en-BE" sz="1700" dirty="0">
                            <a:solidFill>
                              <a:schemeClr val="tx1">
                                <a:lumMod val="50000"/>
                                <a:lumOff val="50000"/>
                              </a:schemeClr>
                            </a:solidFill>
                          </a:endParaRPr>
                        </a:p>
                      </a:txBody>
                      <a:tcPr marL="74405" marR="74405" marT="37202" marB="37202"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29395762"/>
                      </a:ext>
                    </a:extLst>
                  </a:tr>
                </a:tbl>
              </a:graphicData>
            </a:graphic>
          </p:graphicFrame>
        </mc:Choice>
        <mc:Fallback xmlns="">
          <p:graphicFrame>
            <p:nvGraphicFramePr>
              <p:cNvPr id="6" name="Table 6">
                <a:extLst>
                  <a:ext uri="{FF2B5EF4-FFF2-40B4-BE49-F238E27FC236}">
                    <a16:creationId xmlns:a16="http://schemas.microsoft.com/office/drawing/2014/main" id="{AB93820A-5A35-4753-BE5F-B1BF0B5CD73B}"/>
                  </a:ext>
                </a:extLst>
              </p:cNvPr>
              <p:cNvGraphicFramePr>
                <a:graphicFrameLocks noGrp="1"/>
              </p:cNvGraphicFramePr>
              <p:nvPr/>
            </p:nvGraphicFramePr>
            <p:xfrm>
              <a:off x="2789138" y="2372217"/>
              <a:ext cx="6613724" cy="666968"/>
            </p:xfrm>
            <a:graphic>
              <a:graphicData uri="http://schemas.openxmlformats.org/drawingml/2006/table">
                <a:tbl>
                  <a:tblPr firstRow="1" bandRow="1">
                    <a:tableStyleId>{5940675A-B579-460E-94D1-54222C63F5DA}</a:tableStyleId>
                  </a:tblPr>
                  <a:tblGrid>
                    <a:gridCol w="1653431">
                      <a:extLst>
                        <a:ext uri="{9D8B030D-6E8A-4147-A177-3AD203B41FA5}">
                          <a16:colId xmlns:a16="http://schemas.microsoft.com/office/drawing/2014/main" val="3965302168"/>
                        </a:ext>
                      </a:extLst>
                    </a:gridCol>
                    <a:gridCol w="1653431">
                      <a:extLst>
                        <a:ext uri="{9D8B030D-6E8A-4147-A177-3AD203B41FA5}">
                          <a16:colId xmlns:a16="http://schemas.microsoft.com/office/drawing/2014/main" val="103136831"/>
                        </a:ext>
                      </a:extLst>
                    </a:gridCol>
                    <a:gridCol w="1653431">
                      <a:extLst>
                        <a:ext uri="{9D8B030D-6E8A-4147-A177-3AD203B41FA5}">
                          <a16:colId xmlns:a16="http://schemas.microsoft.com/office/drawing/2014/main" val="3446235041"/>
                        </a:ext>
                      </a:extLst>
                    </a:gridCol>
                    <a:gridCol w="1653431">
                      <a:extLst>
                        <a:ext uri="{9D8B030D-6E8A-4147-A177-3AD203B41FA5}">
                          <a16:colId xmlns:a16="http://schemas.microsoft.com/office/drawing/2014/main" val="2866919245"/>
                        </a:ext>
                      </a:extLst>
                    </a:gridCol>
                  </a:tblGrid>
                  <a:tr h="333484">
                    <a:tc>
                      <a:txBody>
                        <a:bodyPr/>
                        <a:lstStyle/>
                        <a:p>
                          <a:endParaRPr lang="en-BE"/>
                        </a:p>
                      </a:txBody>
                      <a:tcPr marL="74405" marR="74405" marT="37202" marB="37202"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735" t="-3636" r="-300368" b="-125455"/>
                          </a:stretch>
                        </a:blipFill>
                      </a:tcPr>
                    </a:tc>
                    <a:tc>
                      <a:txBody>
                        <a:bodyPr/>
                        <a:lstStyle/>
                        <a:p>
                          <a:endParaRPr lang="en-BE"/>
                        </a:p>
                      </a:txBody>
                      <a:tcPr marL="74405" marR="74405" marT="37202" marB="37202"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101107" t="-3636" r="-201476" b="-125455"/>
                          </a:stretch>
                        </a:blipFill>
                      </a:tcPr>
                    </a:tc>
                    <a:tc>
                      <a:txBody>
                        <a:bodyPr/>
                        <a:lstStyle/>
                        <a:p>
                          <a:endParaRPr lang="en-BE"/>
                        </a:p>
                      </a:txBody>
                      <a:tcPr marL="74405" marR="74405" marT="37202" marB="37202"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200368" t="-3636" r="-100735" b="-125455"/>
                          </a:stretch>
                        </a:blipFill>
                      </a:tcPr>
                    </a:tc>
                    <a:tc>
                      <a:txBody>
                        <a:bodyPr/>
                        <a:lstStyle/>
                        <a:p>
                          <a:endParaRPr lang="en-BE"/>
                        </a:p>
                      </a:txBody>
                      <a:tcPr marL="74405" marR="74405" marT="37202" marB="37202"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301476" t="-3636" r="-1107" b="-125455"/>
                          </a:stretch>
                        </a:blipFill>
                      </a:tcPr>
                    </a:tc>
                    <a:extLst>
                      <a:ext uri="{0D108BD9-81ED-4DB2-BD59-A6C34878D82A}">
                        <a16:rowId xmlns:a16="http://schemas.microsoft.com/office/drawing/2014/main" val="2817222001"/>
                      </a:ext>
                    </a:extLst>
                  </a:tr>
                  <a:tr h="333484">
                    <a:tc>
                      <a:txBody>
                        <a:bodyPr/>
                        <a:lstStyle/>
                        <a:p>
                          <a:endParaRPr lang="en-BE"/>
                        </a:p>
                      </a:txBody>
                      <a:tcPr marL="74405" marR="74405" marT="37202" marB="37202"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735" t="-103636" r="-300368" b="-25455"/>
                          </a:stretch>
                        </a:blipFill>
                      </a:tcPr>
                    </a:tc>
                    <a:tc>
                      <a:txBody>
                        <a:bodyPr/>
                        <a:lstStyle/>
                        <a:p>
                          <a:pPr algn="ctr"/>
                          <a:r>
                            <a:rPr lang="en-US" sz="1700" dirty="0">
                              <a:solidFill>
                                <a:schemeClr val="tx1">
                                  <a:lumMod val="50000"/>
                                  <a:lumOff val="50000"/>
                                </a:schemeClr>
                              </a:solidFill>
                            </a:rPr>
                            <a:t>0.25</a:t>
                          </a:r>
                          <a:endParaRPr lang="en-BE" sz="1700" dirty="0">
                            <a:solidFill>
                              <a:schemeClr val="tx1">
                                <a:lumMod val="50000"/>
                                <a:lumOff val="50000"/>
                              </a:schemeClr>
                            </a:solidFill>
                          </a:endParaRPr>
                        </a:p>
                      </a:txBody>
                      <a:tcPr marL="74405" marR="74405" marT="37202" marB="37202"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700" dirty="0">
                              <a:solidFill>
                                <a:schemeClr val="tx1">
                                  <a:lumMod val="50000"/>
                                  <a:lumOff val="50000"/>
                                </a:schemeClr>
                              </a:solidFill>
                            </a:rPr>
                            <a:t>0.5</a:t>
                          </a:r>
                          <a:endParaRPr lang="en-BE" sz="1700" dirty="0">
                            <a:solidFill>
                              <a:schemeClr val="tx1">
                                <a:lumMod val="50000"/>
                                <a:lumOff val="50000"/>
                              </a:schemeClr>
                            </a:solidFill>
                          </a:endParaRPr>
                        </a:p>
                      </a:txBody>
                      <a:tcPr marL="74405" marR="74405" marT="37202" marB="37202"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700" dirty="0">
                              <a:solidFill>
                                <a:schemeClr val="tx1">
                                  <a:lumMod val="50000"/>
                                  <a:lumOff val="50000"/>
                                </a:schemeClr>
                              </a:solidFill>
                            </a:rPr>
                            <a:t>0.25</a:t>
                          </a:r>
                          <a:endParaRPr lang="en-BE" sz="1700" dirty="0">
                            <a:solidFill>
                              <a:schemeClr val="tx1">
                                <a:lumMod val="50000"/>
                                <a:lumOff val="50000"/>
                              </a:schemeClr>
                            </a:solidFill>
                          </a:endParaRPr>
                        </a:p>
                      </a:txBody>
                      <a:tcPr marL="74405" marR="74405" marT="37202" marB="37202"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29395762"/>
                      </a:ext>
                    </a:extLst>
                  </a:tr>
                </a:tbl>
              </a:graphicData>
            </a:graphic>
          </p:graphicFrame>
        </mc:Fallback>
      </mc:AlternateContent>
    </p:spTree>
    <p:extLst>
      <p:ext uri="{BB962C8B-B14F-4D97-AF65-F5344CB8AC3E}">
        <p14:creationId xmlns:p14="http://schemas.microsoft.com/office/powerpoint/2010/main" val="3014421931"/>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CB3C81-5D6C-44BB-A001-935E547B1758}"/>
              </a:ext>
            </a:extLst>
          </p:cNvPr>
          <p:cNvSpPr>
            <a:spLocks noGrp="1"/>
          </p:cNvSpPr>
          <p:nvPr>
            <p:ph type="title"/>
          </p:nvPr>
        </p:nvSpPr>
        <p:spPr/>
        <p:txBody>
          <a:bodyPr/>
          <a:lstStyle/>
          <a:p>
            <a:r>
              <a:rPr lang="en-US" dirty="0"/>
              <a:t>Properties of </a:t>
            </a:r>
            <a:r>
              <a:rPr lang="en-US" dirty="0" err="1"/>
              <a:t>pmf</a:t>
            </a:r>
            <a:endParaRPr lang="en-B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D83A9E3-7C0B-49E8-A570-A46B13D76DDB}"/>
                  </a:ext>
                </a:extLst>
              </p:cNvPr>
              <p:cNvSpPr>
                <a:spLocks noGrp="1"/>
              </p:cNvSpPr>
              <p:nvPr>
                <p:ph idx="1"/>
              </p:nvPr>
            </p:nvSpPr>
            <p:spPr>
              <a:xfrm>
                <a:off x="838200" y="1424538"/>
                <a:ext cx="10515600" cy="5115962"/>
              </a:xfrm>
            </p:spPr>
            <p:txBody>
              <a:bodyPr>
                <a:normAutofit/>
              </a:bodyPr>
              <a:lstStyle/>
              <a:p>
                <a:r>
                  <a:rPr lang="en-US" dirty="0"/>
                  <a:t>Let </a:t>
                </a:r>
                <a14:m>
                  <m:oMath xmlns:m="http://schemas.openxmlformats.org/officeDocument/2006/math">
                    <m:r>
                      <a:rPr lang="en-US" i="1" dirty="0" smtClean="0">
                        <a:latin typeface="Cambria Math" panose="02040503050406030204" pitchFamily="18" charset="0"/>
                      </a:rPr>
                      <m:t>𝑋</m:t>
                    </m:r>
                  </m:oMath>
                </a14:m>
                <a:r>
                  <a:rPr lang="en-US" dirty="0"/>
                  <a:t> be a random variable with range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𝑋</m:t>
                        </m:r>
                      </m:sub>
                    </m:sSub>
                  </m:oMath>
                </a14:m>
                <a:r>
                  <a:rPr lang="en-US" dirty="0"/>
                  <a:t> and a PMF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𝑋</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oMath>
                </a14:m>
                <a:r>
                  <a:rPr lang="en-US" dirty="0"/>
                  <a:t>. </a:t>
                </a:r>
                <a:br>
                  <a:rPr lang="en-US" dirty="0"/>
                </a:br>
                <a14:m>
                  <m:oMath xmlns:m="http://schemas.openxmlformats.org/officeDocument/2006/math">
                    <m:r>
                      <a:rPr lang="en-US" i="1" dirty="0" smtClean="0">
                        <a:solidFill>
                          <a:schemeClr val="tx1">
                            <a:lumMod val="50000"/>
                            <a:lumOff val="50000"/>
                          </a:schemeClr>
                        </a:solidFill>
                        <a:latin typeface="Cambria Math" panose="02040503050406030204" pitchFamily="18" charset="0"/>
                      </a:rPr>
                      <m:t>𝑋</m:t>
                    </m:r>
                  </m:oMath>
                </a14:m>
                <a:r>
                  <a:rPr lang="en-US" dirty="0">
                    <a:solidFill>
                      <a:schemeClr val="tx1">
                        <a:lumMod val="50000"/>
                        <a:lumOff val="50000"/>
                      </a:schemeClr>
                    </a:solidFill>
                  </a:rPr>
                  <a:t> – number of heads after 2 tosses of a coin, </a:t>
                </a:r>
                <a14:m>
                  <m:oMath xmlns:m="http://schemas.openxmlformats.org/officeDocument/2006/math">
                    <m:sSub>
                      <m:sSubPr>
                        <m:ctrlPr>
                          <a:rPr lang="en-US" i="1">
                            <a:solidFill>
                              <a:schemeClr val="tx1">
                                <a:lumMod val="50000"/>
                                <a:lumOff val="50000"/>
                              </a:schemeClr>
                            </a:solidFill>
                            <a:latin typeface="Cambria Math" panose="02040503050406030204" pitchFamily="18" charset="0"/>
                          </a:rPr>
                        </m:ctrlPr>
                      </m:sSubPr>
                      <m:e>
                        <m:r>
                          <a:rPr lang="en-US" i="1">
                            <a:solidFill>
                              <a:schemeClr val="tx1">
                                <a:lumMod val="50000"/>
                                <a:lumOff val="50000"/>
                              </a:schemeClr>
                            </a:solidFill>
                            <a:latin typeface="Cambria Math" panose="02040503050406030204" pitchFamily="18" charset="0"/>
                          </a:rPr>
                          <m:t>𝑅</m:t>
                        </m:r>
                      </m:e>
                      <m:sub>
                        <m:r>
                          <a:rPr lang="en-US" i="1">
                            <a:solidFill>
                              <a:schemeClr val="tx1">
                                <a:lumMod val="50000"/>
                                <a:lumOff val="50000"/>
                              </a:schemeClr>
                            </a:solidFill>
                            <a:latin typeface="Cambria Math" panose="02040503050406030204" pitchFamily="18" charset="0"/>
                          </a:rPr>
                          <m:t>𝑋</m:t>
                        </m:r>
                      </m:sub>
                    </m:sSub>
                    <m:r>
                      <a:rPr lang="en-US" b="0" i="1" smtClean="0">
                        <a:solidFill>
                          <a:schemeClr val="tx1">
                            <a:lumMod val="50000"/>
                            <a:lumOff val="50000"/>
                          </a:schemeClr>
                        </a:solidFill>
                        <a:latin typeface="Cambria Math" panose="02040503050406030204" pitchFamily="18" charset="0"/>
                      </a:rPr>
                      <m:t>=</m:t>
                    </m:r>
                    <m:d>
                      <m:dPr>
                        <m:begChr m:val="{"/>
                        <m:endChr m:val="}"/>
                        <m:ctrlPr>
                          <a:rPr lang="en-US" b="0" i="1" smtClean="0">
                            <a:solidFill>
                              <a:schemeClr val="tx1">
                                <a:lumMod val="50000"/>
                                <a:lumOff val="50000"/>
                              </a:schemeClr>
                            </a:solidFill>
                            <a:latin typeface="Cambria Math" panose="02040503050406030204" pitchFamily="18" charset="0"/>
                          </a:rPr>
                        </m:ctrlPr>
                      </m:dPr>
                      <m:e>
                        <m:r>
                          <a:rPr lang="en-US" b="0" i="1" smtClean="0">
                            <a:solidFill>
                              <a:schemeClr val="tx1">
                                <a:lumMod val="50000"/>
                                <a:lumOff val="50000"/>
                              </a:schemeClr>
                            </a:solidFill>
                            <a:latin typeface="Cambria Math" panose="02040503050406030204" pitchFamily="18" charset="0"/>
                          </a:rPr>
                          <m:t>0, 1, 2</m:t>
                        </m:r>
                      </m:e>
                    </m:d>
                  </m:oMath>
                </a14:m>
                <a:endParaRPr lang="en-US" dirty="0"/>
              </a:p>
              <a:p>
                <a:endParaRPr lang="en-US" dirty="0"/>
              </a:p>
              <a:p>
                <a:endParaRPr lang="en-US" sz="1200" dirty="0"/>
              </a:p>
              <a:p>
                <a:r>
                  <a:rPr lang="en-US" dirty="0"/>
                  <a:t>The following holds:</a:t>
                </a:r>
                <a:br>
                  <a:rPr lang="en-US" dirty="0"/>
                </a:br>
                <a:endParaRPr lang="en-US" sz="800" dirty="0"/>
              </a:p>
              <a:p>
                <a:pPr marL="971550" lvl="1" indent="-514350">
                  <a:lnSpc>
                    <a:spcPct val="110000"/>
                  </a:lnSpc>
                  <a:buFont typeface="+mj-lt"/>
                  <a:buAutoNum type="arabicPeriod"/>
                </a:pPr>
                <a:r>
                  <a:rPr lang="en-US" sz="2800" dirty="0"/>
                  <a:t>For all </a:t>
                </a:r>
                <a14:m>
                  <m:oMath xmlns:m="http://schemas.openxmlformats.org/officeDocument/2006/math">
                    <m:r>
                      <a:rPr lang="en-US" sz="2800" i="1" dirty="0">
                        <a:latin typeface="Cambria Math" panose="02040503050406030204" pitchFamily="18" charset="0"/>
                      </a:rPr>
                      <m:t>𝑥</m:t>
                    </m:r>
                  </m:oMath>
                </a14:m>
                <a:r>
                  <a:rPr lang="en-US" sz="2800" dirty="0"/>
                  <a:t>, </a:t>
                </a:r>
                <a14:m>
                  <m:oMath xmlns:m="http://schemas.openxmlformats.org/officeDocument/2006/math">
                    <m:r>
                      <a:rPr lang="en-US" sz="2800" i="1">
                        <a:latin typeface="Cambria Math" panose="02040503050406030204" pitchFamily="18" charset="0"/>
                      </a:rPr>
                      <m:t>0≤</m:t>
                    </m:r>
                    <m:sSub>
                      <m:sSubPr>
                        <m:ctrlPr>
                          <a:rPr lang="en-US" sz="2800" i="1">
                            <a:latin typeface="Cambria Math" panose="02040503050406030204" pitchFamily="18" charset="0"/>
                          </a:rPr>
                        </m:ctrlPr>
                      </m:sSubPr>
                      <m:e>
                        <m:r>
                          <a:rPr lang="en-US" sz="2800" i="1">
                            <a:latin typeface="Cambria Math" panose="02040503050406030204" pitchFamily="18" charset="0"/>
                          </a:rPr>
                          <m:t>𝑃</m:t>
                        </m:r>
                      </m:e>
                      <m:sub>
                        <m:r>
                          <a:rPr lang="en-US" sz="2800" i="1">
                            <a:latin typeface="Cambria Math" panose="02040503050406030204" pitchFamily="18" charset="0"/>
                          </a:rPr>
                          <m:t>𝑋</m:t>
                        </m:r>
                      </m:sub>
                    </m:sSub>
                    <m:d>
                      <m:dPr>
                        <m:ctrlPr>
                          <a:rPr lang="en-US" sz="2800" i="1">
                            <a:latin typeface="Cambria Math" panose="02040503050406030204" pitchFamily="18" charset="0"/>
                          </a:rPr>
                        </m:ctrlPr>
                      </m:dPr>
                      <m:e>
                        <m:r>
                          <a:rPr lang="en-US" sz="2800" i="1">
                            <a:latin typeface="Cambria Math" panose="02040503050406030204" pitchFamily="18" charset="0"/>
                          </a:rPr>
                          <m:t>𝑥</m:t>
                        </m:r>
                      </m:e>
                    </m:d>
                    <m:r>
                      <a:rPr lang="en-US" sz="2800" i="1">
                        <a:latin typeface="Cambria Math" panose="02040503050406030204" pitchFamily="18" charset="0"/>
                      </a:rPr>
                      <m:t>≤1</m:t>
                    </m:r>
                  </m:oMath>
                </a14:m>
                <a:endParaRPr lang="en-US" sz="2800" i="1" dirty="0">
                  <a:latin typeface="Cambria Math" panose="02040503050406030204" pitchFamily="18" charset="0"/>
                </a:endParaRPr>
              </a:p>
              <a:p>
                <a:pPr marL="971550" lvl="1" indent="-514350">
                  <a:lnSpc>
                    <a:spcPct val="110000"/>
                  </a:lnSpc>
                  <a:buFont typeface="+mj-lt"/>
                  <a:buAutoNum type="arabicPeriod"/>
                </a:pPr>
                <a14:m>
                  <m:oMath xmlns:m="http://schemas.openxmlformats.org/officeDocument/2006/math">
                    <m:nary>
                      <m:naryPr>
                        <m:chr m:val="∑"/>
                        <m:supHide m:val="on"/>
                        <m:ctrlPr>
                          <a:rPr lang="en-BE" sz="2800" i="1" smtClean="0">
                            <a:latin typeface="Cambria Math" panose="02040503050406030204" pitchFamily="18" charset="0"/>
                          </a:rPr>
                        </m:ctrlPr>
                      </m:naryPr>
                      <m:sub>
                        <m:sSub>
                          <m:sSubPr>
                            <m:ctrlPr>
                              <a:rPr lang="en-US" sz="2800" b="0" i="1" smtClean="0">
                                <a:latin typeface="Cambria Math" panose="02040503050406030204" pitchFamily="18" charset="0"/>
                              </a:rPr>
                            </m:ctrlPr>
                          </m:sSubPr>
                          <m:e>
                            <m:r>
                              <m:rPr>
                                <m:brk m:alnAt="7"/>
                              </m:rPr>
                              <a:rPr lang="en-US" sz="2800" b="0" i="1" smtClean="0">
                                <a:latin typeface="Cambria Math" panose="02040503050406030204" pitchFamily="18" charset="0"/>
                              </a:rPr>
                              <m:t>𝑥</m:t>
                            </m:r>
                          </m:e>
                          <m:sub>
                            <m:r>
                              <m:rPr>
                                <m:brk m:alnAt="7"/>
                              </m:rPr>
                              <a:rPr lang="en-US" sz="2800" b="0" i="1" smtClean="0">
                                <a:latin typeface="Cambria Math" panose="02040503050406030204" pitchFamily="18" charset="0"/>
                              </a:rPr>
                              <m:t>𝑘</m:t>
                            </m:r>
                          </m:sub>
                        </m:sSub>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𝑅</m:t>
                            </m:r>
                          </m:e>
                          <m:sub>
                            <m:r>
                              <a:rPr lang="en-US" sz="2800" b="0" i="1" smtClean="0">
                                <a:latin typeface="Cambria Math" panose="02040503050406030204" pitchFamily="18" charset="0"/>
                              </a:rPr>
                              <m:t>𝑋</m:t>
                            </m:r>
                          </m:sub>
                        </m:sSub>
                      </m:sub>
                      <m:sup/>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𝑃</m:t>
                            </m:r>
                          </m:e>
                          <m:sub>
                            <m:r>
                              <a:rPr lang="en-US" sz="2800" b="0" i="1" smtClean="0">
                                <a:latin typeface="Cambria Math" panose="02040503050406030204" pitchFamily="18" charset="0"/>
                              </a:rPr>
                              <m:t>𝑋</m:t>
                            </m:r>
                          </m:sub>
                        </m:sSub>
                        <m:d>
                          <m:dPr>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𝑘</m:t>
                                </m:r>
                              </m:sub>
                            </m:sSub>
                          </m:e>
                        </m:d>
                        <m:r>
                          <a:rPr lang="en-US" sz="2800" b="0" i="1" smtClean="0">
                            <a:latin typeface="Cambria Math" panose="02040503050406030204" pitchFamily="18" charset="0"/>
                          </a:rPr>
                          <m:t>=1</m:t>
                        </m:r>
                      </m:e>
                    </m:nary>
                  </m:oMath>
                </a14:m>
                <a:br>
                  <a:rPr lang="en-US" sz="2800" dirty="0"/>
                </a:br>
                <a14:m>
                  <m:oMath xmlns:m="http://schemas.openxmlformats.org/officeDocument/2006/math">
                    <m:sSub>
                      <m:sSubPr>
                        <m:ctrlPr>
                          <a:rPr lang="en-US" sz="2800" b="0" i="1" smtClean="0">
                            <a:solidFill>
                              <a:schemeClr val="tx1">
                                <a:lumMod val="50000"/>
                                <a:lumOff val="50000"/>
                              </a:schemeClr>
                            </a:solidFill>
                            <a:latin typeface="Cambria Math" panose="02040503050406030204" pitchFamily="18" charset="0"/>
                          </a:rPr>
                        </m:ctrlPr>
                      </m:sSubPr>
                      <m:e>
                        <m:r>
                          <a:rPr lang="en-US" sz="2800" b="0" i="1" smtClean="0">
                            <a:solidFill>
                              <a:schemeClr val="tx1">
                                <a:lumMod val="50000"/>
                                <a:lumOff val="50000"/>
                              </a:schemeClr>
                            </a:solidFill>
                            <a:latin typeface="Cambria Math" panose="02040503050406030204" pitchFamily="18" charset="0"/>
                          </a:rPr>
                          <m:t>𝑃</m:t>
                        </m:r>
                      </m:e>
                      <m:sub>
                        <m:r>
                          <a:rPr lang="en-US" sz="2800" b="0" i="1" smtClean="0">
                            <a:solidFill>
                              <a:schemeClr val="tx1">
                                <a:lumMod val="50000"/>
                                <a:lumOff val="50000"/>
                              </a:schemeClr>
                            </a:solidFill>
                            <a:latin typeface="Cambria Math" panose="02040503050406030204" pitchFamily="18" charset="0"/>
                          </a:rPr>
                          <m:t>𝑋</m:t>
                        </m:r>
                      </m:sub>
                    </m:sSub>
                    <m:d>
                      <m:dPr>
                        <m:ctrlPr>
                          <a:rPr lang="en-US" sz="2800" b="0" i="1" smtClean="0">
                            <a:solidFill>
                              <a:schemeClr val="tx1">
                                <a:lumMod val="50000"/>
                                <a:lumOff val="50000"/>
                              </a:schemeClr>
                            </a:solidFill>
                            <a:latin typeface="Cambria Math" panose="02040503050406030204" pitchFamily="18" charset="0"/>
                          </a:rPr>
                        </m:ctrlPr>
                      </m:dPr>
                      <m:e>
                        <m:r>
                          <a:rPr lang="en-US" sz="2800" b="0" i="1" smtClean="0">
                            <a:solidFill>
                              <a:schemeClr val="tx1">
                                <a:lumMod val="50000"/>
                                <a:lumOff val="50000"/>
                              </a:schemeClr>
                            </a:solidFill>
                            <a:latin typeface="Cambria Math" panose="02040503050406030204" pitchFamily="18" charset="0"/>
                          </a:rPr>
                          <m:t>0</m:t>
                        </m:r>
                      </m:e>
                    </m:d>
                    <m:r>
                      <a:rPr lang="en-US" sz="2800" b="0" i="1" smtClean="0">
                        <a:solidFill>
                          <a:schemeClr val="tx1">
                            <a:lumMod val="50000"/>
                            <a:lumOff val="50000"/>
                          </a:schemeClr>
                        </a:solidFill>
                        <a:latin typeface="Cambria Math" panose="02040503050406030204" pitchFamily="18" charset="0"/>
                      </a:rPr>
                      <m:t>+</m:t>
                    </m:r>
                    <m:sSub>
                      <m:sSubPr>
                        <m:ctrlPr>
                          <a:rPr lang="en-US" sz="2800" b="0" i="1" smtClean="0">
                            <a:solidFill>
                              <a:schemeClr val="tx1">
                                <a:lumMod val="50000"/>
                                <a:lumOff val="50000"/>
                              </a:schemeClr>
                            </a:solidFill>
                            <a:latin typeface="Cambria Math" panose="02040503050406030204" pitchFamily="18" charset="0"/>
                          </a:rPr>
                        </m:ctrlPr>
                      </m:sSubPr>
                      <m:e>
                        <m:r>
                          <a:rPr lang="en-US" sz="2800" b="0" i="1" smtClean="0">
                            <a:solidFill>
                              <a:schemeClr val="tx1">
                                <a:lumMod val="50000"/>
                                <a:lumOff val="50000"/>
                              </a:schemeClr>
                            </a:solidFill>
                            <a:latin typeface="Cambria Math" panose="02040503050406030204" pitchFamily="18" charset="0"/>
                          </a:rPr>
                          <m:t>𝑃</m:t>
                        </m:r>
                      </m:e>
                      <m:sub>
                        <m:r>
                          <a:rPr lang="en-US" sz="2800" b="0" i="1" smtClean="0">
                            <a:solidFill>
                              <a:schemeClr val="tx1">
                                <a:lumMod val="50000"/>
                                <a:lumOff val="50000"/>
                              </a:schemeClr>
                            </a:solidFill>
                            <a:latin typeface="Cambria Math" panose="02040503050406030204" pitchFamily="18" charset="0"/>
                          </a:rPr>
                          <m:t>𝑋</m:t>
                        </m:r>
                      </m:sub>
                    </m:sSub>
                    <m:d>
                      <m:dPr>
                        <m:ctrlPr>
                          <a:rPr lang="en-US" sz="2800" b="0" i="1" smtClean="0">
                            <a:solidFill>
                              <a:schemeClr val="tx1">
                                <a:lumMod val="50000"/>
                                <a:lumOff val="50000"/>
                              </a:schemeClr>
                            </a:solidFill>
                            <a:latin typeface="Cambria Math" panose="02040503050406030204" pitchFamily="18" charset="0"/>
                          </a:rPr>
                        </m:ctrlPr>
                      </m:dPr>
                      <m:e>
                        <m:r>
                          <a:rPr lang="en-US" sz="2800" b="0" i="1" smtClean="0">
                            <a:solidFill>
                              <a:schemeClr val="tx1">
                                <a:lumMod val="50000"/>
                                <a:lumOff val="50000"/>
                              </a:schemeClr>
                            </a:solidFill>
                            <a:latin typeface="Cambria Math" panose="02040503050406030204" pitchFamily="18" charset="0"/>
                          </a:rPr>
                          <m:t>1</m:t>
                        </m:r>
                      </m:e>
                    </m:d>
                    <m:r>
                      <a:rPr lang="en-US" sz="2800" b="0" i="1" smtClean="0">
                        <a:solidFill>
                          <a:schemeClr val="tx1">
                            <a:lumMod val="50000"/>
                            <a:lumOff val="50000"/>
                          </a:schemeClr>
                        </a:solidFill>
                        <a:latin typeface="Cambria Math" panose="02040503050406030204" pitchFamily="18" charset="0"/>
                      </a:rPr>
                      <m:t>+</m:t>
                    </m:r>
                    <m:sSub>
                      <m:sSubPr>
                        <m:ctrlPr>
                          <a:rPr lang="en-US" sz="2800" b="0" i="1" smtClean="0">
                            <a:solidFill>
                              <a:schemeClr val="tx1">
                                <a:lumMod val="50000"/>
                                <a:lumOff val="50000"/>
                              </a:schemeClr>
                            </a:solidFill>
                            <a:latin typeface="Cambria Math" panose="02040503050406030204" pitchFamily="18" charset="0"/>
                          </a:rPr>
                        </m:ctrlPr>
                      </m:sSubPr>
                      <m:e>
                        <m:r>
                          <a:rPr lang="en-US" sz="2800" b="0" i="1" smtClean="0">
                            <a:solidFill>
                              <a:schemeClr val="tx1">
                                <a:lumMod val="50000"/>
                                <a:lumOff val="50000"/>
                              </a:schemeClr>
                            </a:solidFill>
                            <a:latin typeface="Cambria Math" panose="02040503050406030204" pitchFamily="18" charset="0"/>
                          </a:rPr>
                          <m:t>𝑃</m:t>
                        </m:r>
                      </m:e>
                      <m:sub>
                        <m:r>
                          <a:rPr lang="en-US" sz="2800" b="0" i="1" smtClean="0">
                            <a:solidFill>
                              <a:schemeClr val="tx1">
                                <a:lumMod val="50000"/>
                                <a:lumOff val="50000"/>
                              </a:schemeClr>
                            </a:solidFill>
                            <a:latin typeface="Cambria Math" panose="02040503050406030204" pitchFamily="18" charset="0"/>
                          </a:rPr>
                          <m:t>𝑋</m:t>
                        </m:r>
                      </m:sub>
                    </m:sSub>
                    <m:d>
                      <m:dPr>
                        <m:ctrlPr>
                          <a:rPr lang="en-US" sz="2800" b="0" i="1" smtClean="0">
                            <a:solidFill>
                              <a:schemeClr val="tx1">
                                <a:lumMod val="50000"/>
                                <a:lumOff val="50000"/>
                              </a:schemeClr>
                            </a:solidFill>
                            <a:latin typeface="Cambria Math" panose="02040503050406030204" pitchFamily="18" charset="0"/>
                          </a:rPr>
                        </m:ctrlPr>
                      </m:dPr>
                      <m:e>
                        <m:r>
                          <a:rPr lang="en-US" sz="2800" b="0" i="1" smtClean="0">
                            <a:solidFill>
                              <a:schemeClr val="tx1">
                                <a:lumMod val="50000"/>
                                <a:lumOff val="50000"/>
                              </a:schemeClr>
                            </a:solidFill>
                            <a:latin typeface="Cambria Math" panose="02040503050406030204" pitchFamily="18" charset="0"/>
                          </a:rPr>
                          <m:t>2</m:t>
                        </m:r>
                      </m:e>
                    </m:d>
                    <m:r>
                      <a:rPr lang="en-US" sz="2800" b="0" i="1" smtClean="0">
                        <a:solidFill>
                          <a:schemeClr val="tx1">
                            <a:lumMod val="50000"/>
                            <a:lumOff val="50000"/>
                          </a:schemeClr>
                        </a:solidFill>
                        <a:latin typeface="Cambria Math" panose="02040503050406030204" pitchFamily="18" charset="0"/>
                      </a:rPr>
                      <m:t>=0.25+0.5+0.25=1</m:t>
                    </m:r>
                  </m:oMath>
                </a14:m>
                <a:br>
                  <a:rPr lang="en-US" sz="2800" dirty="0"/>
                </a:br>
                <a:endParaRPr lang="en-US" sz="2800" dirty="0"/>
              </a:p>
              <a:p>
                <a:pPr marL="971550" lvl="1" indent="-514350">
                  <a:lnSpc>
                    <a:spcPct val="110000"/>
                  </a:lnSpc>
                  <a:buFont typeface="+mj-lt"/>
                  <a:buAutoNum type="arabicPeriod"/>
                </a:pPr>
                <a:r>
                  <a:rPr lang="en-US" sz="2800" dirty="0"/>
                  <a:t>For any set </a:t>
                </a:r>
                <a14:m>
                  <m:oMath xmlns:m="http://schemas.openxmlformats.org/officeDocument/2006/math">
                    <m:r>
                      <a:rPr lang="en-US" sz="2800" i="1" dirty="0" smtClean="0">
                        <a:latin typeface="Cambria Math" panose="02040503050406030204" pitchFamily="18" charset="0"/>
                      </a:rPr>
                      <m:t>𝐴</m:t>
                    </m:r>
                    <m:r>
                      <a:rPr lang="en-US" sz="2800" i="1" dirty="0">
                        <a:latin typeface="Cambria Math" panose="02040503050406030204" pitchFamily="18" charset="0"/>
                        <a:ea typeface="Cambria Math" panose="02040503050406030204" pitchFamily="18" charset="0"/>
                      </a:rPr>
                      <m:t>⊆</m:t>
                    </m:r>
                    <m:sSub>
                      <m:sSubPr>
                        <m:ctrlPr>
                          <a:rPr lang="en-US" sz="2800" b="0" i="1" dirty="0" smtClean="0">
                            <a:latin typeface="Cambria Math" panose="02040503050406030204" pitchFamily="18" charset="0"/>
                          </a:rPr>
                        </m:ctrlPr>
                      </m:sSubPr>
                      <m:e>
                        <m:r>
                          <a:rPr lang="en-US" sz="2800" b="0" i="1" dirty="0" smtClean="0">
                            <a:latin typeface="Cambria Math" panose="02040503050406030204" pitchFamily="18" charset="0"/>
                          </a:rPr>
                          <m:t>𝑅</m:t>
                        </m:r>
                      </m:e>
                      <m:sub>
                        <m:r>
                          <a:rPr lang="en-US" sz="2800" b="0" i="1" dirty="0" smtClean="0">
                            <a:latin typeface="Cambria Math" panose="02040503050406030204" pitchFamily="18" charset="0"/>
                          </a:rPr>
                          <m:t>𝑋</m:t>
                        </m:r>
                      </m:sub>
                    </m:sSub>
                  </m:oMath>
                </a14:m>
                <a:r>
                  <a:rPr lang="en-US" sz="2800" dirty="0"/>
                  <a:t>, </a:t>
                </a:r>
                <a14:m>
                  <m:oMath xmlns:m="http://schemas.openxmlformats.org/officeDocument/2006/math">
                    <m:r>
                      <a:rPr lang="en-US" sz="2800" b="0" i="1" smtClean="0">
                        <a:latin typeface="Cambria Math" panose="02040503050406030204" pitchFamily="18" charset="0"/>
                      </a:rPr>
                      <m:t>𝑃</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𝑋</m:t>
                        </m:r>
                        <m:r>
                          <a:rPr lang="en-US" sz="2800" b="0" i="1" smtClean="0">
                            <a:latin typeface="Cambria Math" panose="02040503050406030204" pitchFamily="18" charset="0"/>
                          </a:rPr>
                          <m:t>∈</m:t>
                        </m:r>
                        <m:r>
                          <a:rPr lang="en-US" sz="2800" b="0" i="1" smtClean="0">
                            <a:latin typeface="Cambria Math" panose="02040503050406030204" pitchFamily="18" charset="0"/>
                          </a:rPr>
                          <m:t>𝐴</m:t>
                        </m:r>
                      </m:e>
                    </m:d>
                    <m:r>
                      <a:rPr lang="en-US" sz="2800" b="0" i="1" smtClean="0">
                        <a:latin typeface="Cambria Math" panose="02040503050406030204" pitchFamily="18" charset="0"/>
                      </a:rPr>
                      <m:t>=</m:t>
                    </m:r>
                    <m:nary>
                      <m:naryPr>
                        <m:chr m:val="∑"/>
                        <m:supHide m:val="on"/>
                        <m:ctrlPr>
                          <a:rPr lang="en-US" sz="2800" b="0" i="1" smtClean="0">
                            <a:latin typeface="Cambria Math" panose="02040503050406030204" pitchFamily="18" charset="0"/>
                          </a:rPr>
                        </m:ctrlPr>
                      </m:naryPr>
                      <m:sub>
                        <m:sSub>
                          <m:sSubPr>
                            <m:ctrlPr>
                              <a:rPr lang="en-US" sz="2800" b="0" i="1" smtClean="0">
                                <a:latin typeface="Cambria Math" panose="02040503050406030204" pitchFamily="18" charset="0"/>
                              </a:rPr>
                            </m:ctrlPr>
                          </m:sSubPr>
                          <m:e>
                            <m:r>
                              <m:rPr>
                                <m:brk m:alnAt="7"/>
                              </m:rPr>
                              <a:rPr lang="en-US" sz="2800" b="0" i="1" smtClean="0">
                                <a:latin typeface="Cambria Math" panose="02040503050406030204" pitchFamily="18" charset="0"/>
                              </a:rPr>
                              <m:t>𝑥</m:t>
                            </m:r>
                          </m:e>
                          <m:sub>
                            <m:r>
                              <m:rPr>
                                <m:brk m:alnAt="7"/>
                              </m:rPr>
                              <a:rPr lang="en-US" sz="2800" b="0" i="1" smtClean="0">
                                <a:latin typeface="Cambria Math" panose="02040503050406030204" pitchFamily="18" charset="0"/>
                              </a:rPr>
                              <m:t>𝑘</m:t>
                            </m:r>
                          </m:sub>
                        </m:sSub>
                        <m:r>
                          <a:rPr lang="en-US" sz="2800" b="0" i="1" smtClean="0">
                            <a:latin typeface="Cambria Math" panose="02040503050406030204" pitchFamily="18" charset="0"/>
                          </a:rPr>
                          <m:t>∈</m:t>
                        </m:r>
                        <m:r>
                          <a:rPr lang="en-US" sz="2800" b="0" i="1" smtClean="0">
                            <a:latin typeface="Cambria Math" panose="02040503050406030204" pitchFamily="18" charset="0"/>
                          </a:rPr>
                          <m:t>𝐴</m:t>
                        </m:r>
                      </m:sub>
                      <m:sup/>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𝑃</m:t>
                            </m:r>
                          </m:e>
                          <m:sub>
                            <m:r>
                              <a:rPr lang="en-US" sz="2800" b="0" i="1" smtClean="0">
                                <a:latin typeface="Cambria Math" panose="02040503050406030204" pitchFamily="18" charset="0"/>
                              </a:rPr>
                              <m:t>𝑋</m:t>
                            </m:r>
                          </m:sub>
                        </m:sSub>
                        <m:d>
                          <m:dPr>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𝑘</m:t>
                                </m:r>
                              </m:sub>
                            </m:sSub>
                          </m:e>
                        </m:d>
                      </m:e>
                    </m:nary>
                  </m:oMath>
                </a14:m>
                <a:br>
                  <a:rPr lang="en-US" sz="2800" dirty="0"/>
                </a:br>
                <a14:m>
                  <m:oMath xmlns:m="http://schemas.openxmlformats.org/officeDocument/2006/math">
                    <m:r>
                      <a:rPr lang="en-US" sz="2800" b="0" i="1" smtClean="0">
                        <a:solidFill>
                          <a:schemeClr val="bg1"/>
                        </a:solidFill>
                        <a:latin typeface="Cambria Math" panose="02040503050406030204" pitchFamily="18" charset="0"/>
                      </a:rPr>
                      <m:t>𝐴</m:t>
                    </m:r>
                    <m:r>
                      <a:rPr lang="en-US" sz="2800" b="0" i="1" smtClean="0">
                        <a:solidFill>
                          <a:schemeClr val="bg1"/>
                        </a:solidFill>
                        <a:latin typeface="Cambria Math" panose="02040503050406030204" pitchFamily="18" charset="0"/>
                      </a:rPr>
                      <m:t>=</m:t>
                    </m:r>
                    <m:d>
                      <m:dPr>
                        <m:begChr m:val="{"/>
                        <m:endChr m:val="}"/>
                        <m:ctrlPr>
                          <a:rPr lang="en-US" sz="2800" b="0" i="1" smtClean="0">
                            <a:solidFill>
                              <a:schemeClr val="bg1"/>
                            </a:solidFill>
                            <a:latin typeface="Cambria Math" panose="02040503050406030204" pitchFamily="18" charset="0"/>
                          </a:rPr>
                        </m:ctrlPr>
                      </m:dPr>
                      <m:e>
                        <m:r>
                          <a:rPr lang="en-US" sz="2800" b="0" i="1" smtClean="0">
                            <a:solidFill>
                              <a:schemeClr val="bg1"/>
                            </a:solidFill>
                            <a:latin typeface="Cambria Math" panose="02040503050406030204" pitchFamily="18" charset="0"/>
                          </a:rPr>
                          <m:t>0, 1</m:t>
                        </m:r>
                      </m:e>
                    </m:d>
                    <m:r>
                      <a:rPr lang="en-US" sz="2800" b="0" i="1" smtClean="0">
                        <a:solidFill>
                          <a:schemeClr val="bg1"/>
                        </a:solidFill>
                        <a:latin typeface="Cambria Math" panose="02040503050406030204" pitchFamily="18" charset="0"/>
                      </a:rPr>
                      <m:t>,  </m:t>
                    </m:r>
                    <m:r>
                      <a:rPr lang="en-US" sz="2800" b="0" i="1" smtClean="0">
                        <a:solidFill>
                          <a:schemeClr val="bg1"/>
                        </a:solidFill>
                        <a:latin typeface="Cambria Math" panose="02040503050406030204" pitchFamily="18" charset="0"/>
                      </a:rPr>
                      <m:t>𝑃</m:t>
                    </m:r>
                    <m:d>
                      <m:dPr>
                        <m:ctrlPr>
                          <a:rPr lang="en-US" sz="2800" b="0" i="1" smtClean="0">
                            <a:solidFill>
                              <a:schemeClr val="bg1"/>
                            </a:solidFill>
                            <a:latin typeface="Cambria Math" panose="02040503050406030204" pitchFamily="18" charset="0"/>
                          </a:rPr>
                        </m:ctrlPr>
                      </m:dPr>
                      <m:e>
                        <m:r>
                          <a:rPr lang="en-US" sz="2800" b="0" i="1" smtClean="0">
                            <a:solidFill>
                              <a:schemeClr val="bg1"/>
                            </a:solidFill>
                            <a:latin typeface="Cambria Math" panose="02040503050406030204" pitchFamily="18" charset="0"/>
                          </a:rPr>
                          <m:t>𝑋</m:t>
                        </m:r>
                        <m:r>
                          <a:rPr lang="en-US" sz="2800" b="0" i="1" smtClean="0">
                            <a:solidFill>
                              <a:schemeClr val="bg1"/>
                            </a:solidFill>
                            <a:latin typeface="Cambria Math" panose="02040503050406030204" pitchFamily="18" charset="0"/>
                          </a:rPr>
                          <m:t>=0 </m:t>
                        </m:r>
                        <m:r>
                          <a:rPr lang="en-US" sz="2800" b="0" i="1" smtClean="0">
                            <a:solidFill>
                              <a:schemeClr val="bg1"/>
                            </a:solidFill>
                            <a:latin typeface="Cambria Math" panose="02040503050406030204" pitchFamily="18" charset="0"/>
                          </a:rPr>
                          <m:t>𝑜𝑟</m:t>
                        </m:r>
                        <m:r>
                          <a:rPr lang="en-US" sz="2800" b="0" i="1" smtClean="0">
                            <a:solidFill>
                              <a:schemeClr val="bg1"/>
                            </a:solidFill>
                            <a:latin typeface="Cambria Math" panose="02040503050406030204" pitchFamily="18" charset="0"/>
                          </a:rPr>
                          <m:t> </m:t>
                        </m:r>
                        <m:r>
                          <a:rPr lang="en-US" sz="2800" b="0" i="1" smtClean="0">
                            <a:solidFill>
                              <a:schemeClr val="bg1"/>
                            </a:solidFill>
                            <a:latin typeface="Cambria Math" panose="02040503050406030204" pitchFamily="18" charset="0"/>
                          </a:rPr>
                          <m:t>𝑋</m:t>
                        </m:r>
                        <m:r>
                          <a:rPr lang="en-US" sz="2800" b="0" i="1" smtClean="0">
                            <a:solidFill>
                              <a:schemeClr val="bg1"/>
                            </a:solidFill>
                            <a:latin typeface="Cambria Math" panose="02040503050406030204" pitchFamily="18" charset="0"/>
                          </a:rPr>
                          <m:t>=1</m:t>
                        </m:r>
                      </m:e>
                    </m:d>
                    <m:r>
                      <a:rPr lang="en-US" sz="2800" b="0" i="1" smtClean="0">
                        <a:solidFill>
                          <a:schemeClr val="bg1"/>
                        </a:solidFill>
                        <a:latin typeface="Cambria Math" panose="02040503050406030204" pitchFamily="18" charset="0"/>
                      </a:rPr>
                      <m:t>=0.25+0.5=0.75</m:t>
                    </m:r>
                  </m:oMath>
                </a14:m>
                <a:endParaRPr lang="en-BE" sz="2800" dirty="0">
                  <a:solidFill>
                    <a:schemeClr val="bg1"/>
                  </a:solidFill>
                </a:endParaRPr>
              </a:p>
              <a:p>
                <a:pPr marL="514350" indent="-514350">
                  <a:buFont typeface="+mj-lt"/>
                  <a:buAutoNum type="arabicPeriod"/>
                </a:pPr>
                <a:endParaRPr lang="en-BE" dirty="0"/>
              </a:p>
            </p:txBody>
          </p:sp>
        </mc:Choice>
        <mc:Fallback xmlns="">
          <p:sp>
            <p:nvSpPr>
              <p:cNvPr id="3" name="Content Placeholder 2">
                <a:extLst>
                  <a:ext uri="{FF2B5EF4-FFF2-40B4-BE49-F238E27FC236}">
                    <a16:creationId xmlns:a16="http://schemas.microsoft.com/office/drawing/2014/main" id="{9D83A9E3-7C0B-49E8-A570-A46B13D76DDB}"/>
                  </a:ext>
                </a:extLst>
              </p:cNvPr>
              <p:cNvSpPr>
                <a:spLocks noGrp="1" noRot="1" noChangeAspect="1" noMove="1" noResize="1" noEditPoints="1" noAdjustHandles="1" noChangeArrowheads="1" noChangeShapeType="1" noTextEdit="1"/>
              </p:cNvSpPr>
              <p:nvPr>
                <p:ph idx="1"/>
              </p:nvPr>
            </p:nvSpPr>
            <p:spPr>
              <a:xfrm>
                <a:off x="838200" y="1424538"/>
                <a:ext cx="10515600" cy="5115962"/>
              </a:xfrm>
              <a:blipFill>
                <a:blip r:embed="rId2"/>
                <a:stretch>
                  <a:fillRect l="-1043" t="-2145"/>
                </a:stretch>
              </a:blipFill>
            </p:spPr>
            <p:txBody>
              <a:bodyPr/>
              <a:lstStyle/>
              <a:p>
                <a:r>
                  <a:rPr lang="en-BE">
                    <a:noFill/>
                  </a:rPr>
                  <a:t> </a:t>
                </a:r>
              </a:p>
            </p:txBody>
          </p:sp>
        </mc:Fallback>
      </mc:AlternateContent>
      <p:sp>
        <p:nvSpPr>
          <p:cNvPr id="4" name="Footer Placeholder 3">
            <a:extLst>
              <a:ext uri="{FF2B5EF4-FFF2-40B4-BE49-F238E27FC236}">
                <a16:creationId xmlns:a16="http://schemas.microsoft.com/office/drawing/2014/main" id="{0CE67406-68EA-4138-B512-14D18F3C3559}"/>
              </a:ext>
            </a:extLst>
          </p:cNvPr>
          <p:cNvSpPr>
            <a:spLocks noGrp="1"/>
          </p:cNvSpPr>
          <p:nvPr>
            <p:ph type="ftr" sz="quarter" idx="11"/>
          </p:nvPr>
        </p:nvSpPr>
        <p:spPr/>
        <p:txBody>
          <a:bodyPr/>
          <a:lstStyle/>
          <a:p>
            <a:r>
              <a:rPr lang="en-US"/>
              <a:t>Elementary Combinatorics and Probability - March 2021</a:t>
            </a:r>
            <a:endParaRPr lang="en-BE"/>
          </a:p>
        </p:txBody>
      </p:sp>
      <p:sp>
        <p:nvSpPr>
          <p:cNvPr id="5" name="Slide Number Placeholder 4">
            <a:extLst>
              <a:ext uri="{FF2B5EF4-FFF2-40B4-BE49-F238E27FC236}">
                <a16:creationId xmlns:a16="http://schemas.microsoft.com/office/drawing/2014/main" id="{7115B795-7395-4D04-96BE-6E702EE6AFF4}"/>
              </a:ext>
            </a:extLst>
          </p:cNvPr>
          <p:cNvSpPr>
            <a:spLocks noGrp="1"/>
          </p:cNvSpPr>
          <p:nvPr>
            <p:ph type="sldNum" sz="quarter" idx="12"/>
          </p:nvPr>
        </p:nvSpPr>
        <p:spPr/>
        <p:txBody>
          <a:bodyPr/>
          <a:lstStyle/>
          <a:p>
            <a:fld id="{08CF7B41-8972-4B54-B2ED-1FFF63F18177}" type="slidenum">
              <a:rPr lang="en-BE" smtClean="0"/>
              <a:t>153</a:t>
            </a:fld>
            <a:endParaRPr lang="en-BE"/>
          </a:p>
        </p:txBody>
      </p:sp>
      <mc:AlternateContent xmlns:mc="http://schemas.openxmlformats.org/markup-compatibility/2006" xmlns:a14="http://schemas.microsoft.com/office/drawing/2010/main">
        <mc:Choice Requires="a14">
          <p:graphicFrame>
            <p:nvGraphicFramePr>
              <p:cNvPr id="6" name="Table 6">
                <a:extLst>
                  <a:ext uri="{FF2B5EF4-FFF2-40B4-BE49-F238E27FC236}">
                    <a16:creationId xmlns:a16="http://schemas.microsoft.com/office/drawing/2014/main" id="{AB93820A-5A35-4753-BE5F-B1BF0B5CD73B}"/>
                  </a:ext>
                </a:extLst>
              </p:cNvPr>
              <p:cNvGraphicFramePr>
                <a:graphicFrameLocks noGrp="1"/>
              </p:cNvGraphicFramePr>
              <p:nvPr/>
            </p:nvGraphicFramePr>
            <p:xfrm>
              <a:off x="2789138" y="2372217"/>
              <a:ext cx="6613724" cy="666968"/>
            </p:xfrm>
            <a:graphic>
              <a:graphicData uri="http://schemas.openxmlformats.org/drawingml/2006/table">
                <a:tbl>
                  <a:tblPr firstRow="1" bandRow="1">
                    <a:tableStyleId>{5940675A-B579-460E-94D1-54222C63F5DA}</a:tableStyleId>
                  </a:tblPr>
                  <a:tblGrid>
                    <a:gridCol w="1653431">
                      <a:extLst>
                        <a:ext uri="{9D8B030D-6E8A-4147-A177-3AD203B41FA5}">
                          <a16:colId xmlns:a16="http://schemas.microsoft.com/office/drawing/2014/main" val="3965302168"/>
                        </a:ext>
                      </a:extLst>
                    </a:gridCol>
                    <a:gridCol w="1653431">
                      <a:extLst>
                        <a:ext uri="{9D8B030D-6E8A-4147-A177-3AD203B41FA5}">
                          <a16:colId xmlns:a16="http://schemas.microsoft.com/office/drawing/2014/main" val="103136831"/>
                        </a:ext>
                      </a:extLst>
                    </a:gridCol>
                    <a:gridCol w="1653431">
                      <a:extLst>
                        <a:ext uri="{9D8B030D-6E8A-4147-A177-3AD203B41FA5}">
                          <a16:colId xmlns:a16="http://schemas.microsoft.com/office/drawing/2014/main" val="3446235041"/>
                        </a:ext>
                      </a:extLst>
                    </a:gridCol>
                    <a:gridCol w="1653431">
                      <a:extLst>
                        <a:ext uri="{9D8B030D-6E8A-4147-A177-3AD203B41FA5}">
                          <a16:colId xmlns:a16="http://schemas.microsoft.com/office/drawing/2014/main" val="2866919245"/>
                        </a:ext>
                      </a:extLst>
                    </a:gridCol>
                  </a:tblGrid>
                  <a:tr h="328487">
                    <a:tc>
                      <a:txBody>
                        <a:bodyPr/>
                        <a:lstStyle/>
                        <a:p>
                          <a:pPr algn="ctr"/>
                          <a14:m>
                            <m:oMathPara xmlns:m="http://schemas.openxmlformats.org/officeDocument/2006/math">
                              <m:oMathParaPr>
                                <m:jc m:val="centerGroup"/>
                              </m:oMathParaPr>
                              <m:oMath xmlns:m="http://schemas.openxmlformats.org/officeDocument/2006/math">
                                <m:r>
                                  <a:rPr lang="en-US" sz="1700" i="1" dirty="0" smtClean="0">
                                    <a:solidFill>
                                      <a:schemeClr val="tx1">
                                        <a:lumMod val="50000"/>
                                        <a:lumOff val="50000"/>
                                      </a:schemeClr>
                                    </a:solidFill>
                                    <a:latin typeface="Cambria Math" panose="02040503050406030204" pitchFamily="18" charset="0"/>
                                  </a:rPr>
                                  <m:t>𝑥</m:t>
                                </m:r>
                              </m:oMath>
                            </m:oMathPara>
                          </a14:m>
                          <a:endParaRPr lang="en-BE" sz="1700" dirty="0">
                            <a:solidFill>
                              <a:schemeClr val="tx1">
                                <a:lumMod val="50000"/>
                                <a:lumOff val="50000"/>
                              </a:schemeClr>
                            </a:solidFill>
                          </a:endParaRPr>
                        </a:p>
                      </a:txBody>
                      <a:tcPr marL="74405" marR="74405" marT="37202" marB="37202"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14:m>
                            <m:oMathPara xmlns:m="http://schemas.openxmlformats.org/officeDocument/2006/math">
                              <m:oMathParaPr>
                                <m:jc m:val="centerGroup"/>
                              </m:oMathParaPr>
                              <m:oMath xmlns:m="http://schemas.openxmlformats.org/officeDocument/2006/math">
                                <m:r>
                                  <a:rPr lang="en-US" sz="1700" i="0" dirty="0" smtClean="0">
                                    <a:solidFill>
                                      <a:schemeClr val="tx1">
                                        <a:lumMod val="50000"/>
                                        <a:lumOff val="50000"/>
                                      </a:schemeClr>
                                    </a:solidFill>
                                    <a:latin typeface="Cambria Math" panose="02040503050406030204" pitchFamily="18" charset="0"/>
                                  </a:rPr>
                                  <m:t>0</m:t>
                                </m:r>
                              </m:oMath>
                            </m:oMathPara>
                          </a14:m>
                          <a:endParaRPr lang="en-BE" sz="1700" i="0" dirty="0">
                            <a:solidFill>
                              <a:schemeClr val="tx1">
                                <a:lumMod val="50000"/>
                                <a:lumOff val="50000"/>
                              </a:schemeClr>
                            </a:solidFill>
                          </a:endParaRPr>
                        </a:p>
                      </a:txBody>
                      <a:tcPr marL="74405" marR="74405" marT="37202" marB="37202"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14:m>
                            <m:oMathPara xmlns:m="http://schemas.openxmlformats.org/officeDocument/2006/math">
                              <m:oMathParaPr>
                                <m:jc m:val="centerGroup"/>
                              </m:oMathParaPr>
                              <m:oMath xmlns:m="http://schemas.openxmlformats.org/officeDocument/2006/math">
                                <m:r>
                                  <a:rPr lang="en-US" sz="1700" i="0" dirty="0" smtClean="0">
                                    <a:solidFill>
                                      <a:schemeClr val="tx1">
                                        <a:lumMod val="50000"/>
                                        <a:lumOff val="50000"/>
                                      </a:schemeClr>
                                    </a:solidFill>
                                    <a:latin typeface="Cambria Math" panose="02040503050406030204" pitchFamily="18" charset="0"/>
                                  </a:rPr>
                                  <m:t>1</m:t>
                                </m:r>
                              </m:oMath>
                            </m:oMathPara>
                          </a14:m>
                          <a:endParaRPr lang="en-BE" sz="1700" i="0" dirty="0">
                            <a:solidFill>
                              <a:schemeClr val="tx1">
                                <a:lumMod val="50000"/>
                                <a:lumOff val="50000"/>
                              </a:schemeClr>
                            </a:solidFill>
                          </a:endParaRPr>
                        </a:p>
                      </a:txBody>
                      <a:tcPr marL="74405" marR="74405" marT="37202" marB="37202"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14:m>
                            <m:oMathPara xmlns:m="http://schemas.openxmlformats.org/officeDocument/2006/math">
                              <m:oMathParaPr>
                                <m:jc m:val="centerGroup"/>
                              </m:oMathParaPr>
                              <m:oMath xmlns:m="http://schemas.openxmlformats.org/officeDocument/2006/math">
                                <m:r>
                                  <a:rPr lang="en-US" sz="1700" i="0" dirty="0" smtClean="0">
                                    <a:solidFill>
                                      <a:schemeClr val="tx1">
                                        <a:lumMod val="50000"/>
                                        <a:lumOff val="50000"/>
                                      </a:schemeClr>
                                    </a:solidFill>
                                    <a:latin typeface="Cambria Math" panose="02040503050406030204" pitchFamily="18" charset="0"/>
                                  </a:rPr>
                                  <m:t>2</m:t>
                                </m:r>
                              </m:oMath>
                            </m:oMathPara>
                          </a14:m>
                          <a:endParaRPr lang="en-BE" sz="1700" i="0" dirty="0">
                            <a:solidFill>
                              <a:schemeClr val="tx1">
                                <a:lumMod val="50000"/>
                                <a:lumOff val="50000"/>
                              </a:schemeClr>
                            </a:solidFill>
                          </a:endParaRPr>
                        </a:p>
                      </a:txBody>
                      <a:tcPr marL="74405" marR="74405" marT="37202" marB="37202"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17222001"/>
                      </a:ext>
                    </a:extLst>
                  </a:tr>
                  <a:tr h="328487">
                    <a:tc>
                      <a:txBody>
                        <a:bodyPr/>
                        <a:lstStyle/>
                        <a:p>
                          <a:pPr algn="ctr"/>
                          <a14:m>
                            <m:oMathPara xmlns:m="http://schemas.openxmlformats.org/officeDocument/2006/math">
                              <m:oMathParaPr>
                                <m:jc m:val="centerGroup"/>
                              </m:oMathParaPr>
                              <m:oMath xmlns:m="http://schemas.openxmlformats.org/officeDocument/2006/math">
                                <m:r>
                                  <a:rPr lang="en-US" sz="1700" i="1" dirty="0" smtClean="0">
                                    <a:solidFill>
                                      <a:schemeClr val="tx1">
                                        <a:lumMod val="50000"/>
                                        <a:lumOff val="50000"/>
                                      </a:schemeClr>
                                    </a:solidFill>
                                    <a:latin typeface="Cambria Math" panose="02040503050406030204" pitchFamily="18" charset="0"/>
                                  </a:rPr>
                                  <m:t>𝑃</m:t>
                                </m:r>
                                <m:r>
                                  <a:rPr lang="en-US" sz="1700" i="1" dirty="0" smtClean="0">
                                    <a:solidFill>
                                      <a:schemeClr val="tx1">
                                        <a:lumMod val="50000"/>
                                        <a:lumOff val="50000"/>
                                      </a:schemeClr>
                                    </a:solidFill>
                                    <a:latin typeface="Cambria Math" panose="02040503050406030204" pitchFamily="18" charset="0"/>
                                  </a:rPr>
                                  <m:t>(</m:t>
                                </m:r>
                                <m:r>
                                  <a:rPr lang="en-US" sz="1700" i="1" dirty="0" smtClean="0">
                                    <a:solidFill>
                                      <a:schemeClr val="tx1">
                                        <a:lumMod val="50000"/>
                                        <a:lumOff val="50000"/>
                                      </a:schemeClr>
                                    </a:solidFill>
                                    <a:latin typeface="Cambria Math" panose="02040503050406030204" pitchFamily="18" charset="0"/>
                                  </a:rPr>
                                  <m:t>𝑥</m:t>
                                </m:r>
                                <m:r>
                                  <a:rPr lang="en-US" sz="1700" i="1" dirty="0" smtClean="0">
                                    <a:solidFill>
                                      <a:schemeClr val="tx1">
                                        <a:lumMod val="50000"/>
                                        <a:lumOff val="50000"/>
                                      </a:schemeClr>
                                    </a:solidFill>
                                    <a:latin typeface="Cambria Math" panose="02040503050406030204" pitchFamily="18" charset="0"/>
                                  </a:rPr>
                                  <m:t>)</m:t>
                                </m:r>
                              </m:oMath>
                            </m:oMathPara>
                          </a14:m>
                          <a:endParaRPr lang="en-BE" sz="1700" dirty="0">
                            <a:solidFill>
                              <a:schemeClr val="tx1">
                                <a:lumMod val="50000"/>
                                <a:lumOff val="50000"/>
                              </a:schemeClr>
                            </a:solidFill>
                          </a:endParaRPr>
                        </a:p>
                      </a:txBody>
                      <a:tcPr marL="74405" marR="74405" marT="37202" marB="37202"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700" dirty="0">
                              <a:solidFill>
                                <a:schemeClr val="tx1">
                                  <a:lumMod val="50000"/>
                                  <a:lumOff val="50000"/>
                                </a:schemeClr>
                              </a:solidFill>
                            </a:rPr>
                            <a:t>0.25</a:t>
                          </a:r>
                          <a:endParaRPr lang="en-BE" sz="1700" dirty="0">
                            <a:solidFill>
                              <a:schemeClr val="tx1">
                                <a:lumMod val="50000"/>
                                <a:lumOff val="50000"/>
                              </a:schemeClr>
                            </a:solidFill>
                          </a:endParaRPr>
                        </a:p>
                      </a:txBody>
                      <a:tcPr marL="74405" marR="74405" marT="37202" marB="37202"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700" dirty="0">
                              <a:solidFill>
                                <a:schemeClr val="tx1">
                                  <a:lumMod val="50000"/>
                                  <a:lumOff val="50000"/>
                                </a:schemeClr>
                              </a:solidFill>
                            </a:rPr>
                            <a:t>0.5</a:t>
                          </a:r>
                          <a:endParaRPr lang="en-BE" sz="1700" dirty="0">
                            <a:solidFill>
                              <a:schemeClr val="tx1">
                                <a:lumMod val="50000"/>
                                <a:lumOff val="50000"/>
                              </a:schemeClr>
                            </a:solidFill>
                          </a:endParaRPr>
                        </a:p>
                      </a:txBody>
                      <a:tcPr marL="74405" marR="74405" marT="37202" marB="37202"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700" dirty="0">
                              <a:solidFill>
                                <a:schemeClr val="tx1">
                                  <a:lumMod val="50000"/>
                                  <a:lumOff val="50000"/>
                                </a:schemeClr>
                              </a:solidFill>
                            </a:rPr>
                            <a:t>0.25</a:t>
                          </a:r>
                          <a:endParaRPr lang="en-BE" sz="1700" dirty="0">
                            <a:solidFill>
                              <a:schemeClr val="tx1">
                                <a:lumMod val="50000"/>
                                <a:lumOff val="50000"/>
                              </a:schemeClr>
                            </a:solidFill>
                          </a:endParaRPr>
                        </a:p>
                      </a:txBody>
                      <a:tcPr marL="74405" marR="74405" marT="37202" marB="37202"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29395762"/>
                      </a:ext>
                    </a:extLst>
                  </a:tr>
                </a:tbl>
              </a:graphicData>
            </a:graphic>
          </p:graphicFrame>
        </mc:Choice>
        <mc:Fallback xmlns="">
          <p:graphicFrame>
            <p:nvGraphicFramePr>
              <p:cNvPr id="6" name="Table 6">
                <a:extLst>
                  <a:ext uri="{FF2B5EF4-FFF2-40B4-BE49-F238E27FC236}">
                    <a16:creationId xmlns:a16="http://schemas.microsoft.com/office/drawing/2014/main" id="{AB93820A-5A35-4753-BE5F-B1BF0B5CD73B}"/>
                  </a:ext>
                </a:extLst>
              </p:cNvPr>
              <p:cNvGraphicFramePr>
                <a:graphicFrameLocks noGrp="1"/>
              </p:cNvGraphicFramePr>
              <p:nvPr/>
            </p:nvGraphicFramePr>
            <p:xfrm>
              <a:off x="2789138" y="2372217"/>
              <a:ext cx="6613724" cy="666968"/>
            </p:xfrm>
            <a:graphic>
              <a:graphicData uri="http://schemas.openxmlformats.org/drawingml/2006/table">
                <a:tbl>
                  <a:tblPr firstRow="1" bandRow="1">
                    <a:tableStyleId>{5940675A-B579-460E-94D1-54222C63F5DA}</a:tableStyleId>
                  </a:tblPr>
                  <a:tblGrid>
                    <a:gridCol w="1653431">
                      <a:extLst>
                        <a:ext uri="{9D8B030D-6E8A-4147-A177-3AD203B41FA5}">
                          <a16:colId xmlns:a16="http://schemas.microsoft.com/office/drawing/2014/main" val="3965302168"/>
                        </a:ext>
                      </a:extLst>
                    </a:gridCol>
                    <a:gridCol w="1653431">
                      <a:extLst>
                        <a:ext uri="{9D8B030D-6E8A-4147-A177-3AD203B41FA5}">
                          <a16:colId xmlns:a16="http://schemas.microsoft.com/office/drawing/2014/main" val="103136831"/>
                        </a:ext>
                      </a:extLst>
                    </a:gridCol>
                    <a:gridCol w="1653431">
                      <a:extLst>
                        <a:ext uri="{9D8B030D-6E8A-4147-A177-3AD203B41FA5}">
                          <a16:colId xmlns:a16="http://schemas.microsoft.com/office/drawing/2014/main" val="3446235041"/>
                        </a:ext>
                      </a:extLst>
                    </a:gridCol>
                    <a:gridCol w="1653431">
                      <a:extLst>
                        <a:ext uri="{9D8B030D-6E8A-4147-A177-3AD203B41FA5}">
                          <a16:colId xmlns:a16="http://schemas.microsoft.com/office/drawing/2014/main" val="2866919245"/>
                        </a:ext>
                      </a:extLst>
                    </a:gridCol>
                  </a:tblGrid>
                  <a:tr h="333484">
                    <a:tc>
                      <a:txBody>
                        <a:bodyPr/>
                        <a:lstStyle/>
                        <a:p>
                          <a:endParaRPr lang="en-BE"/>
                        </a:p>
                      </a:txBody>
                      <a:tcPr marL="74405" marR="74405" marT="37202" marB="37202"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735" t="-3636" r="-300368" b="-125455"/>
                          </a:stretch>
                        </a:blipFill>
                      </a:tcPr>
                    </a:tc>
                    <a:tc>
                      <a:txBody>
                        <a:bodyPr/>
                        <a:lstStyle/>
                        <a:p>
                          <a:endParaRPr lang="en-BE"/>
                        </a:p>
                      </a:txBody>
                      <a:tcPr marL="74405" marR="74405" marT="37202" marB="37202"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101107" t="-3636" r="-201476" b="-125455"/>
                          </a:stretch>
                        </a:blipFill>
                      </a:tcPr>
                    </a:tc>
                    <a:tc>
                      <a:txBody>
                        <a:bodyPr/>
                        <a:lstStyle/>
                        <a:p>
                          <a:endParaRPr lang="en-BE"/>
                        </a:p>
                      </a:txBody>
                      <a:tcPr marL="74405" marR="74405" marT="37202" marB="37202"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200368" t="-3636" r="-100735" b="-125455"/>
                          </a:stretch>
                        </a:blipFill>
                      </a:tcPr>
                    </a:tc>
                    <a:tc>
                      <a:txBody>
                        <a:bodyPr/>
                        <a:lstStyle/>
                        <a:p>
                          <a:endParaRPr lang="en-BE"/>
                        </a:p>
                      </a:txBody>
                      <a:tcPr marL="74405" marR="74405" marT="37202" marB="37202"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301476" t="-3636" r="-1107" b="-125455"/>
                          </a:stretch>
                        </a:blipFill>
                      </a:tcPr>
                    </a:tc>
                    <a:extLst>
                      <a:ext uri="{0D108BD9-81ED-4DB2-BD59-A6C34878D82A}">
                        <a16:rowId xmlns:a16="http://schemas.microsoft.com/office/drawing/2014/main" val="2817222001"/>
                      </a:ext>
                    </a:extLst>
                  </a:tr>
                  <a:tr h="333484">
                    <a:tc>
                      <a:txBody>
                        <a:bodyPr/>
                        <a:lstStyle/>
                        <a:p>
                          <a:endParaRPr lang="en-BE"/>
                        </a:p>
                      </a:txBody>
                      <a:tcPr marL="74405" marR="74405" marT="37202" marB="37202"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735" t="-103636" r="-300368" b="-25455"/>
                          </a:stretch>
                        </a:blipFill>
                      </a:tcPr>
                    </a:tc>
                    <a:tc>
                      <a:txBody>
                        <a:bodyPr/>
                        <a:lstStyle/>
                        <a:p>
                          <a:pPr algn="ctr"/>
                          <a:r>
                            <a:rPr lang="en-US" sz="1700" dirty="0">
                              <a:solidFill>
                                <a:schemeClr val="tx1">
                                  <a:lumMod val="50000"/>
                                  <a:lumOff val="50000"/>
                                </a:schemeClr>
                              </a:solidFill>
                            </a:rPr>
                            <a:t>0.25</a:t>
                          </a:r>
                          <a:endParaRPr lang="en-BE" sz="1700" dirty="0">
                            <a:solidFill>
                              <a:schemeClr val="tx1">
                                <a:lumMod val="50000"/>
                                <a:lumOff val="50000"/>
                              </a:schemeClr>
                            </a:solidFill>
                          </a:endParaRPr>
                        </a:p>
                      </a:txBody>
                      <a:tcPr marL="74405" marR="74405" marT="37202" marB="37202"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700" dirty="0">
                              <a:solidFill>
                                <a:schemeClr val="tx1">
                                  <a:lumMod val="50000"/>
                                  <a:lumOff val="50000"/>
                                </a:schemeClr>
                              </a:solidFill>
                            </a:rPr>
                            <a:t>0.5</a:t>
                          </a:r>
                          <a:endParaRPr lang="en-BE" sz="1700" dirty="0">
                            <a:solidFill>
                              <a:schemeClr val="tx1">
                                <a:lumMod val="50000"/>
                                <a:lumOff val="50000"/>
                              </a:schemeClr>
                            </a:solidFill>
                          </a:endParaRPr>
                        </a:p>
                      </a:txBody>
                      <a:tcPr marL="74405" marR="74405" marT="37202" marB="37202"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700" dirty="0">
                              <a:solidFill>
                                <a:schemeClr val="tx1">
                                  <a:lumMod val="50000"/>
                                  <a:lumOff val="50000"/>
                                </a:schemeClr>
                              </a:solidFill>
                            </a:rPr>
                            <a:t>0.25</a:t>
                          </a:r>
                          <a:endParaRPr lang="en-BE" sz="1700" dirty="0">
                            <a:solidFill>
                              <a:schemeClr val="tx1">
                                <a:lumMod val="50000"/>
                                <a:lumOff val="50000"/>
                              </a:schemeClr>
                            </a:solidFill>
                          </a:endParaRPr>
                        </a:p>
                      </a:txBody>
                      <a:tcPr marL="74405" marR="74405" marT="37202" marB="37202"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29395762"/>
                      </a:ext>
                    </a:extLst>
                  </a:tr>
                </a:tbl>
              </a:graphicData>
            </a:graphic>
          </p:graphicFrame>
        </mc:Fallback>
      </mc:AlternateContent>
    </p:spTree>
    <p:extLst>
      <p:ext uri="{BB962C8B-B14F-4D97-AF65-F5344CB8AC3E}">
        <p14:creationId xmlns:p14="http://schemas.microsoft.com/office/powerpoint/2010/main" val="3749630749"/>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CB3C81-5D6C-44BB-A001-935E547B1758}"/>
              </a:ext>
            </a:extLst>
          </p:cNvPr>
          <p:cNvSpPr>
            <a:spLocks noGrp="1"/>
          </p:cNvSpPr>
          <p:nvPr>
            <p:ph type="title"/>
          </p:nvPr>
        </p:nvSpPr>
        <p:spPr/>
        <p:txBody>
          <a:bodyPr/>
          <a:lstStyle/>
          <a:p>
            <a:r>
              <a:rPr lang="en-US" dirty="0"/>
              <a:t>Properties of </a:t>
            </a:r>
            <a:r>
              <a:rPr lang="en-US" dirty="0" err="1"/>
              <a:t>pmf</a:t>
            </a:r>
            <a:endParaRPr lang="en-B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D83A9E3-7C0B-49E8-A570-A46B13D76DDB}"/>
                  </a:ext>
                </a:extLst>
              </p:cNvPr>
              <p:cNvSpPr>
                <a:spLocks noGrp="1"/>
              </p:cNvSpPr>
              <p:nvPr>
                <p:ph idx="1"/>
              </p:nvPr>
            </p:nvSpPr>
            <p:spPr>
              <a:xfrm>
                <a:off x="838200" y="1424538"/>
                <a:ext cx="10515600" cy="5115962"/>
              </a:xfrm>
            </p:spPr>
            <p:txBody>
              <a:bodyPr>
                <a:normAutofit/>
              </a:bodyPr>
              <a:lstStyle/>
              <a:p>
                <a:r>
                  <a:rPr lang="en-US" dirty="0"/>
                  <a:t>Let </a:t>
                </a:r>
                <a14:m>
                  <m:oMath xmlns:m="http://schemas.openxmlformats.org/officeDocument/2006/math">
                    <m:r>
                      <a:rPr lang="en-US" i="1" dirty="0" smtClean="0">
                        <a:latin typeface="Cambria Math" panose="02040503050406030204" pitchFamily="18" charset="0"/>
                      </a:rPr>
                      <m:t>𝑋</m:t>
                    </m:r>
                  </m:oMath>
                </a14:m>
                <a:r>
                  <a:rPr lang="en-US" dirty="0"/>
                  <a:t> be a random variable with range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𝑋</m:t>
                        </m:r>
                      </m:sub>
                    </m:sSub>
                  </m:oMath>
                </a14:m>
                <a:r>
                  <a:rPr lang="en-US" dirty="0"/>
                  <a:t> and a PMF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𝑋</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oMath>
                </a14:m>
                <a:r>
                  <a:rPr lang="en-US" dirty="0"/>
                  <a:t>. </a:t>
                </a:r>
                <a:br>
                  <a:rPr lang="en-US" dirty="0"/>
                </a:br>
                <a14:m>
                  <m:oMath xmlns:m="http://schemas.openxmlformats.org/officeDocument/2006/math">
                    <m:r>
                      <a:rPr lang="en-US" i="1" dirty="0" smtClean="0">
                        <a:solidFill>
                          <a:schemeClr val="tx1">
                            <a:lumMod val="50000"/>
                            <a:lumOff val="50000"/>
                          </a:schemeClr>
                        </a:solidFill>
                        <a:latin typeface="Cambria Math" panose="02040503050406030204" pitchFamily="18" charset="0"/>
                      </a:rPr>
                      <m:t>𝑋</m:t>
                    </m:r>
                  </m:oMath>
                </a14:m>
                <a:r>
                  <a:rPr lang="en-US" dirty="0">
                    <a:solidFill>
                      <a:schemeClr val="tx1">
                        <a:lumMod val="50000"/>
                        <a:lumOff val="50000"/>
                      </a:schemeClr>
                    </a:solidFill>
                  </a:rPr>
                  <a:t> – number of heads after 2 tosses of a coin, </a:t>
                </a:r>
                <a14:m>
                  <m:oMath xmlns:m="http://schemas.openxmlformats.org/officeDocument/2006/math">
                    <m:sSub>
                      <m:sSubPr>
                        <m:ctrlPr>
                          <a:rPr lang="en-US" i="1">
                            <a:solidFill>
                              <a:schemeClr val="tx1">
                                <a:lumMod val="50000"/>
                                <a:lumOff val="50000"/>
                              </a:schemeClr>
                            </a:solidFill>
                            <a:latin typeface="Cambria Math" panose="02040503050406030204" pitchFamily="18" charset="0"/>
                          </a:rPr>
                        </m:ctrlPr>
                      </m:sSubPr>
                      <m:e>
                        <m:r>
                          <a:rPr lang="en-US" i="1">
                            <a:solidFill>
                              <a:schemeClr val="tx1">
                                <a:lumMod val="50000"/>
                                <a:lumOff val="50000"/>
                              </a:schemeClr>
                            </a:solidFill>
                            <a:latin typeface="Cambria Math" panose="02040503050406030204" pitchFamily="18" charset="0"/>
                          </a:rPr>
                          <m:t>𝑅</m:t>
                        </m:r>
                      </m:e>
                      <m:sub>
                        <m:r>
                          <a:rPr lang="en-US" i="1">
                            <a:solidFill>
                              <a:schemeClr val="tx1">
                                <a:lumMod val="50000"/>
                                <a:lumOff val="50000"/>
                              </a:schemeClr>
                            </a:solidFill>
                            <a:latin typeface="Cambria Math" panose="02040503050406030204" pitchFamily="18" charset="0"/>
                          </a:rPr>
                          <m:t>𝑋</m:t>
                        </m:r>
                      </m:sub>
                    </m:sSub>
                    <m:r>
                      <a:rPr lang="en-US" b="0" i="1" smtClean="0">
                        <a:solidFill>
                          <a:schemeClr val="tx1">
                            <a:lumMod val="50000"/>
                            <a:lumOff val="50000"/>
                          </a:schemeClr>
                        </a:solidFill>
                        <a:latin typeface="Cambria Math" panose="02040503050406030204" pitchFamily="18" charset="0"/>
                      </a:rPr>
                      <m:t>=</m:t>
                    </m:r>
                    <m:d>
                      <m:dPr>
                        <m:begChr m:val="{"/>
                        <m:endChr m:val="}"/>
                        <m:ctrlPr>
                          <a:rPr lang="en-US" b="0" i="1" smtClean="0">
                            <a:solidFill>
                              <a:schemeClr val="tx1">
                                <a:lumMod val="50000"/>
                                <a:lumOff val="50000"/>
                              </a:schemeClr>
                            </a:solidFill>
                            <a:latin typeface="Cambria Math" panose="02040503050406030204" pitchFamily="18" charset="0"/>
                          </a:rPr>
                        </m:ctrlPr>
                      </m:dPr>
                      <m:e>
                        <m:r>
                          <a:rPr lang="en-US" b="0" i="1" smtClean="0">
                            <a:solidFill>
                              <a:schemeClr val="tx1">
                                <a:lumMod val="50000"/>
                                <a:lumOff val="50000"/>
                              </a:schemeClr>
                            </a:solidFill>
                            <a:latin typeface="Cambria Math" panose="02040503050406030204" pitchFamily="18" charset="0"/>
                          </a:rPr>
                          <m:t>0, 1, 2</m:t>
                        </m:r>
                      </m:e>
                    </m:d>
                  </m:oMath>
                </a14:m>
                <a:endParaRPr lang="en-US" dirty="0"/>
              </a:p>
              <a:p>
                <a:endParaRPr lang="en-US" dirty="0"/>
              </a:p>
              <a:p>
                <a:endParaRPr lang="en-US" sz="1200" dirty="0"/>
              </a:p>
              <a:p>
                <a:r>
                  <a:rPr lang="en-US" dirty="0"/>
                  <a:t>The following holds:</a:t>
                </a:r>
                <a:br>
                  <a:rPr lang="en-US" dirty="0"/>
                </a:br>
                <a:endParaRPr lang="en-US" sz="800" dirty="0"/>
              </a:p>
              <a:p>
                <a:pPr marL="971550" lvl="1" indent="-514350">
                  <a:lnSpc>
                    <a:spcPct val="110000"/>
                  </a:lnSpc>
                  <a:buFont typeface="+mj-lt"/>
                  <a:buAutoNum type="arabicPeriod"/>
                </a:pPr>
                <a:r>
                  <a:rPr lang="en-US" sz="2800" dirty="0"/>
                  <a:t>For all </a:t>
                </a:r>
                <a14:m>
                  <m:oMath xmlns:m="http://schemas.openxmlformats.org/officeDocument/2006/math">
                    <m:r>
                      <a:rPr lang="en-US" sz="2800" i="1" dirty="0">
                        <a:latin typeface="Cambria Math" panose="02040503050406030204" pitchFamily="18" charset="0"/>
                      </a:rPr>
                      <m:t>𝑥</m:t>
                    </m:r>
                  </m:oMath>
                </a14:m>
                <a:r>
                  <a:rPr lang="en-US" sz="2800" dirty="0"/>
                  <a:t>, </a:t>
                </a:r>
                <a14:m>
                  <m:oMath xmlns:m="http://schemas.openxmlformats.org/officeDocument/2006/math">
                    <m:r>
                      <a:rPr lang="en-US" sz="2800" i="1">
                        <a:latin typeface="Cambria Math" panose="02040503050406030204" pitchFamily="18" charset="0"/>
                      </a:rPr>
                      <m:t>0≤</m:t>
                    </m:r>
                    <m:sSub>
                      <m:sSubPr>
                        <m:ctrlPr>
                          <a:rPr lang="en-US" sz="2800" i="1">
                            <a:latin typeface="Cambria Math" panose="02040503050406030204" pitchFamily="18" charset="0"/>
                          </a:rPr>
                        </m:ctrlPr>
                      </m:sSubPr>
                      <m:e>
                        <m:r>
                          <a:rPr lang="en-US" sz="2800" i="1">
                            <a:latin typeface="Cambria Math" panose="02040503050406030204" pitchFamily="18" charset="0"/>
                          </a:rPr>
                          <m:t>𝑃</m:t>
                        </m:r>
                      </m:e>
                      <m:sub>
                        <m:r>
                          <a:rPr lang="en-US" sz="2800" i="1">
                            <a:latin typeface="Cambria Math" panose="02040503050406030204" pitchFamily="18" charset="0"/>
                          </a:rPr>
                          <m:t>𝑋</m:t>
                        </m:r>
                      </m:sub>
                    </m:sSub>
                    <m:d>
                      <m:dPr>
                        <m:ctrlPr>
                          <a:rPr lang="en-US" sz="2800" i="1">
                            <a:latin typeface="Cambria Math" panose="02040503050406030204" pitchFamily="18" charset="0"/>
                          </a:rPr>
                        </m:ctrlPr>
                      </m:dPr>
                      <m:e>
                        <m:r>
                          <a:rPr lang="en-US" sz="2800" i="1">
                            <a:latin typeface="Cambria Math" panose="02040503050406030204" pitchFamily="18" charset="0"/>
                          </a:rPr>
                          <m:t>𝑥</m:t>
                        </m:r>
                      </m:e>
                    </m:d>
                    <m:r>
                      <a:rPr lang="en-US" sz="2800" i="1">
                        <a:latin typeface="Cambria Math" panose="02040503050406030204" pitchFamily="18" charset="0"/>
                      </a:rPr>
                      <m:t>≤1</m:t>
                    </m:r>
                  </m:oMath>
                </a14:m>
                <a:endParaRPr lang="en-US" sz="2800" i="1" dirty="0">
                  <a:latin typeface="Cambria Math" panose="02040503050406030204" pitchFamily="18" charset="0"/>
                </a:endParaRPr>
              </a:p>
              <a:p>
                <a:pPr marL="971550" lvl="1" indent="-514350">
                  <a:lnSpc>
                    <a:spcPct val="110000"/>
                  </a:lnSpc>
                  <a:buFont typeface="+mj-lt"/>
                  <a:buAutoNum type="arabicPeriod"/>
                </a:pPr>
                <a14:m>
                  <m:oMath xmlns:m="http://schemas.openxmlformats.org/officeDocument/2006/math">
                    <m:nary>
                      <m:naryPr>
                        <m:chr m:val="∑"/>
                        <m:supHide m:val="on"/>
                        <m:ctrlPr>
                          <a:rPr lang="en-BE" sz="2800" i="1" smtClean="0">
                            <a:latin typeface="Cambria Math" panose="02040503050406030204" pitchFamily="18" charset="0"/>
                          </a:rPr>
                        </m:ctrlPr>
                      </m:naryPr>
                      <m:sub>
                        <m:sSub>
                          <m:sSubPr>
                            <m:ctrlPr>
                              <a:rPr lang="en-US" sz="2800" b="0" i="1" smtClean="0">
                                <a:latin typeface="Cambria Math" panose="02040503050406030204" pitchFamily="18" charset="0"/>
                              </a:rPr>
                            </m:ctrlPr>
                          </m:sSubPr>
                          <m:e>
                            <m:r>
                              <m:rPr>
                                <m:brk m:alnAt="7"/>
                              </m:rPr>
                              <a:rPr lang="en-US" sz="2800" b="0" i="1" smtClean="0">
                                <a:latin typeface="Cambria Math" panose="02040503050406030204" pitchFamily="18" charset="0"/>
                              </a:rPr>
                              <m:t>𝑥</m:t>
                            </m:r>
                          </m:e>
                          <m:sub>
                            <m:r>
                              <m:rPr>
                                <m:brk m:alnAt="7"/>
                              </m:rPr>
                              <a:rPr lang="en-US" sz="2800" b="0" i="1" smtClean="0">
                                <a:latin typeface="Cambria Math" panose="02040503050406030204" pitchFamily="18" charset="0"/>
                              </a:rPr>
                              <m:t>𝑘</m:t>
                            </m:r>
                          </m:sub>
                        </m:sSub>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𝑅</m:t>
                            </m:r>
                          </m:e>
                          <m:sub>
                            <m:r>
                              <a:rPr lang="en-US" sz="2800" b="0" i="1" smtClean="0">
                                <a:latin typeface="Cambria Math" panose="02040503050406030204" pitchFamily="18" charset="0"/>
                              </a:rPr>
                              <m:t>𝑋</m:t>
                            </m:r>
                          </m:sub>
                        </m:sSub>
                      </m:sub>
                      <m:sup/>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𝑃</m:t>
                            </m:r>
                          </m:e>
                          <m:sub>
                            <m:r>
                              <a:rPr lang="en-US" sz="2800" b="0" i="1" smtClean="0">
                                <a:latin typeface="Cambria Math" panose="02040503050406030204" pitchFamily="18" charset="0"/>
                              </a:rPr>
                              <m:t>𝑋</m:t>
                            </m:r>
                          </m:sub>
                        </m:sSub>
                        <m:d>
                          <m:dPr>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𝑘</m:t>
                                </m:r>
                              </m:sub>
                            </m:sSub>
                          </m:e>
                        </m:d>
                        <m:r>
                          <a:rPr lang="en-US" sz="2800" b="0" i="1" smtClean="0">
                            <a:latin typeface="Cambria Math" panose="02040503050406030204" pitchFamily="18" charset="0"/>
                          </a:rPr>
                          <m:t>=1</m:t>
                        </m:r>
                      </m:e>
                    </m:nary>
                  </m:oMath>
                </a14:m>
                <a:br>
                  <a:rPr lang="en-US" sz="2800" dirty="0"/>
                </a:br>
                <a14:m>
                  <m:oMath xmlns:m="http://schemas.openxmlformats.org/officeDocument/2006/math">
                    <m:sSub>
                      <m:sSubPr>
                        <m:ctrlPr>
                          <a:rPr lang="en-US" sz="2800" b="0" i="1" smtClean="0">
                            <a:solidFill>
                              <a:schemeClr val="tx1">
                                <a:lumMod val="50000"/>
                                <a:lumOff val="50000"/>
                              </a:schemeClr>
                            </a:solidFill>
                            <a:latin typeface="Cambria Math" panose="02040503050406030204" pitchFamily="18" charset="0"/>
                          </a:rPr>
                        </m:ctrlPr>
                      </m:sSubPr>
                      <m:e>
                        <m:r>
                          <a:rPr lang="en-US" sz="2800" b="0" i="1" smtClean="0">
                            <a:solidFill>
                              <a:schemeClr val="tx1">
                                <a:lumMod val="50000"/>
                                <a:lumOff val="50000"/>
                              </a:schemeClr>
                            </a:solidFill>
                            <a:latin typeface="Cambria Math" panose="02040503050406030204" pitchFamily="18" charset="0"/>
                          </a:rPr>
                          <m:t>𝑃</m:t>
                        </m:r>
                      </m:e>
                      <m:sub>
                        <m:r>
                          <a:rPr lang="en-US" sz="2800" b="0" i="1" smtClean="0">
                            <a:solidFill>
                              <a:schemeClr val="tx1">
                                <a:lumMod val="50000"/>
                                <a:lumOff val="50000"/>
                              </a:schemeClr>
                            </a:solidFill>
                            <a:latin typeface="Cambria Math" panose="02040503050406030204" pitchFamily="18" charset="0"/>
                          </a:rPr>
                          <m:t>𝑋</m:t>
                        </m:r>
                      </m:sub>
                    </m:sSub>
                    <m:d>
                      <m:dPr>
                        <m:ctrlPr>
                          <a:rPr lang="en-US" sz="2800" b="0" i="1" smtClean="0">
                            <a:solidFill>
                              <a:schemeClr val="tx1">
                                <a:lumMod val="50000"/>
                                <a:lumOff val="50000"/>
                              </a:schemeClr>
                            </a:solidFill>
                            <a:latin typeface="Cambria Math" panose="02040503050406030204" pitchFamily="18" charset="0"/>
                          </a:rPr>
                        </m:ctrlPr>
                      </m:dPr>
                      <m:e>
                        <m:r>
                          <a:rPr lang="en-US" sz="2800" b="0" i="1" smtClean="0">
                            <a:solidFill>
                              <a:schemeClr val="tx1">
                                <a:lumMod val="50000"/>
                                <a:lumOff val="50000"/>
                              </a:schemeClr>
                            </a:solidFill>
                            <a:latin typeface="Cambria Math" panose="02040503050406030204" pitchFamily="18" charset="0"/>
                          </a:rPr>
                          <m:t>0</m:t>
                        </m:r>
                      </m:e>
                    </m:d>
                    <m:r>
                      <a:rPr lang="en-US" sz="2800" b="0" i="1" smtClean="0">
                        <a:solidFill>
                          <a:schemeClr val="tx1">
                            <a:lumMod val="50000"/>
                            <a:lumOff val="50000"/>
                          </a:schemeClr>
                        </a:solidFill>
                        <a:latin typeface="Cambria Math" panose="02040503050406030204" pitchFamily="18" charset="0"/>
                      </a:rPr>
                      <m:t>+</m:t>
                    </m:r>
                    <m:sSub>
                      <m:sSubPr>
                        <m:ctrlPr>
                          <a:rPr lang="en-US" sz="2800" b="0" i="1" smtClean="0">
                            <a:solidFill>
                              <a:schemeClr val="tx1">
                                <a:lumMod val="50000"/>
                                <a:lumOff val="50000"/>
                              </a:schemeClr>
                            </a:solidFill>
                            <a:latin typeface="Cambria Math" panose="02040503050406030204" pitchFamily="18" charset="0"/>
                          </a:rPr>
                        </m:ctrlPr>
                      </m:sSubPr>
                      <m:e>
                        <m:r>
                          <a:rPr lang="en-US" sz="2800" b="0" i="1" smtClean="0">
                            <a:solidFill>
                              <a:schemeClr val="tx1">
                                <a:lumMod val="50000"/>
                                <a:lumOff val="50000"/>
                              </a:schemeClr>
                            </a:solidFill>
                            <a:latin typeface="Cambria Math" panose="02040503050406030204" pitchFamily="18" charset="0"/>
                          </a:rPr>
                          <m:t>𝑃</m:t>
                        </m:r>
                      </m:e>
                      <m:sub>
                        <m:r>
                          <a:rPr lang="en-US" sz="2800" b="0" i="1" smtClean="0">
                            <a:solidFill>
                              <a:schemeClr val="tx1">
                                <a:lumMod val="50000"/>
                                <a:lumOff val="50000"/>
                              </a:schemeClr>
                            </a:solidFill>
                            <a:latin typeface="Cambria Math" panose="02040503050406030204" pitchFamily="18" charset="0"/>
                          </a:rPr>
                          <m:t>𝑋</m:t>
                        </m:r>
                      </m:sub>
                    </m:sSub>
                    <m:d>
                      <m:dPr>
                        <m:ctrlPr>
                          <a:rPr lang="en-US" sz="2800" b="0" i="1" smtClean="0">
                            <a:solidFill>
                              <a:schemeClr val="tx1">
                                <a:lumMod val="50000"/>
                                <a:lumOff val="50000"/>
                              </a:schemeClr>
                            </a:solidFill>
                            <a:latin typeface="Cambria Math" panose="02040503050406030204" pitchFamily="18" charset="0"/>
                          </a:rPr>
                        </m:ctrlPr>
                      </m:dPr>
                      <m:e>
                        <m:r>
                          <a:rPr lang="en-US" sz="2800" b="0" i="1" smtClean="0">
                            <a:solidFill>
                              <a:schemeClr val="tx1">
                                <a:lumMod val="50000"/>
                                <a:lumOff val="50000"/>
                              </a:schemeClr>
                            </a:solidFill>
                            <a:latin typeface="Cambria Math" panose="02040503050406030204" pitchFamily="18" charset="0"/>
                          </a:rPr>
                          <m:t>1</m:t>
                        </m:r>
                      </m:e>
                    </m:d>
                    <m:r>
                      <a:rPr lang="en-US" sz="2800" b="0" i="1" smtClean="0">
                        <a:solidFill>
                          <a:schemeClr val="tx1">
                            <a:lumMod val="50000"/>
                            <a:lumOff val="50000"/>
                          </a:schemeClr>
                        </a:solidFill>
                        <a:latin typeface="Cambria Math" panose="02040503050406030204" pitchFamily="18" charset="0"/>
                      </a:rPr>
                      <m:t>+</m:t>
                    </m:r>
                    <m:sSub>
                      <m:sSubPr>
                        <m:ctrlPr>
                          <a:rPr lang="en-US" sz="2800" b="0" i="1" smtClean="0">
                            <a:solidFill>
                              <a:schemeClr val="tx1">
                                <a:lumMod val="50000"/>
                                <a:lumOff val="50000"/>
                              </a:schemeClr>
                            </a:solidFill>
                            <a:latin typeface="Cambria Math" panose="02040503050406030204" pitchFamily="18" charset="0"/>
                          </a:rPr>
                        </m:ctrlPr>
                      </m:sSubPr>
                      <m:e>
                        <m:r>
                          <a:rPr lang="en-US" sz="2800" b="0" i="1" smtClean="0">
                            <a:solidFill>
                              <a:schemeClr val="tx1">
                                <a:lumMod val="50000"/>
                                <a:lumOff val="50000"/>
                              </a:schemeClr>
                            </a:solidFill>
                            <a:latin typeface="Cambria Math" panose="02040503050406030204" pitchFamily="18" charset="0"/>
                          </a:rPr>
                          <m:t>𝑃</m:t>
                        </m:r>
                      </m:e>
                      <m:sub>
                        <m:r>
                          <a:rPr lang="en-US" sz="2800" b="0" i="1" smtClean="0">
                            <a:solidFill>
                              <a:schemeClr val="tx1">
                                <a:lumMod val="50000"/>
                                <a:lumOff val="50000"/>
                              </a:schemeClr>
                            </a:solidFill>
                            <a:latin typeface="Cambria Math" panose="02040503050406030204" pitchFamily="18" charset="0"/>
                          </a:rPr>
                          <m:t>𝑋</m:t>
                        </m:r>
                      </m:sub>
                    </m:sSub>
                    <m:d>
                      <m:dPr>
                        <m:ctrlPr>
                          <a:rPr lang="en-US" sz="2800" b="0" i="1" smtClean="0">
                            <a:solidFill>
                              <a:schemeClr val="tx1">
                                <a:lumMod val="50000"/>
                                <a:lumOff val="50000"/>
                              </a:schemeClr>
                            </a:solidFill>
                            <a:latin typeface="Cambria Math" panose="02040503050406030204" pitchFamily="18" charset="0"/>
                          </a:rPr>
                        </m:ctrlPr>
                      </m:dPr>
                      <m:e>
                        <m:r>
                          <a:rPr lang="en-US" sz="2800" b="0" i="1" smtClean="0">
                            <a:solidFill>
                              <a:schemeClr val="tx1">
                                <a:lumMod val="50000"/>
                                <a:lumOff val="50000"/>
                              </a:schemeClr>
                            </a:solidFill>
                            <a:latin typeface="Cambria Math" panose="02040503050406030204" pitchFamily="18" charset="0"/>
                          </a:rPr>
                          <m:t>2</m:t>
                        </m:r>
                      </m:e>
                    </m:d>
                    <m:r>
                      <a:rPr lang="en-US" sz="2800" b="0" i="1" smtClean="0">
                        <a:solidFill>
                          <a:schemeClr val="tx1">
                            <a:lumMod val="50000"/>
                            <a:lumOff val="50000"/>
                          </a:schemeClr>
                        </a:solidFill>
                        <a:latin typeface="Cambria Math" panose="02040503050406030204" pitchFamily="18" charset="0"/>
                      </a:rPr>
                      <m:t>=0.25+0.5+0.25=1</m:t>
                    </m:r>
                  </m:oMath>
                </a14:m>
                <a:br>
                  <a:rPr lang="en-US" sz="2800" dirty="0"/>
                </a:br>
                <a:endParaRPr lang="en-US" sz="2800" dirty="0"/>
              </a:p>
              <a:p>
                <a:pPr marL="971550" lvl="1" indent="-514350">
                  <a:lnSpc>
                    <a:spcPct val="110000"/>
                  </a:lnSpc>
                  <a:buFont typeface="+mj-lt"/>
                  <a:buAutoNum type="arabicPeriod"/>
                </a:pPr>
                <a:r>
                  <a:rPr lang="en-US" sz="2800" dirty="0"/>
                  <a:t>For any set </a:t>
                </a:r>
                <a14:m>
                  <m:oMath xmlns:m="http://schemas.openxmlformats.org/officeDocument/2006/math">
                    <m:r>
                      <a:rPr lang="en-US" sz="2800" i="1" dirty="0" smtClean="0">
                        <a:latin typeface="Cambria Math" panose="02040503050406030204" pitchFamily="18" charset="0"/>
                      </a:rPr>
                      <m:t>𝐴</m:t>
                    </m:r>
                    <m:r>
                      <a:rPr lang="en-US" sz="2800" i="1" dirty="0">
                        <a:latin typeface="Cambria Math" panose="02040503050406030204" pitchFamily="18" charset="0"/>
                        <a:ea typeface="Cambria Math" panose="02040503050406030204" pitchFamily="18" charset="0"/>
                      </a:rPr>
                      <m:t>⊆</m:t>
                    </m:r>
                    <m:sSub>
                      <m:sSubPr>
                        <m:ctrlPr>
                          <a:rPr lang="en-US" sz="2800" b="0" i="1" dirty="0" smtClean="0">
                            <a:latin typeface="Cambria Math" panose="02040503050406030204" pitchFamily="18" charset="0"/>
                          </a:rPr>
                        </m:ctrlPr>
                      </m:sSubPr>
                      <m:e>
                        <m:r>
                          <a:rPr lang="en-US" sz="2800" b="0" i="1" dirty="0" smtClean="0">
                            <a:latin typeface="Cambria Math" panose="02040503050406030204" pitchFamily="18" charset="0"/>
                          </a:rPr>
                          <m:t>𝑅</m:t>
                        </m:r>
                      </m:e>
                      <m:sub>
                        <m:r>
                          <a:rPr lang="en-US" sz="2800" b="0" i="1" dirty="0" smtClean="0">
                            <a:latin typeface="Cambria Math" panose="02040503050406030204" pitchFamily="18" charset="0"/>
                          </a:rPr>
                          <m:t>𝑋</m:t>
                        </m:r>
                      </m:sub>
                    </m:sSub>
                  </m:oMath>
                </a14:m>
                <a:r>
                  <a:rPr lang="en-US" sz="2800" dirty="0"/>
                  <a:t>, </a:t>
                </a:r>
                <a14:m>
                  <m:oMath xmlns:m="http://schemas.openxmlformats.org/officeDocument/2006/math">
                    <m:r>
                      <a:rPr lang="en-US" sz="2800" b="0" i="1" smtClean="0">
                        <a:latin typeface="Cambria Math" panose="02040503050406030204" pitchFamily="18" charset="0"/>
                      </a:rPr>
                      <m:t>𝑃</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𝑋</m:t>
                        </m:r>
                        <m:r>
                          <a:rPr lang="en-US" sz="2800" b="0" i="1" smtClean="0">
                            <a:latin typeface="Cambria Math" panose="02040503050406030204" pitchFamily="18" charset="0"/>
                          </a:rPr>
                          <m:t>∈</m:t>
                        </m:r>
                        <m:r>
                          <a:rPr lang="en-US" sz="2800" b="0" i="1" smtClean="0">
                            <a:latin typeface="Cambria Math" panose="02040503050406030204" pitchFamily="18" charset="0"/>
                          </a:rPr>
                          <m:t>𝐴</m:t>
                        </m:r>
                      </m:e>
                    </m:d>
                    <m:r>
                      <a:rPr lang="en-US" sz="2800" b="0" i="1" smtClean="0">
                        <a:latin typeface="Cambria Math" panose="02040503050406030204" pitchFamily="18" charset="0"/>
                      </a:rPr>
                      <m:t>=</m:t>
                    </m:r>
                    <m:nary>
                      <m:naryPr>
                        <m:chr m:val="∑"/>
                        <m:supHide m:val="on"/>
                        <m:ctrlPr>
                          <a:rPr lang="en-US" sz="2800" b="0" i="1" smtClean="0">
                            <a:latin typeface="Cambria Math" panose="02040503050406030204" pitchFamily="18" charset="0"/>
                          </a:rPr>
                        </m:ctrlPr>
                      </m:naryPr>
                      <m:sub>
                        <m:sSub>
                          <m:sSubPr>
                            <m:ctrlPr>
                              <a:rPr lang="en-US" sz="2800" b="0" i="1" smtClean="0">
                                <a:latin typeface="Cambria Math" panose="02040503050406030204" pitchFamily="18" charset="0"/>
                              </a:rPr>
                            </m:ctrlPr>
                          </m:sSubPr>
                          <m:e>
                            <m:r>
                              <m:rPr>
                                <m:brk m:alnAt="7"/>
                              </m:rPr>
                              <a:rPr lang="en-US" sz="2800" b="0" i="1" smtClean="0">
                                <a:latin typeface="Cambria Math" panose="02040503050406030204" pitchFamily="18" charset="0"/>
                              </a:rPr>
                              <m:t>𝑥</m:t>
                            </m:r>
                          </m:e>
                          <m:sub>
                            <m:r>
                              <m:rPr>
                                <m:brk m:alnAt="7"/>
                              </m:rPr>
                              <a:rPr lang="en-US" sz="2800" b="0" i="1" smtClean="0">
                                <a:latin typeface="Cambria Math" panose="02040503050406030204" pitchFamily="18" charset="0"/>
                              </a:rPr>
                              <m:t>𝑘</m:t>
                            </m:r>
                          </m:sub>
                        </m:sSub>
                        <m:r>
                          <a:rPr lang="en-US" sz="2800" b="0" i="1" smtClean="0">
                            <a:latin typeface="Cambria Math" panose="02040503050406030204" pitchFamily="18" charset="0"/>
                          </a:rPr>
                          <m:t>∈</m:t>
                        </m:r>
                        <m:r>
                          <a:rPr lang="en-US" sz="2800" b="0" i="1" smtClean="0">
                            <a:latin typeface="Cambria Math" panose="02040503050406030204" pitchFamily="18" charset="0"/>
                          </a:rPr>
                          <m:t>𝐴</m:t>
                        </m:r>
                      </m:sub>
                      <m:sup/>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𝑃</m:t>
                            </m:r>
                          </m:e>
                          <m:sub>
                            <m:r>
                              <a:rPr lang="en-US" sz="2800" b="0" i="1" smtClean="0">
                                <a:latin typeface="Cambria Math" panose="02040503050406030204" pitchFamily="18" charset="0"/>
                              </a:rPr>
                              <m:t>𝑋</m:t>
                            </m:r>
                          </m:sub>
                        </m:sSub>
                        <m:d>
                          <m:dPr>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𝑘</m:t>
                                </m:r>
                              </m:sub>
                            </m:sSub>
                          </m:e>
                        </m:d>
                      </m:e>
                    </m:nary>
                  </m:oMath>
                </a14:m>
                <a:br>
                  <a:rPr lang="en-US" sz="2800" dirty="0"/>
                </a:br>
                <a14:m>
                  <m:oMath xmlns:m="http://schemas.openxmlformats.org/officeDocument/2006/math">
                    <m:r>
                      <a:rPr lang="en-US" sz="2800" b="0" i="1" smtClean="0">
                        <a:solidFill>
                          <a:schemeClr val="tx1">
                            <a:lumMod val="50000"/>
                            <a:lumOff val="50000"/>
                          </a:schemeClr>
                        </a:solidFill>
                        <a:latin typeface="Cambria Math" panose="02040503050406030204" pitchFamily="18" charset="0"/>
                      </a:rPr>
                      <m:t>𝐴</m:t>
                    </m:r>
                    <m:r>
                      <a:rPr lang="en-US" sz="2800" b="0" i="1" smtClean="0">
                        <a:solidFill>
                          <a:schemeClr val="tx1">
                            <a:lumMod val="50000"/>
                            <a:lumOff val="50000"/>
                          </a:schemeClr>
                        </a:solidFill>
                        <a:latin typeface="Cambria Math" panose="02040503050406030204" pitchFamily="18" charset="0"/>
                      </a:rPr>
                      <m:t>=</m:t>
                    </m:r>
                    <m:d>
                      <m:dPr>
                        <m:begChr m:val="{"/>
                        <m:endChr m:val="}"/>
                        <m:ctrlPr>
                          <a:rPr lang="en-US" sz="2800" b="0" i="1" smtClean="0">
                            <a:solidFill>
                              <a:schemeClr val="tx1">
                                <a:lumMod val="50000"/>
                                <a:lumOff val="50000"/>
                              </a:schemeClr>
                            </a:solidFill>
                            <a:latin typeface="Cambria Math" panose="02040503050406030204" pitchFamily="18" charset="0"/>
                          </a:rPr>
                        </m:ctrlPr>
                      </m:dPr>
                      <m:e>
                        <m:r>
                          <a:rPr lang="en-US" sz="2800" b="0" i="1" smtClean="0">
                            <a:solidFill>
                              <a:schemeClr val="tx1">
                                <a:lumMod val="50000"/>
                                <a:lumOff val="50000"/>
                              </a:schemeClr>
                            </a:solidFill>
                            <a:latin typeface="Cambria Math" panose="02040503050406030204" pitchFamily="18" charset="0"/>
                          </a:rPr>
                          <m:t>0, 1</m:t>
                        </m:r>
                      </m:e>
                    </m:d>
                    <m:r>
                      <a:rPr lang="en-US" sz="2800" b="0" i="1" smtClean="0">
                        <a:solidFill>
                          <a:schemeClr val="tx1">
                            <a:lumMod val="50000"/>
                            <a:lumOff val="50000"/>
                          </a:schemeClr>
                        </a:solidFill>
                        <a:latin typeface="Cambria Math" panose="02040503050406030204" pitchFamily="18" charset="0"/>
                      </a:rPr>
                      <m:t>,  </m:t>
                    </m:r>
                    <m:r>
                      <a:rPr lang="en-US" sz="2800" b="0" i="1" smtClean="0">
                        <a:solidFill>
                          <a:schemeClr val="tx1">
                            <a:lumMod val="50000"/>
                            <a:lumOff val="50000"/>
                          </a:schemeClr>
                        </a:solidFill>
                        <a:latin typeface="Cambria Math" panose="02040503050406030204" pitchFamily="18" charset="0"/>
                      </a:rPr>
                      <m:t>𝑃</m:t>
                    </m:r>
                    <m:d>
                      <m:dPr>
                        <m:ctrlPr>
                          <a:rPr lang="en-US" sz="2800" b="0" i="1" smtClean="0">
                            <a:solidFill>
                              <a:schemeClr val="tx1">
                                <a:lumMod val="50000"/>
                                <a:lumOff val="50000"/>
                              </a:schemeClr>
                            </a:solidFill>
                            <a:latin typeface="Cambria Math" panose="02040503050406030204" pitchFamily="18" charset="0"/>
                          </a:rPr>
                        </m:ctrlPr>
                      </m:dPr>
                      <m:e>
                        <m:r>
                          <a:rPr lang="en-US" sz="2800" b="0" i="1" smtClean="0">
                            <a:solidFill>
                              <a:schemeClr val="tx1">
                                <a:lumMod val="50000"/>
                                <a:lumOff val="50000"/>
                              </a:schemeClr>
                            </a:solidFill>
                            <a:latin typeface="Cambria Math" panose="02040503050406030204" pitchFamily="18" charset="0"/>
                          </a:rPr>
                          <m:t>𝑋</m:t>
                        </m:r>
                        <m:r>
                          <a:rPr lang="en-US" sz="2800" b="0" i="1" smtClean="0">
                            <a:solidFill>
                              <a:schemeClr val="tx1">
                                <a:lumMod val="50000"/>
                                <a:lumOff val="50000"/>
                              </a:schemeClr>
                            </a:solidFill>
                            <a:latin typeface="Cambria Math" panose="02040503050406030204" pitchFamily="18" charset="0"/>
                          </a:rPr>
                          <m:t>=0 </m:t>
                        </m:r>
                        <m:r>
                          <a:rPr lang="en-US" sz="2800" b="0" i="1" smtClean="0">
                            <a:solidFill>
                              <a:schemeClr val="tx1">
                                <a:lumMod val="50000"/>
                                <a:lumOff val="50000"/>
                              </a:schemeClr>
                            </a:solidFill>
                            <a:latin typeface="Cambria Math" panose="02040503050406030204" pitchFamily="18" charset="0"/>
                          </a:rPr>
                          <m:t>𝑜𝑟</m:t>
                        </m:r>
                        <m:r>
                          <a:rPr lang="en-US" sz="2800" b="0" i="1" smtClean="0">
                            <a:solidFill>
                              <a:schemeClr val="tx1">
                                <a:lumMod val="50000"/>
                                <a:lumOff val="50000"/>
                              </a:schemeClr>
                            </a:solidFill>
                            <a:latin typeface="Cambria Math" panose="02040503050406030204" pitchFamily="18" charset="0"/>
                          </a:rPr>
                          <m:t> </m:t>
                        </m:r>
                        <m:r>
                          <a:rPr lang="en-US" sz="2800" b="0" i="1" smtClean="0">
                            <a:solidFill>
                              <a:schemeClr val="tx1">
                                <a:lumMod val="50000"/>
                                <a:lumOff val="50000"/>
                              </a:schemeClr>
                            </a:solidFill>
                            <a:latin typeface="Cambria Math" panose="02040503050406030204" pitchFamily="18" charset="0"/>
                          </a:rPr>
                          <m:t>𝑋</m:t>
                        </m:r>
                        <m:r>
                          <a:rPr lang="en-US" sz="2800" b="0" i="1" smtClean="0">
                            <a:solidFill>
                              <a:schemeClr val="tx1">
                                <a:lumMod val="50000"/>
                                <a:lumOff val="50000"/>
                              </a:schemeClr>
                            </a:solidFill>
                            <a:latin typeface="Cambria Math" panose="02040503050406030204" pitchFamily="18" charset="0"/>
                          </a:rPr>
                          <m:t>=1</m:t>
                        </m:r>
                      </m:e>
                    </m:d>
                    <m:r>
                      <a:rPr lang="en-US" sz="2800" b="0" i="1" smtClean="0">
                        <a:solidFill>
                          <a:schemeClr val="tx1">
                            <a:lumMod val="50000"/>
                            <a:lumOff val="50000"/>
                          </a:schemeClr>
                        </a:solidFill>
                        <a:latin typeface="Cambria Math" panose="02040503050406030204" pitchFamily="18" charset="0"/>
                      </a:rPr>
                      <m:t>=0.25+0.5=0.75</m:t>
                    </m:r>
                  </m:oMath>
                </a14:m>
                <a:endParaRPr lang="en-BE" sz="2800" dirty="0"/>
              </a:p>
              <a:p>
                <a:pPr marL="514350" indent="-514350">
                  <a:buFont typeface="+mj-lt"/>
                  <a:buAutoNum type="arabicPeriod"/>
                </a:pPr>
                <a:endParaRPr lang="en-BE" dirty="0"/>
              </a:p>
            </p:txBody>
          </p:sp>
        </mc:Choice>
        <mc:Fallback xmlns="">
          <p:sp>
            <p:nvSpPr>
              <p:cNvPr id="3" name="Content Placeholder 2">
                <a:extLst>
                  <a:ext uri="{FF2B5EF4-FFF2-40B4-BE49-F238E27FC236}">
                    <a16:creationId xmlns:a16="http://schemas.microsoft.com/office/drawing/2014/main" id="{9D83A9E3-7C0B-49E8-A570-A46B13D76DDB}"/>
                  </a:ext>
                </a:extLst>
              </p:cNvPr>
              <p:cNvSpPr>
                <a:spLocks noGrp="1" noRot="1" noChangeAspect="1" noMove="1" noResize="1" noEditPoints="1" noAdjustHandles="1" noChangeArrowheads="1" noChangeShapeType="1" noTextEdit="1"/>
              </p:cNvSpPr>
              <p:nvPr>
                <p:ph idx="1"/>
              </p:nvPr>
            </p:nvSpPr>
            <p:spPr>
              <a:xfrm>
                <a:off x="838200" y="1424538"/>
                <a:ext cx="10515600" cy="5115962"/>
              </a:xfrm>
              <a:blipFill>
                <a:blip r:embed="rId2"/>
                <a:stretch>
                  <a:fillRect l="-1043" t="-2145"/>
                </a:stretch>
              </a:blipFill>
            </p:spPr>
            <p:txBody>
              <a:bodyPr/>
              <a:lstStyle/>
              <a:p>
                <a:r>
                  <a:rPr lang="en-BE">
                    <a:noFill/>
                  </a:rPr>
                  <a:t> </a:t>
                </a:r>
              </a:p>
            </p:txBody>
          </p:sp>
        </mc:Fallback>
      </mc:AlternateContent>
      <p:sp>
        <p:nvSpPr>
          <p:cNvPr id="4" name="Footer Placeholder 3">
            <a:extLst>
              <a:ext uri="{FF2B5EF4-FFF2-40B4-BE49-F238E27FC236}">
                <a16:creationId xmlns:a16="http://schemas.microsoft.com/office/drawing/2014/main" id="{0CE67406-68EA-4138-B512-14D18F3C3559}"/>
              </a:ext>
            </a:extLst>
          </p:cNvPr>
          <p:cNvSpPr>
            <a:spLocks noGrp="1"/>
          </p:cNvSpPr>
          <p:nvPr>
            <p:ph type="ftr" sz="quarter" idx="11"/>
          </p:nvPr>
        </p:nvSpPr>
        <p:spPr/>
        <p:txBody>
          <a:bodyPr/>
          <a:lstStyle/>
          <a:p>
            <a:r>
              <a:rPr lang="en-US"/>
              <a:t>Elementary Combinatorics and Probability - March 2021</a:t>
            </a:r>
            <a:endParaRPr lang="en-BE"/>
          </a:p>
        </p:txBody>
      </p:sp>
      <p:sp>
        <p:nvSpPr>
          <p:cNvPr id="5" name="Slide Number Placeholder 4">
            <a:extLst>
              <a:ext uri="{FF2B5EF4-FFF2-40B4-BE49-F238E27FC236}">
                <a16:creationId xmlns:a16="http://schemas.microsoft.com/office/drawing/2014/main" id="{7115B795-7395-4D04-96BE-6E702EE6AFF4}"/>
              </a:ext>
            </a:extLst>
          </p:cNvPr>
          <p:cNvSpPr>
            <a:spLocks noGrp="1"/>
          </p:cNvSpPr>
          <p:nvPr>
            <p:ph type="sldNum" sz="quarter" idx="12"/>
          </p:nvPr>
        </p:nvSpPr>
        <p:spPr/>
        <p:txBody>
          <a:bodyPr/>
          <a:lstStyle/>
          <a:p>
            <a:fld id="{08CF7B41-8972-4B54-B2ED-1FFF63F18177}" type="slidenum">
              <a:rPr lang="en-BE" smtClean="0"/>
              <a:t>154</a:t>
            </a:fld>
            <a:endParaRPr lang="en-BE"/>
          </a:p>
        </p:txBody>
      </p:sp>
      <mc:AlternateContent xmlns:mc="http://schemas.openxmlformats.org/markup-compatibility/2006" xmlns:a14="http://schemas.microsoft.com/office/drawing/2010/main">
        <mc:Choice Requires="a14">
          <p:graphicFrame>
            <p:nvGraphicFramePr>
              <p:cNvPr id="6" name="Table 6">
                <a:extLst>
                  <a:ext uri="{FF2B5EF4-FFF2-40B4-BE49-F238E27FC236}">
                    <a16:creationId xmlns:a16="http://schemas.microsoft.com/office/drawing/2014/main" id="{AB93820A-5A35-4753-BE5F-B1BF0B5CD73B}"/>
                  </a:ext>
                </a:extLst>
              </p:cNvPr>
              <p:cNvGraphicFramePr>
                <a:graphicFrameLocks noGrp="1"/>
              </p:cNvGraphicFramePr>
              <p:nvPr>
                <p:extLst>
                  <p:ext uri="{D42A27DB-BD31-4B8C-83A1-F6EECF244321}">
                    <p14:modId xmlns:p14="http://schemas.microsoft.com/office/powerpoint/2010/main" val="1919981746"/>
                  </p:ext>
                </p:extLst>
              </p:nvPr>
            </p:nvGraphicFramePr>
            <p:xfrm>
              <a:off x="2789138" y="2372217"/>
              <a:ext cx="6613724" cy="666968"/>
            </p:xfrm>
            <a:graphic>
              <a:graphicData uri="http://schemas.openxmlformats.org/drawingml/2006/table">
                <a:tbl>
                  <a:tblPr firstRow="1" bandRow="1">
                    <a:tableStyleId>{5940675A-B579-460E-94D1-54222C63F5DA}</a:tableStyleId>
                  </a:tblPr>
                  <a:tblGrid>
                    <a:gridCol w="1653431">
                      <a:extLst>
                        <a:ext uri="{9D8B030D-6E8A-4147-A177-3AD203B41FA5}">
                          <a16:colId xmlns:a16="http://schemas.microsoft.com/office/drawing/2014/main" val="3965302168"/>
                        </a:ext>
                      </a:extLst>
                    </a:gridCol>
                    <a:gridCol w="1653431">
                      <a:extLst>
                        <a:ext uri="{9D8B030D-6E8A-4147-A177-3AD203B41FA5}">
                          <a16:colId xmlns:a16="http://schemas.microsoft.com/office/drawing/2014/main" val="103136831"/>
                        </a:ext>
                      </a:extLst>
                    </a:gridCol>
                    <a:gridCol w="1653431">
                      <a:extLst>
                        <a:ext uri="{9D8B030D-6E8A-4147-A177-3AD203B41FA5}">
                          <a16:colId xmlns:a16="http://schemas.microsoft.com/office/drawing/2014/main" val="3446235041"/>
                        </a:ext>
                      </a:extLst>
                    </a:gridCol>
                    <a:gridCol w="1653431">
                      <a:extLst>
                        <a:ext uri="{9D8B030D-6E8A-4147-A177-3AD203B41FA5}">
                          <a16:colId xmlns:a16="http://schemas.microsoft.com/office/drawing/2014/main" val="2866919245"/>
                        </a:ext>
                      </a:extLst>
                    </a:gridCol>
                  </a:tblGrid>
                  <a:tr h="328487">
                    <a:tc>
                      <a:txBody>
                        <a:bodyPr/>
                        <a:lstStyle/>
                        <a:p>
                          <a:pPr algn="ctr"/>
                          <a14:m>
                            <m:oMathPara xmlns:m="http://schemas.openxmlformats.org/officeDocument/2006/math">
                              <m:oMathParaPr>
                                <m:jc m:val="centerGroup"/>
                              </m:oMathParaPr>
                              <m:oMath xmlns:m="http://schemas.openxmlformats.org/officeDocument/2006/math">
                                <m:r>
                                  <a:rPr lang="en-US" sz="1700" i="1" dirty="0" smtClean="0">
                                    <a:solidFill>
                                      <a:schemeClr val="tx1">
                                        <a:lumMod val="50000"/>
                                        <a:lumOff val="50000"/>
                                      </a:schemeClr>
                                    </a:solidFill>
                                    <a:latin typeface="Cambria Math" panose="02040503050406030204" pitchFamily="18" charset="0"/>
                                  </a:rPr>
                                  <m:t>𝑥</m:t>
                                </m:r>
                              </m:oMath>
                            </m:oMathPara>
                          </a14:m>
                          <a:endParaRPr lang="en-BE" sz="1700" dirty="0">
                            <a:solidFill>
                              <a:schemeClr val="tx1">
                                <a:lumMod val="50000"/>
                                <a:lumOff val="50000"/>
                              </a:schemeClr>
                            </a:solidFill>
                          </a:endParaRPr>
                        </a:p>
                      </a:txBody>
                      <a:tcPr marL="74405" marR="74405" marT="37202" marB="37202"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14:m>
                            <m:oMathPara xmlns:m="http://schemas.openxmlformats.org/officeDocument/2006/math">
                              <m:oMathParaPr>
                                <m:jc m:val="centerGroup"/>
                              </m:oMathParaPr>
                              <m:oMath xmlns:m="http://schemas.openxmlformats.org/officeDocument/2006/math">
                                <m:r>
                                  <a:rPr lang="en-US" sz="1700" i="0" dirty="0" smtClean="0">
                                    <a:solidFill>
                                      <a:schemeClr val="tx1">
                                        <a:lumMod val="50000"/>
                                        <a:lumOff val="50000"/>
                                      </a:schemeClr>
                                    </a:solidFill>
                                    <a:latin typeface="Cambria Math" panose="02040503050406030204" pitchFamily="18" charset="0"/>
                                  </a:rPr>
                                  <m:t>0</m:t>
                                </m:r>
                              </m:oMath>
                            </m:oMathPara>
                          </a14:m>
                          <a:endParaRPr lang="en-BE" sz="1700" i="0" dirty="0">
                            <a:solidFill>
                              <a:schemeClr val="tx1">
                                <a:lumMod val="50000"/>
                                <a:lumOff val="50000"/>
                              </a:schemeClr>
                            </a:solidFill>
                          </a:endParaRPr>
                        </a:p>
                      </a:txBody>
                      <a:tcPr marL="74405" marR="74405" marT="37202" marB="37202"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14:m>
                            <m:oMathPara xmlns:m="http://schemas.openxmlformats.org/officeDocument/2006/math">
                              <m:oMathParaPr>
                                <m:jc m:val="centerGroup"/>
                              </m:oMathParaPr>
                              <m:oMath xmlns:m="http://schemas.openxmlformats.org/officeDocument/2006/math">
                                <m:r>
                                  <a:rPr lang="en-US" sz="1700" i="0" dirty="0" smtClean="0">
                                    <a:solidFill>
                                      <a:schemeClr val="tx1">
                                        <a:lumMod val="50000"/>
                                        <a:lumOff val="50000"/>
                                      </a:schemeClr>
                                    </a:solidFill>
                                    <a:latin typeface="Cambria Math" panose="02040503050406030204" pitchFamily="18" charset="0"/>
                                  </a:rPr>
                                  <m:t>1</m:t>
                                </m:r>
                              </m:oMath>
                            </m:oMathPara>
                          </a14:m>
                          <a:endParaRPr lang="en-BE" sz="1700" i="0" dirty="0">
                            <a:solidFill>
                              <a:schemeClr val="tx1">
                                <a:lumMod val="50000"/>
                                <a:lumOff val="50000"/>
                              </a:schemeClr>
                            </a:solidFill>
                          </a:endParaRPr>
                        </a:p>
                      </a:txBody>
                      <a:tcPr marL="74405" marR="74405" marT="37202" marB="37202"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14:m>
                            <m:oMathPara xmlns:m="http://schemas.openxmlformats.org/officeDocument/2006/math">
                              <m:oMathParaPr>
                                <m:jc m:val="centerGroup"/>
                              </m:oMathParaPr>
                              <m:oMath xmlns:m="http://schemas.openxmlformats.org/officeDocument/2006/math">
                                <m:r>
                                  <a:rPr lang="en-US" sz="1700" i="0" dirty="0" smtClean="0">
                                    <a:solidFill>
                                      <a:schemeClr val="tx1">
                                        <a:lumMod val="50000"/>
                                        <a:lumOff val="50000"/>
                                      </a:schemeClr>
                                    </a:solidFill>
                                    <a:latin typeface="Cambria Math" panose="02040503050406030204" pitchFamily="18" charset="0"/>
                                  </a:rPr>
                                  <m:t>2</m:t>
                                </m:r>
                              </m:oMath>
                            </m:oMathPara>
                          </a14:m>
                          <a:endParaRPr lang="en-BE" sz="1700" i="0" dirty="0">
                            <a:solidFill>
                              <a:schemeClr val="tx1">
                                <a:lumMod val="50000"/>
                                <a:lumOff val="50000"/>
                              </a:schemeClr>
                            </a:solidFill>
                          </a:endParaRPr>
                        </a:p>
                      </a:txBody>
                      <a:tcPr marL="74405" marR="74405" marT="37202" marB="37202"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17222001"/>
                      </a:ext>
                    </a:extLst>
                  </a:tr>
                  <a:tr h="328487">
                    <a:tc>
                      <a:txBody>
                        <a:bodyPr/>
                        <a:lstStyle/>
                        <a:p>
                          <a:pPr algn="ctr"/>
                          <a14:m>
                            <m:oMathPara xmlns:m="http://schemas.openxmlformats.org/officeDocument/2006/math">
                              <m:oMathParaPr>
                                <m:jc m:val="centerGroup"/>
                              </m:oMathParaPr>
                              <m:oMath xmlns:m="http://schemas.openxmlformats.org/officeDocument/2006/math">
                                <m:r>
                                  <a:rPr lang="en-US" sz="1700" i="1" dirty="0" smtClean="0">
                                    <a:solidFill>
                                      <a:schemeClr val="tx1">
                                        <a:lumMod val="50000"/>
                                        <a:lumOff val="50000"/>
                                      </a:schemeClr>
                                    </a:solidFill>
                                    <a:latin typeface="Cambria Math" panose="02040503050406030204" pitchFamily="18" charset="0"/>
                                  </a:rPr>
                                  <m:t>𝑃</m:t>
                                </m:r>
                                <m:r>
                                  <a:rPr lang="en-US" sz="1700" i="1" dirty="0" smtClean="0">
                                    <a:solidFill>
                                      <a:schemeClr val="tx1">
                                        <a:lumMod val="50000"/>
                                        <a:lumOff val="50000"/>
                                      </a:schemeClr>
                                    </a:solidFill>
                                    <a:latin typeface="Cambria Math" panose="02040503050406030204" pitchFamily="18" charset="0"/>
                                  </a:rPr>
                                  <m:t>(</m:t>
                                </m:r>
                                <m:r>
                                  <a:rPr lang="en-US" sz="1700" i="1" dirty="0" smtClean="0">
                                    <a:solidFill>
                                      <a:schemeClr val="tx1">
                                        <a:lumMod val="50000"/>
                                        <a:lumOff val="50000"/>
                                      </a:schemeClr>
                                    </a:solidFill>
                                    <a:latin typeface="Cambria Math" panose="02040503050406030204" pitchFamily="18" charset="0"/>
                                  </a:rPr>
                                  <m:t>𝑥</m:t>
                                </m:r>
                                <m:r>
                                  <a:rPr lang="en-US" sz="1700" i="1" dirty="0" smtClean="0">
                                    <a:solidFill>
                                      <a:schemeClr val="tx1">
                                        <a:lumMod val="50000"/>
                                        <a:lumOff val="50000"/>
                                      </a:schemeClr>
                                    </a:solidFill>
                                    <a:latin typeface="Cambria Math" panose="02040503050406030204" pitchFamily="18" charset="0"/>
                                  </a:rPr>
                                  <m:t>)</m:t>
                                </m:r>
                              </m:oMath>
                            </m:oMathPara>
                          </a14:m>
                          <a:endParaRPr lang="en-BE" sz="1700" dirty="0">
                            <a:solidFill>
                              <a:schemeClr val="tx1">
                                <a:lumMod val="50000"/>
                                <a:lumOff val="50000"/>
                              </a:schemeClr>
                            </a:solidFill>
                          </a:endParaRPr>
                        </a:p>
                      </a:txBody>
                      <a:tcPr marL="74405" marR="74405" marT="37202" marB="37202"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700" dirty="0">
                              <a:solidFill>
                                <a:schemeClr val="tx1">
                                  <a:lumMod val="50000"/>
                                  <a:lumOff val="50000"/>
                                </a:schemeClr>
                              </a:solidFill>
                            </a:rPr>
                            <a:t>0.25</a:t>
                          </a:r>
                          <a:endParaRPr lang="en-BE" sz="1700" dirty="0">
                            <a:solidFill>
                              <a:schemeClr val="tx1">
                                <a:lumMod val="50000"/>
                                <a:lumOff val="50000"/>
                              </a:schemeClr>
                            </a:solidFill>
                          </a:endParaRPr>
                        </a:p>
                      </a:txBody>
                      <a:tcPr marL="74405" marR="74405" marT="37202" marB="37202"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700" dirty="0">
                              <a:solidFill>
                                <a:schemeClr val="tx1">
                                  <a:lumMod val="50000"/>
                                  <a:lumOff val="50000"/>
                                </a:schemeClr>
                              </a:solidFill>
                            </a:rPr>
                            <a:t>0.5</a:t>
                          </a:r>
                          <a:endParaRPr lang="en-BE" sz="1700" dirty="0">
                            <a:solidFill>
                              <a:schemeClr val="tx1">
                                <a:lumMod val="50000"/>
                                <a:lumOff val="50000"/>
                              </a:schemeClr>
                            </a:solidFill>
                          </a:endParaRPr>
                        </a:p>
                      </a:txBody>
                      <a:tcPr marL="74405" marR="74405" marT="37202" marB="37202"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700" dirty="0">
                              <a:solidFill>
                                <a:schemeClr val="tx1">
                                  <a:lumMod val="50000"/>
                                  <a:lumOff val="50000"/>
                                </a:schemeClr>
                              </a:solidFill>
                            </a:rPr>
                            <a:t>0.25</a:t>
                          </a:r>
                          <a:endParaRPr lang="en-BE" sz="1700" dirty="0">
                            <a:solidFill>
                              <a:schemeClr val="tx1">
                                <a:lumMod val="50000"/>
                                <a:lumOff val="50000"/>
                              </a:schemeClr>
                            </a:solidFill>
                          </a:endParaRPr>
                        </a:p>
                      </a:txBody>
                      <a:tcPr marL="74405" marR="74405" marT="37202" marB="37202"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29395762"/>
                      </a:ext>
                    </a:extLst>
                  </a:tr>
                </a:tbl>
              </a:graphicData>
            </a:graphic>
          </p:graphicFrame>
        </mc:Choice>
        <mc:Fallback xmlns="">
          <p:graphicFrame>
            <p:nvGraphicFramePr>
              <p:cNvPr id="6" name="Table 6">
                <a:extLst>
                  <a:ext uri="{FF2B5EF4-FFF2-40B4-BE49-F238E27FC236}">
                    <a16:creationId xmlns:a16="http://schemas.microsoft.com/office/drawing/2014/main" id="{AB93820A-5A35-4753-BE5F-B1BF0B5CD73B}"/>
                  </a:ext>
                </a:extLst>
              </p:cNvPr>
              <p:cNvGraphicFramePr>
                <a:graphicFrameLocks noGrp="1"/>
              </p:cNvGraphicFramePr>
              <p:nvPr>
                <p:extLst>
                  <p:ext uri="{D42A27DB-BD31-4B8C-83A1-F6EECF244321}">
                    <p14:modId xmlns:p14="http://schemas.microsoft.com/office/powerpoint/2010/main" val="1919981746"/>
                  </p:ext>
                </p:extLst>
              </p:nvPr>
            </p:nvGraphicFramePr>
            <p:xfrm>
              <a:off x="2789138" y="2372217"/>
              <a:ext cx="6613724" cy="666968"/>
            </p:xfrm>
            <a:graphic>
              <a:graphicData uri="http://schemas.openxmlformats.org/drawingml/2006/table">
                <a:tbl>
                  <a:tblPr firstRow="1" bandRow="1">
                    <a:tableStyleId>{5940675A-B579-460E-94D1-54222C63F5DA}</a:tableStyleId>
                  </a:tblPr>
                  <a:tblGrid>
                    <a:gridCol w="1653431">
                      <a:extLst>
                        <a:ext uri="{9D8B030D-6E8A-4147-A177-3AD203B41FA5}">
                          <a16:colId xmlns:a16="http://schemas.microsoft.com/office/drawing/2014/main" val="3965302168"/>
                        </a:ext>
                      </a:extLst>
                    </a:gridCol>
                    <a:gridCol w="1653431">
                      <a:extLst>
                        <a:ext uri="{9D8B030D-6E8A-4147-A177-3AD203B41FA5}">
                          <a16:colId xmlns:a16="http://schemas.microsoft.com/office/drawing/2014/main" val="103136831"/>
                        </a:ext>
                      </a:extLst>
                    </a:gridCol>
                    <a:gridCol w="1653431">
                      <a:extLst>
                        <a:ext uri="{9D8B030D-6E8A-4147-A177-3AD203B41FA5}">
                          <a16:colId xmlns:a16="http://schemas.microsoft.com/office/drawing/2014/main" val="3446235041"/>
                        </a:ext>
                      </a:extLst>
                    </a:gridCol>
                    <a:gridCol w="1653431">
                      <a:extLst>
                        <a:ext uri="{9D8B030D-6E8A-4147-A177-3AD203B41FA5}">
                          <a16:colId xmlns:a16="http://schemas.microsoft.com/office/drawing/2014/main" val="2866919245"/>
                        </a:ext>
                      </a:extLst>
                    </a:gridCol>
                  </a:tblGrid>
                  <a:tr h="333484">
                    <a:tc>
                      <a:txBody>
                        <a:bodyPr/>
                        <a:lstStyle/>
                        <a:p>
                          <a:endParaRPr lang="en-BE"/>
                        </a:p>
                      </a:txBody>
                      <a:tcPr marL="74405" marR="74405" marT="37202" marB="37202"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735" t="-3636" r="-300368" b="-125455"/>
                          </a:stretch>
                        </a:blipFill>
                      </a:tcPr>
                    </a:tc>
                    <a:tc>
                      <a:txBody>
                        <a:bodyPr/>
                        <a:lstStyle/>
                        <a:p>
                          <a:endParaRPr lang="en-BE"/>
                        </a:p>
                      </a:txBody>
                      <a:tcPr marL="74405" marR="74405" marT="37202" marB="37202"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101107" t="-3636" r="-201476" b="-125455"/>
                          </a:stretch>
                        </a:blipFill>
                      </a:tcPr>
                    </a:tc>
                    <a:tc>
                      <a:txBody>
                        <a:bodyPr/>
                        <a:lstStyle/>
                        <a:p>
                          <a:endParaRPr lang="en-BE"/>
                        </a:p>
                      </a:txBody>
                      <a:tcPr marL="74405" marR="74405" marT="37202" marB="37202"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200368" t="-3636" r="-100735" b="-125455"/>
                          </a:stretch>
                        </a:blipFill>
                      </a:tcPr>
                    </a:tc>
                    <a:tc>
                      <a:txBody>
                        <a:bodyPr/>
                        <a:lstStyle/>
                        <a:p>
                          <a:endParaRPr lang="en-BE"/>
                        </a:p>
                      </a:txBody>
                      <a:tcPr marL="74405" marR="74405" marT="37202" marB="37202"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301476" t="-3636" r="-1107" b="-125455"/>
                          </a:stretch>
                        </a:blipFill>
                      </a:tcPr>
                    </a:tc>
                    <a:extLst>
                      <a:ext uri="{0D108BD9-81ED-4DB2-BD59-A6C34878D82A}">
                        <a16:rowId xmlns:a16="http://schemas.microsoft.com/office/drawing/2014/main" val="2817222001"/>
                      </a:ext>
                    </a:extLst>
                  </a:tr>
                  <a:tr h="333484">
                    <a:tc>
                      <a:txBody>
                        <a:bodyPr/>
                        <a:lstStyle/>
                        <a:p>
                          <a:endParaRPr lang="en-BE"/>
                        </a:p>
                      </a:txBody>
                      <a:tcPr marL="74405" marR="74405" marT="37202" marB="37202"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735" t="-103636" r="-300368" b="-25455"/>
                          </a:stretch>
                        </a:blipFill>
                      </a:tcPr>
                    </a:tc>
                    <a:tc>
                      <a:txBody>
                        <a:bodyPr/>
                        <a:lstStyle/>
                        <a:p>
                          <a:pPr algn="ctr"/>
                          <a:r>
                            <a:rPr lang="en-US" sz="1700" dirty="0">
                              <a:solidFill>
                                <a:schemeClr val="tx1">
                                  <a:lumMod val="50000"/>
                                  <a:lumOff val="50000"/>
                                </a:schemeClr>
                              </a:solidFill>
                            </a:rPr>
                            <a:t>0.25</a:t>
                          </a:r>
                          <a:endParaRPr lang="en-BE" sz="1700" dirty="0">
                            <a:solidFill>
                              <a:schemeClr val="tx1">
                                <a:lumMod val="50000"/>
                                <a:lumOff val="50000"/>
                              </a:schemeClr>
                            </a:solidFill>
                          </a:endParaRPr>
                        </a:p>
                      </a:txBody>
                      <a:tcPr marL="74405" marR="74405" marT="37202" marB="37202"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700" dirty="0">
                              <a:solidFill>
                                <a:schemeClr val="tx1">
                                  <a:lumMod val="50000"/>
                                  <a:lumOff val="50000"/>
                                </a:schemeClr>
                              </a:solidFill>
                            </a:rPr>
                            <a:t>0.5</a:t>
                          </a:r>
                          <a:endParaRPr lang="en-BE" sz="1700" dirty="0">
                            <a:solidFill>
                              <a:schemeClr val="tx1">
                                <a:lumMod val="50000"/>
                                <a:lumOff val="50000"/>
                              </a:schemeClr>
                            </a:solidFill>
                          </a:endParaRPr>
                        </a:p>
                      </a:txBody>
                      <a:tcPr marL="74405" marR="74405" marT="37202" marB="37202"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700" dirty="0">
                              <a:solidFill>
                                <a:schemeClr val="tx1">
                                  <a:lumMod val="50000"/>
                                  <a:lumOff val="50000"/>
                                </a:schemeClr>
                              </a:solidFill>
                            </a:rPr>
                            <a:t>0.25</a:t>
                          </a:r>
                          <a:endParaRPr lang="en-BE" sz="1700" dirty="0">
                            <a:solidFill>
                              <a:schemeClr val="tx1">
                                <a:lumMod val="50000"/>
                                <a:lumOff val="50000"/>
                              </a:schemeClr>
                            </a:solidFill>
                          </a:endParaRPr>
                        </a:p>
                      </a:txBody>
                      <a:tcPr marL="74405" marR="74405" marT="37202" marB="37202"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29395762"/>
                      </a:ext>
                    </a:extLst>
                  </a:tr>
                </a:tbl>
              </a:graphicData>
            </a:graphic>
          </p:graphicFrame>
        </mc:Fallback>
      </mc:AlternateContent>
    </p:spTree>
    <p:extLst>
      <p:ext uri="{BB962C8B-B14F-4D97-AF65-F5344CB8AC3E}">
        <p14:creationId xmlns:p14="http://schemas.microsoft.com/office/powerpoint/2010/main" val="1117993853"/>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C910F6-EDB9-4A36-97C5-B610F0725F6E}"/>
              </a:ext>
            </a:extLst>
          </p:cNvPr>
          <p:cNvSpPr>
            <a:spLocks noGrp="1"/>
          </p:cNvSpPr>
          <p:nvPr>
            <p:ph type="title"/>
          </p:nvPr>
        </p:nvSpPr>
        <p:spPr/>
        <p:txBody>
          <a:bodyPr/>
          <a:lstStyle/>
          <a:p>
            <a:r>
              <a:rPr lang="en-US" dirty="0"/>
              <a:t>Unfair coin</a:t>
            </a:r>
            <a:endParaRPr lang="en-B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D61E334-0073-4924-8D96-0DA18E6BEA9B}"/>
                  </a:ext>
                </a:extLst>
              </p:cNvPr>
              <p:cNvSpPr>
                <a:spLocks noGrp="1"/>
              </p:cNvSpPr>
              <p:nvPr>
                <p:ph idx="1"/>
              </p:nvPr>
            </p:nvSpPr>
            <p:spPr>
              <a:xfrm>
                <a:off x="838200" y="1434164"/>
                <a:ext cx="10515600" cy="4922186"/>
              </a:xfrm>
            </p:spPr>
            <p:txBody>
              <a:bodyPr>
                <a:normAutofit/>
              </a:bodyPr>
              <a:lstStyle/>
              <a:p>
                <a:r>
                  <a:rPr lang="en-US" dirty="0"/>
                  <a:t>You are tossing an unfair coin with the probability of heads 0.6 twice. Let random variable </a:t>
                </a:r>
                <a14:m>
                  <m:oMath xmlns:m="http://schemas.openxmlformats.org/officeDocument/2006/math">
                    <m:r>
                      <a:rPr lang="en-US" i="1" dirty="0" smtClean="0">
                        <a:latin typeface="Cambria Math" panose="02040503050406030204" pitchFamily="18" charset="0"/>
                      </a:rPr>
                      <m:t>𝑋</m:t>
                    </m:r>
                  </m:oMath>
                </a14:m>
                <a:r>
                  <a:rPr lang="en-US" dirty="0"/>
                  <a:t> denote the total number of heads.</a:t>
                </a:r>
                <a:br>
                  <a:rPr lang="en-US" dirty="0"/>
                </a:br>
                <a:br>
                  <a:rPr lang="en-US" dirty="0"/>
                </a:b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𝑋</m:t>
                        </m:r>
                      </m:sub>
                    </m:sSub>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0, 1, 2</m:t>
                        </m:r>
                      </m:e>
                    </m:d>
                  </m:oMath>
                </a14:m>
                <a:r>
                  <a:rPr lang="en-US" dirty="0"/>
                  <a:t> </a:t>
                </a:r>
                <a:br>
                  <a:rPr lang="en-US" dirty="0"/>
                </a:br>
                <a:br>
                  <a:rPr lang="en-US" dirty="0">
                    <a:solidFill>
                      <a:schemeClr val="bg1"/>
                    </a:solidFill>
                  </a:rPr>
                </a:br>
                <a:r>
                  <a:rPr lang="en-US" dirty="0">
                    <a:solidFill>
                      <a:schemeClr val="bg1"/>
                    </a:solidFill>
                  </a:rPr>
                  <a:t>PMF:</a:t>
                </a:r>
                <a:br>
                  <a:rPr lang="en-US" dirty="0">
                    <a:solidFill>
                      <a:schemeClr val="bg1"/>
                    </a:solidFill>
                  </a:rPr>
                </a:br>
                <a14:m>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𝑃</m:t>
                        </m:r>
                      </m:e>
                      <m:sub>
                        <m:r>
                          <a:rPr lang="en-US" b="0" i="1" smtClean="0">
                            <a:solidFill>
                              <a:schemeClr val="bg1"/>
                            </a:solidFill>
                            <a:latin typeface="Cambria Math" panose="02040503050406030204" pitchFamily="18" charset="0"/>
                          </a:rPr>
                          <m:t>𝑋</m:t>
                        </m:r>
                      </m:sub>
                    </m:sSub>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𝑥</m:t>
                        </m:r>
                      </m:e>
                    </m:d>
                    <m:r>
                      <a:rPr lang="en-US" b="0" i="1" smtClean="0">
                        <a:solidFill>
                          <a:schemeClr val="bg1"/>
                        </a:solidFill>
                        <a:latin typeface="Cambria Math" panose="02040503050406030204" pitchFamily="18" charset="0"/>
                      </a:rPr>
                      <m:t>=</m:t>
                    </m:r>
                    <m:d>
                      <m:dPr>
                        <m:begChr m:val="{"/>
                        <m:endChr m:val=""/>
                        <m:ctrlPr>
                          <a:rPr lang="en-US" b="0" i="1" smtClean="0">
                            <a:solidFill>
                              <a:schemeClr val="bg1"/>
                            </a:solidFill>
                            <a:latin typeface="Cambria Math" panose="02040503050406030204" pitchFamily="18" charset="0"/>
                          </a:rPr>
                        </m:ctrlPr>
                      </m:dPr>
                      <m:e>
                        <m:eqArr>
                          <m:eqArrPr>
                            <m:ctrlPr>
                              <a:rPr lang="en-US" b="0" i="1" smtClean="0">
                                <a:solidFill>
                                  <a:schemeClr val="bg1"/>
                                </a:solidFill>
                                <a:latin typeface="Cambria Math" panose="02040503050406030204" pitchFamily="18" charset="0"/>
                              </a:rPr>
                            </m:ctrlPr>
                          </m:eqArrPr>
                          <m:e>
                            <m:sSup>
                              <m:sSupPr>
                                <m:ctrlPr>
                                  <a:rPr lang="en-US" b="0" i="1" smtClean="0">
                                    <a:solidFill>
                                      <a:schemeClr val="bg1"/>
                                    </a:solidFill>
                                    <a:latin typeface="Cambria Math" panose="02040503050406030204" pitchFamily="18" charset="0"/>
                                  </a:rPr>
                                </m:ctrlPr>
                              </m:sSupPr>
                              <m:e>
                                <m:r>
                                  <a:rPr lang="en-US" b="0" i="1" smtClean="0">
                                    <a:solidFill>
                                      <a:schemeClr val="bg1"/>
                                    </a:solidFill>
                                    <a:latin typeface="Cambria Math" panose="02040503050406030204" pitchFamily="18" charset="0"/>
                                  </a:rPr>
                                  <m:t>0.4</m:t>
                                </m:r>
                              </m:e>
                              <m:sup>
                                <m:r>
                                  <a:rPr lang="en-US" b="0" i="1" smtClean="0">
                                    <a:solidFill>
                                      <a:schemeClr val="bg1"/>
                                    </a:solidFill>
                                    <a:latin typeface="Cambria Math" panose="02040503050406030204" pitchFamily="18" charset="0"/>
                                  </a:rPr>
                                  <m:t>2</m:t>
                                </m:r>
                              </m:sup>
                            </m:sSup>
                            <m:r>
                              <a:rPr lang="en-US" b="0" i="1" smtClean="0">
                                <a:solidFill>
                                  <a:schemeClr val="bg1"/>
                                </a:solidFill>
                                <a:latin typeface="Cambria Math" panose="02040503050406030204" pitchFamily="18" charset="0"/>
                              </a:rPr>
                              <m:t>,               </m:t>
                            </m:r>
                            <m:r>
                              <a:rPr lang="en-US" b="0" i="1" smtClean="0">
                                <a:solidFill>
                                  <a:schemeClr val="bg1"/>
                                </a:solidFill>
                                <a:latin typeface="Cambria Math" panose="02040503050406030204" pitchFamily="18" charset="0"/>
                              </a:rPr>
                              <m:t>𝑥</m:t>
                            </m:r>
                            <m:r>
                              <a:rPr lang="en-US" b="0" i="1" smtClean="0">
                                <a:solidFill>
                                  <a:schemeClr val="bg1"/>
                                </a:solidFill>
                                <a:latin typeface="Cambria Math" panose="02040503050406030204" pitchFamily="18" charset="0"/>
                              </a:rPr>
                              <m:t>=0</m:t>
                            </m:r>
                          </m:e>
                          <m:e>
                            <m:r>
                              <a:rPr lang="en-US" b="0" i="1" smtClean="0">
                                <a:solidFill>
                                  <a:schemeClr val="bg1"/>
                                </a:solidFill>
                                <a:latin typeface="Cambria Math" panose="02040503050406030204" pitchFamily="18" charset="0"/>
                              </a:rPr>
                              <m:t>2⋅0.4⋅0.6,  </m:t>
                            </m:r>
                            <m:r>
                              <a:rPr lang="en-US" b="0" i="1" smtClean="0">
                                <a:solidFill>
                                  <a:schemeClr val="bg1"/>
                                </a:solidFill>
                                <a:latin typeface="Cambria Math" panose="02040503050406030204" pitchFamily="18" charset="0"/>
                              </a:rPr>
                              <m:t>𝑥</m:t>
                            </m:r>
                            <m:r>
                              <a:rPr lang="en-US" b="0" i="1" smtClean="0">
                                <a:solidFill>
                                  <a:schemeClr val="bg1"/>
                                </a:solidFill>
                                <a:latin typeface="Cambria Math" panose="02040503050406030204" pitchFamily="18" charset="0"/>
                              </a:rPr>
                              <m:t>=1</m:t>
                            </m:r>
                          </m:e>
                          <m:e>
                            <m:sSup>
                              <m:sSupPr>
                                <m:ctrlPr>
                                  <a:rPr lang="en-US" b="0" i="1" smtClean="0">
                                    <a:solidFill>
                                      <a:schemeClr val="bg1"/>
                                    </a:solidFill>
                                    <a:latin typeface="Cambria Math" panose="02040503050406030204" pitchFamily="18" charset="0"/>
                                  </a:rPr>
                                </m:ctrlPr>
                              </m:sSupPr>
                              <m:e>
                                <m:r>
                                  <a:rPr lang="en-US" b="0" i="1" smtClean="0">
                                    <a:solidFill>
                                      <a:schemeClr val="bg1"/>
                                    </a:solidFill>
                                    <a:latin typeface="Cambria Math" panose="02040503050406030204" pitchFamily="18" charset="0"/>
                                  </a:rPr>
                                  <m:t>0.6</m:t>
                                </m:r>
                              </m:e>
                              <m:sup>
                                <m:r>
                                  <a:rPr lang="en-US" b="0" i="1" smtClean="0">
                                    <a:solidFill>
                                      <a:schemeClr val="bg1"/>
                                    </a:solidFill>
                                    <a:latin typeface="Cambria Math" panose="02040503050406030204" pitchFamily="18" charset="0"/>
                                  </a:rPr>
                                  <m:t>2</m:t>
                                </m:r>
                              </m:sup>
                            </m:sSup>
                            <m:r>
                              <a:rPr lang="en-US" b="0" i="1" smtClean="0">
                                <a:solidFill>
                                  <a:schemeClr val="bg1"/>
                                </a:solidFill>
                                <a:latin typeface="Cambria Math" panose="02040503050406030204" pitchFamily="18" charset="0"/>
                              </a:rPr>
                              <m:t>,               </m:t>
                            </m:r>
                            <m:r>
                              <a:rPr lang="en-US" b="0" i="1" smtClean="0">
                                <a:solidFill>
                                  <a:schemeClr val="bg1"/>
                                </a:solidFill>
                                <a:latin typeface="Cambria Math" panose="02040503050406030204" pitchFamily="18" charset="0"/>
                              </a:rPr>
                              <m:t>𝑥</m:t>
                            </m:r>
                            <m:r>
                              <a:rPr lang="en-US" b="0" i="1" smtClean="0">
                                <a:solidFill>
                                  <a:schemeClr val="bg1"/>
                                </a:solidFill>
                                <a:latin typeface="Cambria Math" panose="02040503050406030204" pitchFamily="18" charset="0"/>
                              </a:rPr>
                              <m:t>=2</m:t>
                            </m:r>
                          </m:e>
                          <m:e>
                            <m:r>
                              <a:rPr lang="en-US" b="0" i="1" smtClean="0">
                                <a:solidFill>
                                  <a:schemeClr val="bg1"/>
                                </a:solidFill>
                                <a:latin typeface="Cambria Math" panose="02040503050406030204" pitchFamily="18" charset="0"/>
                              </a:rPr>
                              <m:t>0,           </m:t>
                            </m:r>
                            <m:r>
                              <a:rPr lang="en-US" b="0" i="1" smtClean="0">
                                <a:solidFill>
                                  <a:schemeClr val="bg1"/>
                                </a:solidFill>
                                <a:latin typeface="Cambria Math" panose="02040503050406030204" pitchFamily="18" charset="0"/>
                              </a:rPr>
                              <m:t>𝑜𝑡h𝑒𝑟𝑤𝑖𝑠𝑒</m:t>
                            </m:r>
                          </m:e>
                        </m:eqArr>
                      </m:e>
                    </m:d>
                  </m:oMath>
                </a14:m>
                <a:endParaRPr lang="en-BE" dirty="0"/>
              </a:p>
            </p:txBody>
          </p:sp>
        </mc:Choice>
        <mc:Fallback xmlns="">
          <p:sp>
            <p:nvSpPr>
              <p:cNvPr id="3" name="Content Placeholder 2">
                <a:extLst>
                  <a:ext uri="{FF2B5EF4-FFF2-40B4-BE49-F238E27FC236}">
                    <a16:creationId xmlns:a16="http://schemas.microsoft.com/office/drawing/2014/main" id="{8D61E334-0073-4924-8D96-0DA18E6BEA9B}"/>
                  </a:ext>
                </a:extLst>
              </p:cNvPr>
              <p:cNvSpPr>
                <a:spLocks noGrp="1" noRot="1" noChangeAspect="1" noMove="1" noResize="1" noEditPoints="1" noAdjustHandles="1" noChangeArrowheads="1" noChangeShapeType="1" noTextEdit="1"/>
              </p:cNvSpPr>
              <p:nvPr>
                <p:ph idx="1"/>
              </p:nvPr>
            </p:nvSpPr>
            <p:spPr>
              <a:xfrm>
                <a:off x="838200" y="1434164"/>
                <a:ext cx="10515600" cy="4922186"/>
              </a:xfrm>
              <a:blipFill>
                <a:blip r:embed="rId2"/>
                <a:stretch>
                  <a:fillRect l="-1043" t="-2104" r="-870"/>
                </a:stretch>
              </a:blipFill>
            </p:spPr>
            <p:txBody>
              <a:bodyPr/>
              <a:lstStyle/>
              <a:p>
                <a:r>
                  <a:rPr lang="en-BE">
                    <a:noFill/>
                  </a:rPr>
                  <a:t> </a:t>
                </a:r>
              </a:p>
            </p:txBody>
          </p:sp>
        </mc:Fallback>
      </mc:AlternateContent>
      <p:sp>
        <p:nvSpPr>
          <p:cNvPr id="4" name="Footer Placeholder 3">
            <a:extLst>
              <a:ext uri="{FF2B5EF4-FFF2-40B4-BE49-F238E27FC236}">
                <a16:creationId xmlns:a16="http://schemas.microsoft.com/office/drawing/2014/main" id="{C432882D-E19A-4981-824F-6430B08BB642}"/>
              </a:ext>
            </a:extLst>
          </p:cNvPr>
          <p:cNvSpPr>
            <a:spLocks noGrp="1"/>
          </p:cNvSpPr>
          <p:nvPr>
            <p:ph type="ftr" sz="quarter" idx="11"/>
          </p:nvPr>
        </p:nvSpPr>
        <p:spPr/>
        <p:txBody>
          <a:bodyPr/>
          <a:lstStyle/>
          <a:p>
            <a:r>
              <a:rPr lang="en-US"/>
              <a:t>Elementary Combinatorics and Probability - March 2021</a:t>
            </a:r>
            <a:endParaRPr lang="en-BE"/>
          </a:p>
        </p:txBody>
      </p:sp>
      <p:sp>
        <p:nvSpPr>
          <p:cNvPr id="5" name="Slide Number Placeholder 4">
            <a:extLst>
              <a:ext uri="{FF2B5EF4-FFF2-40B4-BE49-F238E27FC236}">
                <a16:creationId xmlns:a16="http://schemas.microsoft.com/office/drawing/2014/main" id="{F0F377A4-9268-4D43-9CAB-BEF482717D81}"/>
              </a:ext>
            </a:extLst>
          </p:cNvPr>
          <p:cNvSpPr>
            <a:spLocks noGrp="1"/>
          </p:cNvSpPr>
          <p:nvPr>
            <p:ph type="sldNum" sz="quarter" idx="12"/>
          </p:nvPr>
        </p:nvSpPr>
        <p:spPr/>
        <p:txBody>
          <a:bodyPr/>
          <a:lstStyle/>
          <a:p>
            <a:fld id="{08CF7B41-8972-4B54-B2ED-1FFF63F18177}" type="slidenum">
              <a:rPr lang="en-BE" smtClean="0"/>
              <a:t>155</a:t>
            </a:fld>
            <a:endParaRPr lang="en-BE"/>
          </a:p>
        </p:txBody>
      </p:sp>
    </p:spTree>
    <p:extLst>
      <p:ext uri="{BB962C8B-B14F-4D97-AF65-F5344CB8AC3E}">
        <p14:creationId xmlns:p14="http://schemas.microsoft.com/office/powerpoint/2010/main" val="2697156748"/>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C910F6-EDB9-4A36-97C5-B610F0725F6E}"/>
              </a:ext>
            </a:extLst>
          </p:cNvPr>
          <p:cNvSpPr>
            <a:spLocks noGrp="1"/>
          </p:cNvSpPr>
          <p:nvPr>
            <p:ph type="title"/>
          </p:nvPr>
        </p:nvSpPr>
        <p:spPr/>
        <p:txBody>
          <a:bodyPr/>
          <a:lstStyle/>
          <a:p>
            <a:r>
              <a:rPr lang="en-US" dirty="0"/>
              <a:t>Unfair coin</a:t>
            </a:r>
            <a:endParaRPr lang="en-B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D61E334-0073-4924-8D96-0DA18E6BEA9B}"/>
                  </a:ext>
                </a:extLst>
              </p:cNvPr>
              <p:cNvSpPr>
                <a:spLocks noGrp="1"/>
              </p:cNvSpPr>
              <p:nvPr>
                <p:ph idx="1"/>
              </p:nvPr>
            </p:nvSpPr>
            <p:spPr>
              <a:xfrm>
                <a:off x="838200" y="1434164"/>
                <a:ext cx="10515600" cy="4922186"/>
              </a:xfrm>
            </p:spPr>
            <p:txBody>
              <a:bodyPr>
                <a:normAutofit/>
              </a:bodyPr>
              <a:lstStyle/>
              <a:p>
                <a:r>
                  <a:rPr lang="en-US" dirty="0"/>
                  <a:t>You are tossing an unfair coin with the probability of heads 0.6 twice. Let random variable </a:t>
                </a:r>
                <a14:m>
                  <m:oMath xmlns:m="http://schemas.openxmlformats.org/officeDocument/2006/math">
                    <m:r>
                      <a:rPr lang="en-US" i="1" dirty="0" smtClean="0">
                        <a:latin typeface="Cambria Math" panose="02040503050406030204" pitchFamily="18" charset="0"/>
                      </a:rPr>
                      <m:t>𝑋</m:t>
                    </m:r>
                  </m:oMath>
                </a14:m>
                <a:r>
                  <a:rPr lang="en-US" dirty="0"/>
                  <a:t> denote the total number of heads.</a:t>
                </a:r>
                <a:br>
                  <a:rPr lang="en-US" dirty="0"/>
                </a:br>
                <a:br>
                  <a:rPr lang="en-US" dirty="0"/>
                </a:b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𝑋</m:t>
                        </m:r>
                      </m:sub>
                    </m:sSub>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0, 1, 2</m:t>
                        </m:r>
                      </m:e>
                    </m:d>
                  </m:oMath>
                </a14:m>
                <a:r>
                  <a:rPr lang="en-US" dirty="0"/>
                  <a:t> </a:t>
                </a:r>
                <a:br>
                  <a:rPr lang="en-US" dirty="0"/>
                </a:br>
                <a:br>
                  <a:rPr lang="en-US" dirty="0"/>
                </a:br>
                <a:r>
                  <a:rPr lang="en-US" dirty="0"/>
                  <a:t>PMF:</a:t>
                </a:r>
                <a:br>
                  <a:rPr lang="en-US" dirty="0"/>
                </a:br>
                <a14:m>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𝑃</m:t>
                        </m:r>
                      </m:e>
                      <m:sub>
                        <m:r>
                          <a:rPr lang="en-US" b="0" i="1" smtClean="0">
                            <a:solidFill>
                              <a:schemeClr val="bg1"/>
                            </a:solidFill>
                            <a:latin typeface="Cambria Math" panose="02040503050406030204" pitchFamily="18" charset="0"/>
                          </a:rPr>
                          <m:t>𝑋</m:t>
                        </m:r>
                      </m:sub>
                    </m:sSub>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𝑥</m:t>
                        </m:r>
                      </m:e>
                    </m:d>
                    <m:r>
                      <a:rPr lang="en-US" b="0" i="1" smtClean="0">
                        <a:solidFill>
                          <a:schemeClr val="bg1"/>
                        </a:solidFill>
                        <a:latin typeface="Cambria Math" panose="02040503050406030204" pitchFamily="18" charset="0"/>
                      </a:rPr>
                      <m:t>=</m:t>
                    </m:r>
                    <m:d>
                      <m:dPr>
                        <m:begChr m:val="{"/>
                        <m:endChr m:val=""/>
                        <m:ctrlPr>
                          <a:rPr lang="en-US" b="0" i="1" smtClean="0">
                            <a:solidFill>
                              <a:schemeClr val="bg1"/>
                            </a:solidFill>
                            <a:latin typeface="Cambria Math" panose="02040503050406030204" pitchFamily="18" charset="0"/>
                          </a:rPr>
                        </m:ctrlPr>
                      </m:dPr>
                      <m:e>
                        <m:eqArr>
                          <m:eqArrPr>
                            <m:ctrlPr>
                              <a:rPr lang="en-US" b="0" i="1" smtClean="0">
                                <a:solidFill>
                                  <a:schemeClr val="bg1"/>
                                </a:solidFill>
                                <a:latin typeface="Cambria Math" panose="02040503050406030204" pitchFamily="18" charset="0"/>
                              </a:rPr>
                            </m:ctrlPr>
                          </m:eqArrPr>
                          <m:e>
                            <m:sSup>
                              <m:sSupPr>
                                <m:ctrlPr>
                                  <a:rPr lang="en-US" b="0" i="1" smtClean="0">
                                    <a:solidFill>
                                      <a:schemeClr val="bg1"/>
                                    </a:solidFill>
                                    <a:latin typeface="Cambria Math" panose="02040503050406030204" pitchFamily="18" charset="0"/>
                                  </a:rPr>
                                </m:ctrlPr>
                              </m:sSupPr>
                              <m:e>
                                <m:r>
                                  <a:rPr lang="en-US" b="0" i="1" smtClean="0">
                                    <a:solidFill>
                                      <a:schemeClr val="bg1"/>
                                    </a:solidFill>
                                    <a:latin typeface="Cambria Math" panose="02040503050406030204" pitchFamily="18" charset="0"/>
                                  </a:rPr>
                                  <m:t>0.4</m:t>
                                </m:r>
                              </m:e>
                              <m:sup>
                                <m:r>
                                  <a:rPr lang="en-US" b="0" i="1" smtClean="0">
                                    <a:solidFill>
                                      <a:schemeClr val="bg1"/>
                                    </a:solidFill>
                                    <a:latin typeface="Cambria Math" panose="02040503050406030204" pitchFamily="18" charset="0"/>
                                  </a:rPr>
                                  <m:t>2</m:t>
                                </m:r>
                              </m:sup>
                            </m:sSup>
                            <m:r>
                              <a:rPr lang="en-US" b="0" i="1" smtClean="0">
                                <a:solidFill>
                                  <a:schemeClr val="bg1"/>
                                </a:solidFill>
                                <a:latin typeface="Cambria Math" panose="02040503050406030204" pitchFamily="18" charset="0"/>
                              </a:rPr>
                              <m:t>,               </m:t>
                            </m:r>
                            <m:r>
                              <a:rPr lang="en-US" b="0" i="1" smtClean="0">
                                <a:solidFill>
                                  <a:schemeClr val="bg1"/>
                                </a:solidFill>
                                <a:latin typeface="Cambria Math" panose="02040503050406030204" pitchFamily="18" charset="0"/>
                              </a:rPr>
                              <m:t>𝑥</m:t>
                            </m:r>
                            <m:r>
                              <a:rPr lang="en-US" b="0" i="1" smtClean="0">
                                <a:solidFill>
                                  <a:schemeClr val="bg1"/>
                                </a:solidFill>
                                <a:latin typeface="Cambria Math" panose="02040503050406030204" pitchFamily="18" charset="0"/>
                              </a:rPr>
                              <m:t>=0</m:t>
                            </m:r>
                          </m:e>
                          <m:e>
                            <m:r>
                              <a:rPr lang="en-US" b="0" i="1" smtClean="0">
                                <a:solidFill>
                                  <a:schemeClr val="bg1"/>
                                </a:solidFill>
                                <a:latin typeface="Cambria Math" panose="02040503050406030204" pitchFamily="18" charset="0"/>
                              </a:rPr>
                              <m:t>2⋅0.4⋅0.6,  </m:t>
                            </m:r>
                            <m:r>
                              <a:rPr lang="en-US" b="0" i="1" smtClean="0">
                                <a:solidFill>
                                  <a:schemeClr val="bg1"/>
                                </a:solidFill>
                                <a:latin typeface="Cambria Math" panose="02040503050406030204" pitchFamily="18" charset="0"/>
                              </a:rPr>
                              <m:t>𝑥</m:t>
                            </m:r>
                            <m:r>
                              <a:rPr lang="en-US" b="0" i="1" smtClean="0">
                                <a:solidFill>
                                  <a:schemeClr val="bg1"/>
                                </a:solidFill>
                                <a:latin typeface="Cambria Math" panose="02040503050406030204" pitchFamily="18" charset="0"/>
                              </a:rPr>
                              <m:t>=1</m:t>
                            </m:r>
                          </m:e>
                          <m:e>
                            <m:sSup>
                              <m:sSupPr>
                                <m:ctrlPr>
                                  <a:rPr lang="en-US" b="0" i="1" smtClean="0">
                                    <a:solidFill>
                                      <a:schemeClr val="bg1"/>
                                    </a:solidFill>
                                    <a:latin typeface="Cambria Math" panose="02040503050406030204" pitchFamily="18" charset="0"/>
                                  </a:rPr>
                                </m:ctrlPr>
                              </m:sSupPr>
                              <m:e>
                                <m:r>
                                  <a:rPr lang="en-US" b="0" i="1" smtClean="0">
                                    <a:solidFill>
                                      <a:schemeClr val="bg1"/>
                                    </a:solidFill>
                                    <a:latin typeface="Cambria Math" panose="02040503050406030204" pitchFamily="18" charset="0"/>
                                  </a:rPr>
                                  <m:t>0.6</m:t>
                                </m:r>
                              </m:e>
                              <m:sup>
                                <m:r>
                                  <a:rPr lang="en-US" b="0" i="1" smtClean="0">
                                    <a:solidFill>
                                      <a:schemeClr val="bg1"/>
                                    </a:solidFill>
                                    <a:latin typeface="Cambria Math" panose="02040503050406030204" pitchFamily="18" charset="0"/>
                                  </a:rPr>
                                  <m:t>2</m:t>
                                </m:r>
                              </m:sup>
                            </m:sSup>
                            <m:r>
                              <a:rPr lang="en-US" b="0" i="1" smtClean="0">
                                <a:solidFill>
                                  <a:schemeClr val="bg1"/>
                                </a:solidFill>
                                <a:latin typeface="Cambria Math" panose="02040503050406030204" pitchFamily="18" charset="0"/>
                              </a:rPr>
                              <m:t>,               </m:t>
                            </m:r>
                            <m:r>
                              <a:rPr lang="en-US" b="0" i="1" smtClean="0">
                                <a:solidFill>
                                  <a:schemeClr val="bg1"/>
                                </a:solidFill>
                                <a:latin typeface="Cambria Math" panose="02040503050406030204" pitchFamily="18" charset="0"/>
                              </a:rPr>
                              <m:t>𝑥</m:t>
                            </m:r>
                            <m:r>
                              <a:rPr lang="en-US" b="0" i="1" smtClean="0">
                                <a:solidFill>
                                  <a:schemeClr val="bg1"/>
                                </a:solidFill>
                                <a:latin typeface="Cambria Math" panose="02040503050406030204" pitchFamily="18" charset="0"/>
                              </a:rPr>
                              <m:t>=2</m:t>
                            </m:r>
                          </m:e>
                          <m:e>
                            <m:r>
                              <a:rPr lang="en-US" b="0" i="1" smtClean="0">
                                <a:solidFill>
                                  <a:schemeClr val="bg1"/>
                                </a:solidFill>
                                <a:latin typeface="Cambria Math" panose="02040503050406030204" pitchFamily="18" charset="0"/>
                              </a:rPr>
                              <m:t>0,           </m:t>
                            </m:r>
                            <m:r>
                              <a:rPr lang="en-US" b="0" i="1" smtClean="0">
                                <a:solidFill>
                                  <a:schemeClr val="bg1"/>
                                </a:solidFill>
                                <a:latin typeface="Cambria Math" panose="02040503050406030204" pitchFamily="18" charset="0"/>
                              </a:rPr>
                              <m:t>𝑜𝑡h𝑒𝑟𝑤𝑖𝑠𝑒</m:t>
                            </m:r>
                          </m:e>
                        </m:eqArr>
                      </m:e>
                    </m:d>
                  </m:oMath>
                </a14:m>
                <a:endParaRPr lang="en-BE" dirty="0"/>
              </a:p>
            </p:txBody>
          </p:sp>
        </mc:Choice>
        <mc:Fallback xmlns="">
          <p:sp>
            <p:nvSpPr>
              <p:cNvPr id="3" name="Content Placeholder 2">
                <a:extLst>
                  <a:ext uri="{FF2B5EF4-FFF2-40B4-BE49-F238E27FC236}">
                    <a16:creationId xmlns:a16="http://schemas.microsoft.com/office/drawing/2014/main" id="{8D61E334-0073-4924-8D96-0DA18E6BEA9B}"/>
                  </a:ext>
                </a:extLst>
              </p:cNvPr>
              <p:cNvSpPr>
                <a:spLocks noGrp="1" noRot="1" noChangeAspect="1" noMove="1" noResize="1" noEditPoints="1" noAdjustHandles="1" noChangeArrowheads="1" noChangeShapeType="1" noTextEdit="1"/>
              </p:cNvSpPr>
              <p:nvPr>
                <p:ph idx="1"/>
              </p:nvPr>
            </p:nvSpPr>
            <p:spPr>
              <a:xfrm>
                <a:off x="838200" y="1434164"/>
                <a:ext cx="10515600" cy="4922186"/>
              </a:xfrm>
              <a:blipFill>
                <a:blip r:embed="rId2"/>
                <a:stretch>
                  <a:fillRect l="-1043" t="-2104" r="-870"/>
                </a:stretch>
              </a:blipFill>
            </p:spPr>
            <p:txBody>
              <a:bodyPr/>
              <a:lstStyle/>
              <a:p>
                <a:r>
                  <a:rPr lang="en-BE">
                    <a:noFill/>
                  </a:rPr>
                  <a:t> </a:t>
                </a:r>
              </a:p>
            </p:txBody>
          </p:sp>
        </mc:Fallback>
      </mc:AlternateContent>
      <p:sp>
        <p:nvSpPr>
          <p:cNvPr id="4" name="Footer Placeholder 3">
            <a:extLst>
              <a:ext uri="{FF2B5EF4-FFF2-40B4-BE49-F238E27FC236}">
                <a16:creationId xmlns:a16="http://schemas.microsoft.com/office/drawing/2014/main" id="{C432882D-E19A-4981-824F-6430B08BB642}"/>
              </a:ext>
            </a:extLst>
          </p:cNvPr>
          <p:cNvSpPr>
            <a:spLocks noGrp="1"/>
          </p:cNvSpPr>
          <p:nvPr>
            <p:ph type="ftr" sz="quarter" idx="11"/>
          </p:nvPr>
        </p:nvSpPr>
        <p:spPr/>
        <p:txBody>
          <a:bodyPr/>
          <a:lstStyle/>
          <a:p>
            <a:r>
              <a:rPr lang="en-US"/>
              <a:t>Elementary Combinatorics and Probability - March 2021</a:t>
            </a:r>
            <a:endParaRPr lang="en-BE"/>
          </a:p>
        </p:txBody>
      </p:sp>
      <p:sp>
        <p:nvSpPr>
          <p:cNvPr id="5" name="Slide Number Placeholder 4">
            <a:extLst>
              <a:ext uri="{FF2B5EF4-FFF2-40B4-BE49-F238E27FC236}">
                <a16:creationId xmlns:a16="http://schemas.microsoft.com/office/drawing/2014/main" id="{F0F377A4-9268-4D43-9CAB-BEF482717D81}"/>
              </a:ext>
            </a:extLst>
          </p:cNvPr>
          <p:cNvSpPr>
            <a:spLocks noGrp="1"/>
          </p:cNvSpPr>
          <p:nvPr>
            <p:ph type="sldNum" sz="quarter" idx="12"/>
          </p:nvPr>
        </p:nvSpPr>
        <p:spPr/>
        <p:txBody>
          <a:bodyPr/>
          <a:lstStyle/>
          <a:p>
            <a:fld id="{08CF7B41-8972-4B54-B2ED-1FFF63F18177}" type="slidenum">
              <a:rPr lang="en-BE" smtClean="0"/>
              <a:t>156</a:t>
            </a:fld>
            <a:endParaRPr lang="en-BE"/>
          </a:p>
        </p:txBody>
      </p:sp>
    </p:spTree>
    <p:extLst>
      <p:ext uri="{BB962C8B-B14F-4D97-AF65-F5344CB8AC3E}">
        <p14:creationId xmlns:p14="http://schemas.microsoft.com/office/powerpoint/2010/main" val="1243669706"/>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C910F6-EDB9-4A36-97C5-B610F0725F6E}"/>
              </a:ext>
            </a:extLst>
          </p:cNvPr>
          <p:cNvSpPr>
            <a:spLocks noGrp="1"/>
          </p:cNvSpPr>
          <p:nvPr>
            <p:ph type="title"/>
          </p:nvPr>
        </p:nvSpPr>
        <p:spPr/>
        <p:txBody>
          <a:bodyPr/>
          <a:lstStyle/>
          <a:p>
            <a:r>
              <a:rPr lang="en-US" dirty="0"/>
              <a:t>Unfair coin</a:t>
            </a:r>
            <a:endParaRPr lang="en-B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D61E334-0073-4924-8D96-0DA18E6BEA9B}"/>
                  </a:ext>
                </a:extLst>
              </p:cNvPr>
              <p:cNvSpPr>
                <a:spLocks noGrp="1"/>
              </p:cNvSpPr>
              <p:nvPr>
                <p:ph idx="1"/>
              </p:nvPr>
            </p:nvSpPr>
            <p:spPr>
              <a:xfrm>
                <a:off x="838200" y="1434164"/>
                <a:ext cx="10515600" cy="4922186"/>
              </a:xfrm>
            </p:spPr>
            <p:txBody>
              <a:bodyPr>
                <a:normAutofit/>
              </a:bodyPr>
              <a:lstStyle/>
              <a:p>
                <a:r>
                  <a:rPr lang="en-US" dirty="0"/>
                  <a:t>You are tossing an unfair coin with the probability of heads 0.6 twice. Let random variable </a:t>
                </a:r>
                <a14:m>
                  <m:oMath xmlns:m="http://schemas.openxmlformats.org/officeDocument/2006/math">
                    <m:r>
                      <a:rPr lang="en-US" i="1" dirty="0" smtClean="0">
                        <a:latin typeface="Cambria Math" panose="02040503050406030204" pitchFamily="18" charset="0"/>
                      </a:rPr>
                      <m:t>𝑋</m:t>
                    </m:r>
                  </m:oMath>
                </a14:m>
                <a:r>
                  <a:rPr lang="en-US" dirty="0"/>
                  <a:t> denote the total number of heads.</a:t>
                </a:r>
                <a:br>
                  <a:rPr lang="en-US" dirty="0"/>
                </a:br>
                <a:br>
                  <a:rPr lang="en-US" dirty="0"/>
                </a:b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𝑋</m:t>
                        </m:r>
                      </m:sub>
                    </m:sSub>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0, 1, 2</m:t>
                        </m:r>
                      </m:e>
                    </m:d>
                  </m:oMath>
                </a14:m>
                <a:r>
                  <a:rPr lang="en-US" dirty="0"/>
                  <a:t> </a:t>
                </a:r>
                <a:br>
                  <a:rPr lang="en-US" dirty="0"/>
                </a:br>
                <a:br>
                  <a:rPr lang="en-US" dirty="0"/>
                </a:br>
                <a:r>
                  <a:rPr lang="en-US" dirty="0"/>
                  <a:t>PMF:</a:t>
                </a:r>
                <a:br>
                  <a:rPr lang="en-US" dirty="0"/>
                </a:b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𝑋</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eqArr>
                          <m:eqArrPr>
                            <m:ctrlPr>
                              <a:rPr lang="en-US" b="0" i="1" smtClean="0">
                                <a:latin typeface="Cambria Math" panose="02040503050406030204" pitchFamily="18" charset="0"/>
                              </a:rPr>
                            </m:ctrlPr>
                          </m:eqArrPr>
                          <m:e>
                            <m:sSup>
                              <m:sSupPr>
                                <m:ctrlPr>
                                  <a:rPr lang="en-US" b="0" i="1" smtClean="0">
                                    <a:solidFill>
                                      <a:schemeClr val="bg1"/>
                                    </a:solidFill>
                                    <a:latin typeface="Cambria Math" panose="02040503050406030204" pitchFamily="18" charset="0"/>
                                  </a:rPr>
                                </m:ctrlPr>
                              </m:sSupPr>
                              <m:e>
                                <m:r>
                                  <a:rPr lang="en-US" b="0" i="1" smtClean="0">
                                    <a:solidFill>
                                      <a:schemeClr val="bg1"/>
                                    </a:solidFill>
                                    <a:latin typeface="Cambria Math" panose="02040503050406030204" pitchFamily="18" charset="0"/>
                                  </a:rPr>
                                  <m:t>0.4</m:t>
                                </m:r>
                              </m:e>
                              <m:sup>
                                <m:r>
                                  <a:rPr lang="en-US" b="0" i="1" smtClean="0">
                                    <a:solidFill>
                                      <a:schemeClr val="bg1"/>
                                    </a:solidFill>
                                    <a:latin typeface="Cambria Math" panose="02040503050406030204" pitchFamily="18" charset="0"/>
                                  </a:rPr>
                                  <m:t>2</m:t>
                                </m:r>
                              </m:sup>
                            </m:sSup>
                            <m:r>
                              <a:rPr lang="en-US" b="0" i="1" smtClean="0">
                                <a:solidFill>
                                  <a:schemeClr val="bg1"/>
                                </a:solidFill>
                                <a:latin typeface="Cambria Math" panose="02040503050406030204" pitchFamily="18" charset="0"/>
                              </a:rPr>
                              <m:t>,</m:t>
                            </m:r>
                            <m:r>
                              <a:rPr lang="en-US" b="0" i="1" smtClean="0">
                                <a:latin typeface="Cambria Math" panose="02040503050406030204" pitchFamily="18" charset="0"/>
                              </a:rPr>
                              <m:t>               </m:t>
                            </m:r>
                            <m:r>
                              <a:rPr lang="en-US" b="0" i="1" smtClean="0">
                                <a:latin typeface="Cambria Math" panose="02040503050406030204" pitchFamily="18" charset="0"/>
                              </a:rPr>
                              <m:t>𝑥</m:t>
                            </m:r>
                            <m:r>
                              <a:rPr lang="en-US" b="0" i="1" smtClean="0">
                                <a:latin typeface="Cambria Math" panose="02040503050406030204" pitchFamily="18" charset="0"/>
                              </a:rPr>
                              <m:t>=0</m:t>
                            </m:r>
                          </m:e>
                          <m:e>
                            <m:r>
                              <a:rPr lang="en-US" b="0" i="1" smtClean="0">
                                <a:solidFill>
                                  <a:schemeClr val="bg1"/>
                                </a:solidFill>
                                <a:latin typeface="Cambria Math" panose="02040503050406030204" pitchFamily="18" charset="0"/>
                              </a:rPr>
                              <m:t>2⋅0.4⋅0.6, </m:t>
                            </m:r>
                            <m:r>
                              <a:rPr lang="en-US" b="0" i="1" smtClean="0">
                                <a:latin typeface="Cambria Math" panose="02040503050406030204" pitchFamily="18" charset="0"/>
                              </a:rPr>
                              <m:t> </m:t>
                            </m:r>
                            <m:r>
                              <a:rPr lang="en-US" b="0" i="1" smtClean="0">
                                <a:latin typeface="Cambria Math" panose="02040503050406030204" pitchFamily="18" charset="0"/>
                              </a:rPr>
                              <m:t>𝑥</m:t>
                            </m:r>
                            <m:r>
                              <a:rPr lang="en-US" b="0" i="1" smtClean="0">
                                <a:latin typeface="Cambria Math" panose="02040503050406030204" pitchFamily="18" charset="0"/>
                              </a:rPr>
                              <m:t>=1</m:t>
                            </m:r>
                          </m:e>
                          <m:e>
                            <m:sSup>
                              <m:sSupPr>
                                <m:ctrlPr>
                                  <a:rPr lang="en-US" b="0" i="1" smtClean="0">
                                    <a:solidFill>
                                      <a:schemeClr val="bg1"/>
                                    </a:solidFill>
                                    <a:latin typeface="Cambria Math" panose="02040503050406030204" pitchFamily="18" charset="0"/>
                                  </a:rPr>
                                </m:ctrlPr>
                              </m:sSupPr>
                              <m:e>
                                <m:r>
                                  <a:rPr lang="en-US" b="0" i="1" smtClean="0">
                                    <a:solidFill>
                                      <a:schemeClr val="bg1"/>
                                    </a:solidFill>
                                    <a:latin typeface="Cambria Math" panose="02040503050406030204" pitchFamily="18" charset="0"/>
                                  </a:rPr>
                                  <m:t>0.6</m:t>
                                </m:r>
                              </m:e>
                              <m:sup>
                                <m:r>
                                  <a:rPr lang="en-US" b="0" i="1" smtClean="0">
                                    <a:solidFill>
                                      <a:schemeClr val="bg1"/>
                                    </a:solidFill>
                                    <a:latin typeface="Cambria Math" panose="02040503050406030204" pitchFamily="18" charset="0"/>
                                  </a:rPr>
                                  <m:t>2</m:t>
                                </m:r>
                              </m:sup>
                            </m:sSup>
                            <m:r>
                              <a:rPr lang="en-US" b="0" i="1" smtClean="0">
                                <a:solidFill>
                                  <a:schemeClr val="bg1"/>
                                </a:solidFill>
                                <a:latin typeface="Cambria Math" panose="02040503050406030204" pitchFamily="18" charset="0"/>
                              </a:rPr>
                              <m:t>, </m:t>
                            </m:r>
                            <m:r>
                              <a:rPr lang="en-US" b="0" i="1" smtClean="0">
                                <a:latin typeface="Cambria Math" panose="02040503050406030204" pitchFamily="18" charset="0"/>
                              </a:rPr>
                              <m:t>              </m:t>
                            </m:r>
                            <m:r>
                              <a:rPr lang="en-US" b="0" i="1" smtClean="0">
                                <a:latin typeface="Cambria Math" panose="02040503050406030204" pitchFamily="18" charset="0"/>
                              </a:rPr>
                              <m:t>𝑥</m:t>
                            </m:r>
                            <m:r>
                              <a:rPr lang="en-US" b="0" i="1" smtClean="0">
                                <a:latin typeface="Cambria Math" panose="02040503050406030204" pitchFamily="18" charset="0"/>
                              </a:rPr>
                              <m:t>=2</m:t>
                            </m:r>
                          </m:e>
                          <m:e>
                            <m:r>
                              <a:rPr lang="en-US" b="0" i="1" smtClean="0">
                                <a:solidFill>
                                  <a:schemeClr val="bg1"/>
                                </a:solidFill>
                                <a:latin typeface="Cambria Math" panose="02040503050406030204" pitchFamily="18" charset="0"/>
                              </a:rPr>
                              <m:t>0,</m:t>
                            </m:r>
                            <m:r>
                              <a:rPr lang="en-US" b="0" i="1" smtClean="0">
                                <a:latin typeface="Cambria Math" panose="02040503050406030204" pitchFamily="18" charset="0"/>
                              </a:rPr>
                              <m:t>           </m:t>
                            </m:r>
                            <m:r>
                              <a:rPr lang="en-US" b="0" i="1" smtClean="0">
                                <a:latin typeface="Cambria Math" panose="02040503050406030204" pitchFamily="18" charset="0"/>
                              </a:rPr>
                              <m:t>𝑜𝑡h𝑒𝑟𝑤𝑖𝑠𝑒</m:t>
                            </m:r>
                          </m:e>
                        </m:eqArr>
                      </m:e>
                    </m:d>
                  </m:oMath>
                </a14:m>
                <a:endParaRPr lang="en-BE" dirty="0"/>
              </a:p>
            </p:txBody>
          </p:sp>
        </mc:Choice>
        <mc:Fallback xmlns="">
          <p:sp>
            <p:nvSpPr>
              <p:cNvPr id="3" name="Content Placeholder 2">
                <a:extLst>
                  <a:ext uri="{FF2B5EF4-FFF2-40B4-BE49-F238E27FC236}">
                    <a16:creationId xmlns:a16="http://schemas.microsoft.com/office/drawing/2014/main" id="{8D61E334-0073-4924-8D96-0DA18E6BEA9B}"/>
                  </a:ext>
                </a:extLst>
              </p:cNvPr>
              <p:cNvSpPr>
                <a:spLocks noGrp="1" noRot="1" noChangeAspect="1" noMove="1" noResize="1" noEditPoints="1" noAdjustHandles="1" noChangeArrowheads="1" noChangeShapeType="1" noTextEdit="1"/>
              </p:cNvSpPr>
              <p:nvPr>
                <p:ph idx="1"/>
              </p:nvPr>
            </p:nvSpPr>
            <p:spPr>
              <a:xfrm>
                <a:off x="838200" y="1434164"/>
                <a:ext cx="10515600" cy="4922186"/>
              </a:xfrm>
              <a:blipFill>
                <a:blip r:embed="rId2"/>
                <a:stretch>
                  <a:fillRect l="-1043" t="-2104" r="-870"/>
                </a:stretch>
              </a:blipFill>
            </p:spPr>
            <p:txBody>
              <a:bodyPr/>
              <a:lstStyle/>
              <a:p>
                <a:r>
                  <a:rPr lang="en-BE">
                    <a:noFill/>
                  </a:rPr>
                  <a:t> </a:t>
                </a:r>
              </a:p>
            </p:txBody>
          </p:sp>
        </mc:Fallback>
      </mc:AlternateContent>
      <p:sp>
        <p:nvSpPr>
          <p:cNvPr id="4" name="Footer Placeholder 3">
            <a:extLst>
              <a:ext uri="{FF2B5EF4-FFF2-40B4-BE49-F238E27FC236}">
                <a16:creationId xmlns:a16="http://schemas.microsoft.com/office/drawing/2014/main" id="{C432882D-E19A-4981-824F-6430B08BB642}"/>
              </a:ext>
            </a:extLst>
          </p:cNvPr>
          <p:cNvSpPr>
            <a:spLocks noGrp="1"/>
          </p:cNvSpPr>
          <p:nvPr>
            <p:ph type="ftr" sz="quarter" idx="11"/>
          </p:nvPr>
        </p:nvSpPr>
        <p:spPr/>
        <p:txBody>
          <a:bodyPr/>
          <a:lstStyle/>
          <a:p>
            <a:r>
              <a:rPr lang="en-US"/>
              <a:t>Elementary Combinatorics and Probability - March 2021</a:t>
            </a:r>
            <a:endParaRPr lang="en-BE"/>
          </a:p>
        </p:txBody>
      </p:sp>
      <p:sp>
        <p:nvSpPr>
          <p:cNvPr id="5" name="Slide Number Placeholder 4">
            <a:extLst>
              <a:ext uri="{FF2B5EF4-FFF2-40B4-BE49-F238E27FC236}">
                <a16:creationId xmlns:a16="http://schemas.microsoft.com/office/drawing/2014/main" id="{F0F377A4-9268-4D43-9CAB-BEF482717D81}"/>
              </a:ext>
            </a:extLst>
          </p:cNvPr>
          <p:cNvSpPr>
            <a:spLocks noGrp="1"/>
          </p:cNvSpPr>
          <p:nvPr>
            <p:ph type="sldNum" sz="quarter" idx="12"/>
          </p:nvPr>
        </p:nvSpPr>
        <p:spPr/>
        <p:txBody>
          <a:bodyPr/>
          <a:lstStyle/>
          <a:p>
            <a:fld id="{08CF7B41-8972-4B54-B2ED-1FFF63F18177}" type="slidenum">
              <a:rPr lang="en-BE" smtClean="0"/>
              <a:t>157</a:t>
            </a:fld>
            <a:endParaRPr lang="en-BE"/>
          </a:p>
        </p:txBody>
      </p:sp>
    </p:spTree>
    <p:extLst>
      <p:ext uri="{BB962C8B-B14F-4D97-AF65-F5344CB8AC3E}">
        <p14:creationId xmlns:p14="http://schemas.microsoft.com/office/powerpoint/2010/main" val="3693559169"/>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C910F6-EDB9-4A36-97C5-B610F0725F6E}"/>
              </a:ext>
            </a:extLst>
          </p:cNvPr>
          <p:cNvSpPr>
            <a:spLocks noGrp="1"/>
          </p:cNvSpPr>
          <p:nvPr>
            <p:ph type="title"/>
          </p:nvPr>
        </p:nvSpPr>
        <p:spPr/>
        <p:txBody>
          <a:bodyPr/>
          <a:lstStyle/>
          <a:p>
            <a:r>
              <a:rPr lang="en-US" dirty="0"/>
              <a:t>Unfair coin</a:t>
            </a:r>
            <a:endParaRPr lang="en-B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D61E334-0073-4924-8D96-0DA18E6BEA9B}"/>
                  </a:ext>
                </a:extLst>
              </p:cNvPr>
              <p:cNvSpPr>
                <a:spLocks noGrp="1"/>
              </p:cNvSpPr>
              <p:nvPr>
                <p:ph idx="1"/>
              </p:nvPr>
            </p:nvSpPr>
            <p:spPr>
              <a:xfrm>
                <a:off x="838200" y="1434164"/>
                <a:ext cx="10515600" cy="4922186"/>
              </a:xfrm>
            </p:spPr>
            <p:txBody>
              <a:bodyPr>
                <a:normAutofit/>
              </a:bodyPr>
              <a:lstStyle/>
              <a:p>
                <a:r>
                  <a:rPr lang="en-US" dirty="0"/>
                  <a:t>You are tossing an unfair coin with the probability of heads 0.6 twice. Let random variable </a:t>
                </a:r>
                <a14:m>
                  <m:oMath xmlns:m="http://schemas.openxmlformats.org/officeDocument/2006/math">
                    <m:r>
                      <a:rPr lang="en-US" i="1" dirty="0" smtClean="0">
                        <a:latin typeface="Cambria Math" panose="02040503050406030204" pitchFamily="18" charset="0"/>
                      </a:rPr>
                      <m:t>𝑋</m:t>
                    </m:r>
                  </m:oMath>
                </a14:m>
                <a:r>
                  <a:rPr lang="en-US" dirty="0"/>
                  <a:t> denote the total number of heads.</a:t>
                </a:r>
                <a:br>
                  <a:rPr lang="en-US" dirty="0"/>
                </a:br>
                <a:br>
                  <a:rPr lang="en-US" dirty="0"/>
                </a:b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𝑋</m:t>
                        </m:r>
                      </m:sub>
                    </m:sSub>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0, 1, 2</m:t>
                        </m:r>
                      </m:e>
                    </m:d>
                  </m:oMath>
                </a14:m>
                <a:r>
                  <a:rPr lang="en-US" dirty="0"/>
                  <a:t> </a:t>
                </a:r>
                <a:br>
                  <a:rPr lang="en-US" dirty="0"/>
                </a:br>
                <a:br>
                  <a:rPr lang="en-US" dirty="0"/>
                </a:br>
                <a:r>
                  <a:rPr lang="en-US" dirty="0"/>
                  <a:t>PMF:</a:t>
                </a:r>
                <a:br>
                  <a:rPr lang="en-US" dirty="0"/>
                </a:b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𝑋</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eqArr>
                          <m:eqArrPr>
                            <m:ctrlPr>
                              <a:rPr lang="en-US" b="0" i="1" smtClean="0">
                                <a:latin typeface="Cambria Math" panose="02040503050406030204" pitchFamily="18" charset="0"/>
                              </a:rPr>
                            </m:ctrlPr>
                          </m:eqArrPr>
                          <m:e>
                            <m:sSup>
                              <m:sSupPr>
                                <m:ctrlPr>
                                  <a:rPr lang="en-US" b="0" i="1" smtClean="0">
                                    <a:latin typeface="Cambria Math" panose="02040503050406030204" pitchFamily="18" charset="0"/>
                                  </a:rPr>
                                </m:ctrlPr>
                              </m:sSupPr>
                              <m:e>
                                <m:r>
                                  <a:rPr lang="en-US" b="0" i="1" smtClean="0">
                                    <a:latin typeface="Cambria Math" panose="02040503050406030204" pitchFamily="18" charset="0"/>
                                  </a:rPr>
                                  <m:t>0.4</m:t>
                                </m:r>
                              </m:e>
                              <m:sup>
                                <m:r>
                                  <a:rPr lang="en-US" b="0" i="1" smtClean="0">
                                    <a:latin typeface="Cambria Math" panose="02040503050406030204" pitchFamily="18" charset="0"/>
                                  </a:rPr>
                                  <m:t>2</m:t>
                                </m:r>
                              </m:sup>
                            </m:sSup>
                            <m:r>
                              <a:rPr lang="en-US" b="0" i="1" smtClean="0">
                                <a:latin typeface="Cambria Math" panose="02040503050406030204" pitchFamily="18" charset="0"/>
                              </a:rPr>
                              <m:t>,               </m:t>
                            </m:r>
                            <m:r>
                              <a:rPr lang="en-US" b="0" i="1" smtClean="0">
                                <a:latin typeface="Cambria Math" panose="02040503050406030204" pitchFamily="18" charset="0"/>
                              </a:rPr>
                              <m:t>𝑥</m:t>
                            </m:r>
                            <m:r>
                              <a:rPr lang="en-US" b="0" i="1" smtClean="0">
                                <a:latin typeface="Cambria Math" panose="02040503050406030204" pitchFamily="18" charset="0"/>
                              </a:rPr>
                              <m:t>=0</m:t>
                            </m:r>
                          </m:e>
                          <m:e>
                            <m:r>
                              <a:rPr lang="en-US" b="0" i="1" smtClean="0">
                                <a:solidFill>
                                  <a:schemeClr val="bg1"/>
                                </a:solidFill>
                                <a:latin typeface="Cambria Math" panose="02040503050406030204" pitchFamily="18" charset="0"/>
                              </a:rPr>
                              <m:t>2⋅0.4⋅0.6, </m:t>
                            </m:r>
                            <m:r>
                              <a:rPr lang="en-US" b="0" i="1" smtClean="0">
                                <a:latin typeface="Cambria Math" panose="02040503050406030204" pitchFamily="18" charset="0"/>
                              </a:rPr>
                              <m:t> </m:t>
                            </m:r>
                            <m:r>
                              <a:rPr lang="en-US" b="0" i="1" smtClean="0">
                                <a:latin typeface="Cambria Math" panose="02040503050406030204" pitchFamily="18" charset="0"/>
                              </a:rPr>
                              <m:t>𝑥</m:t>
                            </m:r>
                            <m:r>
                              <a:rPr lang="en-US" b="0" i="1" smtClean="0">
                                <a:latin typeface="Cambria Math" panose="02040503050406030204" pitchFamily="18" charset="0"/>
                              </a:rPr>
                              <m:t>=1</m:t>
                            </m:r>
                          </m:e>
                          <m:e>
                            <m:sSup>
                              <m:sSupPr>
                                <m:ctrlPr>
                                  <a:rPr lang="en-US" b="0" i="1" smtClean="0">
                                    <a:solidFill>
                                      <a:schemeClr val="bg1"/>
                                    </a:solidFill>
                                    <a:latin typeface="Cambria Math" panose="02040503050406030204" pitchFamily="18" charset="0"/>
                                  </a:rPr>
                                </m:ctrlPr>
                              </m:sSupPr>
                              <m:e>
                                <m:r>
                                  <a:rPr lang="en-US" b="0" i="1" smtClean="0">
                                    <a:solidFill>
                                      <a:schemeClr val="bg1"/>
                                    </a:solidFill>
                                    <a:latin typeface="Cambria Math" panose="02040503050406030204" pitchFamily="18" charset="0"/>
                                  </a:rPr>
                                  <m:t>0.6</m:t>
                                </m:r>
                              </m:e>
                              <m:sup>
                                <m:r>
                                  <a:rPr lang="en-US" b="0" i="1" smtClean="0">
                                    <a:solidFill>
                                      <a:schemeClr val="bg1"/>
                                    </a:solidFill>
                                    <a:latin typeface="Cambria Math" panose="02040503050406030204" pitchFamily="18" charset="0"/>
                                  </a:rPr>
                                  <m:t>2</m:t>
                                </m:r>
                              </m:sup>
                            </m:sSup>
                            <m:r>
                              <a:rPr lang="en-US" b="0" i="1" smtClean="0">
                                <a:solidFill>
                                  <a:schemeClr val="bg1"/>
                                </a:solidFill>
                                <a:latin typeface="Cambria Math" panose="02040503050406030204" pitchFamily="18" charset="0"/>
                              </a:rPr>
                              <m:t>, </m:t>
                            </m:r>
                            <m:r>
                              <a:rPr lang="en-US" b="0" i="1" smtClean="0">
                                <a:latin typeface="Cambria Math" panose="02040503050406030204" pitchFamily="18" charset="0"/>
                              </a:rPr>
                              <m:t>              </m:t>
                            </m:r>
                            <m:r>
                              <a:rPr lang="en-US" b="0" i="1" smtClean="0">
                                <a:latin typeface="Cambria Math" panose="02040503050406030204" pitchFamily="18" charset="0"/>
                              </a:rPr>
                              <m:t>𝑥</m:t>
                            </m:r>
                            <m:r>
                              <a:rPr lang="en-US" b="0" i="1" smtClean="0">
                                <a:latin typeface="Cambria Math" panose="02040503050406030204" pitchFamily="18" charset="0"/>
                              </a:rPr>
                              <m:t>=2</m:t>
                            </m:r>
                          </m:e>
                          <m:e>
                            <m:r>
                              <a:rPr lang="en-US" b="0" i="1" smtClean="0">
                                <a:solidFill>
                                  <a:schemeClr val="bg1"/>
                                </a:solidFill>
                                <a:latin typeface="Cambria Math" panose="02040503050406030204" pitchFamily="18" charset="0"/>
                              </a:rPr>
                              <m:t>0,</m:t>
                            </m:r>
                            <m:r>
                              <a:rPr lang="en-US" b="0" i="1" smtClean="0">
                                <a:latin typeface="Cambria Math" panose="02040503050406030204" pitchFamily="18" charset="0"/>
                              </a:rPr>
                              <m:t>           </m:t>
                            </m:r>
                            <m:r>
                              <a:rPr lang="en-US" b="0" i="1" smtClean="0">
                                <a:latin typeface="Cambria Math" panose="02040503050406030204" pitchFamily="18" charset="0"/>
                              </a:rPr>
                              <m:t>𝑜𝑡h𝑒𝑟𝑤𝑖𝑠𝑒</m:t>
                            </m:r>
                          </m:e>
                        </m:eqArr>
                      </m:e>
                    </m:d>
                  </m:oMath>
                </a14:m>
                <a:endParaRPr lang="en-BE" dirty="0"/>
              </a:p>
            </p:txBody>
          </p:sp>
        </mc:Choice>
        <mc:Fallback xmlns="">
          <p:sp>
            <p:nvSpPr>
              <p:cNvPr id="3" name="Content Placeholder 2">
                <a:extLst>
                  <a:ext uri="{FF2B5EF4-FFF2-40B4-BE49-F238E27FC236}">
                    <a16:creationId xmlns:a16="http://schemas.microsoft.com/office/drawing/2014/main" id="{8D61E334-0073-4924-8D96-0DA18E6BEA9B}"/>
                  </a:ext>
                </a:extLst>
              </p:cNvPr>
              <p:cNvSpPr>
                <a:spLocks noGrp="1" noRot="1" noChangeAspect="1" noMove="1" noResize="1" noEditPoints="1" noAdjustHandles="1" noChangeArrowheads="1" noChangeShapeType="1" noTextEdit="1"/>
              </p:cNvSpPr>
              <p:nvPr>
                <p:ph idx="1"/>
              </p:nvPr>
            </p:nvSpPr>
            <p:spPr>
              <a:xfrm>
                <a:off x="838200" y="1434164"/>
                <a:ext cx="10515600" cy="4922186"/>
              </a:xfrm>
              <a:blipFill>
                <a:blip r:embed="rId2"/>
                <a:stretch>
                  <a:fillRect l="-1043" t="-2104" r="-870"/>
                </a:stretch>
              </a:blipFill>
            </p:spPr>
            <p:txBody>
              <a:bodyPr/>
              <a:lstStyle/>
              <a:p>
                <a:r>
                  <a:rPr lang="en-BE">
                    <a:noFill/>
                  </a:rPr>
                  <a:t> </a:t>
                </a:r>
              </a:p>
            </p:txBody>
          </p:sp>
        </mc:Fallback>
      </mc:AlternateContent>
      <p:sp>
        <p:nvSpPr>
          <p:cNvPr id="4" name="Footer Placeholder 3">
            <a:extLst>
              <a:ext uri="{FF2B5EF4-FFF2-40B4-BE49-F238E27FC236}">
                <a16:creationId xmlns:a16="http://schemas.microsoft.com/office/drawing/2014/main" id="{C432882D-E19A-4981-824F-6430B08BB642}"/>
              </a:ext>
            </a:extLst>
          </p:cNvPr>
          <p:cNvSpPr>
            <a:spLocks noGrp="1"/>
          </p:cNvSpPr>
          <p:nvPr>
            <p:ph type="ftr" sz="quarter" idx="11"/>
          </p:nvPr>
        </p:nvSpPr>
        <p:spPr/>
        <p:txBody>
          <a:bodyPr/>
          <a:lstStyle/>
          <a:p>
            <a:r>
              <a:rPr lang="en-US"/>
              <a:t>Elementary Combinatorics and Probability - March 2021</a:t>
            </a:r>
            <a:endParaRPr lang="en-BE"/>
          </a:p>
        </p:txBody>
      </p:sp>
      <p:sp>
        <p:nvSpPr>
          <p:cNvPr id="5" name="Slide Number Placeholder 4">
            <a:extLst>
              <a:ext uri="{FF2B5EF4-FFF2-40B4-BE49-F238E27FC236}">
                <a16:creationId xmlns:a16="http://schemas.microsoft.com/office/drawing/2014/main" id="{F0F377A4-9268-4D43-9CAB-BEF482717D81}"/>
              </a:ext>
            </a:extLst>
          </p:cNvPr>
          <p:cNvSpPr>
            <a:spLocks noGrp="1"/>
          </p:cNvSpPr>
          <p:nvPr>
            <p:ph type="sldNum" sz="quarter" idx="12"/>
          </p:nvPr>
        </p:nvSpPr>
        <p:spPr/>
        <p:txBody>
          <a:bodyPr/>
          <a:lstStyle/>
          <a:p>
            <a:fld id="{08CF7B41-8972-4B54-B2ED-1FFF63F18177}" type="slidenum">
              <a:rPr lang="en-BE" smtClean="0"/>
              <a:t>158</a:t>
            </a:fld>
            <a:endParaRPr lang="en-BE"/>
          </a:p>
        </p:txBody>
      </p:sp>
    </p:spTree>
    <p:extLst>
      <p:ext uri="{BB962C8B-B14F-4D97-AF65-F5344CB8AC3E}">
        <p14:creationId xmlns:p14="http://schemas.microsoft.com/office/powerpoint/2010/main" val="584633932"/>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C910F6-EDB9-4A36-97C5-B610F0725F6E}"/>
              </a:ext>
            </a:extLst>
          </p:cNvPr>
          <p:cNvSpPr>
            <a:spLocks noGrp="1"/>
          </p:cNvSpPr>
          <p:nvPr>
            <p:ph type="title"/>
          </p:nvPr>
        </p:nvSpPr>
        <p:spPr/>
        <p:txBody>
          <a:bodyPr/>
          <a:lstStyle/>
          <a:p>
            <a:r>
              <a:rPr lang="en-US" dirty="0"/>
              <a:t>Unfair coin</a:t>
            </a:r>
            <a:endParaRPr lang="en-B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D61E334-0073-4924-8D96-0DA18E6BEA9B}"/>
                  </a:ext>
                </a:extLst>
              </p:cNvPr>
              <p:cNvSpPr>
                <a:spLocks noGrp="1"/>
              </p:cNvSpPr>
              <p:nvPr>
                <p:ph idx="1"/>
              </p:nvPr>
            </p:nvSpPr>
            <p:spPr>
              <a:xfrm>
                <a:off x="838200" y="1434164"/>
                <a:ext cx="10515600" cy="4922186"/>
              </a:xfrm>
            </p:spPr>
            <p:txBody>
              <a:bodyPr>
                <a:normAutofit/>
              </a:bodyPr>
              <a:lstStyle/>
              <a:p>
                <a:r>
                  <a:rPr lang="en-US" dirty="0"/>
                  <a:t>You are tossing an unfair coin with the probability of heads 0.6 twice. Let random variable </a:t>
                </a:r>
                <a14:m>
                  <m:oMath xmlns:m="http://schemas.openxmlformats.org/officeDocument/2006/math">
                    <m:r>
                      <a:rPr lang="en-US" i="1" dirty="0" smtClean="0">
                        <a:latin typeface="Cambria Math" panose="02040503050406030204" pitchFamily="18" charset="0"/>
                      </a:rPr>
                      <m:t>𝑋</m:t>
                    </m:r>
                  </m:oMath>
                </a14:m>
                <a:r>
                  <a:rPr lang="en-US" dirty="0"/>
                  <a:t> denote the total number of heads.</a:t>
                </a:r>
                <a:br>
                  <a:rPr lang="en-US" dirty="0"/>
                </a:br>
                <a:br>
                  <a:rPr lang="en-US" dirty="0"/>
                </a:b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𝑋</m:t>
                        </m:r>
                      </m:sub>
                    </m:sSub>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0, 1, 2</m:t>
                        </m:r>
                      </m:e>
                    </m:d>
                  </m:oMath>
                </a14:m>
                <a:r>
                  <a:rPr lang="en-US" dirty="0"/>
                  <a:t> </a:t>
                </a:r>
                <a:br>
                  <a:rPr lang="en-US" dirty="0"/>
                </a:br>
                <a:br>
                  <a:rPr lang="en-US" dirty="0"/>
                </a:br>
                <a:r>
                  <a:rPr lang="en-US" dirty="0"/>
                  <a:t>PMF:</a:t>
                </a:r>
                <a:br>
                  <a:rPr lang="en-US" dirty="0"/>
                </a:b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𝑋</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eqArr>
                          <m:eqArrPr>
                            <m:ctrlPr>
                              <a:rPr lang="en-US" b="0" i="1" smtClean="0">
                                <a:latin typeface="Cambria Math" panose="02040503050406030204" pitchFamily="18" charset="0"/>
                              </a:rPr>
                            </m:ctrlPr>
                          </m:eqArrPr>
                          <m:e>
                            <m:sSup>
                              <m:sSupPr>
                                <m:ctrlPr>
                                  <a:rPr lang="en-US" b="0" i="1" smtClean="0">
                                    <a:latin typeface="Cambria Math" panose="02040503050406030204" pitchFamily="18" charset="0"/>
                                  </a:rPr>
                                </m:ctrlPr>
                              </m:sSupPr>
                              <m:e>
                                <m:r>
                                  <a:rPr lang="en-US" b="0" i="1" smtClean="0">
                                    <a:latin typeface="Cambria Math" panose="02040503050406030204" pitchFamily="18" charset="0"/>
                                  </a:rPr>
                                  <m:t>0.4</m:t>
                                </m:r>
                              </m:e>
                              <m:sup>
                                <m:r>
                                  <a:rPr lang="en-US" b="0" i="1" smtClean="0">
                                    <a:latin typeface="Cambria Math" panose="02040503050406030204" pitchFamily="18" charset="0"/>
                                  </a:rPr>
                                  <m:t>2</m:t>
                                </m:r>
                              </m:sup>
                            </m:sSup>
                            <m:r>
                              <a:rPr lang="en-US" b="0" i="1" smtClean="0">
                                <a:latin typeface="Cambria Math" panose="02040503050406030204" pitchFamily="18" charset="0"/>
                              </a:rPr>
                              <m:t>,               </m:t>
                            </m:r>
                            <m:r>
                              <a:rPr lang="en-US" b="0" i="1" smtClean="0">
                                <a:latin typeface="Cambria Math" panose="02040503050406030204" pitchFamily="18" charset="0"/>
                              </a:rPr>
                              <m:t>𝑥</m:t>
                            </m:r>
                            <m:r>
                              <a:rPr lang="en-US" b="0" i="1" smtClean="0">
                                <a:latin typeface="Cambria Math" panose="02040503050406030204" pitchFamily="18" charset="0"/>
                              </a:rPr>
                              <m:t>=0</m:t>
                            </m:r>
                          </m:e>
                          <m:e>
                            <m:r>
                              <a:rPr lang="en-US" b="0" i="1" smtClean="0">
                                <a:latin typeface="Cambria Math" panose="02040503050406030204" pitchFamily="18" charset="0"/>
                              </a:rPr>
                              <m:t>2⋅0.4⋅0.6,  </m:t>
                            </m:r>
                            <m:r>
                              <a:rPr lang="en-US" b="0" i="1" smtClean="0">
                                <a:latin typeface="Cambria Math" panose="02040503050406030204" pitchFamily="18" charset="0"/>
                              </a:rPr>
                              <m:t>𝑥</m:t>
                            </m:r>
                            <m:r>
                              <a:rPr lang="en-US" b="0" i="1" smtClean="0">
                                <a:latin typeface="Cambria Math" panose="02040503050406030204" pitchFamily="18" charset="0"/>
                              </a:rPr>
                              <m:t>=1</m:t>
                            </m:r>
                          </m:e>
                          <m:e>
                            <m:sSup>
                              <m:sSupPr>
                                <m:ctrlPr>
                                  <a:rPr lang="en-US" b="0" i="1" smtClean="0">
                                    <a:solidFill>
                                      <a:schemeClr val="bg1"/>
                                    </a:solidFill>
                                    <a:latin typeface="Cambria Math" panose="02040503050406030204" pitchFamily="18" charset="0"/>
                                  </a:rPr>
                                </m:ctrlPr>
                              </m:sSupPr>
                              <m:e>
                                <m:r>
                                  <a:rPr lang="en-US" b="0" i="1" smtClean="0">
                                    <a:solidFill>
                                      <a:schemeClr val="bg1"/>
                                    </a:solidFill>
                                    <a:latin typeface="Cambria Math" panose="02040503050406030204" pitchFamily="18" charset="0"/>
                                  </a:rPr>
                                  <m:t>0.6</m:t>
                                </m:r>
                              </m:e>
                              <m:sup>
                                <m:r>
                                  <a:rPr lang="en-US" b="0" i="1" smtClean="0">
                                    <a:solidFill>
                                      <a:schemeClr val="bg1"/>
                                    </a:solidFill>
                                    <a:latin typeface="Cambria Math" panose="02040503050406030204" pitchFamily="18" charset="0"/>
                                  </a:rPr>
                                  <m:t>2</m:t>
                                </m:r>
                              </m:sup>
                            </m:sSup>
                            <m:r>
                              <a:rPr lang="en-US" b="0" i="1" smtClean="0">
                                <a:solidFill>
                                  <a:schemeClr val="bg1"/>
                                </a:solidFill>
                                <a:latin typeface="Cambria Math" panose="02040503050406030204" pitchFamily="18" charset="0"/>
                              </a:rPr>
                              <m:t>, </m:t>
                            </m:r>
                            <m:r>
                              <a:rPr lang="en-US" b="0" i="1" smtClean="0">
                                <a:latin typeface="Cambria Math" panose="02040503050406030204" pitchFamily="18" charset="0"/>
                              </a:rPr>
                              <m:t>              </m:t>
                            </m:r>
                            <m:r>
                              <a:rPr lang="en-US" b="0" i="1" smtClean="0">
                                <a:latin typeface="Cambria Math" panose="02040503050406030204" pitchFamily="18" charset="0"/>
                              </a:rPr>
                              <m:t>𝑥</m:t>
                            </m:r>
                            <m:r>
                              <a:rPr lang="en-US" b="0" i="1" smtClean="0">
                                <a:latin typeface="Cambria Math" panose="02040503050406030204" pitchFamily="18" charset="0"/>
                              </a:rPr>
                              <m:t>=2</m:t>
                            </m:r>
                          </m:e>
                          <m:e>
                            <m:r>
                              <a:rPr lang="en-US" b="0" i="1" smtClean="0">
                                <a:solidFill>
                                  <a:schemeClr val="bg1"/>
                                </a:solidFill>
                                <a:latin typeface="Cambria Math" panose="02040503050406030204" pitchFamily="18" charset="0"/>
                              </a:rPr>
                              <m:t>0,</m:t>
                            </m:r>
                            <m:r>
                              <a:rPr lang="en-US" b="0" i="1" smtClean="0">
                                <a:latin typeface="Cambria Math" panose="02040503050406030204" pitchFamily="18" charset="0"/>
                              </a:rPr>
                              <m:t>           </m:t>
                            </m:r>
                            <m:r>
                              <a:rPr lang="en-US" b="0" i="1" smtClean="0">
                                <a:latin typeface="Cambria Math" panose="02040503050406030204" pitchFamily="18" charset="0"/>
                              </a:rPr>
                              <m:t>𝑜𝑡h𝑒𝑟𝑤𝑖𝑠𝑒</m:t>
                            </m:r>
                          </m:e>
                        </m:eqArr>
                      </m:e>
                    </m:d>
                  </m:oMath>
                </a14:m>
                <a:endParaRPr lang="en-BE" dirty="0"/>
              </a:p>
            </p:txBody>
          </p:sp>
        </mc:Choice>
        <mc:Fallback xmlns="">
          <p:sp>
            <p:nvSpPr>
              <p:cNvPr id="3" name="Content Placeholder 2">
                <a:extLst>
                  <a:ext uri="{FF2B5EF4-FFF2-40B4-BE49-F238E27FC236}">
                    <a16:creationId xmlns:a16="http://schemas.microsoft.com/office/drawing/2014/main" id="{8D61E334-0073-4924-8D96-0DA18E6BEA9B}"/>
                  </a:ext>
                </a:extLst>
              </p:cNvPr>
              <p:cNvSpPr>
                <a:spLocks noGrp="1" noRot="1" noChangeAspect="1" noMove="1" noResize="1" noEditPoints="1" noAdjustHandles="1" noChangeArrowheads="1" noChangeShapeType="1" noTextEdit="1"/>
              </p:cNvSpPr>
              <p:nvPr>
                <p:ph idx="1"/>
              </p:nvPr>
            </p:nvSpPr>
            <p:spPr>
              <a:xfrm>
                <a:off x="838200" y="1434164"/>
                <a:ext cx="10515600" cy="4922186"/>
              </a:xfrm>
              <a:blipFill>
                <a:blip r:embed="rId2"/>
                <a:stretch>
                  <a:fillRect l="-1043" t="-2104" r="-870"/>
                </a:stretch>
              </a:blipFill>
            </p:spPr>
            <p:txBody>
              <a:bodyPr/>
              <a:lstStyle/>
              <a:p>
                <a:r>
                  <a:rPr lang="en-BE">
                    <a:noFill/>
                  </a:rPr>
                  <a:t> </a:t>
                </a:r>
              </a:p>
            </p:txBody>
          </p:sp>
        </mc:Fallback>
      </mc:AlternateContent>
      <p:sp>
        <p:nvSpPr>
          <p:cNvPr id="4" name="Footer Placeholder 3">
            <a:extLst>
              <a:ext uri="{FF2B5EF4-FFF2-40B4-BE49-F238E27FC236}">
                <a16:creationId xmlns:a16="http://schemas.microsoft.com/office/drawing/2014/main" id="{C432882D-E19A-4981-824F-6430B08BB642}"/>
              </a:ext>
            </a:extLst>
          </p:cNvPr>
          <p:cNvSpPr>
            <a:spLocks noGrp="1"/>
          </p:cNvSpPr>
          <p:nvPr>
            <p:ph type="ftr" sz="quarter" idx="11"/>
          </p:nvPr>
        </p:nvSpPr>
        <p:spPr/>
        <p:txBody>
          <a:bodyPr/>
          <a:lstStyle/>
          <a:p>
            <a:r>
              <a:rPr lang="en-US"/>
              <a:t>Elementary Combinatorics and Probability - March 2021</a:t>
            </a:r>
            <a:endParaRPr lang="en-BE"/>
          </a:p>
        </p:txBody>
      </p:sp>
      <p:sp>
        <p:nvSpPr>
          <p:cNvPr id="5" name="Slide Number Placeholder 4">
            <a:extLst>
              <a:ext uri="{FF2B5EF4-FFF2-40B4-BE49-F238E27FC236}">
                <a16:creationId xmlns:a16="http://schemas.microsoft.com/office/drawing/2014/main" id="{F0F377A4-9268-4D43-9CAB-BEF482717D81}"/>
              </a:ext>
            </a:extLst>
          </p:cNvPr>
          <p:cNvSpPr>
            <a:spLocks noGrp="1"/>
          </p:cNvSpPr>
          <p:nvPr>
            <p:ph type="sldNum" sz="quarter" idx="12"/>
          </p:nvPr>
        </p:nvSpPr>
        <p:spPr/>
        <p:txBody>
          <a:bodyPr/>
          <a:lstStyle/>
          <a:p>
            <a:fld id="{08CF7B41-8972-4B54-B2ED-1FFF63F18177}" type="slidenum">
              <a:rPr lang="en-BE" smtClean="0"/>
              <a:t>159</a:t>
            </a:fld>
            <a:endParaRPr lang="en-BE"/>
          </a:p>
        </p:txBody>
      </p:sp>
    </p:spTree>
    <p:extLst>
      <p:ext uri="{BB962C8B-B14F-4D97-AF65-F5344CB8AC3E}">
        <p14:creationId xmlns:p14="http://schemas.microsoft.com/office/powerpoint/2010/main" val="13214380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12301951-DDDA-42B1-8AC2-D837E339B3DB}"/>
              </a:ext>
            </a:extLst>
          </p:cNvPr>
          <p:cNvSpPr>
            <a:spLocks noGrp="1"/>
          </p:cNvSpPr>
          <p:nvPr>
            <p:ph type="title"/>
          </p:nvPr>
        </p:nvSpPr>
        <p:spPr/>
        <p:txBody>
          <a:bodyPr/>
          <a:lstStyle/>
          <a:p>
            <a:r>
              <a:rPr lang="en-US" dirty="0"/>
              <a:t>Drug study</a:t>
            </a:r>
            <a:endParaRPr lang="en-BE" dirty="0"/>
          </a:p>
        </p:txBody>
      </p:sp>
      <mc:AlternateContent xmlns:mc="http://schemas.openxmlformats.org/markup-compatibility/2006" xmlns:a14="http://schemas.microsoft.com/office/drawing/2010/main">
        <mc:Choice Requires="a14">
          <p:sp>
            <p:nvSpPr>
              <p:cNvPr id="9" name="Content Placeholder 8">
                <a:extLst>
                  <a:ext uri="{FF2B5EF4-FFF2-40B4-BE49-F238E27FC236}">
                    <a16:creationId xmlns:a16="http://schemas.microsoft.com/office/drawing/2014/main" id="{EB6A59D9-3A40-4A14-BA80-007F93A5EE01}"/>
                  </a:ext>
                </a:extLst>
              </p:cNvPr>
              <p:cNvSpPr>
                <a:spLocks noGrp="1"/>
              </p:cNvSpPr>
              <p:nvPr>
                <p:ph idx="1"/>
              </p:nvPr>
            </p:nvSpPr>
            <p:spPr>
              <a:xfrm>
                <a:off x="838200" y="1409700"/>
                <a:ext cx="10515600" cy="4946650"/>
              </a:xfrm>
            </p:spPr>
            <p:txBody>
              <a:bodyPr/>
              <a:lstStyle/>
              <a:p>
                <a:pPr algn="just"/>
                <a:r>
                  <a:rPr lang="en-US" dirty="0"/>
                  <a:t>In a drug study of a group of 500 patients, 150 patients responded positively to drug A, 200 patients responded positively to drug B and 90 patients responded positively to both drug A and drug B. What is the probability that a patient responds positively to drug A given that this patient responded positively to drug B?</a:t>
                </a:r>
              </a:p>
              <a:p>
                <a:pPr algn="just"/>
                <a:endParaRPr lang="en-US" dirty="0"/>
              </a:p>
              <a:p>
                <a:pPr marL="0" indent="0" algn="ctr">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𝐵</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𝐴</m:t>
                              </m:r>
                              <m:r>
                                <a:rPr lang="en-US" b="0" i="1" smtClean="0">
                                  <a:latin typeface="Cambria Math" panose="02040503050406030204" pitchFamily="18" charset="0"/>
                                </a:rPr>
                                <m:t>∩ </m:t>
                              </m:r>
                              <m:r>
                                <a:rPr lang="en-US" b="0" i="1" smtClean="0">
                                  <a:latin typeface="Cambria Math" panose="02040503050406030204" pitchFamily="18" charset="0"/>
                                </a:rPr>
                                <m:t>𝐵</m:t>
                              </m:r>
                            </m:e>
                          </m:d>
                        </m:num>
                        <m:den>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𝐵</m:t>
                              </m:r>
                            </m:e>
                          </m:d>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90/500</m:t>
                          </m:r>
                        </m:num>
                        <m:den>
                          <m:r>
                            <a:rPr lang="en-US" b="0" i="1" smtClean="0">
                              <a:latin typeface="Cambria Math" panose="02040503050406030204" pitchFamily="18" charset="0"/>
                            </a:rPr>
                            <m:t>200/500</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90</m:t>
                          </m:r>
                        </m:num>
                        <m:den>
                          <m:r>
                            <a:rPr lang="en-US" b="0" i="1" smtClean="0">
                              <a:latin typeface="Cambria Math" panose="02040503050406030204" pitchFamily="18" charset="0"/>
                            </a:rPr>
                            <m:t>200</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9</m:t>
                          </m:r>
                        </m:num>
                        <m:den>
                          <m:r>
                            <a:rPr lang="en-US" b="0" i="1" smtClean="0">
                              <a:latin typeface="Cambria Math" panose="02040503050406030204" pitchFamily="18" charset="0"/>
                            </a:rPr>
                            <m:t>20</m:t>
                          </m:r>
                        </m:den>
                      </m:f>
                    </m:oMath>
                  </m:oMathPara>
                </a14:m>
                <a:endParaRPr lang="en-US" dirty="0"/>
              </a:p>
              <a:p>
                <a:pPr marL="0" indent="0" algn="just">
                  <a:buNone/>
                </a:pPr>
                <a:endParaRPr lang="en-US" dirty="0"/>
              </a:p>
              <a:p>
                <a:pPr marL="0" indent="0" algn="ctr">
                  <a:buNone/>
                </a:pPr>
                <a:endParaRPr lang="en-US" dirty="0"/>
              </a:p>
              <a:p>
                <a:endParaRPr lang="en-BE" dirty="0"/>
              </a:p>
            </p:txBody>
          </p:sp>
        </mc:Choice>
        <mc:Fallback xmlns="">
          <p:sp>
            <p:nvSpPr>
              <p:cNvPr id="9" name="Content Placeholder 8">
                <a:extLst>
                  <a:ext uri="{FF2B5EF4-FFF2-40B4-BE49-F238E27FC236}">
                    <a16:creationId xmlns:a16="http://schemas.microsoft.com/office/drawing/2014/main" id="{EB6A59D9-3A40-4A14-BA80-007F93A5EE01}"/>
                  </a:ext>
                </a:extLst>
              </p:cNvPr>
              <p:cNvSpPr>
                <a:spLocks noGrp="1" noRot="1" noChangeAspect="1" noMove="1" noResize="1" noEditPoints="1" noAdjustHandles="1" noChangeArrowheads="1" noChangeShapeType="1" noTextEdit="1"/>
              </p:cNvSpPr>
              <p:nvPr>
                <p:ph idx="1"/>
              </p:nvPr>
            </p:nvSpPr>
            <p:spPr>
              <a:xfrm>
                <a:off x="838200" y="1409700"/>
                <a:ext cx="10515600" cy="4946650"/>
              </a:xfrm>
              <a:blipFill>
                <a:blip r:embed="rId2"/>
                <a:stretch>
                  <a:fillRect l="-1043" t="-2094" r="-1159"/>
                </a:stretch>
              </a:blipFill>
            </p:spPr>
            <p:txBody>
              <a:bodyPr/>
              <a:lstStyle/>
              <a:p>
                <a:r>
                  <a:rPr lang="en-BE">
                    <a:noFill/>
                  </a:rPr>
                  <a:t> </a:t>
                </a:r>
              </a:p>
            </p:txBody>
          </p:sp>
        </mc:Fallback>
      </mc:AlternateContent>
      <p:sp>
        <p:nvSpPr>
          <p:cNvPr id="4" name="Footer Placeholder 3">
            <a:extLst>
              <a:ext uri="{FF2B5EF4-FFF2-40B4-BE49-F238E27FC236}">
                <a16:creationId xmlns:a16="http://schemas.microsoft.com/office/drawing/2014/main" id="{702F9345-1ABF-4CB1-BAD1-58C4642E426B}"/>
              </a:ext>
            </a:extLst>
          </p:cNvPr>
          <p:cNvSpPr>
            <a:spLocks noGrp="1"/>
          </p:cNvSpPr>
          <p:nvPr>
            <p:ph type="ftr" sz="quarter" idx="11"/>
          </p:nvPr>
        </p:nvSpPr>
        <p:spPr/>
        <p:txBody>
          <a:bodyPr/>
          <a:lstStyle/>
          <a:p>
            <a:r>
              <a:rPr lang="en-US"/>
              <a:t>Elementary Combinatorics and Probability - March 2021</a:t>
            </a:r>
            <a:endParaRPr lang="en-BE"/>
          </a:p>
        </p:txBody>
      </p:sp>
      <p:sp>
        <p:nvSpPr>
          <p:cNvPr id="5" name="Slide Number Placeholder 4">
            <a:extLst>
              <a:ext uri="{FF2B5EF4-FFF2-40B4-BE49-F238E27FC236}">
                <a16:creationId xmlns:a16="http://schemas.microsoft.com/office/drawing/2014/main" id="{CF6CD7D5-7BFE-4098-8085-20A8772B18BB}"/>
              </a:ext>
            </a:extLst>
          </p:cNvPr>
          <p:cNvSpPr>
            <a:spLocks noGrp="1"/>
          </p:cNvSpPr>
          <p:nvPr>
            <p:ph type="sldNum" sz="quarter" idx="12"/>
          </p:nvPr>
        </p:nvSpPr>
        <p:spPr/>
        <p:txBody>
          <a:bodyPr/>
          <a:lstStyle/>
          <a:p>
            <a:fld id="{08CF7B41-8972-4B54-B2ED-1FFF63F18177}" type="slidenum">
              <a:rPr lang="en-BE" smtClean="0"/>
              <a:t>16</a:t>
            </a:fld>
            <a:endParaRPr lang="en-BE"/>
          </a:p>
        </p:txBody>
      </p:sp>
    </p:spTree>
    <p:extLst>
      <p:ext uri="{BB962C8B-B14F-4D97-AF65-F5344CB8AC3E}">
        <p14:creationId xmlns:p14="http://schemas.microsoft.com/office/powerpoint/2010/main" val="3653573708"/>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C910F6-EDB9-4A36-97C5-B610F0725F6E}"/>
              </a:ext>
            </a:extLst>
          </p:cNvPr>
          <p:cNvSpPr>
            <a:spLocks noGrp="1"/>
          </p:cNvSpPr>
          <p:nvPr>
            <p:ph type="title"/>
          </p:nvPr>
        </p:nvSpPr>
        <p:spPr/>
        <p:txBody>
          <a:bodyPr/>
          <a:lstStyle/>
          <a:p>
            <a:r>
              <a:rPr lang="en-US" dirty="0"/>
              <a:t>Unfair coin</a:t>
            </a:r>
            <a:endParaRPr lang="en-B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D61E334-0073-4924-8D96-0DA18E6BEA9B}"/>
                  </a:ext>
                </a:extLst>
              </p:cNvPr>
              <p:cNvSpPr>
                <a:spLocks noGrp="1"/>
              </p:cNvSpPr>
              <p:nvPr>
                <p:ph idx="1"/>
              </p:nvPr>
            </p:nvSpPr>
            <p:spPr>
              <a:xfrm>
                <a:off x="838200" y="1434164"/>
                <a:ext cx="10515600" cy="4922186"/>
              </a:xfrm>
            </p:spPr>
            <p:txBody>
              <a:bodyPr>
                <a:normAutofit/>
              </a:bodyPr>
              <a:lstStyle/>
              <a:p>
                <a:r>
                  <a:rPr lang="en-US" dirty="0"/>
                  <a:t>You are tossing an unfair coin with the probability of heads 0.6 twice. Let random variable </a:t>
                </a:r>
                <a14:m>
                  <m:oMath xmlns:m="http://schemas.openxmlformats.org/officeDocument/2006/math">
                    <m:r>
                      <a:rPr lang="en-US" i="1" dirty="0" smtClean="0">
                        <a:latin typeface="Cambria Math" panose="02040503050406030204" pitchFamily="18" charset="0"/>
                      </a:rPr>
                      <m:t>𝑋</m:t>
                    </m:r>
                  </m:oMath>
                </a14:m>
                <a:r>
                  <a:rPr lang="en-US" dirty="0"/>
                  <a:t> denote the total number of heads.</a:t>
                </a:r>
                <a:br>
                  <a:rPr lang="en-US" dirty="0"/>
                </a:br>
                <a:br>
                  <a:rPr lang="en-US" dirty="0"/>
                </a:b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𝑋</m:t>
                        </m:r>
                      </m:sub>
                    </m:sSub>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0, 1, 2</m:t>
                        </m:r>
                      </m:e>
                    </m:d>
                  </m:oMath>
                </a14:m>
                <a:r>
                  <a:rPr lang="en-US" dirty="0"/>
                  <a:t> </a:t>
                </a:r>
                <a:br>
                  <a:rPr lang="en-US" dirty="0"/>
                </a:br>
                <a:br>
                  <a:rPr lang="en-US" dirty="0"/>
                </a:br>
                <a:r>
                  <a:rPr lang="en-US" dirty="0"/>
                  <a:t>PMF:</a:t>
                </a:r>
                <a:br>
                  <a:rPr lang="en-US" dirty="0"/>
                </a:b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𝑋</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eqArr>
                          <m:eqArrPr>
                            <m:ctrlPr>
                              <a:rPr lang="en-US" b="0" i="1" smtClean="0">
                                <a:latin typeface="Cambria Math" panose="02040503050406030204" pitchFamily="18" charset="0"/>
                              </a:rPr>
                            </m:ctrlPr>
                          </m:eqArrPr>
                          <m:e>
                            <m:sSup>
                              <m:sSupPr>
                                <m:ctrlPr>
                                  <a:rPr lang="en-US" b="0" i="1" smtClean="0">
                                    <a:latin typeface="Cambria Math" panose="02040503050406030204" pitchFamily="18" charset="0"/>
                                  </a:rPr>
                                </m:ctrlPr>
                              </m:sSupPr>
                              <m:e>
                                <m:r>
                                  <a:rPr lang="en-US" b="0" i="1" smtClean="0">
                                    <a:latin typeface="Cambria Math" panose="02040503050406030204" pitchFamily="18" charset="0"/>
                                  </a:rPr>
                                  <m:t>0.4</m:t>
                                </m:r>
                              </m:e>
                              <m:sup>
                                <m:r>
                                  <a:rPr lang="en-US" b="0" i="1" smtClean="0">
                                    <a:latin typeface="Cambria Math" panose="02040503050406030204" pitchFamily="18" charset="0"/>
                                  </a:rPr>
                                  <m:t>2</m:t>
                                </m:r>
                              </m:sup>
                            </m:sSup>
                            <m:r>
                              <a:rPr lang="en-US" b="0" i="1" smtClean="0">
                                <a:latin typeface="Cambria Math" panose="02040503050406030204" pitchFamily="18" charset="0"/>
                              </a:rPr>
                              <m:t>,               </m:t>
                            </m:r>
                            <m:r>
                              <a:rPr lang="en-US" b="0" i="1" smtClean="0">
                                <a:latin typeface="Cambria Math" panose="02040503050406030204" pitchFamily="18" charset="0"/>
                              </a:rPr>
                              <m:t>𝑥</m:t>
                            </m:r>
                            <m:r>
                              <a:rPr lang="en-US" b="0" i="1" smtClean="0">
                                <a:latin typeface="Cambria Math" panose="02040503050406030204" pitchFamily="18" charset="0"/>
                              </a:rPr>
                              <m:t>=0</m:t>
                            </m:r>
                          </m:e>
                          <m:e>
                            <m:r>
                              <a:rPr lang="en-US" b="0" i="1" smtClean="0">
                                <a:latin typeface="Cambria Math" panose="02040503050406030204" pitchFamily="18" charset="0"/>
                              </a:rPr>
                              <m:t>2⋅0.4⋅0.6,  </m:t>
                            </m:r>
                            <m:r>
                              <a:rPr lang="en-US" b="0" i="1" smtClean="0">
                                <a:latin typeface="Cambria Math" panose="02040503050406030204" pitchFamily="18" charset="0"/>
                              </a:rPr>
                              <m:t>𝑥</m:t>
                            </m:r>
                            <m:r>
                              <a:rPr lang="en-US" b="0" i="1" smtClean="0">
                                <a:latin typeface="Cambria Math" panose="02040503050406030204" pitchFamily="18" charset="0"/>
                              </a:rPr>
                              <m:t>=1</m:t>
                            </m:r>
                          </m:e>
                          <m:e>
                            <m:sSup>
                              <m:sSupPr>
                                <m:ctrlPr>
                                  <a:rPr lang="en-US" b="0" i="1" smtClean="0">
                                    <a:latin typeface="Cambria Math" panose="02040503050406030204" pitchFamily="18" charset="0"/>
                                  </a:rPr>
                                </m:ctrlPr>
                              </m:sSupPr>
                              <m:e>
                                <m:r>
                                  <a:rPr lang="en-US" b="0" i="1" smtClean="0">
                                    <a:latin typeface="Cambria Math" panose="02040503050406030204" pitchFamily="18" charset="0"/>
                                  </a:rPr>
                                  <m:t>0.6</m:t>
                                </m:r>
                              </m:e>
                              <m:sup>
                                <m:r>
                                  <a:rPr lang="en-US" b="0" i="1" smtClean="0">
                                    <a:latin typeface="Cambria Math" panose="02040503050406030204" pitchFamily="18" charset="0"/>
                                  </a:rPr>
                                  <m:t>2</m:t>
                                </m:r>
                              </m:sup>
                            </m:sSup>
                            <m:r>
                              <a:rPr lang="en-US" b="0" i="1" smtClean="0">
                                <a:latin typeface="Cambria Math" panose="02040503050406030204" pitchFamily="18" charset="0"/>
                              </a:rPr>
                              <m:t>,               </m:t>
                            </m:r>
                            <m:r>
                              <a:rPr lang="en-US" b="0" i="1" smtClean="0">
                                <a:latin typeface="Cambria Math" panose="02040503050406030204" pitchFamily="18" charset="0"/>
                              </a:rPr>
                              <m:t>𝑥</m:t>
                            </m:r>
                            <m:r>
                              <a:rPr lang="en-US" b="0" i="1" smtClean="0">
                                <a:latin typeface="Cambria Math" panose="02040503050406030204" pitchFamily="18" charset="0"/>
                              </a:rPr>
                              <m:t>=2</m:t>
                            </m:r>
                          </m:e>
                          <m:e>
                            <m:r>
                              <a:rPr lang="en-US" b="0" i="1" smtClean="0">
                                <a:solidFill>
                                  <a:schemeClr val="bg1"/>
                                </a:solidFill>
                                <a:latin typeface="Cambria Math" panose="02040503050406030204" pitchFamily="18" charset="0"/>
                              </a:rPr>
                              <m:t>0,</m:t>
                            </m:r>
                            <m:r>
                              <a:rPr lang="en-US" b="0" i="1" smtClean="0">
                                <a:latin typeface="Cambria Math" panose="02040503050406030204" pitchFamily="18" charset="0"/>
                              </a:rPr>
                              <m:t>           </m:t>
                            </m:r>
                            <m:r>
                              <a:rPr lang="en-US" b="0" i="1" smtClean="0">
                                <a:latin typeface="Cambria Math" panose="02040503050406030204" pitchFamily="18" charset="0"/>
                              </a:rPr>
                              <m:t>𝑜𝑡h𝑒𝑟𝑤𝑖𝑠𝑒</m:t>
                            </m:r>
                          </m:e>
                        </m:eqArr>
                      </m:e>
                    </m:d>
                  </m:oMath>
                </a14:m>
                <a:endParaRPr lang="en-BE" dirty="0"/>
              </a:p>
            </p:txBody>
          </p:sp>
        </mc:Choice>
        <mc:Fallback xmlns="">
          <p:sp>
            <p:nvSpPr>
              <p:cNvPr id="3" name="Content Placeholder 2">
                <a:extLst>
                  <a:ext uri="{FF2B5EF4-FFF2-40B4-BE49-F238E27FC236}">
                    <a16:creationId xmlns:a16="http://schemas.microsoft.com/office/drawing/2014/main" id="{8D61E334-0073-4924-8D96-0DA18E6BEA9B}"/>
                  </a:ext>
                </a:extLst>
              </p:cNvPr>
              <p:cNvSpPr>
                <a:spLocks noGrp="1" noRot="1" noChangeAspect="1" noMove="1" noResize="1" noEditPoints="1" noAdjustHandles="1" noChangeArrowheads="1" noChangeShapeType="1" noTextEdit="1"/>
              </p:cNvSpPr>
              <p:nvPr>
                <p:ph idx="1"/>
              </p:nvPr>
            </p:nvSpPr>
            <p:spPr>
              <a:xfrm>
                <a:off x="838200" y="1434164"/>
                <a:ext cx="10515600" cy="4922186"/>
              </a:xfrm>
              <a:blipFill>
                <a:blip r:embed="rId2"/>
                <a:stretch>
                  <a:fillRect l="-1043" t="-2104" r="-870"/>
                </a:stretch>
              </a:blipFill>
            </p:spPr>
            <p:txBody>
              <a:bodyPr/>
              <a:lstStyle/>
              <a:p>
                <a:r>
                  <a:rPr lang="en-BE">
                    <a:noFill/>
                  </a:rPr>
                  <a:t> </a:t>
                </a:r>
              </a:p>
            </p:txBody>
          </p:sp>
        </mc:Fallback>
      </mc:AlternateContent>
      <p:sp>
        <p:nvSpPr>
          <p:cNvPr id="4" name="Footer Placeholder 3">
            <a:extLst>
              <a:ext uri="{FF2B5EF4-FFF2-40B4-BE49-F238E27FC236}">
                <a16:creationId xmlns:a16="http://schemas.microsoft.com/office/drawing/2014/main" id="{C432882D-E19A-4981-824F-6430B08BB642}"/>
              </a:ext>
            </a:extLst>
          </p:cNvPr>
          <p:cNvSpPr>
            <a:spLocks noGrp="1"/>
          </p:cNvSpPr>
          <p:nvPr>
            <p:ph type="ftr" sz="quarter" idx="11"/>
          </p:nvPr>
        </p:nvSpPr>
        <p:spPr/>
        <p:txBody>
          <a:bodyPr/>
          <a:lstStyle/>
          <a:p>
            <a:r>
              <a:rPr lang="en-US"/>
              <a:t>Elementary Combinatorics and Probability - March 2021</a:t>
            </a:r>
            <a:endParaRPr lang="en-BE"/>
          </a:p>
        </p:txBody>
      </p:sp>
      <p:sp>
        <p:nvSpPr>
          <p:cNvPr id="5" name="Slide Number Placeholder 4">
            <a:extLst>
              <a:ext uri="{FF2B5EF4-FFF2-40B4-BE49-F238E27FC236}">
                <a16:creationId xmlns:a16="http://schemas.microsoft.com/office/drawing/2014/main" id="{F0F377A4-9268-4D43-9CAB-BEF482717D81}"/>
              </a:ext>
            </a:extLst>
          </p:cNvPr>
          <p:cNvSpPr>
            <a:spLocks noGrp="1"/>
          </p:cNvSpPr>
          <p:nvPr>
            <p:ph type="sldNum" sz="quarter" idx="12"/>
          </p:nvPr>
        </p:nvSpPr>
        <p:spPr/>
        <p:txBody>
          <a:bodyPr/>
          <a:lstStyle/>
          <a:p>
            <a:fld id="{08CF7B41-8972-4B54-B2ED-1FFF63F18177}" type="slidenum">
              <a:rPr lang="en-BE" smtClean="0"/>
              <a:t>160</a:t>
            </a:fld>
            <a:endParaRPr lang="en-BE"/>
          </a:p>
        </p:txBody>
      </p:sp>
    </p:spTree>
    <p:extLst>
      <p:ext uri="{BB962C8B-B14F-4D97-AF65-F5344CB8AC3E}">
        <p14:creationId xmlns:p14="http://schemas.microsoft.com/office/powerpoint/2010/main" val="591927480"/>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C910F6-EDB9-4A36-97C5-B610F0725F6E}"/>
              </a:ext>
            </a:extLst>
          </p:cNvPr>
          <p:cNvSpPr>
            <a:spLocks noGrp="1"/>
          </p:cNvSpPr>
          <p:nvPr>
            <p:ph type="title"/>
          </p:nvPr>
        </p:nvSpPr>
        <p:spPr/>
        <p:txBody>
          <a:bodyPr/>
          <a:lstStyle/>
          <a:p>
            <a:r>
              <a:rPr lang="en-US" dirty="0"/>
              <a:t>Unfair coin</a:t>
            </a:r>
            <a:endParaRPr lang="en-B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D61E334-0073-4924-8D96-0DA18E6BEA9B}"/>
                  </a:ext>
                </a:extLst>
              </p:cNvPr>
              <p:cNvSpPr>
                <a:spLocks noGrp="1"/>
              </p:cNvSpPr>
              <p:nvPr>
                <p:ph idx="1"/>
              </p:nvPr>
            </p:nvSpPr>
            <p:spPr>
              <a:xfrm>
                <a:off x="838200" y="1434164"/>
                <a:ext cx="10515600" cy="4922186"/>
              </a:xfrm>
            </p:spPr>
            <p:txBody>
              <a:bodyPr>
                <a:normAutofit/>
              </a:bodyPr>
              <a:lstStyle/>
              <a:p>
                <a:r>
                  <a:rPr lang="en-US" dirty="0"/>
                  <a:t>You are tossing an unfair coin with the probability of heads 0.6 twice. Let random variable </a:t>
                </a:r>
                <a14:m>
                  <m:oMath xmlns:m="http://schemas.openxmlformats.org/officeDocument/2006/math">
                    <m:r>
                      <a:rPr lang="en-US" i="1" dirty="0" smtClean="0">
                        <a:latin typeface="Cambria Math" panose="02040503050406030204" pitchFamily="18" charset="0"/>
                      </a:rPr>
                      <m:t>𝑋</m:t>
                    </m:r>
                  </m:oMath>
                </a14:m>
                <a:r>
                  <a:rPr lang="en-US" dirty="0"/>
                  <a:t> denote the total number of heads.</a:t>
                </a:r>
                <a:br>
                  <a:rPr lang="en-US" dirty="0"/>
                </a:br>
                <a:br>
                  <a:rPr lang="en-US" dirty="0"/>
                </a:b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𝑋</m:t>
                        </m:r>
                      </m:sub>
                    </m:sSub>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0, 1, 2</m:t>
                        </m:r>
                      </m:e>
                    </m:d>
                  </m:oMath>
                </a14:m>
                <a:r>
                  <a:rPr lang="en-US" dirty="0"/>
                  <a:t> </a:t>
                </a:r>
                <a:br>
                  <a:rPr lang="en-US" dirty="0"/>
                </a:br>
                <a:br>
                  <a:rPr lang="en-US" dirty="0"/>
                </a:br>
                <a:r>
                  <a:rPr lang="en-US" dirty="0"/>
                  <a:t>PMF:</a:t>
                </a:r>
                <a:br>
                  <a:rPr lang="en-US" dirty="0"/>
                </a:b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𝑋</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eqArr>
                          <m:eqArrPr>
                            <m:ctrlPr>
                              <a:rPr lang="en-US" b="0" i="1" smtClean="0">
                                <a:latin typeface="Cambria Math" panose="02040503050406030204" pitchFamily="18" charset="0"/>
                              </a:rPr>
                            </m:ctrlPr>
                          </m:eqArrPr>
                          <m:e>
                            <m:sSup>
                              <m:sSupPr>
                                <m:ctrlPr>
                                  <a:rPr lang="en-US" b="0" i="1" smtClean="0">
                                    <a:latin typeface="Cambria Math" panose="02040503050406030204" pitchFamily="18" charset="0"/>
                                  </a:rPr>
                                </m:ctrlPr>
                              </m:sSupPr>
                              <m:e>
                                <m:r>
                                  <a:rPr lang="en-US" b="0" i="1" smtClean="0">
                                    <a:latin typeface="Cambria Math" panose="02040503050406030204" pitchFamily="18" charset="0"/>
                                  </a:rPr>
                                  <m:t>0.4</m:t>
                                </m:r>
                              </m:e>
                              <m:sup>
                                <m:r>
                                  <a:rPr lang="en-US" b="0" i="1" smtClean="0">
                                    <a:latin typeface="Cambria Math" panose="02040503050406030204" pitchFamily="18" charset="0"/>
                                  </a:rPr>
                                  <m:t>2</m:t>
                                </m:r>
                              </m:sup>
                            </m:sSup>
                            <m:r>
                              <a:rPr lang="en-US" b="0" i="1" smtClean="0">
                                <a:latin typeface="Cambria Math" panose="02040503050406030204" pitchFamily="18" charset="0"/>
                              </a:rPr>
                              <m:t>,               </m:t>
                            </m:r>
                            <m:r>
                              <a:rPr lang="en-US" b="0" i="1" smtClean="0">
                                <a:latin typeface="Cambria Math" panose="02040503050406030204" pitchFamily="18" charset="0"/>
                              </a:rPr>
                              <m:t>𝑥</m:t>
                            </m:r>
                            <m:r>
                              <a:rPr lang="en-US" b="0" i="1" smtClean="0">
                                <a:latin typeface="Cambria Math" panose="02040503050406030204" pitchFamily="18" charset="0"/>
                              </a:rPr>
                              <m:t>=0</m:t>
                            </m:r>
                          </m:e>
                          <m:e>
                            <m:r>
                              <a:rPr lang="en-US" b="0" i="1" smtClean="0">
                                <a:latin typeface="Cambria Math" panose="02040503050406030204" pitchFamily="18" charset="0"/>
                              </a:rPr>
                              <m:t>2⋅0.4⋅0.6,  </m:t>
                            </m:r>
                            <m:r>
                              <a:rPr lang="en-US" b="0" i="1" smtClean="0">
                                <a:latin typeface="Cambria Math" panose="02040503050406030204" pitchFamily="18" charset="0"/>
                              </a:rPr>
                              <m:t>𝑥</m:t>
                            </m:r>
                            <m:r>
                              <a:rPr lang="en-US" b="0" i="1" smtClean="0">
                                <a:latin typeface="Cambria Math" panose="02040503050406030204" pitchFamily="18" charset="0"/>
                              </a:rPr>
                              <m:t>=1</m:t>
                            </m:r>
                          </m:e>
                          <m:e>
                            <m:sSup>
                              <m:sSupPr>
                                <m:ctrlPr>
                                  <a:rPr lang="en-US" b="0" i="1" smtClean="0">
                                    <a:latin typeface="Cambria Math" panose="02040503050406030204" pitchFamily="18" charset="0"/>
                                  </a:rPr>
                                </m:ctrlPr>
                              </m:sSupPr>
                              <m:e>
                                <m:r>
                                  <a:rPr lang="en-US" b="0" i="1" smtClean="0">
                                    <a:latin typeface="Cambria Math" panose="02040503050406030204" pitchFamily="18" charset="0"/>
                                  </a:rPr>
                                  <m:t>0.6</m:t>
                                </m:r>
                              </m:e>
                              <m:sup>
                                <m:r>
                                  <a:rPr lang="en-US" b="0" i="1" smtClean="0">
                                    <a:latin typeface="Cambria Math" panose="02040503050406030204" pitchFamily="18" charset="0"/>
                                  </a:rPr>
                                  <m:t>2</m:t>
                                </m:r>
                              </m:sup>
                            </m:sSup>
                            <m:r>
                              <a:rPr lang="en-US" b="0" i="1" smtClean="0">
                                <a:latin typeface="Cambria Math" panose="02040503050406030204" pitchFamily="18" charset="0"/>
                              </a:rPr>
                              <m:t>,               </m:t>
                            </m:r>
                            <m:r>
                              <a:rPr lang="en-US" b="0" i="1" smtClean="0">
                                <a:latin typeface="Cambria Math" panose="02040503050406030204" pitchFamily="18" charset="0"/>
                              </a:rPr>
                              <m:t>𝑥</m:t>
                            </m:r>
                            <m:r>
                              <a:rPr lang="en-US" b="0" i="1" smtClean="0">
                                <a:latin typeface="Cambria Math" panose="02040503050406030204" pitchFamily="18" charset="0"/>
                              </a:rPr>
                              <m:t>=2</m:t>
                            </m:r>
                          </m:e>
                          <m:e>
                            <m:r>
                              <a:rPr lang="en-US" b="0" i="1" smtClean="0">
                                <a:latin typeface="Cambria Math" panose="02040503050406030204" pitchFamily="18" charset="0"/>
                              </a:rPr>
                              <m:t>0,           </m:t>
                            </m:r>
                            <m:r>
                              <a:rPr lang="en-US" b="0" i="1" smtClean="0">
                                <a:latin typeface="Cambria Math" panose="02040503050406030204" pitchFamily="18" charset="0"/>
                              </a:rPr>
                              <m:t>𝑜𝑡h𝑒𝑟𝑤𝑖𝑠𝑒</m:t>
                            </m:r>
                          </m:e>
                        </m:eqArr>
                      </m:e>
                    </m:d>
                  </m:oMath>
                </a14:m>
                <a:endParaRPr lang="en-BE" dirty="0"/>
              </a:p>
            </p:txBody>
          </p:sp>
        </mc:Choice>
        <mc:Fallback xmlns="">
          <p:sp>
            <p:nvSpPr>
              <p:cNvPr id="3" name="Content Placeholder 2">
                <a:extLst>
                  <a:ext uri="{FF2B5EF4-FFF2-40B4-BE49-F238E27FC236}">
                    <a16:creationId xmlns:a16="http://schemas.microsoft.com/office/drawing/2014/main" id="{8D61E334-0073-4924-8D96-0DA18E6BEA9B}"/>
                  </a:ext>
                </a:extLst>
              </p:cNvPr>
              <p:cNvSpPr>
                <a:spLocks noGrp="1" noRot="1" noChangeAspect="1" noMove="1" noResize="1" noEditPoints="1" noAdjustHandles="1" noChangeArrowheads="1" noChangeShapeType="1" noTextEdit="1"/>
              </p:cNvSpPr>
              <p:nvPr>
                <p:ph idx="1"/>
              </p:nvPr>
            </p:nvSpPr>
            <p:spPr>
              <a:xfrm>
                <a:off x="838200" y="1434164"/>
                <a:ext cx="10515600" cy="4922186"/>
              </a:xfrm>
              <a:blipFill>
                <a:blip r:embed="rId2"/>
                <a:stretch>
                  <a:fillRect l="-1043" t="-2104" r="-870"/>
                </a:stretch>
              </a:blipFill>
            </p:spPr>
            <p:txBody>
              <a:bodyPr/>
              <a:lstStyle/>
              <a:p>
                <a:r>
                  <a:rPr lang="en-BE">
                    <a:noFill/>
                  </a:rPr>
                  <a:t> </a:t>
                </a:r>
              </a:p>
            </p:txBody>
          </p:sp>
        </mc:Fallback>
      </mc:AlternateContent>
      <p:sp>
        <p:nvSpPr>
          <p:cNvPr id="4" name="Footer Placeholder 3">
            <a:extLst>
              <a:ext uri="{FF2B5EF4-FFF2-40B4-BE49-F238E27FC236}">
                <a16:creationId xmlns:a16="http://schemas.microsoft.com/office/drawing/2014/main" id="{C432882D-E19A-4981-824F-6430B08BB642}"/>
              </a:ext>
            </a:extLst>
          </p:cNvPr>
          <p:cNvSpPr>
            <a:spLocks noGrp="1"/>
          </p:cNvSpPr>
          <p:nvPr>
            <p:ph type="ftr" sz="quarter" idx="11"/>
          </p:nvPr>
        </p:nvSpPr>
        <p:spPr/>
        <p:txBody>
          <a:bodyPr/>
          <a:lstStyle/>
          <a:p>
            <a:r>
              <a:rPr lang="en-US"/>
              <a:t>Elementary Combinatorics and Probability - March 2021</a:t>
            </a:r>
            <a:endParaRPr lang="en-BE"/>
          </a:p>
        </p:txBody>
      </p:sp>
      <p:sp>
        <p:nvSpPr>
          <p:cNvPr id="5" name="Slide Number Placeholder 4">
            <a:extLst>
              <a:ext uri="{FF2B5EF4-FFF2-40B4-BE49-F238E27FC236}">
                <a16:creationId xmlns:a16="http://schemas.microsoft.com/office/drawing/2014/main" id="{F0F377A4-9268-4D43-9CAB-BEF482717D81}"/>
              </a:ext>
            </a:extLst>
          </p:cNvPr>
          <p:cNvSpPr>
            <a:spLocks noGrp="1"/>
          </p:cNvSpPr>
          <p:nvPr>
            <p:ph type="sldNum" sz="quarter" idx="12"/>
          </p:nvPr>
        </p:nvSpPr>
        <p:spPr/>
        <p:txBody>
          <a:bodyPr/>
          <a:lstStyle/>
          <a:p>
            <a:fld id="{08CF7B41-8972-4B54-B2ED-1FFF63F18177}" type="slidenum">
              <a:rPr lang="en-BE" smtClean="0"/>
              <a:t>161</a:t>
            </a:fld>
            <a:endParaRPr lang="en-BE"/>
          </a:p>
        </p:txBody>
      </p:sp>
    </p:spTree>
    <p:extLst>
      <p:ext uri="{BB962C8B-B14F-4D97-AF65-F5344CB8AC3E}">
        <p14:creationId xmlns:p14="http://schemas.microsoft.com/office/powerpoint/2010/main" val="667919333"/>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C910F6-EDB9-4A36-97C5-B610F0725F6E}"/>
              </a:ext>
            </a:extLst>
          </p:cNvPr>
          <p:cNvSpPr>
            <a:spLocks noGrp="1"/>
          </p:cNvSpPr>
          <p:nvPr>
            <p:ph type="title"/>
          </p:nvPr>
        </p:nvSpPr>
        <p:spPr/>
        <p:txBody>
          <a:bodyPr/>
          <a:lstStyle/>
          <a:p>
            <a:r>
              <a:rPr lang="en-US" dirty="0"/>
              <a:t>Unfair coin</a:t>
            </a:r>
            <a:endParaRPr lang="en-B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D61E334-0073-4924-8D96-0DA18E6BEA9B}"/>
                  </a:ext>
                </a:extLst>
              </p:cNvPr>
              <p:cNvSpPr>
                <a:spLocks noGrp="1"/>
              </p:cNvSpPr>
              <p:nvPr>
                <p:ph idx="1"/>
              </p:nvPr>
            </p:nvSpPr>
            <p:spPr>
              <a:xfrm>
                <a:off x="838200" y="1299411"/>
                <a:ext cx="10515600" cy="5241089"/>
              </a:xfrm>
            </p:spPr>
            <p:txBody>
              <a:bodyPr>
                <a:normAutofit lnSpcReduction="10000"/>
              </a:bodyPr>
              <a:lstStyle/>
              <a:p>
                <a:pPr>
                  <a:lnSpc>
                    <a:spcPct val="110000"/>
                  </a:lnSpc>
                </a:pPr>
                <a:r>
                  <a:rPr lang="en-US" dirty="0"/>
                  <a:t>You are tossing an unfair coin with the probability of heads 0.6 twice. Let random variable </a:t>
                </a:r>
                <a14:m>
                  <m:oMath xmlns:m="http://schemas.openxmlformats.org/officeDocument/2006/math">
                    <m:r>
                      <a:rPr lang="en-US" i="1" dirty="0" smtClean="0">
                        <a:latin typeface="Cambria Math" panose="02040503050406030204" pitchFamily="18" charset="0"/>
                      </a:rPr>
                      <m:t>𝑋</m:t>
                    </m:r>
                  </m:oMath>
                </a14:m>
                <a:r>
                  <a:rPr lang="en-US" dirty="0"/>
                  <a:t> denote the total number of heads.</a:t>
                </a:r>
                <a:br>
                  <a:rPr lang="en-US" dirty="0"/>
                </a:br>
                <a:br>
                  <a:rPr lang="en-US" sz="1400" dirty="0"/>
                </a:br>
                <a:r>
                  <a:rPr lang="en-US" dirty="0"/>
                  <a:t>PMF:</a:t>
                </a:r>
                <a:br>
                  <a:rPr lang="en-US" dirty="0"/>
                </a:b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𝑋</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eqArr>
                          <m:eqArrPr>
                            <m:ctrlPr>
                              <a:rPr lang="en-US" b="0" i="1" smtClean="0">
                                <a:latin typeface="Cambria Math" panose="02040503050406030204" pitchFamily="18" charset="0"/>
                              </a:rPr>
                            </m:ctrlPr>
                          </m:eqArrPr>
                          <m:e>
                            <m:sSup>
                              <m:sSupPr>
                                <m:ctrlPr>
                                  <a:rPr lang="en-US" b="0" i="1" smtClean="0">
                                    <a:latin typeface="Cambria Math" panose="02040503050406030204" pitchFamily="18" charset="0"/>
                                  </a:rPr>
                                </m:ctrlPr>
                              </m:sSupPr>
                              <m:e>
                                <m:r>
                                  <a:rPr lang="en-US" b="0" i="1" smtClean="0">
                                    <a:latin typeface="Cambria Math" panose="02040503050406030204" pitchFamily="18" charset="0"/>
                                  </a:rPr>
                                  <m:t>0.4</m:t>
                                </m:r>
                              </m:e>
                              <m:sup>
                                <m:r>
                                  <a:rPr lang="en-US" b="0" i="1" smtClean="0">
                                    <a:latin typeface="Cambria Math" panose="02040503050406030204" pitchFamily="18" charset="0"/>
                                  </a:rPr>
                                  <m:t>2</m:t>
                                </m:r>
                              </m:sup>
                            </m:sSup>
                            <m:r>
                              <a:rPr lang="en-US" b="0" i="1" smtClean="0">
                                <a:latin typeface="Cambria Math" panose="02040503050406030204" pitchFamily="18" charset="0"/>
                              </a:rPr>
                              <m:t>,               </m:t>
                            </m:r>
                            <m:r>
                              <a:rPr lang="en-US" b="0" i="1" smtClean="0">
                                <a:latin typeface="Cambria Math" panose="02040503050406030204" pitchFamily="18" charset="0"/>
                              </a:rPr>
                              <m:t>𝑥</m:t>
                            </m:r>
                            <m:r>
                              <a:rPr lang="en-US" b="0" i="1" smtClean="0">
                                <a:latin typeface="Cambria Math" panose="02040503050406030204" pitchFamily="18" charset="0"/>
                              </a:rPr>
                              <m:t>=0</m:t>
                            </m:r>
                          </m:e>
                          <m:e>
                            <m:r>
                              <a:rPr lang="en-US" b="0" i="1" smtClean="0">
                                <a:latin typeface="Cambria Math" panose="02040503050406030204" pitchFamily="18" charset="0"/>
                              </a:rPr>
                              <m:t>2⋅0.4⋅0.6,  </m:t>
                            </m:r>
                            <m:r>
                              <a:rPr lang="en-US" b="0" i="1" smtClean="0">
                                <a:latin typeface="Cambria Math" panose="02040503050406030204" pitchFamily="18" charset="0"/>
                              </a:rPr>
                              <m:t>𝑥</m:t>
                            </m:r>
                            <m:r>
                              <a:rPr lang="en-US" b="0" i="1" smtClean="0">
                                <a:latin typeface="Cambria Math" panose="02040503050406030204" pitchFamily="18" charset="0"/>
                              </a:rPr>
                              <m:t>=1</m:t>
                            </m:r>
                          </m:e>
                          <m:e>
                            <m:sSup>
                              <m:sSupPr>
                                <m:ctrlPr>
                                  <a:rPr lang="en-US" b="0" i="1" smtClean="0">
                                    <a:latin typeface="Cambria Math" panose="02040503050406030204" pitchFamily="18" charset="0"/>
                                  </a:rPr>
                                </m:ctrlPr>
                              </m:sSupPr>
                              <m:e>
                                <m:r>
                                  <a:rPr lang="en-US" b="0" i="1" smtClean="0">
                                    <a:latin typeface="Cambria Math" panose="02040503050406030204" pitchFamily="18" charset="0"/>
                                  </a:rPr>
                                  <m:t>0.6</m:t>
                                </m:r>
                              </m:e>
                              <m:sup>
                                <m:r>
                                  <a:rPr lang="en-US" b="0" i="1" smtClean="0">
                                    <a:latin typeface="Cambria Math" panose="02040503050406030204" pitchFamily="18" charset="0"/>
                                  </a:rPr>
                                  <m:t>2</m:t>
                                </m:r>
                              </m:sup>
                            </m:sSup>
                            <m:r>
                              <a:rPr lang="en-US" b="0" i="1" smtClean="0">
                                <a:latin typeface="Cambria Math" panose="02040503050406030204" pitchFamily="18" charset="0"/>
                              </a:rPr>
                              <m:t>,               </m:t>
                            </m:r>
                            <m:r>
                              <a:rPr lang="en-US" b="0" i="1" smtClean="0">
                                <a:latin typeface="Cambria Math" panose="02040503050406030204" pitchFamily="18" charset="0"/>
                              </a:rPr>
                              <m:t>𝑥</m:t>
                            </m:r>
                            <m:r>
                              <a:rPr lang="en-US" b="0" i="1" smtClean="0">
                                <a:latin typeface="Cambria Math" panose="02040503050406030204" pitchFamily="18" charset="0"/>
                              </a:rPr>
                              <m:t>=2</m:t>
                            </m:r>
                          </m:e>
                          <m:e>
                            <m:r>
                              <a:rPr lang="en-US" b="0" i="1" smtClean="0">
                                <a:latin typeface="Cambria Math" panose="02040503050406030204" pitchFamily="18" charset="0"/>
                              </a:rPr>
                              <m:t>0,           </m:t>
                            </m:r>
                            <m:r>
                              <a:rPr lang="en-US" b="0" i="1" smtClean="0">
                                <a:latin typeface="Cambria Math" panose="02040503050406030204" pitchFamily="18" charset="0"/>
                              </a:rPr>
                              <m:t>𝑜𝑡h𝑒𝑟𝑤𝑖𝑠𝑒</m:t>
                            </m:r>
                          </m:e>
                        </m:eqArr>
                      </m:e>
                    </m:d>
                  </m:oMath>
                </a14:m>
                <a:br>
                  <a:rPr lang="en-US" dirty="0"/>
                </a:br>
                <a:br>
                  <a:rPr lang="en-US" sz="1600" b="0" i="1" dirty="0">
                    <a:latin typeface="Cambria Math" panose="02040503050406030204" pitchFamily="18" charset="0"/>
                  </a:rPr>
                </a:br>
                <a14:m>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𝑋</m:t>
                        </m:r>
                        <m:r>
                          <a:rPr lang="en-US" b="0" i="1" smtClean="0">
                            <a:latin typeface="Cambria Math" panose="02040503050406030204" pitchFamily="18" charset="0"/>
                          </a:rPr>
                          <m:t>=10</m:t>
                        </m:r>
                      </m:e>
                    </m:d>
                    <m:r>
                      <a:rPr lang="en-US" b="0" i="1" smtClean="0">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𝑃</m:t>
                        </m:r>
                      </m:e>
                      <m:sub>
                        <m:r>
                          <a:rPr lang="en-US" b="0" i="1" smtClean="0">
                            <a:solidFill>
                              <a:schemeClr val="bg1"/>
                            </a:solidFill>
                            <a:latin typeface="Cambria Math" panose="02040503050406030204" pitchFamily="18" charset="0"/>
                          </a:rPr>
                          <m:t>𝑋</m:t>
                        </m:r>
                      </m:sub>
                    </m:sSub>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10</m:t>
                        </m:r>
                      </m:e>
                    </m:d>
                    <m:r>
                      <a:rPr lang="en-US" b="0" i="1" smtClean="0">
                        <a:solidFill>
                          <a:schemeClr val="bg1"/>
                        </a:solidFill>
                        <a:latin typeface="Cambria Math" panose="02040503050406030204" pitchFamily="18" charset="0"/>
                      </a:rPr>
                      <m:t>= 0,  </m:t>
                    </m:r>
                    <m:r>
                      <a:rPr lang="en-US" b="0" i="1" smtClean="0">
                        <a:solidFill>
                          <a:schemeClr val="bg1"/>
                        </a:solidFill>
                        <a:latin typeface="Cambria Math" panose="02040503050406030204" pitchFamily="18" charset="0"/>
                      </a:rPr>
                      <m:t>𝑃</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𝑋</m:t>
                        </m:r>
                        <m:r>
                          <a:rPr lang="en-US" b="0" i="1" smtClean="0">
                            <a:solidFill>
                              <a:schemeClr val="bg1"/>
                            </a:solidFill>
                            <a:latin typeface="Cambria Math" panose="02040503050406030204" pitchFamily="18" charset="0"/>
                          </a:rPr>
                          <m:t>≤1</m:t>
                        </m:r>
                      </m:e>
                    </m:d>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𝑃</m:t>
                        </m:r>
                      </m:e>
                      <m:sub>
                        <m:r>
                          <a:rPr lang="en-US" b="0" i="1" smtClean="0">
                            <a:solidFill>
                              <a:schemeClr val="bg1"/>
                            </a:solidFill>
                            <a:latin typeface="Cambria Math" panose="02040503050406030204" pitchFamily="18" charset="0"/>
                          </a:rPr>
                          <m:t>𝑋</m:t>
                        </m:r>
                      </m:sub>
                    </m:sSub>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1</m:t>
                        </m:r>
                      </m:e>
                    </m:d>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𝑃</m:t>
                        </m:r>
                      </m:e>
                      <m:sub>
                        <m:r>
                          <a:rPr lang="en-US" b="0" i="1" smtClean="0">
                            <a:solidFill>
                              <a:schemeClr val="bg1"/>
                            </a:solidFill>
                            <a:latin typeface="Cambria Math" panose="02040503050406030204" pitchFamily="18" charset="0"/>
                          </a:rPr>
                          <m:t>𝑋</m:t>
                        </m:r>
                      </m:sub>
                    </m:sSub>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0</m:t>
                        </m:r>
                      </m:e>
                    </m:d>
                    <m:r>
                      <a:rPr lang="en-US" b="0" i="1" smtClean="0">
                        <a:solidFill>
                          <a:schemeClr val="bg1"/>
                        </a:solidFill>
                        <a:latin typeface="Cambria Math" panose="02040503050406030204" pitchFamily="18" charset="0"/>
                      </a:rPr>
                      <m:t>=0.16+0.48,  </m:t>
                    </m:r>
                  </m:oMath>
                </a14:m>
                <a:br>
                  <a:rPr lang="en-US" b="0" i="1" dirty="0">
                    <a:solidFill>
                      <a:schemeClr val="bg1"/>
                    </a:solidFill>
                    <a:latin typeface="Cambria Math" panose="02040503050406030204" pitchFamily="18" charset="0"/>
                  </a:rPr>
                </a:br>
                <a14:m>
                  <m:oMath xmlns:m="http://schemas.openxmlformats.org/officeDocument/2006/math">
                    <m:r>
                      <a:rPr lang="en-US" b="0" i="1" smtClean="0">
                        <a:solidFill>
                          <a:schemeClr val="bg1"/>
                        </a:solidFill>
                        <a:latin typeface="Cambria Math" panose="02040503050406030204" pitchFamily="18" charset="0"/>
                      </a:rPr>
                      <m:t>𝑃</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𝑋</m:t>
                        </m:r>
                        <m:r>
                          <a:rPr lang="en-US" b="0" i="1" smtClean="0">
                            <a:solidFill>
                              <a:schemeClr val="bg1"/>
                            </a:solidFill>
                            <a:latin typeface="Cambria Math" panose="02040503050406030204" pitchFamily="18" charset="0"/>
                          </a:rPr>
                          <m:t>≤2</m:t>
                        </m:r>
                      </m:e>
                    </m:d>
                    <m:r>
                      <a:rPr lang="en-US" b="0" i="1" smtClean="0">
                        <a:solidFill>
                          <a:schemeClr val="bg1"/>
                        </a:solidFill>
                        <a:latin typeface="Cambria Math" panose="02040503050406030204" pitchFamily="18" charset="0"/>
                      </a:rPr>
                      <m:t>=</m:t>
                    </m:r>
                    <m:sSub>
                      <m:sSubPr>
                        <m:ctrlPr>
                          <a:rPr lang="en-US" i="1" smtClean="0">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𝑃</m:t>
                        </m:r>
                      </m:e>
                      <m:sub>
                        <m:r>
                          <a:rPr lang="en-US" i="1">
                            <a:solidFill>
                              <a:schemeClr val="bg1"/>
                            </a:solidFill>
                            <a:latin typeface="Cambria Math" panose="02040503050406030204" pitchFamily="18" charset="0"/>
                          </a:rPr>
                          <m:t>𝑋</m:t>
                        </m:r>
                      </m:sub>
                    </m:sSub>
                    <m:d>
                      <m:dPr>
                        <m:ctrlPr>
                          <a:rPr lang="en-US" i="1">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2</m:t>
                        </m:r>
                      </m:e>
                    </m:d>
                    <m:r>
                      <a:rPr lang="en-US" b="0" i="1" smtClean="0">
                        <a:solidFill>
                          <a:schemeClr val="bg1"/>
                        </a:solidFill>
                        <a:latin typeface="Cambria Math" panose="02040503050406030204" pitchFamily="18" charset="0"/>
                      </a:rPr>
                      <m:t>+</m:t>
                    </m:r>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𝑃</m:t>
                        </m:r>
                      </m:e>
                      <m:sub>
                        <m:r>
                          <a:rPr lang="en-US" i="1">
                            <a:solidFill>
                              <a:schemeClr val="bg1"/>
                            </a:solidFill>
                            <a:latin typeface="Cambria Math" panose="02040503050406030204" pitchFamily="18" charset="0"/>
                          </a:rPr>
                          <m:t>𝑋</m:t>
                        </m:r>
                      </m:sub>
                    </m:sSub>
                    <m:d>
                      <m:dPr>
                        <m:ctrlPr>
                          <a:rPr lang="en-US" i="1">
                            <a:solidFill>
                              <a:schemeClr val="bg1"/>
                            </a:solidFill>
                            <a:latin typeface="Cambria Math" panose="02040503050406030204" pitchFamily="18" charset="0"/>
                          </a:rPr>
                        </m:ctrlPr>
                      </m:dPr>
                      <m:e>
                        <m:r>
                          <a:rPr lang="en-US" i="1">
                            <a:solidFill>
                              <a:schemeClr val="bg1"/>
                            </a:solidFill>
                            <a:latin typeface="Cambria Math" panose="02040503050406030204" pitchFamily="18" charset="0"/>
                          </a:rPr>
                          <m:t>1</m:t>
                        </m:r>
                      </m:e>
                    </m:d>
                    <m:r>
                      <a:rPr lang="en-US" b="0" i="1" smtClean="0">
                        <a:solidFill>
                          <a:schemeClr val="bg1"/>
                        </a:solidFill>
                        <a:latin typeface="Cambria Math" panose="02040503050406030204" pitchFamily="18" charset="0"/>
                      </a:rPr>
                      <m:t>+</m:t>
                    </m:r>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𝑃</m:t>
                        </m:r>
                      </m:e>
                      <m:sub>
                        <m:r>
                          <a:rPr lang="en-US" i="1">
                            <a:solidFill>
                              <a:schemeClr val="bg1"/>
                            </a:solidFill>
                            <a:latin typeface="Cambria Math" panose="02040503050406030204" pitchFamily="18" charset="0"/>
                          </a:rPr>
                          <m:t>𝑋</m:t>
                        </m:r>
                      </m:sub>
                    </m:sSub>
                    <m:d>
                      <m:dPr>
                        <m:ctrlPr>
                          <a:rPr lang="en-US" i="1">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0</m:t>
                        </m:r>
                      </m:e>
                    </m:d>
                    <m:r>
                      <a:rPr lang="en-US" b="0" i="1" smtClean="0">
                        <a:solidFill>
                          <a:schemeClr val="bg1"/>
                        </a:solidFill>
                        <a:latin typeface="Cambria Math" panose="02040503050406030204" pitchFamily="18" charset="0"/>
                      </a:rPr>
                      <m:t>=1</m:t>
                    </m:r>
                  </m:oMath>
                </a14:m>
                <a:br>
                  <a:rPr lang="en-US" dirty="0">
                    <a:solidFill>
                      <a:schemeClr val="bg1"/>
                    </a:solidFill>
                  </a:rPr>
                </a:br>
                <a:endParaRPr lang="en-BE" dirty="0"/>
              </a:p>
            </p:txBody>
          </p:sp>
        </mc:Choice>
        <mc:Fallback xmlns="">
          <p:sp>
            <p:nvSpPr>
              <p:cNvPr id="3" name="Content Placeholder 2">
                <a:extLst>
                  <a:ext uri="{FF2B5EF4-FFF2-40B4-BE49-F238E27FC236}">
                    <a16:creationId xmlns:a16="http://schemas.microsoft.com/office/drawing/2014/main" id="{8D61E334-0073-4924-8D96-0DA18E6BEA9B}"/>
                  </a:ext>
                </a:extLst>
              </p:cNvPr>
              <p:cNvSpPr>
                <a:spLocks noGrp="1" noRot="1" noChangeAspect="1" noMove="1" noResize="1" noEditPoints="1" noAdjustHandles="1" noChangeArrowheads="1" noChangeShapeType="1" noTextEdit="1"/>
              </p:cNvSpPr>
              <p:nvPr>
                <p:ph idx="1"/>
              </p:nvPr>
            </p:nvSpPr>
            <p:spPr>
              <a:xfrm>
                <a:off x="838200" y="1299411"/>
                <a:ext cx="10515600" cy="5241089"/>
              </a:xfrm>
              <a:blipFill>
                <a:blip r:embed="rId2"/>
                <a:stretch>
                  <a:fillRect l="-1043" t="-1163" r="-870"/>
                </a:stretch>
              </a:blipFill>
            </p:spPr>
            <p:txBody>
              <a:bodyPr/>
              <a:lstStyle/>
              <a:p>
                <a:r>
                  <a:rPr lang="en-BE">
                    <a:noFill/>
                  </a:rPr>
                  <a:t> </a:t>
                </a:r>
              </a:p>
            </p:txBody>
          </p:sp>
        </mc:Fallback>
      </mc:AlternateContent>
      <p:sp>
        <p:nvSpPr>
          <p:cNvPr id="4" name="Footer Placeholder 3">
            <a:extLst>
              <a:ext uri="{FF2B5EF4-FFF2-40B4-BE49-F238E27FC236}">
                <a16:creationId xmlns:a16="http://schemas.microsoft.com/office/drawing/2014/main" id="{C432882D-E19A-4981-824F-6430B08BB642}"/>
              </a:ext>
            </a:extLst>
          </p:cNvPr>
          <p:cNvSpPr>
            <a:spLocks noGrp="1"/>
          </p:cNvSpPr>
          <p:nvPr>
            <p:ph type="ftr" sz="quarter" idx="11"/>
          </p:nvPr>
        </p:nvSpPr>
        <p:spPr/>
        <p:txBody>
          <a:bodyPr/>
          <a:lstStyle/>
          <a:p>
            <a:r>
              <a:rPr lang="en-US"/>
              <a:t>Elementary Combinatorics and Probability - March 2021</a:t>
            </a:r>
            <a:endParaRPr lang="en-BE"/>
          </a:p>
        </p:txBody>
      </p:sp>
      <p:sp>
        <p:nvSpPr>
          <p:cNvPr id="5" name="Slide Number Placeholder 4">
            <a:extLst>
              <a:ext uri="{FF2B5EF4-FFF2-40B4-BE49-F238E27FC236}">
                <a16:creationId xmlns:a16="http://schemas.microsoft.com/office/drawing/2014/main" id="{F0F377A4-9268-4D43-9CAB-BEF482717D81}"/>
              </a:ext>
            </a:extLst>
          </p:cNvPr>
          <p:cNvSpPr>
            <a:spLocks noGrp="1"/>
          </p:cNvSpPr>
          <p:nvPr>
            <p:ph type="sldNum" sz="quarter" idx="12"/>
          </p:nvPr>
        </p:nvSpPr>
        <p:spPr/>
        <p:txBody>
          <a:bodyPr/>
          <a:lstStyle/>
          <a:p>
            <a:fld id="{08CF7B41-8972-4B54-B2ED-1FFF63F18177}" type="slidenum">
              <a:rPr lang="en-BE" smtClean="0"/>
              <a:t>162</a:t>
            </a:fld>
            <a:endParaRPr lang="en-BE"/>
          </a:p>
        </p:txBody>
      </p:sp>
    </p:spTree>
    <p:extLst>
      <p:ext uri="{BB962C8B-B14F-4D97-AF65-F5344CB8AC3E}">
        <p14:creationId xmlns:p14="http://schemas.microsoft.com/office/powerpoint/2010/main" val="183356009"/>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C910F6-EDB9-4A36-97C5-B610F0725F6E}"/>
              </a:ext>
            </a:extLst>
          </p:cNvPr>
          <p:cNvSpPr>
            <a:spLocks noGrp="1"/>
          </p:cNvSpPr>
          <p:nvPr>
            <p:ph type="title"/>
          </p:nvPr>
        </p:nvSpPr>
        <p:spPr/>
        <p:txBody>
          <a:bodyPr/>
          <a:lstStyle/>
          <a:p>
            <a:r>
              <a:rPr lang="en-US" dirty="0"/>
              <a:t>Unfair coin</a:t>
            </a:r>
            <a:endParaRPr lang="en-B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D61E334-0073-4924-8D96-0DA18E6BEA9B}"/>
                  </a:ext>
                </a:extLst>
              </p:cNvPr>
              <p:cNvSpPr>
                <a:spLocks noGrp="1"/>
              </p:cNvSpPr>
              <p:nvPr>
                <p:ph idx="1"/>
              </p:nvPr>
            </p:nvSpPr>
            <p:spPr>
              <a:xfrm>
                <a:off x="838200" y="1299411"/>
                <a:ext cx="10515600" cy="5241089"/>
              </a:xfrm>
            </p:spPr>
            <p:txBody>
              <a:bodyPr>
                <a:normAutofit lnSpcReduction="10000"/>
              </a:bodyPr>
              <a:lstStyle/>
              <a:p>
                <a:pPr>
                  <a:lnSpc>
                    <a:spcPct val="110000"/>
                  </a:lnSpc>
                </a:pPr>
                <a:r>
                  <a:rPr lang="en-US" dirty="0"/>
                  <a:t>You are tossing an unfair coin with the probability of heads 0.6 twice. Let random variable </a:t>
                </a:r>
                <a14:m>
                  <m:oMath xmlns:m="http://schemas.openxmlformats.org/officeDocument/2006/math">
                    <m:r>
                      <a:rPr lang="en-US" i="1" dirty="0" smtClean="0">
                        <a:latin typeface="Cambria Math" panose="02040503050406030204" pitchFamily="18" charset="0"/>
                      </a:rPr>
                      <m:t>𝑋</m:t>
                    </m:r>
                  </m:oMath>
                </a14:m>
                <a:r>
                  <a:rPr lang="en-US" dirty="0"/>
                  <a:t> denote the total number of heads.</a:t>
                </a:r>
                <a:br>
                  <a:rPr lang="en-US" dirty="0"/>
                </a:br>
                <a:br>
                  <a:rPr lang="en-US" sz="1400" dirty="0"/>
                </a:br>
                <a:r>
                  <a:rPr lang="en-US" dirty="0"/>
                  <a:t>PMF:</a:t>
                </a:r>
                <a:br>
                  <a:rPr lang="en-US" dirty="0"/>
                </a:b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𝑋</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eqArr>
                          <m:eqArrPr>
                            <m:ctrlPr>
                              <a:rPr lang="en-US" b="0" i="1" smtClean="0">
                                <a:latin typeface="Cambria Math" panose="02040503050406030204" pitchFamily="18" charset="0"/>
                              </a:rPr>
                            </m:ctrlPr>
                          </m:eqArrPr>
                          <m:e>
                            <m:sSup>
                              <m:sSupPr>
                                <m:ctrlPr>
                                  <a:rPr lang="en-US" b="0" i="1" smtClean="0">
                                    <a:latin typeface="Cambria Math" panose="02040503050406030204" pitchFamily="18" charset="0"/>
                                  </a:rPr>
                                </m:ctrlPr>
                              </m:sSupPr>
                              <m:e>
                                <m:r>
                                  <a:rPr lang="en-US" b="0" i="1" smtClean="0">
                                    <a:latin typeface="Cambria Math" panose="02040503050406030204" pitchFamily="18" charset="0"/>
                                  </a:rPr>
                                  <m:t>0.4</m:t>
                                </m:r>
                              </m:e>
                              <m:sup>
                                <m:r>
                                  <a:rPr lang="en-US" b="0" i="1" smtClean="0">
                                    <a:latin typeface="Cambria Math" panose="02040503050406030204" pitchFamily="18" charset="0"/>
                                  </a:rPr>
                                  <m:t>2</m:t>
                                </m:r>
                              </m:sup>
                            </m:sSup>
                            <m:r>
                              <a:rPr lang="en-US" b="0" i="1" smtClean="0">
                                <a:latin typeface="Cambria Math" panose="02040503050406030204" pitchFamily="18" charset="0"/>
                              </a:rPr>
                              <m:t>,               </m:t>
                            </m:r>
                            <m:r>
                              <a:rPr lang="en-US" b="0" i="1" smtClean="0">
                                <a:latin typeface="Cambria Math" panose="02040503050406030204" pitchFamily="18" charset="0"/>
                              </a:rPr>
                              <m:t>𝑥</m:t>
                            </m:r>
                            <m:r>
                              <a:rPr lang="en-US" b="0" i="1" smtClean="0">
                                <a:latin typeface="Cambria Math" panose="02040503050406030204" pitchFamily="18" charset="0"/>
                              </a:rPr>
                              <m:t>=0</m:t>
                            </m:r>
                          </m:e>
                          <m:e>
                            <m:r>
                              <a:rPr lang="en-US" b="0" i="1" smtClean="0">
                                <a:latin typeface="Cambria Math" panose="02040503050406030204" pitchFamily="18" charset="0"/>
                              </a:rPr>
                              <m:t>2⋅0.4⋅0.6,  </m:t>
                            </m:r>
                            <m:r>
                              <a:rPr lang="en-US" b="0" i="1" smtClean="0">
                                <a:latin typeface="Cambria Math" panose="02040503050406030204" pitchFamily="18" charset="0"/>
                              </a:rPr>
                              <m:t>𝑥</m:t>
                            </m:r>
                            <m:r>
                              <a:rPr lang="en-US" b="0" i="1" smtClean="0">
                                <a:latin typeface="Cambria Math" panose="02040503050406030204" pitchFamily="18" charset="0"/>
                              </a:rPr>
                              <m:t>=1</m:t>
                            </m:r>
                          </m:e>
                          <m:e>
                            <m:sSup>
                              <m:sSupPr>
                                <m:ctrlPr>
                                  <a:rPr lang="en-US" b="0" i="1" smtClean="0">
                                    <a:latin typeface="Cambria Math" panose="02040503050406030204" pitchFamily="18" charset="0"/>
                                  </a:rPr>
                                </m:ctrlPr>
                              </m:sSupPr>
                              <m:e>
                                <m:r>
                                  <a:rPr lang="en-US" b="0" i="1" smtClean="0">
                                    <a:latin typeface="Cambria Math" panose="02040503050406030204" pitchFamily="18" charset="0"/>
                                  </a:rPr>
                                  <m:t>0.6</m:t>
                                </m:r>
                              </m:e>
                              <m:sup>
                                <m:r>
                                  <a:rPr lang="en-US" b="0" i="1" smtClean="0">
                                    <a:latin typeface="Cambria Math" panose="02040503050406030204" pitchFamily="18" charset="0"/>
                                  </a:rPr>
                                  <m:t>2</m:t>
                                </m:r>
                              </m:sup>
                            </m:sSup>
                            <m:r>
                              <a:rPr lang="en-US" b="0" i="1" smtClean="0">
                                <a:latin typeface="Cambria Math" panose="02040503050406030204" pitchFamily="18" charset="0"/>
                              </a:rPr>
                              <m:t>,               </m:t>
                            </m:r>
                            <m:r>
                              <a:rPr lang="en-US" b="0" i="1" smtClean="0">
                                <a:latin typeface="Cambria Math" panose="02040503050406030204" pitchFamily="18" charset="0"/>
                              </a:rPr>
                              <m:t>𝑥</m:t>
                            </m:r>
                            <m:r>
                              <a:rPr lang="en-US" b="0" i="1" smtClean="0">
                                <a:latin typeface="Cambria Math" panose="02040503050406030204" pitchFamily="18" charset="0"/>
                              </a:rPr>
                              <m:t>=2</m:t>
                            </m:r>
                          </m:e>
                          <m:e>
                            <m:r>
                              <a:rPr lang="en-US" b="0" i="1" smtClean="0">
                                <a:latin typeface="Cambria Math" panose="02040503050406030204" pitchFamily="18" charset="0"/>
                              </a:rPr>
                              <m:t>0,           </m:t>
                            </m:r>
                            <m:r>
                              <a:rPr lang="en-US" b="0" i="1" smtClean="0">
                                <a:latin typeface="Cambria Math" panose="02040503050406030204" pitchFamily="18" charset="0"/>
                              </a:rPr>
                              <m:t>𝑜𝑡h𝑒𝑟𝑤𝑖𝑠𝑒</m:t>
                            </m:r>
                          </m:e>
                        </m:eqArr>
                      </m:e>
                    </m:d>
                  </m:oMath>
                </a14:m>
                <a:br>
                  <a:rPr lang="en-US" dirty="0"/>
                </a:br>
                <a:br>
                  <a:rPr lang="en-US" sz="1600" b="0" i="1" dirty="0">
                    <a:latin typeface="Cambria Math" panose="02040503050406030204" pitchFamily="18" charset="0"/>
                  </a:rPr>
                </a:br>
                <a14:m>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𝑋</m:t>
                        </m:r>
                        <m:r>
                          <a:rPr lang="en-US" b="0" i="1" smtClean="0">
                            <a:latin typeface="Cambria Math" panose="02040503050406030204" pitchFamily="18" charset="0"/>
                          </a:rPr>
                          <m:t>=10</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𝑋</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10</m:t>
                        </m:r>
                      </m:e>
                    </m:d>
                    <m:r>
                      <a:rPr lang="en-US" b="0" i="1" smtClean="0">
                        <a:solidFill>
                          <a:schemeClr val="bg1"/>
                        </a:solidFill>
                        <a:latin typeface="Cambria Math" panose="02040503050406030204" pitchFamily="18" charset="0"/>
                      </a:rPr>
                      <m:t>= 0,  </m:t>
                    </m:r>
                    <m:r>
                      <a:rPr lang="en-US" b="0" i="1" smtClean="0">
                        <a:solidFill>
                          <a:schemeClr val="bg1"/>
                        </a:solidFill>
                        <a:latin typeface="Cambria Math" panose="02040503050406030204" pitchFamily="18" charset="0"/>
                      </a:rPr>
                      <m:t>𝑃</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𝑋</m:t>
                        </m:r>
                        <m:r>
                          <a:rPr lang="en-US" b="0" i="1" smtClean="0">
                            <a:solidFill>
                              <a:schemeClr val="bg1"/>
                            </a:solidFill>
                            <a:latin typeface="Cambria Math" panose="02040503050406030204" pitchFamily="18" charset="0"/>
                          </a:rPr>
                          <m:t>≤1</m:t>
                        </m:r>
                      </m:e>
                    </m:d>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𝑃</m:t>
                        </m:r>
                      </m:e>
                      <m:sub>
                        <m:r>
                          <a:rPr lang="en-US" b="0" i="1" smtClean="0">
                            <a:solidFill>
                              <a:schemeClr val="bg1"/>
                            </a:solidFill>
                            <a:latin typeface="Cambria Math" panose="02040503050406030204" pitchFamily="18" charset="0"/>
                          </a:rPr>
                          <m:t>𝑋</m:t>
                        </m:r>
                      </m:sub>
                    </m:sSub>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1</m:t>
                        </m:r>
                      </m:e>
                    </m:d>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𝑃</m:t>
                        </m:r>
                      </m:e>
                      <m:sub>
                        <m:r>
                          <a:rPr lang="en-US" b="0" i="1" smtClean="0">
                            <a:solidFill>
                              <a:schemeClr val="bg1"/>
                            </a:solidFill>
                            <a:latin typeface="Cambria Math" panose="02040503050406030204" pitchFamily="18" charset="0"/>
                          </a:rPr>
                          <m:t>𝑋</m:t>
                        </m:r>
                      </m:sub>
                    </m:sSub>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0</m:t>
                        </m:r>
                      </m:e>
                    </m:d>
                    <m:r>
                      <a:rPr lang="en-US" b="0" i="1" smtClean="0">
                        <a:solidFill>
                          <a:schemeClr val="bg1"/>
                        </a:solidFill>
                        <a:latin typeface="Cambria Math" panose="02040503050406030204" pitchFamily="18" charset="0"/>
                      </a:rPr>
                      <m:t>=0.16+0.48,  </m:t>
                    </m:r>
                  </m:oMath>
                </a14:m>
                <a:br>
                  <a:rPr lang="en-US" b="0" i="1" dirty="0">
                    <a:solidFill>
                      <a:schemeClr val="bg1"/>
                    </a:solidFill>
                    <a:latin typeface="Cambria Math" panose="02040503050406030204" pitchFamily="18" charset="0"/>
                  </a:rPr>
                </a:br>
                <a14:m>
                  <m:oMath xmlns:m="http://schemas.openxmlformats.org/officeDocument/2006/math">
                    <m:r>
                      <a:rPr lang="en-US" b="0" i="1" smtClean="0">
                        <a:solidFill>
                          <a:schemeClr val="bg1"/>
                        </a:solidFill>
                        <a:latin typeface="Cambria Math" panose="02040503050406030204" pitchFamily="18" charset="0"/>
                      </a:rPr>
                      <m:t>𝑃</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𝑋</m:t>
                        </m:r>
                        <m:r>
                          <a:rPr lang="en-US" b="0" i="1" smtClean="0">
                            <a:solidFill>
                              <a:schemeClr val="bg1"/>
                            </a:solidFill>
                            <a:latin typeface="Cambria Math" panose="02040503050406030204" pitchFamily="18" charset="0"/>
                          </a:rPr>
                          <m:t>≤2</m:t>
                        </m:r>
                      </m:e>
                    </m:d>
                    <m:r>
                      <a:rPr lang="en-US" b="0" i="1" smtClean="0">
                        <a:solidFill>
                          <a:schemeClr val="bg1"/>
                        </a:solidFill>
                        <a:latin typeface="Cambria Math" panose="02040503050406030204" pitchFamily="18" charset="0"/>
                      </a:rPr>
                      <m:t>=</m:t>
                    </m:r>
                    <m:sSub>
                      <m:sSubPr>
                        <m:ctrlPr>
                          <a:rPr lang="en-US" i="1" smtClean="0">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𝑃</m:t>
                        </m:r>
                      </m:e>
                      <m:sub>
                        <m:r>
                          <a:rPr lang="en-US" i="1">
                            <a:solidFill>
                              <a:schemeClr val="bg1"/>
                            </a:solidFill>
                            <a:latin typeface="Cambria Math" panose="02040503050406030204" pitchFamily="18" charset="0"/>
                          </a:rPr>
                          <m:t>𝑋</m:t>
                        </m:r>
                      </m:sub>
                    </m:sSub>
                    <m:d>
                      <m:dPr>
                        <m:ctrlPr>
                          <a:rPr lang="en-US" i="1">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2</m:t>
                        </m:r>
                      </m:e>
                    </m:d>
                    <m:r>
                      <a:rPr lang="en-US" b="0" i="1" smtClean="0">
                        <a:solidFill>
                          <a:schemeClr val="bg1"/>
                        </a:solidFill>
                        <a:latin typeface="Cambria Math" panose="02040503050406030204" pitchFamily="18" charset="0"/>
                      </a:rPr>
                      <m:t>+</m:t>
                    </m:r>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𝑃</m:t>
                        </m:r>
                      </m:e>
                      <m:sub>
                        <m:r>
                          <a:rPr lang="en-US" i="1">
                            <a:solidFill>
                              <a:schemeClr val="bg1"/>
                            </a:solidFill>
                            <a:latin typeface="Cambria Math" panose="02040503050406030204" pitchFamily="18" charset="0"/>
                          </a:rPr>
                          <m:t>𝑋</m:t>
                        </m:r>
                      </m:sub>
                    </m:sSub>
                    <m:d>
                      <m:dPr>
                        <m:ctrlPr>
                          <a:rPr lang="en-US" i="1">
                            <a:solidFill>
                              <a:schemeClr val="bg1"/>
                            </a:solidFill>
                            <a:latin typeface="Cambria Math" panose="02040503050406030204" pitchFamily="18" charset="0"/>
                          </a:rPr>
                        </m:ctrlPr>
                      </m:dPr>
                      <m:e>
                        <m:r>
                          <a:rPr lang="en-US" i="1">
                            <a:solidFill>
                              <a:schemeClr val="bg1"/>
                            </a:solidFill>
                            <a:latin typeface="Cambria Math" panose="02040503050406030204" pitchFamily="18" charset="0"/>
                          </a:rPr>
                          <m:t>1</m:t>
                        </m:r>
                      </m:e>
                    </m:d>
                    <m:r>
                      <a:rPr lang="en-US" b="0" i="1" smtClean="0">
                        <a:solidFill>
                          <a:schemeClr val="bg1"/>
                        </a:solidFill>
                        <a:latin typeface="Cambria Math" panose="02040503050406030204" pitchFamily="18" charset="0"/>
                      </a:rPr>
                      <m:t>+</m:t>
                    </m:r>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𝑃</m:t>
                        </m:r>
                      </m:e>
                      <m:sub>
                        <m:r>
                          <a:rPr lang="en-US" i="1">
                            <a:solidFill>
                              <a:schemeClr val="bg1"/>
                            </a:solidFill>
                            <a:latin typeface="Cambria Math" panose="02040503050406030204" pitchFamily="18" charset="0"/>
                          </a:rPr>
                          <m:t>𝑋</m:t>
                        </m:r>
                      </m:sub>
                    </m:sSub>
                    <m:d>
                      <m:dPr>
                        <m:ctrlPr>
                          <a:rPr lang="en-US" i="1">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0</m:t>
                        </m:r>
                      </m:e>
                    </m:d>
                    <m:r>
                      <a:rPr lang="en-US" b="0" i="1" smtClean="0">
                        <a:solidFill>
                          <a:schemeClr val="bg1"/>
                        </a:solidFill>
                        <a:latin typeface="Cambria Math" panose="02040503050406030204" pitchFamily="18" charset="0"/>
                      </a:rPr>
                      <m:t>=1</m:t>
                    </m:r>
                  </m:oMath>
                </a14:m>
                <a:br>
                  <a:rPr lang="en-US" dirty="0">
                    <a:solidFill>
                      <a:schemeClr val="bg1"/>
                    </a:solidFill>
                  </a:rPr>
                </a:br>
                <a:endParaRPr lang="en-BE" dirty="0"/>
              </a:p>
            </p:txBody>
          </p:sp>
        </mc:Choice>
        <mc:Fallback xmlns="">
          <p:sp>
            <p:nvSpPr>
              <p:cNvPr id="3" name="Content Placeholder 2">
                <a:extLst>
                  <a:ext uri="{FF2B5EF4-FFF2-40B4-BE49-F238E27FC236}">
                    <a16:creationId xmlns:a16="http://schemas.microsoft.com/office/drawing/2014/main" id="{8D61E334-0073-4924-8D96-0DA18E6BEA9B}"/>
                  </a:ext>
                </a:extLst>
              </p:cNvPr>
              <p:cNvSpPr>
                <a:spLocks noGrp="1" noRot="1" noChangeAspect="1" noMove="1" noResize="1" noEditPoints="1" noAdjustHandles="1" noChangeArrowheads="1" noChangeShapeType="1" noTextEdit="1"/>
              </p:cNvSpPr>
              <p:nvPr>
                <p:ph idx="1"/>
              </p:nvPr>
            </p:nvSpPr>
            <p:spPr>
              <a:xfrm>
                <a:off x="838200" y="1299411"/>
                <a:ext cx="10515600" cy="5241089"/>
              </a:xfrm>
              <a:blipFill>
                <a:blip r:embed="rId2"/>
                <a:stretch>
                  <a:fillRect l="-1043" t="-1163" r="-870"/>
                </a:stretch>
              </a:blipFill>
            </p:spPr>
            <p:txBody>
              <a:bodyPr/>
              <a:lstStyle/>
              <a:p>
                <a:r>
                  <a:rPr lang="en-BE">
                    <a:noFill/>
                  </a:rPr>
                  <a:t> </a:t>
                </a:r>
              </a:p>
            </p:txBody>
          </p:sp>
        </mc:Fallback>
      </mc:AlternateContent>
      <p:sp>
        <p:nvSpPr>
          <p:cNvPr id="4" name="Footer Placeholder 3">
            <a:extLst>
              <a:ext uri="{FF2B5EF4-FFF2-40B4-BE49-F238E27FC236}">
                <a16:creationId xmlns:a16="http://schemas.microsoft.com/office/drawing/2014/main" id="{C432882D-E19A-4981-824F-6430B08BB642}"/>
              </a:ext>
            </a:extLst>
          </p:cNvPr>
          <p:cNvSpPr>
            <a:spLocks noGrp="1"/>
          </p:cNvSpPr>
          <p:nvPr>
            <p:ph type="ftr" sz="quarter" idx="11"/>
          </p:nvPr>
        </p:nvSpPr>
        <p:spPr/>
        <p:txBody>
          <a:bodyPr/>
          <a:lstStyle/>
          <a:p>
            <a:r>
              <a:rPr lang="en-US"/>
              <a:t>Elementary Combinatorics and Probability - March 2021</a:t>
            </a:r>
            <a:endParaRPr lang="en-BE"/>
          </a:p>
        </p:txBody>
      </p:sp>
      <p:sp>
        <p:nvSpPr>
          <p:cNvPr id="5" name="Slide Number Placeholder 4">
            <a:extLst>
              <a:ext uri="{FF2B5EF4-FFF2-40B4-BE49-F238E27FC236}">
                <a16:creationId xmlns:a16="http://schemas.microsoft.com/office/drawing/2014/main" id="{F0F377A4-9268-4D43-9CAB-BEF482717D81}"/>
              </a:ext>
            </a:extLst>
          </p:cNvPr>
          <p:cNvSpPr>
            <a:spLocks noGrp="1"/>
          </p:cNvSpPr>
          <p:nvPr>
            <p:ph type="sldNum" sz="quarter" idx="12"/>
          </p:nvPr>
        </p:nvSpPr>
        <p:spPr/>
        <p:txBody>
          <a:bodyPr/>
          <a:lstStyle/>
          <a:p>
            <a:fld id="{08CF7B41-8972-4B54-B2ED-1FFF63F18177}" type="slidenum">
              <a:rPr lang="en-BE" smtClean="0"/>
              <a:t>163</a:t>
            </a:fld>
            <a:endParaRPr lang="en-BE"/>
          </a:p>
        </p:txBody>
      </p:sp>
    </p:spTree>
    <p:extLst>
      <p:ext uri="{BB962C8B-B14F-4D97-AF65-F5344CB8AC3E}">
        <p14:creationId xmlns:p14="http://schemas.microsoft.com/office/powerpoint/2010/main" val="486851696"/>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C910F6-EDB9-4A36-97C5-B610F0725F6E}"/>
              </a:ext>
            </a:extLst>
          </p:cNvPr>
          <p:cNvSpPr>
            <a:spLocks noGrp="1"/>
          </p:cNvSpPr>
          <p:nvPr>
            <p:ph type="title"/>
          </p:nvPr>
        </p:nvSpPr>
        <p:spPr/>
        <p:txBody>
          <a:bodyPr/>
          <a:lstStyle/>
          <a:p>
            <a:r>
              <a:rPr lang="en-US" dirty="0"/>
              <a:t>Unfair coin</a:t>
            </a:r>
            <a:endParaRPr lang="en-B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D61E334-0073-4924-8D96-0DA18E6BEA9B}"/>
                  </a:ext>
                </a:extLst>
              </p:cNvPr>
              <p:cNvSpPr>
                <a:spLocks noGrp="1"/>
              </p:cNvSpPr>
              <p:nvPr>
                <p:ph idx="1"/>
              </p:nvPr>
            </p:nvSpPr>
            <p:spPr>
              <a:xfrm>
                <a:off x="838200" y="1299411"/>
                <a:ext cx="10515600" cy="5241089"/>
              </a:xfrm>
            </p:spPr>
            <p:txBody>
              <a:bodyPr>
                <a:normAutofit lnSpcReduction="10000"/>
              </a:bodyPr>
              <a:lstStyle/>
              <a:p>
                <a:pPr>
                  <a:lnSpc>
                    <a:spcPct val="110000"/>
                  </a:lnSpc>
                </a:pPr>
                <a:r>
                  <a:rPr lang="en-US" dirty="0"/>
                  <a:t>You are tossing an unfair coin with the probability of heads 0.6 twice. Let random variable </a:t>
                </a:r>
                <a14:m>
                  <m:oMath xmlns:m="http://schemas.openxmlformats.org/officeDocument/2006/math">
                    <m:r>
                      <a:rPr lang="en-US" i="1" dirty="0" smtClean="0">
                        <a:latin typeface="Cambria Math" panose="02040503050406030204" pitchFamily="18" charset="0"/>
                      </a:rPr>
                      <m:t>𝑋</m:t>
                    </m:r>
                  </m:oMath>
                </a14:m>
                <a:r>
                  <a:rPr lang="en-US" dirty="0"/>
                  <a:t> denote the total number of heads.</a:t>
                </a:r>
                <a:br>
                  <a:rPr lang="en-US" dirty="0"/>
                </a:br>
                <a:br>
                  <a:rPr lang="en-US" sz="1400" dirty="0"/>
                </a:br>
                <a:r>
                  <a:rPr lang="en-US" dirty="0"/>
                  <a:t>PMF:</a:t>
                </a:r>
                <a:br>
                  <a:rPr lang="en-US" dirty="0"/>
                </a:b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𝑋</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eqArr>
                          <m:eqArrPr>
                            <m:ctrlPr>
                              <a:rPr lang="en-US" b="0" i="1" smtClean="0">
                                <a:latin typeface="Cambria Math" panose="02040503050406030204" pitchFamily="18" charset="0"/>
                              </a:rPr>
                            </m:ctrlPr>
                          </m:eqArrPr>
                          <m:e>
                            <m:sSup>
                              <m:sSupPr>
                                <m:ctrlPr>
                                  <a:rPr lang="en-US" b="0" i="1" smtClean="0">
                                    <a:latin typeface="Cambria Math" panose="02040503050406030204" pitchFamily="18" charset="0"/>
                                  </a:rPr>
                                </m:ctrlPr>
                              </m:sSupPr>
                              <m:e>
                                <m:r>
                                  <a:rPr lang="en-US" b="0" i="1" smtClean="0">
                                    <a:latin typeface="Cambria Math" panose="02040503050406030204" pitchFamily="18" charset="0"/>
                                  </a:rPr>
                                  <m:t>0.4</m:t>
                                </m:r>
                              </m:e>
                              <m:sup>
                                <m:r>
                                  <a:rPr lang="en-US" b="0" i="1" smtClean="0">
                                    <a:latin typeface="Cambria Math" panose="02040503050406030204" pitchFamily="18" charset="0"/>
                                  </a:rPr>
                                  <m:t>2</m:t>
                                </m:r>
                              </m:sup>
                            </m:sSup>
                            <m:r>
                              <a:rPr lang="en-US" b="0" i="1" smtClean="0">
                                <a:latin typeface="Cambria Math" panose="02040503050406030204" pitchFamily="18" charset="0"/>
                              </a:rPr>
                              <m:t>,               </m:t>
                            </m:r>
                            <m:r>
                              <a:rPr lang="en-US" b="0" i="1" smtClean="0">
                                <a:latin typeface="Cambria Math" panose="02040503050406030204" pitchFamily="18" charset="0"/>
                              </a:rPr>
                              <m:t>𝑥</m:t>
                            </m:r>
                            <m:r>
                              <a:rPr lang="en-US" b="0" i="1" smtClean="0">
                                <a:latin typeface="Cambria Math" panose="02040503050406030204" pitchFamily="18" charset="0"/>
                              </a:rPr>
                              <m:t>=0</m:t>
                            </m:r>
                          </m:e>
                          <m:e>
                            <m:r>
                              <a:rPr lang="en-US" b="0" i="1" smtClean="0">
                                <a:latin typeface="Cambria Math" panose="02040503050406030204" pitchFamily="18" charset="0"/>
                              </a:rPr>
                              <m:t>2⋅0.4⋅0.6,  </m:t>
                            </m:r>
                            <m:r>
                              <a:rPr lang="en-US" b="0" i="1" smtClean="0">
                                <a:latin typeface="Cambria Math" panose="02040503050406030204" pitchFamily="18" charset="0"/>
                              </a:rPr>
                              <m:t>𝑥</m:t>
                            </m:r>
                            <m:r>
                              <a:rPr lang="en-US" b="0" i="1" smtClean="0">
                                <a:latin typeface="Cambria Math" panose="02040503050406030204" pitchFamily="18" charset="0"/>
                              </a:rPr>
                              <m:t>=1</m:t>
                            </m:r>
                          </m:e>
                          <m:e>
                            <m:sSup>
                              <m:sSupPr>
                                <m:ctrlPr>
                                  <a:rPr lang="en-US" b="0" i="1" smtClean="0">
                                    <a:latin typeface="Cambria Math" panose="02040503050406030204" pitchFamily="18" charset="0"/>
                                  </a:rPr>
                                </m:ctrlPr>
                              </m:sSupPr>
                              <m:e>
                                <m:r>
                                  <a:rPr lang="en-US" b="0" i="1" smtClean="0">
                                    <a:latin typeface="Cambria Math" panose="02040503050406030204" pitchFamily="18" charset="0"/>
                                  </a:rPr>
                                  <m:t>0.6</m:t>
                                </m:r>
                              </m:e>
                              <m:sup>
                                <m:r>
                                  <a:rPr lang="en-US" b="0" i="1" smtClean="0">
                                    <a:latin typeface="Cambria Math" panose="02040503050406030204" pitchFamily="18" charset="0"/>
                                  </a:rPr>
                                  <m:t>2</m:t>
                                </m:r>
                              </m:sup>
                            </m:sSup>
                            <m:r>
                              <a:rPr lang="en-US" b="0" i="1" smtClean="0">
                                <a:latin typeface="Cambria Math" panose="02040503050406030204" pitchFamily="18" charset="0"/>
                              </a:rPr>
                              <m:t>,               </m:t>
                            </m:r>
                            <m:r>
                              <a:rPr lang="en-US" b="0" i="1" smtClean="0">
                                <a:latin typeface="Cambria Math" panose="02040503050406030204" pitchFamily="18" charset="0"/>
                              </a:rPr>
                              <m:t>𝑥</m:t>
                            </m:r>
                            <m:r>
                              <a:rPr lang="en-US" b="0" i="1" smtClean="0">
                                <a:latin typeface="Cambria Math" panose="02040503050406030204" pitchFamily="18" charset="0"/>
                              </a:rPr>
                              <m:t>=2</m:t>
                            </m:r>
                          </m:e>
                          <m:e>
                            <m:r>
                              <a:rPr lang="en-US" b="0" i="1" smtClean="0">
                                <a:latin typeface="Cambria Math" panose="02040503050406030204" pitchFamily="18" charset="0"/>
                              </a:rPr>
                              <m:t>0,           </m:t>
                            </m:r>
                            <m:r>
                              <a:rPr lang="en-US" b="0" i="1" smtClean="0">
                                <a:latin typeface="Cambria Math" panose="02040503050406030204" pitchFamily="18" charset="0"/>
                              </a:rPr>
                              <m:t>𝑜𝑡h𝑒𝑟𝑤𝑖𝑠𝑒</m:t>
                            </m:r>
                          </m:e>
                        </m:eqArr>
                      </m:e>
                    </m:d>
                  </m:oMath>
                </a14:m>
                <a:br>
                  <a:rPr lang="en-US" dirty="0"/>
                </a:br>
                <a:br>
                  <a:rPr lang="en-US" sz="1600" b="0" i="1" dirty="0">
                    <a:latin typeface="Cambria Math" panose="02040503050406030204" pitchFamily="18" charset="0"/>
                  </a:rPr>
                </a:br>
                <a14:m>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𝑋</m:t>
                        </m:r>
                        <m:r>
                          <a:rPr lang="en-US" b="0" i="1" smtClean="0">
                            <a:latin typeface="Cambria Math" panose="02040503050406030204" pitchFamily="18" charset="0"/>
                          </a:rPr>
                          <m:t>=10</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𝑋</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10</m:t>
                        </m:r>
                      </m:e>
                    </m:d>
                    <m:r>
                      <a:rPr lang="en-US" b="0" i="1" smtClean="0">
                        <a:latin typeface="Cambria Math" panose="02040503050406030204" pitchFamily="18" charset="0"/>
                      </a:rPr>
                      <m:t>= 0,  </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𝑋</m:t>
                        </m:r>
                        <m:r>
                          <a:rPr lang="en-US" b="0" i="1" smtClean="0">
                            <a:latin typeface="Cambria Math" panose="02040503050406030204" pitchFamily="18" charset="0"/>
                          </a:rPr>
                          <m:t>≤1</m:t>
                        </m:r>
                      </m:e>
                    </m:d>
                    <m:r>
                      <a:rPr lang="en-US" b="0" i="1" smtClean="0">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𝑃</m:t>
                        </m:r>
                      </m:e>
                      <m:sub>
                        <m:r>
                          <a:rPr lang="en-US" b="0" i="1" smtClean="0">
                            <a:solidFill>
                              <a:schemeClr val="bg1"/>
                            </a:solidFill>
                            <a:latin typeface="Cambria Math" panose="02040503050406030204" pitchFamily="18" charset="0"/>
                          </a:rPr>
                          <m:t>𝑋</m:t>
                        </m:r>
                      </m:sub>
                    </m:sSub>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1</m:t>
                        </m:r>
                      </m:e>
                    </m:d>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𝑃</m:t>
                        </m:r>
                      </m:e>
                      <m:sub>
                        <m:r>
                          <a:rPr lang="en-US" b="0" i="1" smtClean="0">
                            <a:solidFill>
                              <a:schemeClr val="bg1"/>
                            </a:solidFill>
                            <a:latin typeface="Cambria Math" panose="02040503050406030204" pitchFamily="18" charset="0"/>
                          </a:rPr>
                          <m:t>𝑋</m:t>
                        </m:r>
                      </m:sub>
                    </m:sSub>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0</m:t>
                        </m:r>
                      </m:e>
                    </m:d>
                    <m:r>
                      <a:rPr lang="en-US" b="0" i="1" smtClean="0">
                        <a:solidFill>
                          <a:schemeClr val="bg1"/>
                        </a:solidFill>
                        <a:latin typeface="Cambria Math" panose="02040503050406030204" pitchFamily="18" charset="0"/>
                      </a:rPr>
                      <m:t>=0.16+0.48,  </m:t>
                    </m:r>
                  </m:oMath>
                </a14:m>
                <a:br>
                  <a:rPr lang="en-US" b="0" i="1" dirty="0">
                    <a:solidFill>
                      <a:schemeClr val="bg1"/>
                    </a:solidFill>
                    <a:latin typeface="Cambria Math" panose="02040503050406030204" pitchFamily="18" charset="0"/>
                  </a:rPr>
                </a:br>
                <a14:m>
                  <m:oMath xmlns:m="http://schemas.openxmlformats.org/officeDocument/2006/math">
                    <m:r>
                      <a:rPr lang="en-US" b="0" i="1" smtClean="0">
                        <a:solidFill>
                          <a:schemeClr val="bg1"/>
                        </a:solidFill>
                        <a:latin typeface="Cambria Math" panose="02040503050406030204" pitchFamily="18" charset="0"/>
                      </a:rPr>
                      <m:t>𝑃</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𝑋</m:t>
                        </m:r>
                        <m:r>
                          <a:rPr lang="en-US" b="0" i="1" smtClean="0">
                            <a:solidFill>
                              <a:schemeClr val="bg1"/>
                            </a:solidFill>
                            <a:latin typeface="Cambria Math" panose="02040503050406030204" pitchFamily="18" charset="0"/>
                          </a:rPr>
                          <m:t>≤2</m:t>
                        </m:r>
                      </m:e>
                    </m:d>
                    <m:r>
                      <a:rPr lang="en-US" b="0" i="1" smtClean="0">
                        <a:solidFill>
                          <a:schemeClr val="bg1"/>
                        </a:solidFill>
                        <a:latin typeface="Cambria Math" panose="02040503050406030204" pitchFamily="18" charset="0"/>
                      </a:rPr>
                      <m:t>=</m:t>
                    </m:r>
                    <m:sSub>
                      <m:sSubPr>
                        <m:ctrlPr>
                          <a:rPr lang="en-US" i="1" smtClean="0">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𝑃</m:t>
                        </m:r>
                      </m:e>
                      <m:sub>
                        <m:r>
                          <a:rPr lang="en-US" i="1">
                            <a:solidFill>
                              <a:schemeClr val="bg1"/>
                            </a:solidFill>
                            <a:latin typeface="Cambria Math" panose="02040503050406030204" pitchFamily="18" charset="0"/>
                          </a:rPr>
                          <m:t>𝑋</m:t>
                        </m:r>
                      </m:sub>
                    </m:sSub>
                    <m:d>
                      <m:dPr>
                        <m:ctrlPr>
                          <a:rPr lang="en-US" i="1">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2</m:t>
                        </m:r>
                      </m:e>
                    </m:d>
                    <m:r>
                      <a:rPr lang="en-US" b="0" i="1" smtClean="0">
                        <a:solidFill>
                          <a:schemeClr val="bg1"/>
                        </a:solidFill>
                        <a:latin typeface="Cambria Math" panose="02040503050406030204" pitchFamily="18" charset="0"/>
                      </a:rPr>
                      <m:t>+</m:t>
                    </m:r>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𝑃</m:t>
                        </m:r>
                      </m:e>
                      <m:sub>
                        <m:r>
                          <a:rPr lang="en-US" i="1">
                            <a:solidFill>
                              <a:schemeClr val="bg1"/>
                            </a:solidFill>
                            <a:latin typeface="Cambria Math" panose="02040503050406030204" pitchFamily="18" charset="0"/>
                          </a:rPr>
                          <m:t>𝑋</m:t>
                        </m:r>
                      </m:sub>
                    </m:sSub>
                    <m:d>
                      <m:dPr>
                        <m:ctrlPr>
                          <a:rPr lang="en-US" i="1">
                            <a:solidFill>
                              <a:schemeClr val="bg1"/>
                            </a:solidFill>
                            <a:latin typeface="Cambria Math" panose="02040503050406030204" pitchFamily="18" charset="0"/>
                          </a:rPr>
                        </m:ctrlPr>
                      </m:dPr>
                      <m:e>
                        <m:r>
                          <a:rPr lang="en-US" i="1">
                            <a:solidFill>
                              <a:schemeClr val="bg1"/>
                            </a:solidFill>
                            <a:latin typeface="Cambria Math" panose="02040503050406030204" pitchFamily="18" charset="0"/>
                          </a:rPr>
                          <m:t>1</m:t>
                        </m:r>
                      </m:e>
                    </m:d>
                    <m:r>
                      <a:rPr lang="en-US" b="0" i="1" smtClean="0">
                        <a:solidFill>
                          <a:schemeClr val="bg1"/>
                        </a:solidFill>
                        <a:latin typeface="Cambria Math" panose="02040503050406030204" pitchFamily="18" charset="0"/>
                      </a:rPr>
                      <m:t>+</m:t>
                    </m:r>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𝑃</m:t>
                        </m:r>
                      </m:e>
                      <m:sub>
                        <m:r>
                          <a:rPr lang="en-US" i="1">
                            <a:solidFill>
                              <a:schemeClr val="bg1"/>
                            </a:solidFill>
                            <a:latin typeface="Cambria Math" panose="02040503050406030204" pitchFamily="18" charset="0"/>
                          </a:rPr>
                          <m:t>𝑋</m:t>
                        </m:r>
                      </m:sub>
                    </m:sSub>
                    <m:d>
                      <m:dPr>
                        <m:ctrlPr>
                          <a:rPr lang="en-US" i="1">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0</m:t>
                        </m:r>
                      </m:e>
                    </m:d>
                    <m:r>
                      <a:rPr lang="en-US" b="0" i="1" smtClean="0">
                        <a:solidFill>
                          <a:schemeClr val="bg1"/>
                        </a:solidFill>
                        <a:latin typeface="Cambria Math" panose="02040503050406030204" pitchFamily="18" charset="0"/>
                      </a:rPr>
                      <m:t>=1</m:t>
                    </m:r>
                  </m:oMath>
                </a14:m>
                <a:br>
                  <a:rPr lang="en-US" dirty="0">
                    <a:solidFill>
                      <a:schemeClr val="bg1"/>
                    </a:solidFill>
                  </a:rPr>
                </a:br>
                <a:endParaRPr lang="en-BE" dirty="0"/>
              </a:p>
            </p:txBody>
          </p:sp>
        </mc:Choice>
        <mc:Fallback xmlns="">
          <p:sp>
            <p:nvSpPr>
              <p:cNvPr id="3" name="Content Placeholder 2">
                <a:extLst>
                  <a:ext uri="{FF2B5EF4-FFF2-40B4-BE49-F238E27FC236}">
                    <a16:creationId xmlns:a16="http://schemas.microsoft.com/office/drawing/2014/main" id="{8D61E334-0073-4924-8D96-0DA18E6BEA9B}"/>
                  </a:ext>
                </a:extLst>
              </p:cNvPr>
              <p:cNvSpPr>
                <a:spLocks noGrp="1" noRot="1" noChangeAspect="1" noMove="1" noResize="1" noEditPoints="1" noAdjustHandles="1" noChangeArrowheads="1" noChangeShapeType="1" noTextEdit="1"/>
              </p:cNvSpPr>
              <p:nvPr>
                <p:ph idx="1"/>
              </p:nvPr>
            </p:nvSpPr>
            <p:spPr>
              <a:xfrm>
                <a:off x="838200" y="1299411"/>
                <a:ext cx="10515600" cy="5241089"/>
              </a:xfrm>
              <a:blipFill>
                <a:blip r:embed="rId2"/>
                <a:stretch>
                  <a:fillRect l="-1043" t="-1163" r="-870"/>
                </a:stretch>
              </a:blipFill>
            </p:spPr>
            <p:txBody>
              <a:bodyPr/>
              <a:lstStyle/>
              <a:p>
                <a:r>
                  <a:rPr lang="en-BE">
                    <a:noFill/>
                  </a:rPr>
                  <a:t> </a:t>
                </a:r>
              </a:p>
            </p:txBody>
          </p:sp>
        </mc:Fallback>
      </mc:AlternateContent>
      <p:sp>
        <p:nvSpPr>
          <p:cNvPr id="4" name="Footer Placeholder 3">
            <a:extLst>
              <a:ext uri="{FF2B5EF4-FFF2-40B4-BE49-F238E27FC236}">
                <a16:creationId xmlns:a16="http://schemas.microsoft.com/office/drawing/2014/main" id="{C432882D-E19A-4981-824F-6430B08BB642}"/>
              </a:ext>
            </a:extLst>
          </p:cNvPr>
          <p:cNvSpPr>
            <a:spLocks noGrp="1"/>
          </p:cNvSpPr>
          <p:nvPr>
            <p:ph type="ftr" sz="quarter" idx="11"/>
          </p:nvPr>
        </p:nvSpPr>
        <p:spPr/>
        <p:txBody>
          <a:bodyPr/>
          <a:lstStyle/>
          <a:p>
            <a:r>
              <a:rPr lang="en-US"/>
              <a:t>Elementary Combinatorics and Probability - March 2021</a:t>
            </a:r>
            <a:endParaRPr lang="en-BE"/>
          </a:p>
        </p:txBody>
      </p:sp>
      <p:sp>
        <p:nvSpPr>
          <p:cNvPr id="5" name="Slide Number Placeholder 4">
            <a:extLst>
              <a:ext uri="{FF2B5EF4-FFF2-40B4-BE49-F238E27FC236}">
                <a16:creationId xmlns:a16="http://schemas.microsoft.com/office/drawing/2014/main" id="{F0F377A4-9268-4D43-9CAB-BEF482717D81}"/>
              </a:ext>
            </a:extLst>
          </p:cNvPr>
          <p:cNvSpPr>
            <a:spLocks noGrp="1"/>
          </p:cNvSpPr>
          <p:nvPr>
            <p:ph type="sldNum" sz="quarter" idx="12"/>
          </p:nvPr>
        </p:nvSpPr>
        <p:spPr/>
        <p:txBody>
          <a:bodyPr/>
          <a:lstStyle/>
          <a:p>
            <a:fld id="{08CF7B41-8972-4B54-B2ED-1FFF63F18177}" type="slidenum">
              <a:rPr lang="en-BE" smtClean="0"/>
              <a:t>164</a:t>
            </a:fld>
            <a:endParaRPr lang="en-BE"/>
          </a:p>
        </p:txBody>
      </p:sp>
    </p:spTree>
    <p:extLst>
      <p:ext uri="{BB962C8B-B14F-4D97-AF65-F5344CB8AC3E}">
        <p14:creationId xmlns:p14="http://schemas.microsoft.com/office/powerpoint/2010/main" val="1952488955"/>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C910F6-EDB9-4A36-97C5-B610F0725F6E}"/>
              </a:ext>
            </a:extLst>
          </p:cNvPr>
          <p:cNvSpPr>
            <a:spLocks noGrp="1"/>
          </p:cNvSpPr>
          <p:nvPr>
            <p:ph type="title"/>
          </p:nvPr>
        </p:nvSpPr>
        <p:spPr/>
        <p:txBody>
          <a:bodyPr/>
          <a:lstStyle/>
          <a:p>
            <a:r>
              <a:rPr lang="en-US" dirty="0"/>
              <a:t>Unfair coin</a:t>
            </a:r>
            <a:endParaRPr lang="en-B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D61E334-0073-4924-8D96-0DA18E6BEA9B}"/>
                  </a:ext>
                </a:extLst>
              </p:cNvPr>
              <p:cNvSpPr>
                <a:spLocks noGrp="1"/>
              </p:cNvSpPr>
              <p:nvPr>
                <p:ph idx="1"/>
              </p:nvPr>
            </p:nvSpPr>
            <p:spPr>
              <a:xfrm>
                <a:off x="838200" y="1299411"/>
                <a:ext cx="10515600" cy="5241089"/>
              </a:xfrm>
            </p:spPr>
            <p:txBody>
              <a:bodyPr>
                <a:normAutofit lnSpcReduction="10000"/>
              </a:bodyPr>
              <a:lstStyle/>
              <a:p>
                <a:pPr>
                  <a:lnSpc>
                    <a:spcPct val="110000"/>
                  </a:lnSpc>
                </a:pPr>
                <a:r>
                  <a:rPr lang="en-US" dirty="0"/>
                  <a:t>You are tossing an unfair coin with the probability of heads 0.6 twice. Let random variable </a:t>
                </a:r>
                <a14:m>
                  <m:oMath xmlns:m="http://schemas.openxmlformats.org/officeDocument/2006/math">
                    <m:r>
                      <a:rPr lang="en-US" i="1" dirty="0" smtClean="0">
                        <a:latin typeface="Cambria Math" panose="02040503050406030204" pitchFamily="18" charset="0"/>
                      </a:rPr>
                      <m:t>𝑋</m:t>
                    </m:r>
                  </m:oMath>
                </a14:m>
                <a:r>
                  <a:rPr lang="en-US" dirty="0"/>
                  <a:t> denote the total number of heads.</a:t>
                </a:r>
                <a:br>
                  <a:rPr lang="en-US" dirty="0"/>
                </a:br>
                <a:br>
                  <a:rPr lang="en-US" sz="1400" dirty="0"/>
                </a:br>
                <a:r>
                  <a:rPr lang="en-US" dirty="0"/>
                  <a:t>PMF:</a:t>
                </a:r>
                <a:br>
                  <a:rPr lang="en-US" dirty="0"/>
                </a:b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𝑋</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eqArr>
                          <m:eqArrPr>
                            <m:ctrlPr>
                              <a:rPr lang="en-US" b="0" i="1" smtClean="0">
                                <a:latin typeface="Cambria Math" panose="02040503050406030204" pitchFamily="18" charset="0"/>
                              </a:rPr>
                            </m:ctrlPr>
                          </m:eqArrPr>
                          <m:e>
                            <m:sSup>
                              <m:sSupPr>
                                <m:ctrlPr>
                                  <a:rPr lang="en-US" b="0" i="1" smtClean="0">
                                    <a:latin typeface="Cambria Math" panose="02040503050406030204" pitchFamily="18" charset="0"/>
                                  </a:rPr>
                                </m:ctrlPr>
                              </m:sSupPr>
                              <m:e>
                                <m:r>
                                  <a:rPr lang="en-US" b="0" i="1" smtClean="0">
                                    <a:latin typeface="Cambria Math" panose="02040503050406030204" pitchFamily="18" charset="0"/>
                                  </a:rPr>
                                  <m:t>0.4</m:t>
                                </m:r>
                              </m:e>
                              <m:sup>
                                <m:r>
                                  <a:rPr lang="en-US" b="0" i="1" smtClean="0">
                                    <a:latin typeface="Cambria Math" panose="02040503050406030204" pitchFamily="18" charset="0"/>
                                  </a:rPr>
                                  <m:t>2</m:t>
                                </m:r>
                              </m:sup>
                            </m:sSup>
                            <m:r>
                              <a:rPr lang="en-US" b="0" i="1" smtClean="0">
                                <a:latin typeface="Cambria Math" panose="02040503050406030204" pitchFamily="18" charset="0"/>
                              </a:rPr>
                              <m:t>,               </m:t>
                            </m:r>
                            <m:r>
                              <a:rPr lang="en-US" b="0" i="1" smtClean="0">
                                <a:latin typeface="Cambria Math" panose="02040503050406030204" pitchFamily="18" charset="0"/>
                              </a:rPr>
                              <m:t>𝑥</m:t>
                            </m:r>
                            <m:r>
                              <a:rPr lang="en-US" b="0" i="1" smtClean="0">
                                <a:latin typeface="Cambria Math" panose="02040503050406030204" pitchFamily="18" charset="0"/>
                              </a:rPr>
                              <m:t>=0</m:t>
                            </m:r>
                          </m:e>
                          <m:e>
                            <m:r>
                              <a:rPr lang="en-US" b="0" i="1" smtClean="0">
                                <a:latin typeface="Cambria Math" panose="02040503050406030204" pitchFamily="18" charset="0"/>
                              </a:rPr>
                              <m:t>2⋅0.4⋅0.6,  </m:t>
                            </m:r>
                            <m:r>
                              <a:rPr lang="en-US" b="0" i="1" smtClean="0">
                                <a:latin typeface="Cambria Math" panose="02040503050406030204" pitchFamily="18" charset="0"/>
                              </a:rPr>
                              <m:t>𝑥</m:t>
                            </m:r>
                            <m:r>
                              <a:rPr lang="en-US" b="0" i="1" smtClean="0">
                                <a:latin typeface="Cambria Math" panose="02040503050406030204" pitchFamily="18" charset="0"/>
                              </a:rPr>
                              <m:t>=1</m:t>
                            </m:r>
                          </m:e>
                          <m:e>
                            <m:sSup>
                              <m:sSupPr>
                                <m:ctrlPr>
                                  <a:rPr lang="en-US" b="0" i="1" smtClean="0">
                                    <a:latin typeface="Cambria Math" panose="02040503050406030204" pitchFamily="18" charset="0"/>
                                  </a:rPr>
                                </m:ctrlPr>
                              </m:sSupPr>
                              <m:e>
                                <m:r>
                                  <a:rPr lang="en-US" b="0" i="1" smtClean="0">
                                    <a:latin typeface="Cambria Math" panose="02040503050406030204" pitchFamily="18" charset="0"/>
                                  </a:rPr>
                                  <m:t>0.6</m:t>
                                </m:r>
                              </m:e>
                              <m:sup>
                                <m:r>
                                  <a:rPr lang="en-US" b="0" i="1" smtClean="0">
                                    <a:latin typeface="Cambria Math" panose="02040503050406030204" pitchFamily="18" charset="0"/>
                                  </a:rPr>
                                  <m:t>2</m:t>
                                </m:r>
                              </m:sup>
                            </m:sSup>
                            <m:r>
                              <a:rPr lang="en-US" b="0" i="1" smtClean="0">
                                <a:latin typeface="Cambria Math" panose="02040503050406030204" pitchFamily="18" charset="0"/>
                              </a:rPr>
                              <m:t>,               </m:t>
                            </m:r>
                            <m:r>
                              <a:rPr lang="en-US" b="0" i="1" smtClean="0">
                                <a:latin typeface="Cambria Math" panose="02040503050406030204" pitchFamily="18" charset="0"/>
                              </a:rPr>
                              <m:t>𝑥</m:t>
                            </m:r>
                            <m:r>
                              <a:rPr lang="en-US" b="0" i="1" smtClean="0">
                                <a:latin typeface="Cambria Math" panose="02040503050406030204" pitchFamily="18" charset="0"/>
                              </a:rPr>
                              <m:t>=2</m:t>
                            </m:r>
                          </m:e>
                          <m:e>
                            <m:r>
                              <a:rPr lang="en-US" b="0" i="1" smtClean="0">
                                <a:latin typeface="Cambria Math" panose="02040503050406030204" pitchFamily="18" charset="0"/>
                              </a:rPr>
                              <m:t>0,           </m:t>
                            </m:r>
                            <m:r>
                              <a:rPr lang="en-US" b="0" i="1" smtClean="0">
                                <a:latin typeface="Cambria Math" panose="02040503050406030204" pitchFamily="18" charset="0"/>
                              </a:rPr>
                              <m:t>𝑜𝑡h𝑒𝑟𝑤𝑖𝑠𝑒</m:t>
                            </m:r>
                          </m:e>
                        </m:eqArr>
                      </m:e>
                    </m:d>
                  </m:oMath>
                </a14:m>
                <a:br>
                  <a:rPr lang="en-US" dirty="0"/>
                </a:br>
                <a:br>
                  <a:rPr lang="en-US" sz="1600" b="0" i="1" dirty="0">
                    <a:latin typeface="Cambria Math" panose="02040503050406030204" pitchFamily="18" charset="0"/>
                  </a:rPr>
                </a:br>
                <a14:m>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𝑋</m:t>
                        </m:r>
                        <m:r>
                          <a:rPr lang="en-US" b="0" i="1" smtClean="0">
                            <a:latin typeface="Cambria Math" panose="02040503050406030204" pitchFamily="18" charset="0"/>
                          </a:rPr>
                          <m:t>=10</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𝑋</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10</m:t>
                        </m:r>
                      </m:e>
                    </m:d>
                    <m:r>
                      <a:rPr lang="en-US" b="0" i="1" smtClean="0">
                        <a:latin typeface="Cambria Math" panose="02040503050406030204" pitchFamily="18" charset="0"/>
                      </a:rPr>
                      <m:t>= 0,  </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𝑋</m:t>
                        </m:r>
                        <m:r>
                          <a:rPr lang="en-US" b="0" i="1" smtClean="0">
                            <a:latin typeface="Cambria Math" panose="02040503050406030204" pitchFamily="18" charset="0"/>
                          </a:rPr>
                          <m:t>≤1</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𝑋</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1</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𝑋</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0</m:t>
                        </m:r>
                      </m:e>
                    </m:d>
                    <m:r>
                      <a:rPr lang="en-US" b="0" i="1" smtClean="0">
                        <a:latin typeface="Cambria Math" panose="02040503050406030204" pitchFamily="18" charset="0"/>
                      </a:rPr>
                      <m:t>=</m:t>
                    </m:r>
                    <m:r>
                      <a:rPr lang="en-US" b="0" i="1" smtClean="0">
                        <a:solidFill>
                          <a:schemeClr val="bg1"/>
                        </a:solidFill>
                        <a:latin typeface="Cambria Math" panose="02040503050406030204" pitchFamily="18" charset="0"/>
                      </a:rPr>
                      <m:t>0.16+0.48,  </m:t>
                    </m:r>
                  </m:oMath>
                </a14:m>
                <a:br>
                  <a:rPr lang="en-US" b="0" i="1" dirty="0">
                    <a:solidFill>
                      <a:schemeClr val="bg1"/>
                    </a:solidFill>
                    <a:latin typeface="Cambria Math" panose="02040503050406030204" pitchFamily="18" charset="0"/>
                  </a:rPr>
                </a:br>
                <a14:m>
                  <m:oMath xmlns:m="http://schemas.openxmlformats.org/officeDocument/2006/math">
                    <m:r>
                      <a:rPr lang="en-US" b="0" i="1" smtClean="0">
                        <a:solidFill>
                          <a:schemeClr val="bg1"/>
                        </a:solidFill>
                        <a:latin typeface="Cambria Math" panose="02040503050406030204" pitchFamily="18" charset="0"/>
                      </a:rPr>
                      <m:t>𝑃</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𝑋</m:t>
                        </m:r>
                        <m:r>
                          <a:rPr lang="en-US" b="0" i="1" smtClean="0">
                            <a:solidFill>
                              <a:schemeClr val="bg1"/>
                            </a:solidFill>
                            <a:latin typeface="Cambria Math" panose="02040503050406030204" pitchFamily="18" charset="0"/>
                          </a:rPr>
                          <m:t>≤2</m:t>
                        </m:r>
                      </m:e>
                    </m:d>
                    <m:r>
                      <a:rPr lang="en-US" b="0" i="1" smtClean="0">
                        <a:solidFill>
                          <a:schemeClr val="bg1"/>
                        </a:solidFill>
                        <a:latin typeface="Cambria Math" panose="02040503050406030204" pitchFamily="18" charset="0"/>
                      </a:rPr>
                      <m:t>=</m:t>
                    </m:r>
                    <m:sSub>
                      <m:sSubPr>
                        <m:ctrlPr>
                          <a:rPr lang="en-US" i="1" smtClean="0">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𝑃</m:t>
                        </m:r>
                      </m:e>
                      <m:sub>
                        <m:r>
                          <a:rPr lang="en-US" i="1">
                            <a:solidFill>
                              <a:schemeClr val="bg1"/>
                            </a:solidFill>
                            <a:latin typeface="Cambria Math" panose="02040503050406030204" pitchFamily="18" charset="0"/>
                          </a:rPr>
                          <m:t>𝑋</m:t>
                        </m:r>
                      </m:sub>
                    </m:sSub>
                    <m:d>
                      <m:dPr>
                        <m:ctrlPr>
                          <a:rPr lang="en-US" i="1">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2</m:t>
                        </m:r>
                      </m:e>
                    </m:d>
                    <m:r>
                      <a:rPr lang="en-US" b="0" i="1" smtClean="0">
                        <a:solidFill>
                          <a:schemeClr val="bg1"/>
                        </a:solidFill>
                        <a:latin typeface="Cambria Math" panose="02040503050406030204" pitchFamily="18" charset="0"/>
                      </a:rPr>
                      <m:t>+</m:t>
                    </m:r>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𝑃</m:t>
                        </m:r>
                      </m:e>
                      <m:sub>
                        <m:r>
                          <a:rPr lang="en-US" i="1">
                            <a:solidFill>
                              <a:schemeClr val="bg1"/>
                            </a:solidFill>
                            <a:latin typeface="Cambria Math" panose="02040503050406030204" pitchFamily="18" charset="0"/>
                          </a:rPr>
                          <m:t>𝑋</m:t>
                        </m:r>
                      </m:sub>
                    </m:sSub>
                    <m:d>
                      <m:dPr>
                        <m:ctrlPr>
                          <a:rPr lang="en-US" i="1">
                            <a:solidFill>
                              <a:schemeClr val="bg1"/>
                            </a:solidFill>
                            <a:latin typeface="Cambria Math" panose="02040503050406030204" pitchFamily="18" charset="0"/>
                          </a:rPr>
                        </m:ctrlPr>
                      </m:dPr>
                      <m:e>
                        <m:r>
                          <a:rPr lang="en-US" i="1">
                            <a:solidFill>
                              <a:schemeClr val="bg1"/>
                            </a:solidFill>
                            <a:latin typeface="Cambria Math" panose="02040503050406030204" pitchFamily="18" charset="0"/>
                          </a:rPr>
                          <m:t>1</m:t>
                        </m:r>
                      </m:e>
                    </m:d>
                    <m:r>
                      <a:rPr lang="en-US" b="0" i="1" smtClean="0">
                        <a:solidFill>
                          <a:schemeClr val="bg1"/>
                        </a:solidFill>
                        <a:latin typeface="Cambria Math" panose="02040503050406030204" pitchFamily="18" charset="0"/>
                      </a:rPr>
                      <m:t>+</m:t>
                    </m:r>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𝑃</m:t>
                        </m:r>
                      </m:e>
                      <m:sub>
                        <m:r>
                          <a:rPr lang="en-US" i="1">
                            <a:solidFill>
                              <a:schemeClr val="bg1"/>
                            </a:solidFill>
                            <a:latin typeface="Cambria Math" panose="02040503050406030204" pitchFamily="18" charset="0"/>
                          </a:rPr>
                          <m:t>𝑋</m:t>
                        </m:r>
                      </m:sub>
                    </m:sSub>
                    <m:d>
                      <m:dPr>
                        <m:ctrlPr>
                          <a:rPr lang="en-US" i="1">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0</m:t>
                        </m:r>
                      </m:e>
                    </m:d>
                    <m:r>
                      <a:rPr lang="en-US" b="0" i="1" smtClean="0">
                        <a:solidFill>
                          <a:schemeClr val="bg1"/>
                        </a:solidFill>
                        <a:latin typeface="Cambria Math" panose="02040503050406030204" pitchFamily="18" charset="0"/>
                      </a:rPr>
                      <m:t>=1</m:t>
                    </m:r>
                  </m:oMath>
                </a14:m>
                <a:br>
                  <a:rPr lang="en-US" dirty="0">
                    <a:solidFill>
                      <a:schemeClr val="bg1"/>
                    </a:solidFill>
                  </a:rPr>
                </a:br>
                <a:endParaRPr lang="en-BE" dirty="0"/>
              </a:p>
            </p:txBody>
          </p:sp>
        </mc:Choice>
        <mc:Fallback xmlns="">
          <p:sp>
            <p:nvSpPr>
              <p:cNvPr id="3" name="Content Placeholder 2">
                <a:extLst>
                  <a:ext uri="{FF2B5EF4-FFF2-40B4-BE49-F238E27FC236}">
                    <a16:creationId xmlns:a16="http://schemas.microsoft.com/office/drawing/2014/main" id="{8D61E334-0073-4924-8D96-0DA18E6BEA9B}"/>
                  </a:ext>
                </a:extLst>
              </p:cNvPr>
              <p:cNvSpPr>
                <a:spLocks noGrp="1" noRot="1" noChangeAspect="1" noMove="1" noResize="1" noEditPoints="1" noAdjustHandles="1" noChangeArrowheads="1" noChangeShapeType="1" noTextEdit="1"/>
              </p:cNvSpPr>
              <p:nvPr>
                <p:ph idx="1"/>
              </p:nvPr>
            </p:nvSpPr>
            <p:spPr>
              <a:xfrm>
                <a:off x="838200" y="1299411"/>
                <a:ext cx="10515600" cy="5241089"/>
              </a:xfrm>
              <a:blipFill>
                <a:blip r:embed="rId2"/>
                <a:stretch>
                  <a:fillRect l="-1043" t="-1163" r="-870"/>
                </a:stretch>
              </a:blipFill>
            </p:spPr>
            <p:txBody>
              <a:bodyPr/>
              <a:lstStyle/>
              <a:p>
                <a:r>
                  <a:rPr lang="en-BE">
                    <a:noFill/>
                  </a:rPr>
                  <a:t> </a:t>
                </a:r>
              </a:p>
            </p:txBody>
          </p:sp>
        </mc:Fallback>
      </mc:AlternateContent>
      <p:sp>
        <p:nvSpPr>
          <p:cNvPr id="4" name="Footer Placeholder 3">
            <a:extLst>
              <a:ext uri="{FF2B5EF4-FFF2-40B4-BE49-F238E27FC236}">
                <a16:creationId xmlns:a16="http://schemas.microsoft.com/office/drawing/2014/main" id="{C432882D-E19A-4981-824F-6430B08BB642}"/>
              </a:ext>
            </a:extLst>
          </p:cNvPr>
          <p:cNvSpPr>
            <a:spLocks noGrp="1"/>
          </p:cNvSpPr>
          <p:nvPr>
            <p:ph type="ftr" sz="quarter" idx="11"/>
          </p:nvPr>
        </p:nvSpPr>
        <p:spPr/>
        <p:txBody>
          <a:bodyPr/>
          <a:lstStyle/>
          <a:p>
            <a:r>
              <a:rPr lang="en-US"/>
              <a:t>Elementary Combinatorics and Probability - March 2021</a:t>
            </a:r>
            <a:endParaRPr lang="en-BE"/>
          </a:p>
        </p:txBody>
      </p:sp>
      <p:sp>
        <p:nvSpPr>
          <p:cNvPr id="5" name="Slide Number Placeholder 4">
            <a:extLst>
              <a:ext uri="{FF2B5EF4-FFF2-40B4-BE49-F238E27FC236}">
                <a16:creationId xmlns:a16="http://schemas.microsoft.com/office/drawing/2014/main" id="{F0F377A4-9268-4D43-9CAB-BEF482717D81}"/>
              </a:ext>
            </a:extLst>
          </p:cNvPr>
          <p:cNvSpPr>
            <a:spLocks noGrp="1"/>
          </p:cNvSpPr>
          <p:nvPr>
            <p:ph type="sldNum" sz="quarter" idx="12"/>
          </p:nvPr>
        </p:nvSpPr>
        <p:spPr/>
        <p:txBody>
          <a:bodyPr/>
          <a:lstStyle/>
          <a:p>
            <a:fld id="{08CF7B41-8972-4B54-B2ED-1FFF63F18177}" type="slidenum">
              <a:rPr lang="en-BE" smtClean="0"/>
              <a:t>165</a:t>
            </a:fld>
            <a:endParaRPr lang="en-BE"/>
          </a:p>
        </p:txBody>
      </p:sp>
    </p:spTree>
    <p:extLst>
      <p:ext uri="{BB962C8B-B14F-4D97-AF65-F5344CB8AC3E}">
        <p14:creationId xmlns:p14="http://schemas.microsoft.com/office/powerpoint/2010/main" val="3713624674"/>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C910F6-EDB9-4A36-97C5-B610F0725F6E}"/>
              </a:ext>
            </a:extLst>
          </p:cNvPr>
          <p:cNvSpPr>
            <a:spLocks noGrp="1"/>
          </p:cNvSpPr>
          <p:nvPr>
            <p:ph type="title"/>
          </p:nvPr>
        </p:nvSpPr>
        <p:spPr/>
        <p:txBody>
          <a:bodyPr/>
          <a:lstStyle/>
          <a:p>
            <a:r>
              <a:rPr lang="en-US" dirty="0"/>
              <a:t>Unfair coin</a:t>
            </a:r>
            <a:endParaRPr lang="en-B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D61E334-0073-4924-8D96-0DA18E6BEA9B}"/>
                  </a:ext>
                </a:extLst>
              </p:cNvPr>
              <p:cNvSpPr>
                <a:spLocks noGrp="1"/>
              </p:cNvSpPr>
              <p:nvPr>
                <p:ph idx="1"/>
              </p:nvPr>
            </p:nvSpPr>
            <p:spPr>
              <a:xfrm>
                <a:off x="838200" y="1299411"/>
                <a:ext cx="10515600" cy="5241089"/>
              </a:xfrm>
            </p:spPr>
            <p:txBody>
              <a:bodyPr>
                <a:normAutofit lnSpcReduction="10000"/>
              </a:bodyPr>
              <a:lstStyle/>
              <a:p>
                <a:pPr>
                  <a:lnSpc>
                    <a:spcPct val="110000"/>
                  </a:lnSpc>
                </a:pPr>
                <a:r>
                  <a:rPr lang="en-US" dirty="0"/>
                  <a:t>You are tossing an unfair coin with the probability of heads 0.6 twice. Let random variable </a:t>
                </a:r>
                <a14:m>
                  <m:oMath xmlns:m="http://schemas.openxmlformats.org/officeDocument/2006/math">
                    <m:r>
                      <a:rPr lang="en-US" i="1" dirty="0" smtClean="0">
                        <a:latin typeface="Cambria Math" panose="02040503050406030204" pitchFamily="18" charset="0"/>
                      </a:rPr>
                      <m:t>𝑋</m:t>
                    </m:r>
                  </m:oMath>
                </a14:m>
                <a:r>
                  <a:rPr lang="en-US" dirty="0"/>
                  <a:t> denote the total number of heads.</a:t>
                </a:r>
                <a:br>
                  <a:rPr lang="en-US" dirty="0"/>
                </a:br>
                <a:br>
                  <a:rPr lang="en-US" sz="1400" dirty="0"/>
                </a:br>
                <a:r>
                  <a:rPr lang="en-US" dirty="0"/>
                  <a:t>PMF:</a:t>
                </a:r>
                <a:br>
                  <a:rPr lang="en-US" dirty="0"/>
                </a:b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𝑋</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eqArr>
                          <m:eqArrPr>
                            <m:ctrlPr>
                              <a:rPr lang="en-US" b="0" i="1" smtClean="0">
                                <a:latin typeface="Cambria Math" panose="02040503050406030204" pitchFamily="18" charset="0"/>
                              </a:rPr>
                            </m:ctrlPr>
                          </m:eqArrPr>
                          <m:e>
                            <m:sSup>
                              <m:sSupPr>
                                <m:ctrlPr>
                                  <a:rPr lang="en-US" b="0" i="1" smtClean="0">
                                    <a:latin typeface="Cambria Math" panose="02040503050406030204" pitchFamily="18" charset="0"/>
                                  </a:rPr>
                                </m:ctrlPr>
                              </m:sSupPr>
                              <m:e>
                                <m:r>
                                  <a:rPr lang="en-US" b="0" i="1" smtClean="0">
                                    <a:latin typeface="Cambria Math" panose="02040503050406030204" pitchFamily="18" charset="0"/>
                                  </a:rPr>
                                  <m:t>0.4</m:t>
                                </m:r>
                              </m:e>
                              <m:sup>
                                <m:r>
                                  <a:rPr lang="en-US" b="0" i="1" smtClean="0">
                                    <a:latin typeface="Cambria Math" panose="02040503050406030204" pitchFamily="18" charset="0"/>
                                  </a:rPr>
                                  <m:t>2</m:t>
                                </m:r>
                              </m:sup>
                            </m:sSup>
                            <m:r>
                              <a:rPr lang="en-US" b="0" i="1" smtClean="0">
                                <a:latin typeface="Cambria Math" panose="02040503050406030204" pitchFamily="18" charset="0"/>
                              </a:rPr>
                              <m:t>,               </m:t>
                            </m:r>
                            <m:r>
                              <a:rPr lang="en-US" b="0" i="1" smtClean="0">
                                <a:latin typeface="Cambria Math" panose="02040503050406030204" pitchFamily="18" charset="0"/>
                              </a:rPr>
                              <m:t>𝑥</m:t>
                            </m:r>
                            <m:r>
                              <a:rPr lang="en-US" b="0" i="1" smtClean="0">
                                <a:latin typeface="Cambria Math" panose="02040503050406030204" pitchFamily="18" charset="0"/>
                              </a:rPr>
                              <m:t>=0</m:t>
                            </m:r>
                          </m:e>
                          <m:e>
                            <m:r>
                              <a:rPr lang="en-US" b="0" i="1" smtClean="0">
                                <a:latin typeface="Cambria Math" panose="02040503050406030204" pitchFamily="18" charset="0"/>
                              </a:rPr>
                              <m:t>2⋅0.4⋅0.6,  </m:t>
                            </m:r>
                            <m:r>
                              <a:rPr lang="en-US" b="0" i="1" smtClean="0">
                                <a:latin typeface="Cambria Math" panose="02040503050406030204" pitchFamily="18" charset="0"/>
                              </a:rPr>
                              <m:t>𝑥</m:t>
                            </m:r>
                            <m:r>
                              <a:rPr lang="en-US" b="0" i="1" smtClean="0">
                                <a:latin typeface="Cambria Math" panose="02040503050406030204" pitchFamily="18" charset="0"/>
                              </a:rPr>
                              <m:t>=1</m:t>
                            </m:r>
                          </m:e>
                          <m:e>
                            <m:sSup>
                              <m:sSupPr>
                                <m:ctrlPr>
                                  <a:rPr lang="en-US" b="0" i="1" smtClean="0">
                                    <a:latin typeface="Cambria Math" panose="02040503050406030204" pitchFamily="18" charset="0"/>
                                  </a:rPr>
                                </m:ctrlPr>
                              </m:sSupPr>
                              <m:e>
                                <m:r>
                                  <a:rPr lang="en-US" b="0" i="1" smtClean="0">
                                    <a:latin typeface="Cambria Math" panose="02040503050406030204" pitchFamily="18" charset="0"/>
                                  </a:rPr>
                                  <m:t>0.6</m:t>
                                </m:r>
                              </m:e>
                              <m:sup>
                                <m:r>
                                  <a:rPr lang="en-US" b="0" i="1" smtClean="0">
                                    <a:latin typeface="Cambria Math" panose="02040503050406030204" pitchFamily="18" charset="0"/>
                                  </a:rPr>
                                  <m:t>2</m:t>
                                </m:r>
                              </m:sup>
                            </m:sSup>
                            <m:r>
                              <a:rPr lang="en-US" b="0" i="1" smtClean="0">
                                <a:latin typeface="Cambria Math" panose="02040503050406030204" pitchFamily="18" charset="0"/>
                              </a:rPr>
                              <m:t>,               </m:t>
                            </m:r>
                            <m:r>
                              <a:rPr lang="en-US" b="0" i="1" smtClean="0">
                                <a:latin typeface="Cambria Math" panose="02040503050406030204" pitchFamily="18" charset="0"/>
                              </a:rPr>
                              <m:t>𝑥</m:t>
                            </m:r>
                            <m:r>
                              <a:rPr lang="en-US" b="0" i="1" smtClean="0">
                                <a:latin typeface="Cambria Math" panose="02040503050406030204" pitchFamily="18" charset="0"/>
                              </a:rPr>
                              <m:t>=2</m:t>
                            </m:r>
                          </m:e>
                          <m:e>
                            <m:r>
                              <a:rPr lang="en-US" b="0" i="1" smtClean="0">
                                <a:latin typeface="Cambria Math" panose="02040503050406030204" pitchFamily="18" charset="0"/>
                              </a:rPr>
                              <m:t>0,           </m:t>
                            </m:r>
                            <m:r>
                              <a:rPr lang="en-US" b="0" i="1" smtClean="0">
                                <a:latin typeface="Cambria Math" panose="02040503050406030204" pitchFamily="18" charset="0"/>
                              </a:rPr>
                              <m:t>𝑜𝑡h𝑒𝑟𝑤𝑖𝑠𝑒</m:t>
                            </m:r>
                          </m:e>
                        </m:eqArr>
                      </m:e>
                    </m:d>
                  </m:oMath>
                </a14:m>
                <a:br>
                  <a:rPr lang="en-US" dirty="0"/>
                </a:br>
                <a:br>
                  <a:rPr lang="en-US" sz="1600" b="0" i="1" dirty="0">
                    <a:latin typeface="Cambria Math" panose="02040503050406030204" pitchFamily="18" charset="0"/>
                  </a:rPr>
                </a:br>
                <a14:m>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𝑋</m:t>
                        </m:r>
                        <m:r>
                          <a:rPr lang="en-US" b="0" i="1" smtClean="0">
                            <a:latin typeface="Cambria Math" panose="02040503050406030204" pitchFamily="18" charset="0"/>
                          </a:rPr>
                          <m:t>=10</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𝑋</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10</m:t>
                        </m:r>
                      </m:e>
                    </m:d>
                    <m:r>
                      <a:rPr lang="en-US" b="0" i="1" smtClean="0">
                        <a:latin typeface="Cambria Math" panose="02040503050406030204" pitchFamily="18" charset="0"/>
                      </a:rPr>
                      <m:t>= 0,  </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𝑋</m:t>
                        </m:r>
                        <m:r>
                          <a:rPr lang="en-US" b="0" i="1" smtClean="0">
                            <a:latin typeface="Cambria Math" panose="02040503050406030204" pitchFamily="18" charset="0"/>
                          </a:rPr>
                          <m:t>≤1</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𝑋</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1</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𝑋</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0</m:t>
                        </m:r>
                      </m:e>
                    </m:d>
                    <m:r>
                      <a:rPr lang="en-US" b="0" i="1" smtClean="0">
                        <a:latin typeface="Cambria Math" panose="02040503050406030204" pitchFamily="18" charset="0"/>
                      </a:rPr>
                      <m:t>=0.16+0.48,  </m:t>
                    </m:r>
                  </m:oMath>
                </a14:m>
                <a:br>
                  <a:rPr lang="en-US" b="0" i="1" dirty="0">
                    <a:latin typeface="Cambria Math" panose="02040503050406030204" pitchFamily="18" charset="0"/>
                  </a:rPr>
                </a:br>
                <a14:m>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𝑋</m:t>
                        </m:r>
                        <m:r>
                          <a:rPr lang="en-US" b="0" i="1" smtClean="0">
                            <a:latin typeface="Cambria Math" panose="02040503050406030204" pitchFamily="18" charset="0"/>
                          </a:rPr>
                          <m:t>≤2</m:t>
                        </m:r>
                      </m:e>
                    </m:d>
                    <m:r>
                      <a:rPr lang="en-US" b="0" i="1" smtClean="0">
                        <a:latin typeface="Cambria Math" panose="02040503050406030204" pitchFamily="18" charset="0"/>
                      </a:rPr>
                      <m:t>=</m:t>
                    </m:r>
                    <m:sSub>
                      <m:sSubPr>
                        <m:ctrlPr>
                          <a:rPr lang="en-US" i="1" smtClean="0">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𝑃</m:t>
                        </m:r>
                      </m:e>
                      <m:sub>
                        <m:r>
                          <a:rPr lang="en-US" i="1">
                            <a:solidFill>
                              <a:schemeClr val="bg1"/>
                            </a:solidFill>
                            <a:latin typeface="Cambria Math" panose="02040503050406030204" pitchFamily="18" charset="0"/>
                          </a:rPr>
                          <m:t>𝑋</m:t>
                        </m:r>
                      </m:sub>
                    </m:sSub>
                    <m:d>
                      <m:dPr>
                        <m:ctrlPr>
                          <a:rPr lang="en-US" i="1">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2</m:t>
                        </m:r>
                      </m:e>
                    </m:d>
                    <m:r>
                      <a:rPr lang="en-US" b="0" i="1" smtClean="0">
                        <a:solidFill>
                          <a:schemeClr val="bg1"/>
                        </a:solidFill>
                        <a:latin typeface="Cambria Math" panose="02040503050406030204" pitchFamily="18" charset="0"/>
                      </a:rPr>
                      <m:t>+</m:t>
                    </m:r>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𝑃</m:t>
                        </m:r>
                      </m:e>
                      <m:sub>
                        <m:r>
                          <a:rPr lang="en-US" i="1">
                            <a:solidFill>
                              <a:schemeClr val="bg1"/>
                            </a:solidFill>
                            <a:latin typeface="Cambria Math" panose="02040503050406030204" pitchFamily="18" charset="0"/>
                          </a:rPr>
                          <m:t>𝑋</m:t>
                        </m:r>
                      </m:sub>
                    </m:sSub>
                    <m:d>
                      <m:dPr>
                        <m:ctrlPr>
                          <a:rPr lang="en-US" i="1">
                            <a:solidFill>
                              <a:schemeClr val="bg1"/>
                            </a:solidFill>
                            <a:latin typeface="Cambria Math" panose="02040503050406030204" pitchFamily="18" charset="0"/>
                          </a:rPr>
                        </m:ctrlPr>
                      </m:dPr>
                      <m:e>
                        <m:r>
                          <a:rPr lang="en-US" i="1">
                            <a:solidFill>
                              <a:schemeClr val="bg1"/>
                            </a:solidFill>
                            <a:latin typeface="Cambria Math" panose="02040503050406030204" pitchFamily="18" charset="0"/>
                          </a:rPr>
                          <m:t>1</m:t>
                        </m:r>
                      </m:e>
                    </m:d>
                    <m:r>
                      <a:rPr lang="en-US" b="0" i="1" smtClean="0">
                        <a:solidFill>
                          <a:schemeClr val="bg1"/>
                        </a:solidFill>
                        <a:latin typeface="Cambria Math" panose="02040503050406030204" pitchFamily="18" charset="0"/>
                      </a:rPr>
                      <m:t>+</m:t>
                    </m:r>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𝑃</m:t>
                        </m:r>
                      </m:e>
                      <m:sub>
                        <m:r>
                          <a:rPr lang="en-US" i="1">
                            <a:solidFill>
                              <a:schemeClr val="bg1"/>
                            </a:solidFill>
                            <a:latin typeface="Cambria Math" panose="02040503050406030204" pitchFamily="18" charset="0"/>
                          </a:rPr>
                          <m:t>𝑋</m:t>
                        </m:r>
                      </m:sub>
                    </m:sSub>
                    <m:d>
                      <m:dPr>
                        <m:ctrlPr>
                          <a:rPr lang="en-US" i="1">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0</m:t>
                        </m:r>
                      </m:e>
                    </m:d>
                    <m:r>
                      <a:rPr lang="en-US" b="0" i="1" smtClean="0">
                        <a:solidFill>
                          <a:schemeClr val="bg1"/>
                        </a:solidFill>
                        <a:latin typeface="Cambria Math" panose="02040503050406030204" pitchFamily="18" charset="0"/>
                      </a:rPr>
                      <m:t>=1</m:t>
                    </m:r>
                  </m:oMath>
                </a14:m>
                <a:br>
                  <a:rPr lang="en-US" dirty="0">
                    <a:solidFill>
                      <a:schemeClr val="bg1"/>
                    </a:solidFill>
                  </a:rPr>
                </a:br>
                <a:endParaRPr lang="en-BE" dirty="0"/>
              </a:p>
            </p:txBody>
          </p:sp>
        </mc:Choice>
        <mc:Fallback xmlns="">
          <p:sp>
            <p:nvSpPr>
              <p:cNvPr id="3" name="Content Placeholder 2">
                <a:extLst>
                  <a:ext uri="{FF2B5EF4-FFF2-40B4-BE49-F238E27FC236}">
                    <a16:creationId xmlns:a16="http://schemas.microsoft.com/office/drawing/2014/main" id="{8D61E334-0073-4924-8D96-0DA18E6BEA9B}"/>
                  </a:ext>
                </a:extLst>
              </p:cNvPr>
              <p:cNvSpPr>
                <a:spLocks noGrp="1" noRot="1" noChangeAspect="1" noMove="1" noResize="1" noEditPoints="1" noAdjustHandles="1" noChangeArrowheads="1" noChangeShapeType="1" noTextEdit="1"/>
              </p:cNvSpPr>
              <p:nvPr>
                <p:ph idx="1"/>
              </p:nvPr>
            </p:nvSpPr>
            <p:spPr>
              <a:xfrm>
                <a:off x="838200" y="1299411"/>
                <a:ext cx="10515600" cy="5241089"/>
              </a:xfrm>
              <a:blipFill>
                <a:blip r:embed="rId2"/>
                <a:stretch>
                  <a:fillRect l="-1043" t="-1163" r="-870"/>
                </a:stretch>
              </a:blipFill>
            </p:spPr>
            <p:txBody>
              <a:bodyPr/>
              <a:lstStyle/>
              <a:p>
                <a:r>
                  <a:rPr lang="en-BE">
                    <a:noFill/>
                  </a:rPr>
                  <a:t> </a:t>
                </a:r>
              </a:p>
            </p:txBody>
          </p:sp>
        </mc:Fallback>
      </mc:AlternateContent>
      <p:sp>
        <p:nvSpPr>
          <p:cNvPr id="4" name="Footer Placeholder 3">
            <a:extLst>
              <a:ext uri="{FF2B5EF4-FFF2-40B4-BE49-F238E27FC236}">
                <a16:creationId xmlns:a16="http://schemas.microsoft.com/office/drawing/2014/main" id="{C432882D-E19A-4981-824F-6430B08BB642}"/>
              </a:ext>
            </a:extLst>
          </p:cNvPr>
          <p:cNvSpPr>
            <a:spLocks noGrp="1"/>
          </p:cNvSpPr>
          <p:nvPr>
            <p:ph type="ftr" sz="quarter" idx="11"/>
          </p:nvPr>
        </p:nvSpPr>
        <p:spPr/>
        <p:txBody>
          <a:bodyPr/>
          <a:lstStyle/>
          <a:p>
            <a:r>
              <a:rPr lang="en-US"/>
              <a:t>Elementary Combinatorics and Probability - March 2021</a:t>
            </a:r>
            <a:endParaRPr lang="en-BE"/>
          </a:p>
        </p:txBody>
      </p:sp>
      <p:sp>
        <p:nvSpPr>
          <p:cNvPr id="5" name="Slide Number Placeholder 4">
            <a:extLst>
              <a:ext uri="{FF2B5EF4-FFF2-40B4-BE49-F238E27FC236}">
                <a16:creationId xmlns:a16="http://schemas.microsoft.com/office/drawing/2014/main" id="{F0F377A4-9268-4D43-9CAB-BEF482717D81}"/>
              </a:ext>
            </a:extLst>
          </p:cNvPr>
          <p:cNvSpPr>
            <a:spLocks noGrp="1"/>
          </p:cNvSpPr>
          <p:nvPr>
            <p:ph type="sldNum" sz="quarter" idx="12"/>
          </p:nvPr>
        </p:nvSpPr>
        <p:spPr/>
        <p:txBody>
          <a:bodyPr/>
          <a:lstStyle/>
          <a:p>
            <a:fld id="{08CF7B41-8972-4B54-B2ED-1FFF63F18177}" type="slidenum">
              <a:rPr lang="en-BE" smtClean="0"/>
              <a:t>166</a:t>
            </a:fld>
            <a:endParaRPr lang="en-BE"/>
          </a:p>
        </p:txBody>
      </p:sp>
    </p:spTree>
    <p:extLst>
      <p:ext uri="{BB962C8B-B14F-4D97-AF65-F5344CB8AC3E}">
        <p14:creationId xmlns:p14="http://schemas.microsoft.com/office/powerpoint/2010/main" val="2571252064"/>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C910F6-EDB9-4A36-97C5-B610F0725F6E}"/>
              </a:ext>
            </a:extLst>
          </p:cNvPr>
          <p:cNvSpPr>
            <a:spLocks noGrp="1"/>
          </p:cNvSpPr>
          <p:nvPr>
            <p:ph type="title"/>
          </p:nvPr>
        </p:nvSpPr>
        <p:spPr/>
        <p:txBody>
          <a:bodyPr/>
          <a:lstStyle/>
          <a:p>
            <a:r>
              <a:rPr lang="en-US" dirty="0"/>
              <a:t>Unfair coin</a:t>
            </a:r>
            <a:endParaRPr lang="en-B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D61E334-0073-4924-8D96-0DA18E6BEA9B}"/>
                  </a:ext>
                </a:extLst>
              </p:cNvPr>
              <p:cNvSpPr>
                <a:spLocks noGrp="1"/>
              </p:cNvSpPr>
              <p:nvPr>
                <p:ph idx="1"/>
              </p:nvPr>
            </p:nvSpPr>
            <p:spPr>
              <a:xfrm>
                <a:off x="838200" y="1299411"/>
                <a:ext cx="10515600" cy="5241089"/>
              </a:xfrm>
            </p:spPr>
            <p:txBody>
              <a:bodyPr>
                <a:normAutofit lnSpcReduction="10000"/>
              </a:bodyPr>
              <a:lstStyle/>
              <a:p>
                <a:pPr>
                  <a:lnSpc>
                    <a:spcPct val="110000"/>
                  </a:lnSpc>
                </a:pPr>
                <a:r>
                  <a:rPr lang="en-US" dirty="0"/>
                  <a:t>You are tossing an unfair coin with the probability of heads 0.6 twice. Let random variable </a:t>
                </a:r>
                <a14:m>
                  <m:oMath xmlns:m="http://schemas.openxmlformats.org/officeDocument/2006/math">
                    <m:r>
                      <a:rPr lang="en-US" i="1" dirty="0" smtClean="0">
                        <a:latin typeface="Cambria Math" panose="02040503050406030204" pitchFamily="18" charset="0"/>
                      </a:rPr>
                      <m:t>𝑋</m:t>
                    </m:r>
                  </m:oMath>
                </a14:m>
                <a:r>
                  <a:rPr lang="en-US" dirty="0"/>
                  <a:t> denote the total number of heads.</a:t>
                </a:r>
                <a:br>
                  <a:rPr lang="en-US" dirty="0"/>
                </a:br>
                <a:br>
                  <a:rPr lang="en-US" sz="1400" dirty="0"/>
                </a:br>
                <a:r>
                  <a:rPr lang="en-US" dirty="0"/>
                  <a:t>PMF:</a:t>
                </a:r>
                <a:br>
                  <a:rPr lang="en-US" dirty="0"/>
                </a:b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𝑋</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eqArr>
                          <m:eqArrPr>
                            <m:ctrlPr>
                              <a:rPr lang="en-US" b="0" i="1" smtClean="0">
                                <a:latin typeface="Cambria Math" panose="02040503050406030204" pitchFamily="18" charset="0"/>
                              </a:rPr>
                            </m:ctrlPr>
                          </m:eqArrPr>
                          <m:e>
                            <m:sSup>
                              <m:sSupPr>
                                <m:ctrlPr>
                                  <a:rPr lang="en-US" b="0" i="1" smtClean="0">
                                    <a:latin typeface="Cambria Math" panose="02040503050406030204" pitchFamily="18" charset="0"/>
                                  </a:rPr>
                                </m:ctrlPr>
                              </m:sSupPr>
                              <m:e>
                                <m:r>
                                  <a:rPr lang="en-US" b="0" i="1" smtClean="0">
                                    <a:latin typeface="Cambria Math" panose="02040503050406030204" pitchFamily="18" charset="0"/>
                                  </a:rPr>
                                  <m:t>0.4</m:t>
                                </m:r>
                              </m:e>
                              <m:sup>
                                <m:r>
                                  <a:rPr lang="en-US" b="0" i="1" smtClean="0">
                                    <a:latin typeface="Cambria Math" panose="02040503050406030204" pitchFamily="18" charset="0"/>
                                  </a:rPr>
                                  <m:t>2</m:t>
                                </m:r>
                              </m:sup>
                            </m:sSup>
                            <m:r>
                              <a:rPr lang="en-US" b="0" i="1" smtClean="0">
                                <a:latin typeface="Cambria Math" panose="02040503050406030204" pitchFamily="18" charset="0"/>
                              </a:rPr>
                              <m:t>,               </m:t>
                            </m:r>
                            <m:r>
                              <a:rPr lang="en-US" b="0" i="1" smtClean="0">
                                <a:latin typeface="Cambria Math" panose="02040503050406030204" pitchFamily="18" charset="0"/>
                              </a:rPr>
                              <m:t>𝑥</m:t>
                            </m:r>
                            <m:r>
                              <a:rPr lang="en-US" b="0" i="1" smtClean="0">
                                <a:latin typeface="Cambria Math" panose="02040503050406030204" pitchFamily="18" charset="0"/>
                              </a:rPr>
                              <m:t>=0</m:t>
                            </m:r>
                          </m:e>
                          <m:e>
                            <m:r>
                              <a:rPr lang="en-US" b="0" i="1" smtClean="0">
                                <a:latin typeface="Cambria Math" panose="02040503050406030204" pitchFamily="18" charset="0"/>
                              </a:rPr>
                              <m:t>2⋅0.4⋅0.6,  </m:t>
                            </m:r>
                            <m:r>
                              <a:rPr lang="en-US" b="0" i="1" smtClean="0">
                                <a:latin typeface="Cambria Math" panose="02040503050406030204" pitchFamily="18" charset="0"/>
                              </a:rPr>
                              <m:t>𝑥</m:t>
                            </m:r>
                            <m:r>
                              <a:rPr lang="en-US" b="0" i="1" smtClean="0">
                                <a:latin typeface="Cambria Math" panose="02040503050406030204" pitchFamily="18" charset="0"/>
                              </a:rPr>
                              <m:t>=1</m:t>
                            </m:r>
                          </m:e>
                          <m:e>
                            <m:sSup>
                              <m:sSupPr>
                                <m:ctrlPr>
                                  <a:rPr lang="en-US" b="0" i="1" smtClean="0">
                                    <a:latin typeface="Cambria Math" panose="02040503050406030204" pitchFamily="18" charset="0"/>
                                  </a:rPr>
                                </m:ctrlPr>
                              </m:sSupPr>
                              <m:e>
                                <m:r>
                                  <a:rPr lang="en-US" b="0" i="1" smtClean="0">
                                    <a:latin typeface="Cambria Math" panose="02040503050406030204" pitchFamily="18" charset="0"/>
                                  </a:rPr>
                                  <m:t>0.6</m:t>
                                </m:r>
                              </m:e>
                              <m:sup>
                                <m:r>
                                  <a:rPr lang="en-US" b="0" i="1" smtClean="0">
                                    <a:latin typeface="Cambria Math" panose="02040503050406030204" pitchFamily="18" charset="0"/>
                                  </a:rPr>
                                  <m:t>2</m:t>
                                </m:r>
                              </m:sup>
                            </m:sSup>
                            <m:r>
                              <a:rPr lang="en-US" b="0" i="1" smtClean="0">
                                <a:latin typeface="Cambria Math" panose="02040503050406030204" pitchFamily="18" charset="0"/>
                              </a:rPr>
                              <m:t>,               </m:t>
                            </m:r>
                            <m:r>
                              <a:rPr lang="en-US" b="0" i="1" smtClean="0">
                                <a:latin typeface="Cambria Math" panose="02040503050406030204" pitchFamily="18" charset="0"/>
                              </a:rPr>
                              <m:t>𝑥</m:t>
                            </m:r>
                            <m:r>
                              <a:rPr lang="en-US" b="0" i="1" smtClean="0">
                                <a:latin typeface="Cambria Math" panose="02040503050406030204" pitchFamily="18" charset="0"/>
                              </a:rPr>
                              <m:t>=2</m:t>
                            </m:r>
                          </m:e>
                          <m:e>
                            <m:r>
                              <a:rPr lang="en-US" b="0" i="1" smtClean="0">
                                <a:latin typeface="Cambria Math" panose="02040503050406030204" pitchFamily="18" charset="0"/>
                              </a:rPr>
                              <m:t>0,           </m:t>
                            </m:r>
                            <m:r>
                              <a:rPr lang="en-US" b="0" i="1" smtClean="0">
                                <a:latin typeface="Cambria Math" panose="02040503050406030204" pitchFamily="18" charset="0"/>
                              </a:rPr>
                              <m:t>𝑜𝑡h𝑒𝑟𝑤𝑖𝑠𝑒</m:t>
                            </m:r>
                          </m:e>
                        </m:eqArr>
                      </m:e>
                    </m:d>
                  </m:oMath>
                </a14:m>
                <a:br>
                  <a:rPr lang="en-US" dirty="0"/>
                </a:br>
                <a:br>
                  <a:rPr lang="en-US" sz="1600" b="0" i="1" dirty="0">
                    <a:latin typeface="Cambria Math" panose="02040503050406030204" pitchFamily="18" charset="0"/>
                  </a:rPr>
                </a:br>
                <a14:m>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𝑋</m:t>
                        </m:r>
                        <m:r>
                          <a:rPr lang="en-US" b="0" i="1" smtClean="0">
                            <a:latin typeface="Cambria Math" panose="02040503050406030204" pitchFamily="18" charset="0"/>
                          </a:rPr>
                          <m:t>=10</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𝑋</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10</m:t>
                        </m:r>
                      </m:e>
                    </m:d>
                    <m:r>
                      <a:rPr lang="en-US" b="0" i="1" smtClean="0">
                        <a:latin typeface="Cambria Math" panose="02040503050406030204" pitchFamily="18" charset="0"/>
                      </a:rPr>
                      <m:t>= 0,  </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𝑋</m:t>
                        </m:r>
                        <m:r>
                          <a:rPr lang="en-US" b="0" i="1" smtClean="0">
                            <a:latin typeface="Cambria Math" panose="02040503050406030204" pitchFamily="18" charset="0"/>
                          </a:rPr>
                          <m:t>≤1</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𝑋</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1</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𝑋</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0</m:t>
                        </m:r>
                      </m:e>
                    </m:d>
                    <m:r>
                      <a:rPr lang="en-US" b="0" i="1" smtClean="0">
                        <a:latin typeface="Cambria Math" panose="02040503050406030204" pitchFamily="18" charset="0"/>
                      </a:rPr>
                      <m:t>=0.16+0.48,  </m:t>
                    </m:r>
                  </m:oMath>
                </a14:m>
                <a:br>
                  <a:rPr lang="en-US" b="0" i="1" dirty="0">
                    <a:latin typeface="Cambria Math" panose="02040503050406030204" pitchFamily="18" charset="0"/>
                  </a:rPr>
                </a:br>
                <a14:m>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𝑋</m:t>
                        </m:r>
                        <m:r>
                          <a:rPr lang="en-US" b="0" i="1" smtClean="0">
                            <a:latin typeface="Cambria Math" panose="02040503050406030204" pitchFamily="18" charset="0"/>
                          </a:rPr>
                          <m:t>≤2</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𝑋</m:t>
                        </m:r>
                      </m:sub>
                    </m:sSub>
                    <m:d>
                      <m:dPr>
                        <m:ctrlPr>
                          <a:rPr lang="en-US" i="1">
                            <a:latin typeface="Cambria Math" panose="02040503050406030204" pitchFamily="18" charset="0"/>
                          </a:rPr>
                        </m:ctrlPr>
                      </m:dPr>
                      <m:e>
                        <m:r>
                          <a:rPr lang="en-US" b="0" i="1" smtClean="0">
                            <a:latin typeface="Cambria Math" panose="02040503050406030204" pitchFamily="18" charset="0"/>
                          </a:rPr>
                          <m:t>2</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𝑋</m:t>
                        </m:r>
                      </m:sub>
                    </m:sSub>
                    <m:d>
                      <m:dPr>
                        <m:ctrlPr>
                          <a:rPr lang="en-US" i="1">
                            <a:latin typeface="Cambria Math" panose="02040503050406030204" pitchFamily="18" charset="0"/>
                          </a:rPr>
                        </m:ctrlPr>
                      </m:dPr>
                      <m:e>
                        <m:r>
                          <a:rPr lang="en-US" i="1">
                            <a:latin typeface="Cambria Math" panose="02040503050406030204" pitchFamily="18" charset="0"/>
                          </a:rPr>
                          <m:t>1</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𝑋</m:t>
                        </m:r>
                      </m:sub>
                    </m:sSub>
                    <m:d>
                      <m:dPr>
                        <m:ctrlPr>
                          <a:rPr lang="en-US" i="1">
                            <a:latin typeface="Cambria Math" panose="02040503050406030204" pitchFamily="18" charset="0"/>
                          </a:rPr>
                        </m:ctrlPr>
                      </m:dPr>
                      <m:e>
                        <m:r>
                          <a:rPr lang="en-US" b="0" i="1" smtClean="0">
                            <a:latin typeface="Cambria Math" panose="02040503050406030204" pitchFamily="18" charset="0"/>
                          </a:rPr>
                          <m:t>0</m:t>
                        </m:r>
                      </m:e>
                    </m:d>
                    <m:r>
                      <a:rPr lang="en-US" b="0" i="1" smtClean="0">
                        <a:latin typeface="Cambria Math" panose="02040503050406030204" pitchFamily="18" charset="0"/>
                      </a:rPr>
                      <m:t>=1</m:t>
                    </m:r>
                  </m:oMath>
                </a14:m>
                <a:br>
                  <a:rPr lang="en-US" dirty="0"/>
                </a:br>
                <a:endParaRPr lang="en-BE" dirty="0"/>
              </a:p>
            </p:txBody>
          </p:sp>
        </mc:Choice>
        <mc:Fallback xmlns="">
          <p:sp>
            <p:nvSpPr>
              <p:cNvPr id="3" name="Content Placeholder 2">
                <a:extLst>
                  <a:ext uri="{FF2B5EF4-FFF2-40B4-BE49-F238E27FC236}">
                    <a16:creationId xmlns:a16="http://schemas.microsoft.com/office/drawing/2014/main" id="{8D61E334-0073-4924-8D96-0DA18E6BEA9B}"/>
                  </a:ext>
                </a:extLst>
              </p:cNvPr>
              <p:cNvSpPr>
                <a:spLocks noGrp="1" noRot="1" noChangeAspect="1" noMove="1" noResize="1" noEditPoints="1" noAdjustHandles="1" noChangeArrowheads="1" noChangeShapeType="1" noTextEdit="1"/>
              </p:cNvSpPr>
              <p:nvPr>
                <p:ph idx="1"/>
              </p:nvPr>
            </p:nvSpPr>
            <p:spPr>
              <a:xfrm>
                <a:off x="838200" y="1299411"/>
                <a:ext cx="10515600" cy="5241089"/>
              </a:xfrm>
              <a:blipFill>
                <a:blip r:embed="rId2"/>
                <a:stretch>
                  <a:fillRect l="-1043" t="-1163" r="-870"/>
                </a:stretch>
              </a:blipFill>
            </p:spPr>
            <p:txBody>
              <a:bodyPr/>
              <a:lstStyle/>
              <a:p>
                <a:r>
                  <a:rPr lang="en-BE">
                    <a:noFill/>
                  </a:rPr>
                  <a:t> </a:t>
                </a:r>
              </a:p>
            </p:txBody>
          </p:sp>
        </mc:Fallback>
      </mc:AlternateContent>
      <p:sp>
        <p:nvSpPr>
          <p:cNvPr id="4" name="Footer Placeholder 3">
            <a:extLst>
              <a:ext uri="{FF2B5EF4-FFF2-40B4-BE49-F238E27FC236}">
                <a16:creationId xmlns:a16="http://schemas.microsoft.com/office/drawing/2014/main" id="{C432882D-E19A-4981-824F-6430B08BB642}"/>
              </a:ext>
            </a:extLst>
          </p:cNvPr>
          <p:cNvSpPr>
            <a:spLocks noGrp="1"/>
          </p:cNvSpPr>
          <p:nvPr>
            <p:ph type="ftr" sz="quarter" idx="11"/>
          </p:nvPr>
        </p:nvSpPr>
        <p:spPr/>
        <p:txBody>
          <a:bodyPr/>
          <a:lstStyle/>
          <a:p>
            <a:r>
              <a:rPr lang="en-US"/>
              <a:t>Elementary Combinatorics and Probability - March 2021</a:t>
            </a:r>
            <a:endParaRPr lang="en-BE"/>
          </a:p>
        </p:txBody>
      </p:sp>
      <p:sp>
        <p:nvSpPr>
          <p:cNvPr id="5" name="Slide Number Placeholder 4">
            <a:extLst>
              <a:ext uri="{FF2B5EF4-FFF2-40B4-BE49-F238E27FC236}">
                <a16:creationId xmlns:a16="http://schemas.microsoft.com/office/drawing/2014/main" id="{F0F377A4-9268-4D43-9CAB-BEF482717D81}"/>
              </a:ext>
            </a:extLst>
          </p:cNvPr>
          <p:cNvSpPr>
            <a:spLocks noGrp="1"/>
          </p:cNvSpPr>
          <p:nvPr>
            <p:ph type="sldNum" sz="quarter" idx="12"/>
          </p:nvPr>
        </p:nvSpPr>
        <p:spPr/>
        <p:txBody>
          <a:bodyPr/>
          <a:lstStyle/>
          <a:p>
            <a:fld id="{08CF7B41-8972-4B54-B2ED-1FFF63F18177}" type="slidenum">
              <a:rPr lang="en-BE" smtClean="0"/>
              <a:t>167</a:t>
            </a:fld>
            <a:endParaRPr lang="en-BE"/>
          </a:p>
        </p:txBody>
      </p:sp>
    </p:spTree>
    <p:extLst>
      <p:ext uri="{BB962C8B-B14F-4D97-AF65-F5344CB8AC3E}">
        <p14:creationId xmlns:p14="http://schemas.microsoft.com/office/powerpoint/2010/main" val="65119954"/>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3D096D-31A4-4070-B826-665FEA5972CC}"/>
              </a:ext>
            </a:extLst>
          </p:cNvPr>
          <p:cNvSpPr>
            <a:spLocks noGrp="1"/>
          </p:cNvSpPr>
          <p:nvPr>
            <p:ph type="title"/>
          </p:nvPr>
        </p:nvSpPr>
        <p:spPr/>
        <p:txBody>
          <a:bodyPr/>
          <a:lstStyle/>
          <a:p>
            <a:r>
              <a:rPr lang="en-US" dirty="0"/>
              <a:t>Another example</a:t>
            </a:r>
            <a:endParaRPr lang="en-B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0EBA5C3-7C26-4329-9D72-5FC2AC8B9A10}"/>
                  </a:ext>
                </a:extLst>
              </p:cNvPr>
              <p:cNvSpPr>
                <a:spLocks noGrp="1"/>
              </p:cNvSpPr>
              <p:nvPr>
                <p:ph idx="1"/>
              </p:nvPr>
            </p:nvSpPr>
            <p:spPr>
              <a:xfrm>
                <a:off x="838200" y="1643063"/>
                <a:ext cx="10943122" cy="4533900"/>
              </a:xfrm>
            </p:spPr>
            <p:txBody>
              <a:bodyPr/>
              <a:lstStyle/>
              <a:p>
                <a:r>
                  <a:rPr lang="en-US" sz="3200" dirty="0"/>
                  <a:t>Random experiment: tossing a fair coin until heads appear.</a:t>
                </a:r>
              </a:p>
              <a:p>
                <a:r>
                  <a:rPr lang="en-US" sz="3200" dirty="0"/>
                  <a:t>Random variable </a:t>
                </a:r>
                <a14:m>
                  <m:oMath xmlns:m="http://schemas.openxmlformats.org/officeDocument/2006/math">
                    <m:r>
                      <a:rPr lang="en-US" sz="3200" i="1" dirty="0" smtClean="0">
                        <a:latin typeface="Cambria Math" panose="02040503050406030204" pitchFamily="18" charset="0"/>
                      </a:rPr>
                      <m:t>𝑋</m:t>
                    </m:r>
                  </m:oMath>
                </a14:m>
                <a:r>
                  <a:rPr lang="en-US" sz="3200" dirty="0"/>
                  <a:t> – number of total tosses needed</a:t>
                </a:r>
              </a:p>
              <a:p>
                <a:pPr marL="0" indent="0">
                  <a:buNone/>
                </a:pPr>
                <a:endParaRPr lang="en-US" sz="900"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sz="3200" b="0" i="1" smtClean="0">
                              <a:solidFill>
                                <a:schemeClr val="bg1"/>
                              </a:solidFill>
                              <a:latin typeface="Cambria Math" panose="02040503050406030204" pitchFamily="18" charset="0"/>
                            </a:rPr>
                          </m:ctrlPr>
                        </m:sSubPr>
                        <m:e>
                          <m:r>
                            <a:rPr lang="en-US" sz="3200" b="0" i="1" smtClean="0">
                              <a:solidFill>
                                <a:schemeClr val="bg1"/>
                              </a:solidFill>
                              <a:latin typeface="Cambria Math" panose="02040503050406030204" pitchFamily="18" charset="0"/>
                            </a:rPr>
                            <m:t>𝑅</m:t>
                          </m:r>
                        </m:e>
                        <m:sub>
                          <m:r>
                            <a:rPr lang="en-US" sz="3200" b="0" i="1" smtClean="0">
                              <a:solidFill>
                                <a:schemeClr val="bg1"/>
                              </a:solidFill>
                              <a:latin typeface="Cambria Math" panose="02040503050406030204" pitchFamily="18" charset="0"/>
                            </a:rPr>
                            <m:t>𝑋</m:t>
                          </m:r>
                        </m:sub>
                      </m:sSub>
                      <m:r>
                        <a:rPr lang="en-US" sz="3200" b="0" i="1" smtClean="0">
                          <a:solidFill>
                            <a:schemeClr val="bg1"/>
                          </a:solidFill>
                          <a:latin typeface="Cambria Math" panose="02040503050406030204" pitchFamily="18" charset="0"/>
                        </a:rPr>
                        <m:t>=</m:t>
                      </m:r>
                      <m:d>
                        <m:dPr>
                          <m:begChr m:val="{"/>
                          <m:endChr m:val="}"/>
                          <m:ctrlPr>
                            <a:rPr lang="en-US" sz="3200" b="0" i="1" smtClean="0">
                              <a:solidFill>
                                <a:schemeClr val="bg1"/>
                              </a:solidFill>
                              <a:latin typeface="Cambria Math" panose="02040503050406030204" pitchFamily="18" charset="0"/>
                            </a:rPr>
                          </m:ctrlPr>
                        </m:dPr>
                        <m:e>
                          <m:r>
                            <a:rPr lang="en-US" sz="3200" b="0" i="1" smtClean="0">
                              <a:solidFill>
                                <a:schemeClr val="bg1"/>
                              </a:solidFill>
                              <a:latin typeface="Cambria Math" panose="02040503050406030204" pitchFamily="18" charset="0"/>
                            </a:rPr>
                            <m:t>1, 2, 3,…</m:t>
                          </m:r>
                        </m:e>
                      </m:d>
                    </m:oMath>
                  </m:oMathPara>
                </a14:m>
                <a:endParaRPr lang="en-US" sz="3200" dirty="0">
                  <a:solidFill>
                    <a:schemeClr val="bg1"/>
                  </a:solidFill>
                </a:endParaRPr>
              </a:p>
              <a:p>
                <a:r>
                  <a:rPr lang="en-US" sz="3200" b="0" dirty="0">
                    <a:solidFill>
                      <a:schemeClr val="bg1"/>
                    </a:solidFill>
                  </a:rPr>
                  <a:t>PMF:   </a:t>
                </a:r>
                <a14:m>
                  <m:oMath xmlns:m="http://schemas.openxmlformats.org/officeDocument/2006/math">
                    <m:sSub>
                      <m:sSubPr>
                        <m:ctrlPr>
                          <a:rPr lang="en-US" sz="3200" b="0" i="1" smtClean="0">
                            <a:solidFill>
                              <a:schemeClr val="bg1"/>
                            </a:solidFill>
                            <a:latin typeface="Cambria Math" panose="02040503050406030204" pitchFamily="18" charset="0"/>
                          </a:rPr>
                        </m:ctrlPr>
                      </m:sSubPr>
                      <m:e>
                        <m:r>
                          <a:rPr lang="en-US" sz="3200" b="0" i="1" smtClean="0">
                            <a:solidFill>
                              <a:schemeClr val="bg1"/>
                            </a:solidFill>
                            <a:latin typeface="Cambria Math" panose="02040503050406030204" pitchFamily="18" charset="0"/>
                          </a:rPr>
                          <m:t>𝑃</m:t>
                        </m:r>
                      </m:e>
                      <m:sub>
                        <m:r>
                          <a:rPr lang="en-US" sz="3200" b="0" i="1" smtClean="0">
                            <a:solidFill>
                              <a:schemeClr val="bg1"/>
                            </a:solidFill>
                            <a:latin typeface="Cambria Math" panose="02040503050406030204" pitchFamily="18" charset="0"/>
                          </a:rPr>
                          <m:t>𝑋</m:t>
                        </m:r>
                      </m:sub>
                    </m:sSub>
                    <m:d>
                      <m:dPr>
                        <m:ctrlPr>
                          <a:rPr lang="en-US" sz="3200" b="0" i="1" smtClean="0">
                            <a:solidFill>
                              <a:schemeClr val="bg1"/>
                            </a:solidFill>
                            <a:latin typeface="Cambria Math" panose="02040503050406030204" pitchFamily="18" charset="0"/>
                          </a:rPr>
                        </m:ctrlPr>
                      </m:dPr>
                      <m:e>
                        <m:r>
                          <a:rPr lang="en-US" sz="3200" b="0" i="1" smtClean="0">
                            <a:solidFill>
                              <a:schemeClr val="bg1"/>
                            </a:solidFill>
                            <a:latin typeface="Cambria Math" panose="02040503050406030204" pitchFamily="18" charset="0"/>
                          </a:rPr>
                          <m:t>𝑘</m:t>
                        </m:r>
                      </m:e>
                    </m:d>
                    <m:r>
                      <a:rPr lang="en-US" sz="3200" b="0" i="1" smtClean="0">
                        <a:solidFill>
                          <a:schemeClr val="bg1"/>
                        </a:solidFill>
                        <a:latin typeface="Cambria Math" panose="02040503050406030204" pitchFamily="18" charset="0"/>
                      </a:rPr>
                      <m:t>= ?</m:t>
                    </m:r>
                  </m:oMath>
                </a14:m>
                <a:endParaRPr lang="en-US" sz="3200" dirty="0">
                  <a:solidFill>
                    <a:schemeClr val="bg1"/>
                  </a:solidFill>
                </a:endParaRPr>
              </a:p>
              <a:p>
                <a:endParaRPr lang="en-US" sz="2000" dirty="0"/>
              </a:p>
              <a:p>
                <a:pPr marL="0" indent="0">
                  <a:buNone/>
                </a:pPr>
                <a14:m>
                  <m:oMathPara xmlns:m="http://schemas.openxmlformats.org/officeDocument/2006/math">
                    <m:oMathParaPr>
                      <m:jc m:val="centerGroup"/>
                    </m:oMathParaPr>
                    <m:oMath xmlns:m="http://schemas.openxmlformats.org/officeDocument/2006/math">
                      <m:sSub>
                        <m:sSubPr>
                          <m:ctrlPr>
                            <a:rPr lang="en-US" sz="3200" i="1" smtClean="0">
                              <a:solidFill>
                                <a:schemeClr val="bg1"/>
                              </a:solidFill>
                              <a:latin typeface="Cambria Math" panose="02040503050406030204" pitchFamily="18" charset="0"/>
                            </a:rPr>
                          </m:ctrlPr>
                        </m:sSubPr>
                        <m:e>
                          <m:r>
                            <a:rPr lang="en-US" sz="3200" i="1">
                              <a:solidFill>
                                <a:schemeClr val="bg1"/>
                              </a:solidFill>
                              <a:latin typeface="Cambria Math" panose="02040503050406030204" pitchFamily="18" charset="0"/>
                            </a:rPr>
                            <m:t>𝑃</m:t>
                          </m:r>
                        </m:e>
                        <m:sub>
                          <m:r>
                            <a:rPr lang="en-US" sz="3200" i="1">
                              <a:solidFill>
                                <a:schemeClr val="bg1"/>
                              </a:solidFill>
                              <a:latin typeface="Cambria Math" panose="02040503050406030204" pitchFamily="18" charset="0"/>
                            </a:rPr>
                            <m:t>𝑋</m:t>
                          </m:r>
                        </m:sub>
                      </m:sSub>
                      <m:d>
                        <m:dPr>
                          <m:ctrlPr>
                            <a:rPr lang="en-US" sz="3200" i="1">
                              <a:solidFill>
                                <a:schemeClr val="bg1"/>
                              </a:solidFill>
                              <a:latin typeface="Cambria Math" panose="02040503050406030204" pitchFamily="18" charset="0"/>
                            </a:rPr>
                          </m:ctrlPr>
                        </m:dPr>
                        <m:e>
                          <m:r>
                            <a:rPr lang="en-US" sz="3200" i="1">
                              <a:solidFill>
                                <a:schemeClr val="bg1"/>
                              </a:solidFill>
                              <a:latin typeface="Cambria Math" panose="02040503050406030204" pitchFamily="18" charset="0"/>
                            </a:rPr>
                            <m:t>𝑘</m:t>
                          </m:r>
                        </m:e>
                      </m:d>
                      <m:r>
                        <a:rPr lang="en-US" sz="3200" i="1">
                          <a:solidFill>
                            <a:schemeClr val="bg1"/>
                          </a:solidFill>
                          <a:latin typeface="Cambria Math" panose="02040503050406030204" pitchFamily="18" charset="0"/>
                        </a:rPr>
                        <m:t>=</m:t>
                      </m:r>
                      <m:r>
                        <a:rPr lang="en-US" sz="3200" b="0" i="1" smtClean="0">
                          <a:solidFill>
                            <a:schemeClr val="bg1"/>
                          </a:solidFill>
                          <a:latin typeface="Cambria Math" panose="02040503050406030204" pitchFamily="18" charset="0"/>
                        </a:rPr>
                        <m:t>𝑃</m:t>
                      </m:r>
                      <m:d>
                        <m:dPr>
                          <m:ctrlPr>
                            <a:rPr lang="en-US" sz="3200" b="0" i="1" smtClean="0">
                              <a:solidFill>
                                <a:schemeClr val="bg1"/>
                              </a:solidFill>
                              <a:latin typeface="Cambria Math" panose="02040503050406030204" pitchFamily="18" charset="0"/>
                            </a:rPr>
                          </m:ctrlPr>
                        </m:dPr>
                        <m:e>
                          <m:r>
                            <a:rPr lang="en-US" sz="3200" b="0" i="1" smtClean="0">
                              <a:solidFill>
                                <a:schemeClr val="bg1"/>
                              </a:solidFill>
                              <a:latin typeface="Cambria Math" panose="02040503050406030204" pitchFamily="18" charset="0"/>
                            </a:rPr>
                            <m:t>𝑋</m:t>
                          </m:r>
                          <m:r>
                            <a:rPr lang="en-US" sz="3200" b="0" i="1" smtClean="0">
                              <a:solidFill>
                                <a:schemeClr val="bg1"/>
                              </a:solidFill>
                              <a:latin typeface="Cambria Math" panose="02040503050406030204" pitchFamily="18" charset="0"/>
                            </a:rPr>
                            <m:t>=</m:t>
                          </m:r>
                          <m:r>
                            <a:rPr lang="en-US" sz="3200" b="0" i="1" smtClean="0">
                              <a:solidFill>
                                <a:schemeClr val="bg1"/>
                              </a:solidFill>
                              <a:latin typeface="Cambria Math" panose="02040503050406030204" pitchFamily="18" charset="0"/>
                            </a:rPr>
                            <m:t>𝑘</m:t>
                          </m:r>
                        </m:e>
                      </m:d>
                      <m:r>
                        <a:rPr lang="en-US" sz="3200" b="0" i="1" smtClean="0">
                          <a:solidFill>
                            <a:schemeClr val="bg1"/>
                          </a:solidFill>
                          <a:latin typeface="Cambria Math" panose="02040503050406030204" pitchFamily="18" charset="0"/>
                        </a:rPr>
                        <m:t>=</m:t>
                      </m:r>
                      <m:d>
                        <m:dPr>
                          <m:begChr m:val="{"/>
                          <m:endChr m:val=""/>
                          <m:ctrlPr>
                            <a:rPr lang="en-US" sz="3200" b="0" i="1" smtClean="0">
                              <a:solidFill>
                                <a:schemeClr val="bg1"/>
                              </a:solidFill>
                              <a:latin typeface="Cambria Math" panose="02040503050406030204" pitchFamily="18" charset="0"/>
                            </a:rPr>
                          </m:ctrlPr>
                        </m:dPr>
                        <m:e>
                          <m:eqArr>
                            <m:eqArrPr>
                              <m:ctrlPr>
                                <a:rPr lang="en-US" sz="3200" b="0" i="1" smtClean="0">
                                  <a:solidFill>
                                    <a:schemeClr val="bg1"/>
                                  </a:solidFill>
                                  <a:latin typeface="Cambria Math" panose="02040503050406030204" pitchFamily="18" charset="0"/>
                                </a:rPr>
                              </m:ctrlPr>
                            </m:eqArrPr>
                            <m:e>
                              <m:sSup>
                                <m:sSupPr>
                                  <m:ctrlPr>
                                    <a:rPr lang="en-US" sz="3200" b="0" i="1" smtClean="0">
                                      <a:solidFill>
                                        <a:schemeClr val="bg1"/>
                                      </a:solidFill>
                                      <a:latin typeface="Cambria Math" panose="02040503050406030204" pitchFamily="18" charset="0"/>
                                    </a:rPr>
                                  </m:ctrlPr>
                                </m:sSupPr>
                                <m:e>
                                  <m:r>
                                    <a:rPr lang="en-US" sz="3200" b="0" i="1" smtClean="0">
                                      <a:solidFill>
                                        <a:schemeClr val="bg1"/>
                                      </a:solidFill>
                                      <a:latin typeface="Cambria Math" panose="02040503050406030204" pitchFamily="18" charset="0"/>
                                    </a:rPr>
                                    <m:t>0.5</m:t>
                                  </m:r>
                                </m:e>
                                <m:sup>
                                  <m:r>
                                    <a:rPr lang="en-US" sz="3200" b="0" i="1" smtClean="0">
                                      <a:solidFill>
                                        <a:schemeClr val="bg1"/>
                                      </a:solidFill>
                                      <a:latin typeface="Cambria Math" panose="02040503050406030204" pitchFamily="18" charset="0"/>
                                    </a:rPr>
                                    <m:t>𝑘</m:t>
                                  </m:r>
                                </m:sup>
                              </m:sSup>
                              <m:r>
                                <a:rPr lang="en-US" sz="3200" b="0" i="1" smtClean="0">
                                  <a:solidFill>
                                    <a:schemeClr val="bg1"/>
                                  </a:solidFill>
                                  <a:latin typeface="Cambria Math" panose="02040503050406030204" pitchFamily="18" charset="0"/>
                                </a:rPr>
                                <m:t>,         </m:t>
                              </m:r>
                              <m:r>
                                <a:rPr lang="en-US" sz="3200" b="0" i="1" smtClean="0">
                                  <a:solidFill>
                                    <a:schemeClr val="bg1"/>
                                  </a:solidFill>
                                  <a:latin typeface="Cambria Math" panose="02040503050406030204" pitchFamily="18" charset="0"/>
                                </a:rPr>
                                <m:t>𝑘</m:t>
                              </m:r>
                              <m:r>
                                <a:rPr lang="en-US" sz="3200" b="0" i="1" smtClean="0">
                                  <a:solidFill>
                                    <a:schemeClr val="bg1"/>
                                  </a:solidFill>
                                  <a:latin typeface="Cambria Math" panose="02040503050406030204" pitchFamily="18" charset="0"/>
                                </a:rPr>
                                <m:t>≥1</m:t>
                              </m:r>
                            </m:e>
                            <m:e>
                              <m:r>
                                <a:rPr lang="en-US" sz="3200" b="0" i="1" smtClean="0">
                                  <a:solidFill>
                                    <a:schemeClr val="bg1"/>
                                  </a:solidFill>
                                  <a:latin typeface="Cambria Math" panose="02040503050406030204" pitchFamily="18" charset="0"/>
                                </a:rPr>
                                <m:t>0,      </m:t>
                              </m:r>
                              <m:r>
                                <a:rPr lang="en-US" sz="3200" b="0" i="1" smtClean="0">
                                  <a:solidFill>
                                    <a:schemeClr val="bg1"/>
                                  </a:solidFill>
                                  <a:latin typeface="Cambria Math" panose="02040503050406030204" pitchFamily="18" charset="0"/>
                                </a:rPr>
                                <m:t>𝑜𝑡h𝑒𝑟𝑤𝑖𝑠𝑒</m:t>
                              </m:r>
                            </m:e>
                          </m:eqArr>
                        </m:e>
                      </m:d>
                    </m:oMath>
                  </m:oMathPara>
                </a14:m>
                <a:endParaRPr lang="en-BE" dirty="0"/>
              </a:p>
            </p:txBody>
          </p:sp>
        </mc:Choice>
        <mc:Fallback xmlns="">
          <p:sp>
            <p:nvSpPr>
              <p:cNvPr id="3" name="Content Placeholder 2">
                <a:extLst>
                  <a:ext uri="{FF2B5EF4-FFF2-40B4-BE49-F238E27FC236}">
                    <a16:creationId xmlns:a16="http://schemas.microsoft.com/office/drawing/2014/main" id="{30EBA5C3-7C26-4329-9D72-5FC2AC8B9A10}"/>
                  </a:ext>
                </a:extLst>
              </p:cNvPr>
              <p:cNvSpPr>
                <a:spLocks noGrp="1" noRot="1" noChangeAspect="1" noMove="1" noResize="1" noEditPoints="1" noAdjustHandles="1" noChangeArrowheads="1" noChangeShapeType="1" noTextEdit="1"/>
              </p:cNvSpPr>
              <p:nvPr>
                <p:ph idx="1"/>
              </p:nvPr>
            </p:nvSpPr>
            <p:spPr>
              <a:xfrm>
                <a:off x="838200" y="1643063"/>
                <a:ext cx="10943122" cy="4533900"/>
              </a:xfrm>
              <a:blipFill>
                <a:blip r:embed="rId2"/>
                <a:stretch>
                  <a:fillRect l="-1281" t="-2826"/>
                </a:stretch>
              </a:blipFill>
            </p:spPr>
            <p:txBody>
              <a:bodyPr/>
              <a:lstStyle/>
              <a:p>
                <a:r>
                  <a:rPr lang="en-BE">
                    <a:noFill/>
                  </a:rPr>
                  <a:t> </a:t>
                </a:r>
              </a:p>
            </p:txBody>
          </p:sp>
        </mc:Fallback>
      </mc:AlternateContent>
      <p:sp>
        <p:nvSpPr>
          <p:cNvPr id="4" name="Footer Placeholder 3">
            <a:extLst>
              <a:ext uri="{FF2B5EF4-FFF2-40B4-BE49-F238E27FC236}">
                <a16:creationId xmlns:a16="http://schemas.microsoft.com/office/drawing/2014/main" id="{8960E2A7-DC79-4E71-8BF3-6875DB3A6685}"/>
              </a:ext>
            </a:extLst>
          </p:cNvPr>
          <p:cNvSpPr>
            <a:spLocks noGrp="1"/>
          </p:cNvSpPr>
          <p:nvPr>
            <p:ph type="ftr" sz="quarter" idx="11"/>
          </p:nvPr>
        </p:nvSpPr>
        <p:spPr/>
        <p:txBody>
          <a:bodyPr/>
          <a:lstStyle/>
          <a:p>
            <a:r>
              <a:rPr lang="en-US"/>
              <a:t>Elementary Combinatorics and Probability - March 2021</a:t>
            </a:r>
            <a:endParaRPr lang="en-BE"/>
          </a:p>
        </p:txBody>
      </p:sp>
      <p:sp>
        <p:nvSpPr>
          <p:cNvPr id="5" name="Slide Number Placeholder 4">
            <a:extLst>
              <a:ext uri="{FF2B5EF4-FFF2-40B4-BE49-F238E27FC236}">
                <a16:creationId xmlns:a16="http://schemas.microsoft.com/office/drawing/2014/main" id="{8ECC34BC-1C77-4A63-8F61-A47A0755E420}"/>
              </a:ext>
            </a:extLst>
          </p:cNvPr>
          <p:cNvSpPr>
            <a:spLocks noGrp="1"/>
          </p:cNvSpPr>
          <p:nvPr>
            <p:ph type="sldNum" sz="quarter" idx="12"/>
          </p:nvPr>
        </p:nvSpPr>
        <p:spPr/>
        <p:txBody>
          <a:bodyPr/>
          <a:lstStyle/>
          <a:p>
            <a:fld id="{08CF7B41-8972-4B54-B2ED-1FFF63F18177}" type="slidenum">
              <a:rPr lang="en-BE" smtClean="0"/>
              <a:t>168</a:t>
            </a:fld>
            <a:endParaRPr lang="en-BE"/>
          </a:p>
        </p:txBody>
      </p:sp>
    </p:spTree>
    <p:extLst>
      <p:ext uri="{BB962C8B-B14F-4D97-AF65-F5344CB8AC3E}">
        <p14:creationId xmlns:p14="http://schemas.microsoft.com/office/powerpoint/2010/main" val="3988949053"/>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3D096D-31A4-4070-B826-665FEA5972CC}"/>
              </a:ext>
            </a:extLst>
          </p:cNvPr>
          <p:cNvSpPr>
            <a:spLocks noGrp="1"/>
          </p:cNvSpPr>
          <p:nvPr>
            <p:ph type="title"/>
          </p:nvPr>
        </p:nvSpPr>
        <p:spPr/>
        <p:txBody>
          <a:bodyPr/>
          <a:lstStyle/>
          <a:p>
            <a:r>
              <a:rPr lang="en-US" dirty="0"/>
              <a:t>Another example</a:t>
            </a:r>
            <a:endParaRPr lang="en-B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0EBA5C3-7C26-4329-9D72-5FC2AC8B9A10}"/>
                  </a:ext>
                </a:extLst>
              </p:cNvPr>
              <p:cNvSpPr>
                <a:spLocks noGrp="1"/>
              </p:cNvSpPr>
              <p:nvPr>
                <p:ph idx="1"/>
              </p:nvPr>
            </p:nvSpPr>
            <p:spPr>
              <a:xfrm>
                <a:off x="838200" y="1643063"/>
                <a:ext cx="10943122" cy="4533900"/>
              </a:xfrm>
            </p:spPr>
            <p:txBody>
              <a:bodyPr/>
              <a:lstStyle/>
              <a:p>
                <a:r>
                  <a:rPr lang="en-US" sz="3200" dirty="0"/>
                  <a:t>Random experiment: tossing a fair coin until heads appear.</a:t>
                </a:r>
              </a:p>
              <a:p>
                <a:r>
                  <a:rPr lang="en-US" sz="3200" dirty="0"/>
                  <a:t>Random variable </a:t>
                </a:r>
                <a14:m>
                  <m:oMath xmlns:m="http://schemas.openxmlformats.org/officeDocument/2006/math">
                    <m:r>
                      <a:rPr lang="en-US" sz="3200" i="1" dirty="0" smtClean="0">
                        <a:latin typeface="Cambria Math" panose="02040503050406030204" pitchFamily="18" charset="0"/>
                      </a:rPr>
                      <m:t>𝑋</m:t>
                    </m:r>
                  </m:oMath>
                </a14:m>
                <a:r>
                  <a:rPr lang="en-US" sz="3200" dirty="0"/>
                  <a:t> – number of total tosses needed</a:t>
                </a:r>
              </a:p>
              <a:p>
                <a:pPr marL="0" indent="0">
                  <a:buNone/>
                </a:pPr>
                <a:endParaRPr lang="en-US" sz="900"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𝑅</m:t>
                          </m:r>
                        </m:e>
                        <m:sub>
                          <m:r>
                            <a:rPr lang="en-US" sz="3200" b="0" i="1" smtClean="0">
                              <a:latin typeface="Cambria Math" panose="02040503050406030204" pitchFamily="18" charset="0"/>
                            </a:rPr>
                            <m:t>𝑋</m:t>
                          </m:r>
                        </m:sub>
                      </m:sSub>
                      <m:r>
                        <a:rPr lang="en-US" sz="3200" b="0" i="1" smtClean="0">
                          <a:latin typeface="Cambria Math" panose="02040503050406030204" pitchFamily="18" charset="0"/>
                        </a:rPr>
                        <m:t>=</m:t>
                      </m:r>
                      <m:d>
                        <m:dPr>
                          <m:begChr m:val="{"/>
                          <m:endChr m:val="}"/>
                          <m:ctrlPr>
                            <a:rPr lang="en-US" sz="3200" b="0" i="1" smtClean="0">
                              <a:latin typeface="Cambria Math" panose="02040503050406030204" pitchFamily="18" charset="0"/>
                            </a:rPr>
                          </m:ctrlPr>
                        </m:dPr>
                        <m:e>
                          <m:r>
                            <a:rPr lang="en-US" sz="3200" b="0" i="1" smtClean="0">
                              <a:solidFill>
                                <a:schemeClr val="bg1"/>
                              </a:solidFill>
                              <a:latin typeface="Cambria Math" panose="02040503050406030204" pitchFamily="18" charset="0"/>
                            </a:rPr>
                            <m:t>1, 2, 3,…</m:t>
                          </m:r>
                        </m:e>
                      </m:d>
                    </m:oMath>
                  </m:oMathPara>
                </a14:m>
                <a:endParaRPr lang="en-US" sz="3200" dirty="0"/>
              </a:p>
              <a:p>
                <a:r>
                  <a:rPr lang="en-US" sz="3200" b="0" dirty="0">
                    <a:solidFill>
                      <a:schemeClr val="bg1"/>
                    </a:solidFill>
                  </a:rPr>
                  <a:t>PMF:   </a:t>
                </a:r>
                <a14:m>
                  <m:oMath xmlns:m="http://schemas.openxmlformats.org/officeDocument/2006/math">
                    <m:sSub>
                      <m:sSubPr>
                        <m:ctrlPr>
                          <a:rPr lang="en-US" sz="3200" b="0" i="1" smtClean="0">
                            <a:solidFill>
                              <a:schemeClr val="bg1"/>
                            </a:solidFill>
                            <a:latin typeface="Cambria Math" panose="02040503050406030204" pitchFamily="18" charset="0"/>
                          </a:rPr>
                        </m:ctrlPr>
                      </m:sSubPr>
                      <m:e>
                        <m:r>
                          <a:rPr lang="en-US" sz="3200" b="0" i="1" smtClean="0">
                            <a:solidFill>
                              <a:schemeClr val="bg1"/>
                            </a:solidFill>
                            <a:latin typeface="Cambria Math" panose="02040503050406030204" pitchFamily="18" charset="0"/>
                          </a:rPr>
                          <m:t>𝑃</m:t>
                        </m:r>
                      </m:e>
                      <m:sub>
                        <m:r>
                          <a:rPr lang="en-US" sz="3200" b="0" i="1" smtClean="0">
                            <a:solidFill>
                              <a:schemeClr val="bg1"/>
                            </a:solidFill>
                            <a:latin typeface="Cambria Math" panose="02040503050406030204" pitchFamily="18" charset="0"/>
                          </a:rPr>
                          <m:t>𝑋</m:t>
                        </m:r>
                      </m:sub>
                    </m:sSub>
                    <m:d>
                      <m:dPr>
                        <m:ctrlPr>
                          <a:rPr lang="en-US" sz="3200" b="0" i="1" smtClean="0">
                            <a:solidFill>
                              <a:schemeClr val="bg1"/>
                            </a:solidFill>
                            <a:latin typeface="Cambria Math" panose="02040503050406030204" pitchFamily="18" charset="0"/>
                          </a:rPr>
                        </m:ctrlPr>
                      </m:dPr>
                      <m:e>
                        <m:r>
                          <a:rPr lang="en-US" sz="3200" b="0" i="1" smtClean="0">
                            <a:solidFill>
                              <a:schemeClr val="bg1"/>
                            </a:solidFill>
                            <a:latin typeface="Cambria Math" panose="02040503050406030204" pitchFamily="18" charset="0"/>
                          </a:rPr>
                          <m:t>𝑘</m:t>
                        </m:r>
                      </m:e>
                    </m:d>
                    <m:r>
                      <a:rPr lang="en-US" sz="3200" b="0" i="1" smtClean="0">
                        <a:solidFill>
                          <a:schemeClr val="bg1"/>
                        </a:solidFill>
                        <a:latin typeface="Cambria Math" panose="02040503050406030204" pitchFamily="18" charset="0"/>
                      </a:rPr>
                      <m:t>= ?</m:t>
                    </m:r>
                  </m:oMath>
                </a14:m>
                <a:endParaRPr lang="en-US" sz="3200" dirty="0">
                  <a:solidFill>
                    <a:schemeClr val="bg1"/>
                  </a:solidFill>
                </a:endParaRPr>
              </a:p>
              <a:p>
                <a:endParaRPr lang="en-US" sz="2000" dirty="0"/>
              </a:p>
              <a:p>
                <a:pPr marL="0" indent="0">
                  <a:buNone/>
                </a:pPr>
                <a14:m>
                  <m:oMathPara xmlns:m="http://schemas.openxmlformats.org/officeDocument/2006/math">
                    <m:oMathParaPr>
                      <m:jc m:val="centerGroup"/>
                    </m:oMathParaPr>
                    <m:oMath xmlns:m="http://schemas.openxmlformats.org/officeDocument/2006/math">
                      <m:sSub>
                        <m:sSubPr>
                          <m:ctrlPr>
                            <a:rPr lang="en-US" sz="3200" i="1" smtClean="0">
                              <a:solidFill>
                                <a:schemeClr val="bg1"/>
                              </a:solidFill>
                              <a:latin typeface="Cambria Math" panose="02040503050406030204" pitchFamily="18" charset="0"/>
                            </a:rPr>
                          </m:ctrlPr>
                        </m:sSubPr>
                        <m:e>
                          <m:r>
                            <a:rPr lang="en-US" sz="3200" i="1">
                              <a:solidFill>
                                <a:schemeClr val="bg1"/>
                              </a:solidFill>
                              <a:latin typeface="Cambria Math" panose="02040503050406030204" pitchFamily="18" charset="0"/>
                            </a:rPr>
                            <m:t>𝑃</m:t>
                          </m:r>
                        </m:e>
                        <m:sub>
                          <m:r>
                            <a:rPr lang="en-US" sz="3200" i="1">
                              <a:solidFill>
                                <a:schemeClr val="bg1"/>
                              </a:solidFill>
                              <a:latin typeface="Cambria Math" panose="02040503050406030204" pitchFamily="18" charset="0"/>
                            </a:rPr>
                            <m:t>𝑋</m:t>
                          </m:r>
                        </m:sub>
                      </m:sSub>
                      <m:d>
                        <m:dPr>
                          <m:ctrlPr>
                            <a:rPr lang="en-US" sz="3200" i="1">
                              <a:solidFill>
                                <a:schemeClr val="bg1"/>
                              </a:solidFill>
                              <a:latin typeface="Cambria Math" panose="02040503050406030204" pitchFamily="18" charset="0"/>
                            </a:rPr>
                          </m:ctrlPr>
                        </m:dPr>
                        <m:e>
                          <m:r>
                            <a:rPr lang="en-US" sz="3200" i="1">
                              <a:solidFill>
                                <a:schemeClr val="bg1"/>
                              </a:solidFill>
                              <a:latin typeface="Cambria Math" panose="02040503050406030204" pitchFamily="18" charset="0"/>
                            </a:rPr>
                            <m:t>𝑘</m:t>
                          </m:r>
                        </m:e>
                      </m:d>
                      <m:r>
                        <a:rPr lang="en-US" sz="3200" i="1">
                          <a:solidFill>
                            <a:schemeClr val="bg1"/>
                          </a:solidFill>
                          <a:latin typeface="Cambria Math" panose="02040503050406030204" pitchFamily="18" charset="0"/>
                        </a:rPr>
                        <m:t>=</m:t>
                      </m:r>
                      <m:r>
                        <a:rPr lang="en-US" sz="3200" b="0" i="1" smtClean="0">
                          <a:solidFill>
                            <a:schemeClr val="bg1"/>
                          </a:solidFill>
                          <a:latin typeface="Cambria Math" panose="02040503050406030204" pitchFamily="18" charset="0"/>
                        </a:rPr>
                        <m:t>𝑃</m:t>
                      </m:r>
                      <m:d>
                        <m:dPr>
                          <m:ctrlPr>
                            <a:rPr lang="en-US" sz="3200" b="0" i="1" smtClean="0">
                              <a:solidFill>
                                <a:schemeClr val="bg1"/>
                              </a:solidFill>
                              <a:latin typeface="Cambria Math" panose="02040503050406030204" pitchFamily="18" charset="0"/>
                            </a:rPr>
                          </m:ctrlPr>
                        </m:dPr>
                        <m:e>
                          <m:r>
                            <a:rPr lang="en-US" sz="3200" b="0" i="1" smtClean="0">
                              <a:solidFill>
                                <a:schemeClr val="bg1"/>
                              </a:solidFill>
                              <a:latin typeface="Cambria Math" panose="02040503050406030204" pitchFamily="18" charset="0"/>
                            </a:rPr>
                            <m:t>𝑋</m:t>
                          </m:r>
                          <m:r>
                            <a:rPr lang="en-US" sz="3200" b="0" i="1" smtClean="0">
                              <a:solidFill>
                                <a:schemeClr val="bg1"/>
                              </a:solidFill>
                              <a:latin typeface="Cambria Math" panose="02040503050406030204" pitchFamily="18" charset="0"/>
                            </a:rPr>
                            <m:t>=</m:t>
                          </m:r>
                          <m:r>
                            <a:rPr lang="en-US" sz="3200" b="0" i="1" smtClean="0">
                              <a:solidFill>
                                <a:schemeClr val="bg1"/>
                              </a:solidFill>
                              <a:latin typeface="Cambria Math" panose="02040503050406030204" pitchFamily="18" charset="0"/>
                            </a:rPr>
                            <m:t>𝑘</m:t>
                          </m:r>
                        </m:e>
                      </m:d>
                      <m:r>
                        <a:rPr lang="en-US" sz="3200" b="0" i="1" smtClean="0">
                          <a:solidFill>
                            <a:schemeClr val="bg1"/>
                          </a:solidFill>
                          <a:latin typeface="Cambria Math" panose="02040503050406030204" pitchFamily="18" charset="0"/>
                        </a:rPr>
                        <m:t>=</m:t>
                      </m:r>
                      <m:d>
                        <m:dPr>
                          <m:begChr m:val="{"/>
                          <m:endChr m:val=""/>
                          <m:ctrlPr>
                            <a:rPr lang="en-US" sz="3200" b="0" i="1" smtClean="0">
                              <a:solidFill>
                                <a:schemeClr val="bg1"/>
                              </a:solidFill>
                              <a:latin typeface="Cambria Math" panose="02040503050406030204" pitchFamily="18" charset="0"/>
                            </a:rPr>
                          </m:ctrlPr>
                        </m:dPr>
                        <m:e>
                          <m:eqArr>
                            <m:eqArrPr>
                              <m:ctrlPr>
                                <a:rPr lang="en-US" sz="3200" b="0" i="1" smtClean="0">
                                  <a:solidFill>
                                    <a:schemeClr val="bg1"/>
                                  </a:solidFill>
                                  <a:latin typeface="Cambria Math" panose="02040503050406030204" pitchFamily="18" charset="0"/>
                                </a:rPr>
                              </m:ctrlPr>
                            </m:eqArrPr>
                            <m:e>
                              <m:sSup>
                                <m:sSupPr>
                                  <m:ctrlPr>
                                    <a:rPr lang="en-US" sz="3200" b="0" i="1" smtClean="0">
                                      <a:solidFill>
                                        <a:schemeClr val="bg1"/>
                                      </a:solidFill>
                                      <a:latin typeface="Cambria Math" panose="02040503050406030204" pitchFamily="18" charset="0"/>
                                    </a:rPr>
                                  </m:ctrlPr>
                                </m:sSupPr>
                                <m:e>
                                  <m:r>
                                    <a:rPr lang="en-US" sz="3200" b="0" i="1" smtClean="0">
                                      <a:solidFill>
                                        <a:schemeClr val="bg1"/>
                                      </a:solidFill>
                                      <a:latin typeface="Cambria Math" panose="02040503050406030204" pitchFamily="18" charset="0"/>
                                    </a:rPr>
                                    <m:t>0.5</m:t>
                                  </m:r>
                                </m:e>
                                <m:sup>
                                  <m:r>
                                    <a:rPr lang="en-US" sz="3200" b="0" i="1" smtClean="0">
                                      <a:solidFill>
                                        <a:schemeClr val="bg1"/>
                                      </a:solidFill>
                                      <a:latin typeface="Cambria Math" panose="02040503050406030204" pitchFamily="18" charset="0"/>
                                    </a:rPr>
                                    <m:t>𝑘</m:t>
                                  </m:r>
                                </m:sup>
                              </m:sSup>
                              <m:r>
                                <a:rPr lang="en-US" sz="3200" b="0" i="1" smtClean="0">
                                  <a:solidFill>
                                    <a:schemeClr val="bg1"/>
                                  </a:solidFill>
                                  <a:latin typeface="Cambria Math" panose="02040503050406030204" pitchFamily="18" charset="0"/>
                                </a:rPr>
                                <m:t>,         </m:t>
                              </m:r>
                              <m:r>
                                <a:rPr lang="en-US" sz="3200" b="0" i="1" smtClean="0">
                                  <a:solidFill>
                                    <a:schemeClr val="bg1"/>
                                  </a:solidFill>
                                  <a:latin typeface="Cambria Math" panose="02040503050406030204" pitchFamily="18" charset="0"/>
                                </a:rPr>
                                <m:t>𝑘</m:t>
                              </m:r>
                              <m:r>
                                <a:rPr lang="en-US" sz="3200" b="0" i="1" smtClean="0">
                                  <a:solidFill>
                                    <a:schemeClr val="bg1"/>
                                  </a:solidFill>
                                  <a:latin typeface="Cambria Math" panose="02040503050406030204" pitchFamily="18" charset="0"/>
                                </a:rPr>
                                <m:t>≥1</m:t>
                              </m:r>
                            </m:e>
                            <m:e>
                              <m:r>
                                <a:rPr lang="en-US" sz="3200" b="0" i="1" smtClean="0">
                                  <a:solidFill>
                                    <a:schemeClr val="bg1"/>
                                  </a:solidFill>
                                  <a:latin typeface="Cambria Math" panose="02040503050406030204" pitchFamily="18" charset="0"/>
                                </a:rPr>
                                <m:t>0,      </m:t>
                              </m:r>
                              <m:r>
                                <a:rPr lang="en-US" sz="3200" b="0" i="1" smtClean="0">
                                  <a:solidFill>
                                    <a:schemeClr val="bg1"/>
                                  </a:solidFill>
                                  <a:latin typeface="Cambria Math" panose="02040503050406030204" pitchFamily="18" charset="0"/>
                                </a:rPr>
                                <m:t>𝑜𝑡h𝑒𝑟𝑤𝑖𝑠𝑒</m:t>
                              </m:r>
                            </m:e>
                          </m:eqArr>
                        </m:e>
                      </m:d>
                    </m:oMath>
                  </m:oMathPara>
                </a14:m>
                <a:endParaRPr lang="en-BE" dirty="0"/>
              </a:p>
            </p:txBody>
          </p:sp>
        </mc:Choice>
        <mc:Fallback xmlns="">
          <p:sp>
            <p:nvSpPr>
              <p:cNvPr id="3" name="Content Placeholder 2">
                <a:extLst>
                  <a:ext uri="{FF2B5EF4-FFF2-40B4-BE49-F238E27FC236}">
                    <a16:creationId xmlns:a16="http://schemas.microsoft.com/office/drawing/2014/main" id="{30EBA5C3-7C26-4329-9D72-5FC2AC8B9A10}"/>
                  </a:ext>
                </a:extLst>
              </p:cNvPr>
              <p:cNvSpPr>
                <a:spLocks noGrp="1" noRot="1" noChangeAspect="1" noMove="1" noResize="1" noEditPoints="1" noAdjustHandles="1" noChangeArrowheads="1" noChangeShapeType="1" noTextEdit="1"/>
              </p:cNvSpPr>
              <p:nvPr>
                <p:ph idx="1"/>
              </p:nvPr>
            </p:nvSpPr>
            <p:spPr>
              <a:xfrm>
                <a:off x="838200" y="1643063"/>
                <a:ext cx="10943122" cy="4533900"/>
              </a:xfrm>
              <a:blipFill>
                <a:blip r:embed="rId2"/>
                <a:stretch>
                  <a:fillRect l="-1281" t="-2826"/>
                </a:stretch>
              </a:blipFill>
            </p:spPr>
            <p:txBody>
              <a:bodyPr/>
              <a:lstStyle/>
              <a:p>
                <a:r>
                  <a:rPr lang="en-BE">
                    <a:noFill/>
                  </a:rPr>
                  <a:t> </a:t>
                </a:r>
              </a:p>
            </p:txBody>
          </p:sp>
        </mc:Fallback>
      </mc:AlternateContent>
      <p:sp>
        <p:nvSpPr>
          <p:cNvPr id="4" name="Footer Placeholder 3">
            <a:extLst>
              <a:ext uri="{FF2B5EF4-FFF2-40B4-BE49-F238E27FC236}">
                <a16:creationId xmlns:a16="http://schemas.microsoft.com/office/drawing/2014/main" id="{8960E2A7-DC79-4E71-8BF3-6875DB3A6685}"/>
              </a:ext>
            </a:extLst>
          </p:cNvPr>
          <p:cNvSpPr>
            <a:spLocks noGrp="1"/>
          </p:cNvSpPr>
          <p:nvPr>
            <p:ph type="ftr" sz="quarter" idx="11"/>
          </p:nvPr>
        </p:nvSpPr>
        <p:spPr/>
        <p:txBody>
          <a:bodyPr/>
          <a:lstStyle/>
          <a:p>
            <a:r>
              <a:rPr lang="en-US"/>
              <a:t>Elementary Combinatorics and Probability - March 2021</a:t>
            </a:r>
            <a:endParaRPr lang="en-BE"/>
          </a:p>
        </p:txBody>
      </p:sp>
      <p:sp>
        <p:nvSpPr>
          <p:cNvPr id="5" name="Slide Number Placeholder 4">
            <a:extLst>
              <a:ext uri="{FF2B5EF4-FFF2-40B4-BE49-F238E27FC236}">
                <a16:creationId xmlns:a16="http://schemas.microsoft.com/office/drawing/2014/main" id="{8ECC34BC-1C77-4A63-8F61-A47A0755E420}"/>
              </a:ext>
            </a:extLst>
          </p:cNvPr>
          <p:cNvSpPr>
            <a:spLocks noGrp="1"/>
          </p:cNvSpPr>
          <p:nvPr>
            <p:ph type="sldNum" sz="quarter" idx="12"/>
          </p:nvPr>
        </p:nvSpPr>
        <p:spPr/>
        <p:txBody>
          <a:bodyPr/>
          <a:lstStyle/>
          <a:p>
            <a:fld id="{08CF7B41-8972-4B54-B2ED-1FFF63F18177}" type="slidenum">
              <a:rPr lang="en-BE" smtClean="0"/>
              <a:t>169</a:t>
            </a:fld>
            <a:endParaRPr lang="en-BE"/>
          </a:p>
        </p:txBody>
      </p:sp>
    </p:spTree>
    <p:extLst>
      <p:ext uri="{BB962C8B-B14F-4D97-AF65-F5344CB8AC3E}">
        <p14:creationId xmlns:p14="http://schemas.microsoft.com/office/powerpoint/2010/main" val="12484329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F97938-A5BA-4598-A822-C7CD4A5090CC}"/>
              </a:ext>
            </a:extLst>
          </p:cNvPr>
          <p:cNvSpPr>
            <a:spLocks noGrp="1"/>
          </p:cNvSpPr>
          <p:nvPr>
            <p:ph type="title"/>
          </p:nvPr>
        </p:nvSpPr>
        <p:spPr/>
        <p:txBody>
          <a:bodyPr/>
          <a:lstStyle/>
          <a:p>
            <a:r>
              <a:rPr lang="en-US" dirty="0"/>
              <a:t>Independence </a:t>
            </a:r>
            <a:endParaRPr lang="en-B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805117A-6464-4111-9419-382AE57C1747}"/>
                  </a:ext>
                </a:extLst>
              </p:cNvPr>
              <p:cNvSpPr>
                <a:spLocks noGrp="1"/>
              </p:cNvSpPr>
              <p:nvPr>
                <p:ph idx="1"/>
              </p:nvPr>
            </p:nvSpPr>
            <p:spPr>
              <a:xfrm>
                <a:off x="838200" y="1309036"/>
                <a:ext cx="10515600" cy="5047313"/>
              </a:xfrm>
            </p:spPr>
            <p:txBody>
              <a:bodyPr>
                <a:normAutofit lnSpcReduction="10000"/>
              </a:bodyPr>
              <a:lstStyle/>
              <a:p>
                <a:pPr algn="just"/>
                <a:r>
                  <a:rPr lang="en-US" dirty="0"/>
                  <a:t>Let E be the event of generating at random a 3-bit string that contains an odd number of 1s, and let F be the event of generating at random a 3-bit string that starts with 1. Are the events E and F independent?</a:t>
                </a:r>
              </a:p>
              <a:p>
                <a:pPr marL="0" indent="0" algn="just">
                  <a:lnSpc>
                    <a:spcPct val="110000"/>
                  </a:lnSpc>
                  <a:buNone/>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rPr>
                        <m:t>𝐸</m:t>
                      </m:r>
                      <m:r>
                        <a:rPr lang="en-US" b="0" i="1" smtClean="0">
                          <a:solidFill>
                            <a:schemeClr val="bg1"/>
                          </a:solidFill>
                          <a:latin typeface="Cambria Math" panose="02040503050406030204" pitchFamily="18" charset="0"/>
                        </a:rPr>
                        <m:t>=</m:t>
                      </m:r>
                      <m:d>
                        <m:dPr>
                          <m:begChr m:val="{"/>
                          <m:endChr m:val="}"/>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𝑜𝑛𝑒</m:t>
                          </m:r>
                          <m:r>
                            <a:rPr lang="en-US" b="0" i="1" smtClean="0">
                              <a:solidFill>
                                <a:schemeClr val="bg1"/>
                              </a:solidFill>
                              <a:latin typeface="Cambria Math" panose="02040503050406030204" pitchFamily="18" charset="0"/>
                            </a:rPr>
                            <m:t> </m:t>
                          </m:r>
                          <m:r>
                            <a:rPr lang="en-US" b="0" i="1" smtClean="0">
                              <a:solidFill>
                                <a:schemeClr val="bg1"/>
                              </a:solidFill>
                              <a:latin typeface="Cambria Math" panose="02040503050406030204" pitchFamily="18" charset="0"/>
                            </a:rPr>
                            <m:t>𝑜𝑟</m:t>
                          </m:r>
                          <m:r>
                            <a:rPr lang="en-US" b="0" i="1" smtClean="0">
                              <a:solidFill>
                                <a:schemeClr val="bg1"/>
                              </a:solidFill>
                              <a:latin typeface="Cambria Math" panose="02040503050406030204" pitchFamily="18" charset="0"/>
                            </a:rPr>
                            <m:t> </m:t>
                          </m:r>
                          <m:r>
                            <a:rPr lang="en-US" b="0" i="1" smtClean="0">
                              <a:solidFill>
                                <a:schemeClr val="bg1"/>
                              </a:solidFill>
                              <a:latin typeface="Cambria Math" panose="02040503050406030204" pitchFamily="18" charset="0"/>
                            </a:rPr>
                            <m:t>𝑡h𝑟𝑒𝑒</m:t>
                          </m:r>
                          <m:r>
                            <a:rPr lang="en-US" b="0" i="1" smtClean="0">
                              <a:solidFill>
                                <a:schemeClr val="bg1"/>
                              </a:solidFill>
                              <a:latin typeface="Cambria Math" panose="02040503050406030204" pitchFamily="18" charset="0"/>
                            </a:rPr>
                            <m:t> 1</m:t>
                          </m:r>
                          <m:r>
                            <a:rPr lang="en-US" b="0" i="1" smtClean="0">
                              <a:solidFill>
                                <a:schemeClr val="bg1"/>
                              </a:solidFill>
                              <a:latin typeface="Cambria Math" panose="02040503050406030204" pitchFamily="18" charset="0"/>
                            </a:rPr>
                            <m:t>𝑠</m:t>
                          </m:r>
                        </m:e>
                      </m:d>
                      <m:r>
                        <a:rPr lang="en-US" b="0" i="1" smtClean="0">
                          <a:solidFill>
                            <a:schemeClr val="bg1"/>
                          </a:solidFill>
                          <a:latin typeface="Cambria Math" panose="02040503050406030204" pitchFamily="18" charset="0"/>
                        </a:rPr>
                        <m:t>,  </m:t>
                      </m:r>
                      <m:r>
                        <a:rPr lang="en-US" b="0" i="1" smtClean="0">
                          <a:solidFill>
                            <a:schemeClr val="bg1"/>
                          </a:solidFill>
                          <a:latin typeface="Cambria Math" panose="02040503050406030204" pitchFamily="18" charset="0"/>
                        </a:rPr>
                        <m:t>𝑃</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𝐸</m:t>
                          </m:r>
                        </m:e>
                      </m:d>
                      <m:r>
                        <a:rPr lang="en-US" b="0" i="1" smtClean="0">
                          <a:solidFill>
                            <a:schemeClr val="bg1"/>
                          </a:solidFill>
                          <a:latin typeface="Cambria Math" panose="02040503050406030204" pitchFamily="18" charset="0"/>
                        </a:rPr>
                        <m:t>=</m:t>
                      </m:r>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3+1</m:t>
                          </m:r>
                        </m:num>
                        <m:den>
                          <m:sSup>
                            <m:sSupPr>
                              <m:ctrlPr>
                                <a:rPr lang="en-US" b="0" i="1" smtClean="0">
                                  <a:solidFill>
                                    <a:schemeClr val="bg1"/>
                                  </a:solidFill>
                                  <a:latin typeface="Cambria Math" panose="02040503050406030204" pitchFamily="18" charset="0"/>
                                </a:rPr>
                              </m:ctrlPr>
                            </m:sSupPr>
                            <m:e>
                              <m:r>
                                <a:rPr lang="en-US" b="0" i="1" smtClean="0">
                                  <a:solidFill>
                                    <a:schemeClr val="bg1"/>
                                  </a:solidFill>
                                  <a:latin typeface="Cambria Math" panose="02040503050406030204" pitchFamily="18" charset="0"/>
                                </a:rPr>
                                <m:t>2</m:t>
                              </m:r>
                            </m:e>
                            <m:sup>
                              <m:r>
                                <a:rPr lang="en-US" b="0" i="1" smtClean="0">
                                  <a:solidFill>
                                    <a:schemeClr val="bg1"/>
                                  </a:solidFill>
                                  <a:latin typeface="Cambria Math" panose="02040503050406030204" pitchFamily="18" charset="0"/>
                                </a:rPr>
                                <m:t>3</m:t>
                              </m:r>
                            </m:sup>
                          </m:sSup>
                        </m:den>
                      </m:f>
                      <m:r>
                        <a:rPr lang="en-US" b="0" i="1" smtClean="0">
                          <a:solidFill>
                            <a:schemeClr val="bg1"/>
                          </a:solidFill>
                          <a:latin typeface="Cambria Math" panose="02040503050406030204" pitchFamily="18" charset="0"/>
                        </a:rPr>
                        <m:t>=</m:t>
                      </m:r>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1</m:t>
                          </m:r>
                        </m:num>
                        <m:den>
                          <m:r>
                            <a:rPr lang="en-US" b="0" i="1" smtClean="0">
                              <a:solidFill>
                                <a:schemeClr val="bg1"/>
                              </a:solidFill>
                              <a:latin typeface="Cambria Math" panose="02040503050406030204" pitchFamily="18" charset="0"/>
                            </a:rPr>
                            <m:t>2</m:t>
                          </m:r>
                        </m:den>
                      </m:f>
                    </m:oMath>
                  </m:oMathPara>
                </a14:m>
                <a:endParaRPr lang="en-US" dirty="0"/>
              </a:p>
              <a:p>
                <a:pPr marL="0" indent="0" algn="ctr">
                  <a:lnSpc>
                    <a:spcPct val="110000"/>
                  </a:lnSpc>
                  <a:buNone/>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rPr>
                        <m:t>𝐹</m:t>
                      </m:r>
                      <m:r>
                        <a:rPr lang="en-US" b="0" i="1" smtClean="0">
                          <a:solidFill>
                            <a:schemeClr val="bg1"/>
                          </a:solidFill>
                          <a:latin typeface="Cambria Math" panose="02040503050406030204" pitchFamily="18" charset="0"/>
                        </a:rPr>
                        <m:t>=</m:t>
                      </m:r>
                      <m:d>
                        <m:dPr>
                          <m:begChr m:val="{"/>
                          <m:endChr m:val="}"/>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1∗∗</m:t>
                          </m:r>
                        </m:e>
                      </m:d>
                      <m:r>
                        <a:rPr lang="en-US" b="0" i="1" smtClean="0">
                          <a:solidFill>
                            <a:schemeClr val="bg1"/>
                          </a:solidFill>
                          <a:latin typeface="Cambria Math" panose="02040503050406030204" pitchFamily="18" charset="0"/>
                        </a:rPr>
                        <m:t>,  </m:t>
                      </m:r>
                      <m:r>
                        <a:rPr lang="en-US" b="0" i="1" smtClean="0">
                          <a:solidFill>
                            <a:schemeClr val="bg1"/>
                          </a:solidFill>
                          <a:latin typeface="Cambria Math" panose="02040503050406030204" pitchFamily="18" charset="0"/>
                        </a:rPr>
                        <m:t>𝑃</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𝐹</m:t>
                          </m:r>
                        </m:e>
                      </m:d>
                      <m:r>
                        <a:rPr lang="en-US" b="0" i="1" smtClean="0">
                          <a:solidFill>
                            <a:schemeClr val="bg1"/>
                          </a:solidFill>
                          <a:latin typeface="Cambria Math" panose="02040503050406030204" pitchFamily="18" charset="0"/>
                        </a:rPr>
                        <m:t>=</m:t>
                      </m:r>
                      <m:f>
                        <m:fPr>
                          <m:ctrlPr>
                            <a:rPr lang="en-US" b="0" i="1" smtClean="0">
                              <a:solidFill>
                                <a:schemeClr val="bg1"/>
                              </a:solidFill>
                              <a:latin typeface="Cambria Math" panose="02040503050406030204" pitchFamily="18" charset="0"/>
                            </a:rPr>
                          </m:ctrlPr>
                        </m:fPr>
                        <m:num>
                          <m:sSup>
                            <m:sSupPr>
                              <m:ctrlPr>
                                <a:rPr lang="en-US" b="0" i="1" smtClean="0">
                                  <a:solidFill>
                                    <a:schemeClr val="bg1"/>
                                  </a:solidFill>
                                  <a:latin typeface="Cambria Math" panose="02040503050406030204" pitchFamily="18" charset="0"/>
                                </a:rPr>
                              </m:ctrlPr>
                            </m:sSupPr>
                            <m:e>
                              <m:r>
                                <a:rPr lang="en-US" b="0" i="1" smtClean="0">
                                  <a:solidFill>
                                    <a:schemeClr val="bg1"/>
                                  </a:solidFill>
                                  <a:latin typeface="Cambria Math" panose="02040503050406030204" pitchFamily="18" charset="0"/>
                                </a:rPr>
                                <m:t>2</m:t>
                              </m:r>
                            </m:e>
                            <m:sup>
                              <m:r>
                                <a:rPr lang="en-US" b="0" i="1" smtClean="0">
                                  <a:solidFill>
                                    <a:schemeClr val="bg1"/>
                                  </a:solidFill>
                                  <a:latin typeface="Cambria Math" panose="02040503050406030204" pitchFamily="18" charset="0"/>
                                </a:rPr>
                                <m:t>2</m:t>
                              </m:r>
                            </m:sup>
                          </m:sSup>
                        </m:num>
                        <m:den>
                          <m:sSup>
                            <m:sSupPr>
                              <m:ctrlPr>
                                <a:rPr lang="en-US" b="0" i="1" smtClean="0">
                                  <a:solidFill>
                                    <a:schemeClr val="bg1"/>
                                  </a:solidFill>
                                  <a:latin typeface="Cambria Math" panose="02040503050406030204" pitchFamily="18" charset="0"/>
                                </a:rPr>
                              </m:ctrlPr>
                            </m:sSupPr>
                            <m:e>
                              <m:r>
                                <a:rPr lang="en-US" b="0" i="1" smtClean="0">
                                  <a:solidFill>
                                    <a:schemeClr val="bg1"/>
                                  </a:solidFill>
                                  <a:latin typeface="Cambria Math" panose="02040503050406030204" pitchFamily="18" charset="0"/>
                                </a:rPr>
                                <m:t>2</m:t>
                              </m:r>
                            </m:e>
                            <m:sup>
                              <m:r>
                                <a:rPr lang="en-US" b="0" i="1" smtClean="0">
                                  <a:solidFill>
                                    <a:schemeClr val="bg1"/>
                                  </a:solidFill>
                                  <a:latin typeface="Cambria Math" panose="02040503050406030204" pitchFamily="18" charset="0"/>
                                </a:rPr>
                                <m:t>3</m:t>
                              </m:r>
                            </m:sup>
                          </m:sSup>
                        </m:den>
                      </m:f>
                      <m:r>
                        <a:rPr lang="en-US" b="0" i="1" smtClean="0">
                          <a:solidFill>
                            <a:schemeClr val="bg1"/>
                          </a:solidFill>
                          <a:latin typeface="Cambria Math" panose="02040503050406030204" pitchFamily="18" charset="0"/>
                        </a:rPr>
                        <m:t>=</m:t>
                      </m:r>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1</m:t>
                          </m:r>
                        </m:num>
                        <m:den>
                          <m:r>
                            <a:rPr lang="en-US" b="0" i="1" smtClean="0">
                              <a:solidFill>
                                <a:schemeClr val="bg1"/>
                              </a:solidFill>
                              <a:latin typeface="Cambria Math" panose="02040503050406030204" pitchFamily="18" charset="0"/>
                            </a:rPr>
                            <m:t>2</m:t>
                          </m:r>
                        </m:den>
                      </m:f>
                    </m:oMath>
                  </m:oMathPara>
                </a14:m>
                <a:endParaRPr lang="en-US" dirty="0"/>
              </a:p>
              <a:p>
                <a:pPr marL="0" indent="0" algn="ctr">
                  <a:lnSpc>
                    <a:spcPct val="110000"/>
                  </a:lnSpc>
                  <a:buNone/>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rPr>
                        <m:t>𝑃</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𝐸</m:t>
                          </m:r>
                          <m:r>
                            <a:rPr lang="en-US" b="0" i="1" smtClean="0">
                              <a:solidFill>
                                <a:schemeClr val="bg1"/>
                              </a:solidFill>
                              <a:latin typeface="Cambria Math" panose="02040503050406030204" pitchFamily="18" charset="0"/>
                            </a:rPr>
                            <m:t> </m:t>
                          </m:r>
                          <m:r>
                            <a:rPr lang="en-US" b="0" i="1" smtClean="0">
                              <a:solidFill>
                                <a:schemeClr val="bg1"/>
                              </a:solidFill>
                              <a:latin typeface="Cambria Math" panose="02040503050406030204" pitchFamily="18" charset="0"/>
                            </a:rPr>
                            <m:t>𝑎𝑛𝑑</m:t>
                          </m:r>
                          <m:r>
                            <a:rPr lang="en-US" b="0" i="1" smtClean="0">
                              <a:solidFill>
                                <a:schemeClr val="bg1"/>
                              </a:solidFill>
                              <a:latin typeface="Cambria Math" panose="02040503050406030204" pitchFamily="18" charset="0"/>
                            </a:rPr>
                            <m:t> </m:t>
                          </m:r>
                          <m:r>
                            <a:rPr lang="en-US" b="0" i="1" smtClean="0">
                              <a:solidFill>
                                <a:schemeClr val="bg1"/>
                              </a:solidFill>
                              <a:latin typeface="Cambria Math" panose="02040503050406030204" pitchFamily="18" charset="0"/>
                            </a:rPr>
                            <m:t>𝐹</m:t>
                          </m:r>
                        </m:e>
                      </m:d>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𝑃</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100 </m:t>
                          </m:r>
                          <m:r>
                            <m:rPr>
                              <m:sty m:val="p"/>
                            </m:rPr>
                            <a:rPr lang="en-US" b="0" i="0" smtClean="0">
                              <a:solidFill>
                                <a:schemeClr val="bg1"/>
                              </a:solidFill>
                              <a:latin typeface="Cambria Math" panose="02040503050406030204" pitchFamily="18" charset="0"/>
                            </a:rPr>
                            <m:t>or</m:t>
                          </m:r>
                          <m:r>
                            <a:rPr lang="en-US" b="0" i="1" smtClean="0">
                              <a:solidFill>
                                <a:schemeClr val="bg1"/>
                              </a:solidFill>
                              <a:latin typeface="Cambria Math" panose="02040503050406030204" pitchFamily="18" charset="0"/>
                            </a:rPr>
                            <m:t> 111</m:t>
                          </m:r>
                        </m:e>
                      </m:d>
                      <m:r>
                        <a:rPr lang="en-US" b="0" i="1" smtClean="0">
                          <a:solidFill>
                            <a:schemeClr val="bg1"/>
                          </a:solidFill>
                          <a:latin typeface="Cambria Math" panose="02040503050406030204" pitchFamily="18" charset="0"/>
                        </a:rPr>
                        <m:t>=</m:t>
                      </m:r>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1+1</m:t>
                          </m:r>
                        </m:num>
                        <m:den>
                          <m:sSup>
                            <m:sSupPr>
                              <m:ctrlPr>
                                <a:rPr lang="en-US" b="0" i="1" smtClean="0">
                                  <a:solidFill>
                                    <a:schemeClr val="bg1"/>
                                  </a:solidFill>
                                  <a:latin typeface="Cambria Math" panose="02040503050406030204" pitchFamily="18" charset="0"/>
                                </a:rPr>
                              </m:ctrlPr>
                            </m:sSupPr>
                            <m:e>
                              <m:r>
                                <a:rPr lang="en-US" b="0" i="1" smtClean="0">
                                  <a:solidFill>
                                    <a:schemeClr val="bg1"/>
                                  </a:solidFill>
                                  <a:latin typeface="Cambria Math" panose="02040503050406030204" pitchFamily="18" charset="0"/>
                                </a:rPr>
                                <m:t>2</m:t>
                              </m:r>
                            </m:e>
                            <m:sup>
                              <m:r>
                                <a:rPr lang="en-US" b="0" i="1" smtClean="0">
                                  <a:solidFill>
                                    <a:schemeClr val="bg1"/>
                                  </a:solidFill>
                                  <a:latin typeface="Cambria Math" panose="02040503050406030204" pitchFamily="18" charset="0"/>
                                </a:rPr>
                                <m:t>3</m:t>
                              </m:r>
                            </m:sup>
                          </m:sSup>
                        </m:den>
                      </m:f>
                      <m:r>
                        <a:rPr lang="en-US" b="0" i="1" smtClean="0">
                          <a:solidFill>
                            <a:schemeClr val="bg1"/>
                          </a:solidFill>
                          <a:latin typeface="Cambria Math" panose="02040503050406030204" pitchFamily="18" charset="0"/>
                        </a:rPr>
                        <m:t>=</m:t>
                      </m:r>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1</m:t>
                          </m:r>
                        </m:num>
                        <m:den>
                          <m:r>
                            <a:rPr lang="en-US" b="0" i="1" smtClean="0">
                              <a:solidFill>
                                <a:schemeClr val="bg1"/>
                              </a:solidFill>
                              <a:latin typeface="Cambria Math" panose="02040503050406030204" pitchFamily="18" charset="0"/>
                            </a:rPr>
                            <m:t>4</m:t>
                          </m:r>
                        </m:den>
                      </m:f>
                    </m:oMath>
                  </m:oMathPara>
                </a14:m>
                <a:endParaRPr lang="en-US" dirty="0">
                  <a:solidFill>
                    <a:schemeClr val="bg1"/>
                  </a:solidFill>
                </a:endParaRPr>
              </a:p>
              <a:p>
                <a:pPr marL="0" indent="0" algn="ctr">
                  <a:lnSpc>
                    <a:spcPct val="110000"/>
                  </a:lnSpc>
                  <a:buNone/>
                </a:pPr>
                <a14:m>
                  <m:oMath xmlns:m="http://schemas.openxmlformats.org/officeDocument/2006/math">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1</m:t>
                        </m:r>
                      </m:num>
                      <m:den>
                        <m:r>
                          <a:rPr lang="en-US" b="0" i="1" smtClean="0">
                            <a:solidFill>
                              <a:schemeClr val="bg1"/>
                            </a:solidFill>
                            <a:latin typeface="Cambria Math" panose="02040503050406030204" pitchFamily="18" charset="0"/>
                          </a:rPr>
                          <m:t>4</m:t>
                        </m:r>
                      </m:den>
                    </m:f>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𝑃</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𝐸</m:t>
                        </m:r>
                        <m:r>
                          <a:rPr lang="en-US" b="0" i="1" smtClean="0">
                            <a:solidFill>
                              <a:schemeClr val="bg1"/>
                            </a:solidFill>
                            <a:latin typeface="Cambria Math" panose="02040503050406030204" pitchFamily="18" charset="0"/>
                          </a:rPr>
                          <m:t> </m:t>
                        </m:r>
                        <m:r>
                          <a:rPr lang="en-US" b="0" i="1" smtClean="0">
                            <a:solidFill>
                              <a:schemeClr val="bg1"/>
                            </a:solidFill>
                            <a:latin typeface="Cambria Math" panose="02040503050406030204" pitchFamily="18" charset="0"/>
                          </a:rPr>
                          <m:t>𝑎𝑛𝑑</m:t>
                        </m:r>
                        <m:r>
                          <a:rPr lang="en-US" b="0" i="1" smtClean="0">
                            <a:solidFill>
                              <a:schemeClr val="bg1"/>
                            </a:solidFill>
                            <a:latin typeface="Cambria Math" panose="02040503050406030204" pitchFamily="18" charset="0"/>
                          </a:rPr>
                          <m:t> </m:t>
                        </m:r>
                        <m:r>
                          <a:rPr lang="en-US" b="0" i="1" smtClean="0">
                            <a:solidFill>
                              <a:schemeClr val="bg1"/>
                            </a:solidFill>
                            <a:latin typeface="Cambria Math" panose="02040503050406030204" pitchFamily="18" charset="0"/>
                          </a:rPr>
                          <m:t>𝐹</m:t>
                        </m:r>
                      </m:e>
                    </m:d>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𝑃</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𝐸</m:t>
                        </m:r>
                      </m:e>
                    </m:d>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𝑃</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𝐹</m:t>
                        </m:r>
                      </m:e>
                    </m:d>
                    <m:r>
                      <a:rPr lang="en-US" b="0" i="1" smtClean="0">
                        <a:solidFill>
                          <a:schemeClr val="bg1"/>
                        </a:solidFill>
                        <a:latin typeface="Cambria Math" panose="02040503050406030204" pitchFamily="18" charset="0"/>
                      </a:rPr>
                      <m:t>=</m:t>
                    </m:r>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1</m:t>
                        </m:r>
                      </m:num>
                      <m:den>
                        <m:r>
                          <a:rPr lang="en-US" b="0" i="1" smtClean="0">
                            <a:solidFill>
                              <a:schemeClr val="bg1"/>
                            </a:solidFill>
                            <a:latin typeface="Cambria Math" panose="02040503050406030204" pitchFamily="18" charset="0"/>
                          </a:rPr>
                          <m:t>2</m:t>
                        </m:r>
                      </m:den>
                    </m:f>
                    <m:r>
                      <a:rPr lang="en-US" b="0" i="1" smtClean="0">
                        <a:solidFill>
                          <a:schemeClr val="bg1"/>
                        </a:solidFill>
                        <a:latin typeface="Cambria Math" panose="02040503050406030204" pitchFamily="18" charset="0"/>
                      </a:rPr>
                      <m:t>⋅</m:t>
                    </m:r>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1</m:t>
                        </m:r>
                      </m:num>
                      <m:den>
                        <m:r>
                          <a:rPr lang="en-US" b="0" i="1" smtClean="0">
                            <a:solidFill>
                              <a:schemeClr val="bg1"/>
                            </a:solidFill>
                            <a:latin typeface="Cambria Math" panose="02040503050406030204" pitchFamily="18" charset="0"/>
                          </a:rPr>
                          <m:t>2</m:t>
                        </m:r>
                      </m:den>
                    </m:f>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𝐸</m:t>
                    </m:r>
                    <m:r>
                      <a:rPr lang="en-US" b="0" i="1" smtClean="0">
                        <a:solidFill>
                          <a:schemeClr val="bg1"/>
                        </a:solidFill>
                        <a:latin typeface="Cambria Math" panose="02040503050406030204" pitchFamily="18" charset="0"/>
                      </a:rPr>
                      <m:t> </m:t>
                    </m:r>
                    <m:r>
                      <a:rPr lang="en-US" b="0" i="1" smtClean="0">
                        <a:solidFill>
                          <a:schemeClr val="bg1"/>
                        </a:solidFill>
                        <a:latin typeface="Cambria Math" panose="02040503050406030204" pitchFamily="18" charset="0"/>
                      </a:rPr>
                      <m:t>𝑎𝑛𝑑</m:t>
                    </m:r>
                    <m:r>
                      <a:rPr lang="en-US" b="0" i="1" smtClean="0">
                        <a:solidFill>
                          <a:schemeClr val="bg1"/>
                        </a:solidFill>
                        <a:latin typeface="Cambria Math" panose="02040503050406030204" pitchFamily="18" charset="0"/>
                      </a:rPr>
                      <m:t> </m:t>
                    </m:r>
                    <m:r>
                      <a:rPr lang="en-US" b="0" i="1" smtClean="0">
                        <a:solidFill>
                          <a:schemeClr val="bg1"/>
                        </a:solidFill>
                        <a:latin typeface="Cambria Math" panose="02040503050406030204" pitchFamily="18" charset="0"/>
                      </a:rPr>
                      <m:t>𝐹</m:t>
                    </m:r>
                  </m:oMath>
                </a14:m>
                <a:r>
                  <a:rPr lang="en-US" dirty="0">
                    <a:solidFill>
                      <a:schemeClr val="bg1"/>
                    </a:solidFill>
                  </a:rPr>
                  <a:t> are independent</a:t>
                </a:r>
                <a:endParaRPr lang="en-US" dirty="0"/>
              </a:p>
            </p:txBody>
          </p:sp>
        </mc:Choice>
        <mc:Fallback xmlns="">
          <p:sp>
            <p:nvSpPr>
              <p:cNvPr id="3" name="Content Placeholder 2">
                <a:extLst>
                  <a:ext uri="{FF2B5EF4-FFF2-40B4-BE49-F238E27FC236}">
                    <a16:creationId xmlns:a16="http://schemas.microsoft.com/office/drawing/2014/main" id="{C805117A-6464-4111-9419-382AE57C1747}"/>
                  </a:ext>
                </a:extLst>
              </p:cNvPr>
              <p:cNvSpPr>
                <a:spLocks noGrp="1" noRot="1" noChangeAspect="1" noMove="1" noResize="1" noEditPoints="1" noAdjustHandles="1" noChangeArrowheads="1" noChangeShapeType="1" noTextEdit="1"/>
              </p:cNvSpPr>
              <p:nvPr>
                <p:ph idx="1"/>
              </p:nvPr>
            </p:nvSpPr>
            <p:spPr>
              <a:xfrm>
                <a:off x="838200" y="1309036"/>
                <a:ext cx="10515600" cy="5047313"/>
              </a:xfrm>
              <a:blipFill>
                <a:blip r:embed="rId2"/>
                <a:stretch>
                  <a:fillRect l="-1043" t="-2778" r="-1159"/>
                </a:stretch>
              </a:blipFill>
            </p:spPr>
            <p:txBody>
              <a:bodyPr/>
              <a:lstStyle/>
              <a:p>
                <a:r>
                  <a:rPr lang="en-BE">
                    <a:noFill/>
                  </a:rPr>
                  <a:t> </a:t>
                </a:r>
              </a:p>
            </p:txBody>
          </p:sp>
        </mc:Fallback>
      </mc:AlternateContent>
      <p:sp>
        <p:nvSpPr>
          <p:cNvPr id="4" name="Footer Placeholder 3">
            <a:extLst>
              <a:ext uri="{FF2B5EF4-FFF2-40B4-BE49-F238E27FC236}">
                <a16:creationId xmlns:a16="http://schemas.microsoft.com/office/drawing/2014/main" id="{984BC796-ED95-460C-8CB4-A7971F217C70}"/>
              </a:ext>
            </a:extLst>
          </p:cNvPr>
          <p:cNvSpPr>
            <a:spLocks noGrp="1"/>
          </p:cNvSpPr>
          <p:nvPr>
            <p:ph type="ftr" sz="quarter" idx="11"/>
          </p:nvPr>
        </p:nvSpPr>
        <p:spPr/>
        <p:txBody>
          <a:bodyPr/>
          <a:lstStyle/>
          <a:p>
            <a:r>
              <a:rPr lang="en-US"/>
              <a:t>Elementary Combinatorics and Probability - March 2021</a:t>
            </a:r>
            <a:endParaRPr lang="en-BE"/>
          </a:p>
        </p:txBody>
      </p:sp>
      <p:sp>
        <p:nvSpPr>
          <p:cNvPr id="5" name="Slide Number Placeholder 4">
            <a:extLst>
              <a:ext uri="{FF2B5EF4-FFF2-40B4-BE49-F238E27FC236}">
                <a16:creationId xmlns:a16="http://schemas.microsoft.com/office/drawing/2014/main" id="{98DBD78B-333B-4B90-AFE2-579B092698BC}"/>
              </a:ext>
            </a:extLst>
          </p:cNvPr>
          <p:cNvSpPr>
            <a:spLocks noGrp="1"/>
          </p:cNvSpPr>
          <p:nvPr>
            <p:ph type="sldNum" sz="quarter" idx="12"/>
          </p:nvPr>
        </p:nvSpPr>
        <p:spPr/>
        <p:txBody>
          <a:bodyPr/>
          <a:lstStyle/>
          <a:p>
            <a:fld id="{08CF7B41-8972-4B54-B2ED-1FFF63F18177}" type="slidenum">
              <a:rPr lang="en-BE" smtClean="0"/>
              <a:t>17</a:t>
            </a:fld>
            <a:endParaRPr lang="en-BE"/>
          </a:p>
        </p:txBody>
      </p:sp>
    </p:spTree>
    <p:extLst>
      <p:ext uri="{BB962C8B-B14F-4D97-AF65-F5344CB8AC3E}">
        <p14:creationId xmlns:p14="http://schemas.microsoft.com/office/powerpoint/2010/main" val="122166744"/>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3D096D-31A4-4070-B826-665FEA5972CC}"/>
              </a:ext>
            </a:extLst>
          </p:cNvPr>
          <p:cNvSpPr>
            <a:spLocks noGrp="1"/>
          </p:cNvSpPr>
          <p:nvPr>
            <p:ph type="title"/>
          </p:nvPr>
        </p:nvSpPr>
        <p:spPr/>
        <p:txBody>
          <a:bodyPr/>
          <a:lstStyle/>
          <a:p>
            <a:r>
              <a:rPr lang="en-US" dirty="0"/>
              <a:t>Another example</a:t>
            </a:r>
            <a:endParaRPr lang="en-B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0EBA5C3-7C26-4329-9D72-5FC2AC8B9A10}"/>
                  </a:ext>
                </a:extLst>
              </p:cNvPr>
              <p:cNvSpPr>
                <a:spLocks noGrp="1"/>
              </p:cNvSpPr>
              <p:nvPr>
                <p:ph idx="1"/>
              </p:nvPr>
            </p:nvSpPr>
            <p:spPr>
              <a:xfrm>
                <a:off x="838200" y="1643063"/>
                <a:ext cx="10943122" cy="4533900"/>
              </a:xfrm>
            </p:spPr>
            <p:txBody>
              <a:bodyPr/>
              <a:lstStyle/>
              <a:p>
                <a:r>
                  <a:rPr lang="en-US" sz="3200" dirty="0"/>
                  <a:t>Random experiment: tossing a fair coin until heads appear.</a:t>
                </a:r>
              </a:p>
              <a:p>
                <a:r>
                  <a:rPr lang="en-US" sz="3200" dirty="0"/>
                  <a:t>Random variable </a:t>
                </a:r>
                <a14:m>
                  <m:oMath xmlns:m="http://schemas.openxmlformats.org/officeDocument/2006/math">
                    <m:r>
                      <a:rPr lang="en-US" sz="3200" i="1" dirty="0" smtClean="0">
                        <a:latin typeface="Cambria Math" panose="02040503050406030204" pitchFamily="18" charset="0"/>
                      </a:rPr>
                      <m:t>𝑋</m:t>
                    </m:r>
                  </m:oMath>
                </a14:m>
                <a:r>
                  <a:rPr lang="en-US" sz="3200" dirty="0"/>
                  <a:t> – number of total tosses needed</a:t>
                </a:r>
              </a:p>
              <a:p>
                <a:pPr marL="0" indent="0">
                  <a:buNone/>
                </a:pPr>
                <a:endParaRPr lang="en-US" sz="900"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𝑅</m:t>
                          </m:r>
                        </m:e>
                        <m:sub>
                          <m:r>
                            <a:rPr lang="en-US" sz="3200" b="0" i="1" smtClean="0">
                              <a:latin typeface="Cambria Math" panose="02040503050406030204" pitchFamily="18" charset="0"/>
                            </a:rPr>
                            <m:t>𝑋</m:t>
                          </m:r>
                        </m:sub>
                      </m:sSub>
                      <m:r>
                        <a:rPr lang="en-US" sz="3200" b="0" i="1" smtClean="0">
                          <a:latin typeface="Cambria Math" panose="02040503050406030204" pitchFamily="18" charset="0"/>
                        </a:rPr>
                        <m:t>=</m:t>
                      </m:r>
                      <m:d>
                        <m:dPr>
                          <m:begChr m:val="{"/>
                          <m:endChr m:val="}"/>
                          <m:ctrlPr>
                            <a:rPr lang="en-US" sz="3200" b="0" i="1" smtClean="0">
                              <a:latin typeface="Cambria Math" panose="02040503050406030204" pitchFamily="18" charset="0"/>
                            </a:rPr>
                          </m:ctrlPr>
                        </m:dPr>
                        <m:e>
                          <m:r>
                            <a:rPr lang="en-US" sz="3200" b="0" i="1" smtClean="0">
                              <a:latin typeface="Cambria Math" panose="02040503050406030204" pitchFamily="18" charset="0"/>
                            </a:rPr>
                            <m:t>1, 2, 3,…</m:t>
                          </m:r>
                        </m:e>
                      </m:d>
                    </m:oMath>
                  </m:oMathPara>
                </a14:m>
                <a:endParaRPr lang="en-US" sz="3200" dirty="0"/>
              </a:p>
              <a:p>
                <a:r>
                  <a:rPr lang="en-US" sz="3200" b="0" dirty="0">
                    <a:solidFill>
                      <a:schemeClr val="bg1"/>
                    </a:solidFill>
                  </a:rPr>
                  <a:t>PMF:   </a:t>
                </a:r>
                <a14:m>
                  <m:oMath xmlns:m="http://schemas.openxmlformats.org/officeDocument/2006/math">
                    <m:sSub>
                      <m:sSubPr>
                        <m:ctrlPr>
                          <a:rPr lang="en-US" sz="3200" b="0" i="1" smtClean="0">
                            <a:solidFill>
                              <a:schemeClr val="bg1"/>
                            </a:solidFill>
                            <a:latin typeface="Cambria Math" panose="02040503050406030204" pitchFamily="18" charset="0"/>
                          </a:rPr>
                        </m:ctrlPr>
                      </m:sSubPr>
                      <m:e>
                        <m:r>
                          <a:rPr lang="en-US" sz="3200" b="0" i="1" smtClean="0">
                            <a:solidFill>
                              <a:schemeClr val="bg1"/>
                            </a:solidFill>
                            <a:latin typeface="Cambria Math" panose="02040503050406030204" pitchFamily="18" charset="0"/>
                          </a:rPr>
                          <m:t>𝑃</m:t>
                        </m:r>
                      </m:e>
                      <m:sub>
                        <m:r>
                          <a:rPr lang="en-US" sz="3200" b="0" i="1" smtClean="0">
                            <a:solidFill>
                              <a:schemeClr val="bg1"/>
                            </a:solidFill>
                            <a:latin typeface="Cambria Math" panose="02040503050406030204" pitchFamily="18" charset="0"/>
                          </a:rPr>
                          <m:t>𝑋</m:t>
                        </m:r>
                      </m:sub>
                    </m:sSub>
                    <m:d>
                      <m:dPr>
                        <m:ctrlPr>
                          <a:rPr lang="en-US" sz="3200" b="0" i="1" smtClean="0">
                            <a:solidFill>
                              <a:schemeClr val="bg1"/>
                            </a:solidFill>
                            <a:latin typeface="Cambria Math" panose="02040503050406030204" pitchFamily="18" charset="0"/>
                          </a:rPr>
                        </m:ctrlPr>
                      </m:dPr>
                      <m:e>
                        <m:r>
                          <a:rPr lang="en-US" sz="3200" b="0" i="1" smtClean="0">
                            <a:solidFill>
                              <a:schemeClr val="bg1"/>
                            </a:solidFill>
                            <a:latin typeface="Cambria Math" panose="02040503050406030204" pitchFamily="18" charset="0"/>
                          </a:rPr>
                          <m:t>𝑘</m:t>
                        </m:r>
                      </m:e>
                    </m:d>
                    <m:r>
                      <a:rPr lang="en-US" sz="3200" b="0" i="1" smtClean="0">
                        <a:solidFill>
                          <a:schemeClr val="bg1"/>
                        </a:solidFill>
                        <a:latin typeface="Cambria Math" panose="02040503050406030204" pitchFamily="18" charset="0"/>
                      </a:rPr>
                      <m:t>= ?</m:t>
                    </m:r>
                  </m:oMath>
                </a14:m>
                <a:endParaRPr lang="en-US" sz="3200" dirty="0">
                  <a:solidFill>
                    <a:schemeClr val="bg1"/>
                  </a:solidFill>
                </a:endParaRPr>
              </a:p>
              <a:p>
                <a:endParaRPr lang="en-US" sz="2000" dirty="0"/>
              </a:p>
              <a:p>
                <a:pPr marL="0" indent="0">
                  <a:buNone/>
                </a:pPr>
                <a14:m>
                  <m:oMathPara xmlns:m="http://schemas.openxmlformats.org/officeDocument/2006/math">
                    <m:oMathParaPr>
                      <m:jc m:val="centerGroup"/>
                    </m:oMathParaPr>
                    <m:oMath xmlns:m="http://schemas.openxmlformats.org/officeDocument/2006/math">
                      <m:sSub>
                        <m:sSubPr>
                          <m:ctrlPr>
                            <a:rPr lang="en-US" sz="3200" i="1" smtClean="0">
                              <a:solidFill>
                                <a:schemeClr val="bg1"/>
                              </a:solidFill>
                              <a:latin typeface="Cambria Math" panose="02040503050406030204" pitchFamily="18" charset="0"/>
                            </a:rPr>
                          </m:ctrlPr>
                        </m:sSubPr>
                        <m:e>
                          <m:r>
                            <a:rPr lang="en-US" sz="3200" i="1">
                              <a:solidFill>
                                <a:schemeClr val="bg1"/>
                              </a:solidFill>
                              <a:latin typeface="Cambria Math" panose="02040503050406030204" pitchFamily="18" charset="0"/>
                            </a:rPr>
                            <m:t>𝑃</m:t>
                          </m:r>
                        </m:e>
                        <m:sub>
                          <m:r>
                            <a:rPr lang="en-US" sz="3200" i="1">
                              <a:solidFill>
                                <a:schemeClr val="bg1"/>
                              </a:solidFill>
                              <a:latin typeface="Cambria Math" panose="02040503050406030204" pitchFamily="18" charset="0"/>
                            </a:rPr>
                            <m:t>𝑋</m:t>
                          </m:r>
                        </m:sub>
                      </m:sSub>
                      <m:d>
                        <m:dPr>
                          <m:ctrlPr>
                            <a:rPr lang="en-US" sz="3200" i="1">
                              <a:solidFill>
                                <a:schemeClr val="bg1"/>
                              </a:solidFill>
                              <a:latin typeface="Cambria Math" panose="02040503050406030204" pitchFamily="18" charset="0"/>
                            </a:rPr>
                          </m:ctrlPr>
                        </m:dPr>
                        <m:e>
                          <m:r>
                            <a:rPr lang="en-US" sz="3200" i="1">
                              <a:solidFill>
                                <a:schemeClr val="bg1"/>
                              </a:solidFill>
                              <a:latin typeface="Cambria Math" panose="02040503050406030204" pitchFamily="18" charset="0"/>
                            </a:rPr>
                            <m:t>𝑘</m:t>
                          </m:r>
                        </m:e>
                      </m:d>
                      <m:r>
                        <a:rPr lang="en-US" sz="3200" i="1">
                          <a:solidFill>
                            <a:schemeClr val="bg1"/>
                          </a:solidFill>
                          <a:latin typeface="Cambria Math" panose="02040503050406030204" pitchFamily="18" charset="0"/>
                        </a:rPr>
                        <m:t>=</m:t>
                      </m:r>
                      <m:r>
                        <a:rPr lang="en-US" sz="3200" b="0" i="1" smtClean="0">
                          <a:solidFill>
                            <a:schemeClr val="bg1"/>
                          </a:solidFill>
                          <a:latin typeface="Cambria Math" panose="02040503050406030204" pitchFamily="18" charset="0"/>
                        </a:rPr>
                        <m:t>𝑃</m:t>
                      </m:r>
                      <m:d>
                        <m:dPr>
                          <m:ctrlPr>
                            <a:rPr lang="en-US" sz="3200" b="0" i="1" smtClean="0">
                              <a:solidFill>
                                <a:schemeClr val="bg1"/>
                              </a:solidFill>
                              <a:latin typeface="Cambria Math" panose="02040503050406030204" pitchFamily="18" charset="0"/>
                            </a:rPr>
                          </m:ctrlPr>
                        </m:dPr>
                        <m:e>
                          <m:r>
                            <a:rPr lang="en-US" sz="3200" b="0" i="1" smtClean="0">
                              <a:solidFill>
                                <a:schemeClr val="bg1"/>
                              </a:solidFill>
                              <a:latin typeface="Cambria Math" panose="02040503050406030204" pitchFamily="18" charset="0"/>
                            </a:rPr>
                            <m:t>𝑋</m:t>
                          </m:r>
                          <m:r>
                            <a:rPr lang="en-US" sz="3200" b="0" i="1" smtClean="0">
                              <a:solidFill>
                                <a:schemeClr val="bg1"/>
                              </a:solidFill>
                              <a:latin typeface="Cambria Math" panose="02040503050406030204" pitchFamily="18" charset="0"/>
                            </a:rPr>
                            <m:t>=</m:t>
                          </m:r>
                          <m:r>
                            <a:rPr lang="en-US" sz="3200" b="0" i="1" smtClean="0">
                              <a:solidFill>
                                <a:schemeClr val="bg1"/>
                              </a:solidFill>
                              <a:latin typeface="Cambria Math" panose="02040503050406030204" pitchFamily="18" charset="0"/>
                            </a:rPr>
                            <m:t>𝑘</m:t>
                          </m:r>
                        </m:e>
                      </m:d>
                      <m:r>
                        <a:rPr lang="en-US" sz="3200" b="0" i="1" smtClean="0">
                          <a:solidFill>
                            <a:schemeClr val="bg1"/>
                          </a:solidFill>
                          <a:latin typeface="Cambria Math" panose="02040503050406030204" pitchFamily="18" charset="0"/>
                        </a:rPr>
                        <m:t>=</m:t>
                      </m:r>
                      <m:d>
                        <m:dPr>
                          <m:begChr m:val="{"/>
                          <m:endChr m:val=""/>
                          <m:ctrlPr>
                            <a:rPr lang="en-US" sz="3200" b="0" i="1" smtClean="0">
                              <a:solidFill>
                                <a:schemeClr val="bg1"/>
                              </a:solidFill>
                              <a:latin typeface="Cambria Math" panose="02040503050406030204" pitchFamily="18" charset="0"/>
                            </a:rPr>
                          </m:ctrlPr>
                        </m:dPr>
                        <m:e>
                          <m:eqArr>
                            <m:eqArrPr>
                              <m:ctrlPr>
                                <a:rPr lang="en-US" sz="3200" b="0" i="1" smtClean="0">
                                  <a:solidFill>
                                    <a:schemeClr val="bg1"/>
                                  </a:solidFill>
                                  <a:latin typeface="Cambria Math" panose="02040503050406030204" pitchFamily="18" charset="0"/>
                                </a:rPr>
                              </m:ctrlPr>
                            </m:eqArrPr>
                            <m:e>
                              <m:sSup>
                                <m:sSupPr>
                                  <m:ctrlPr>
                                    <a:rPr lang="en-US" sz="3200" b="0" i="1" smtClean="0">
                                      <a:solidFill>
                                        <a:schemeClr val="bg1"/>
                                      </a:solidFill>
                                      <a:latin typeface="Cambria Math" panose="02040503050406030204" pitchFamily="18" charset="0"/>
                                    </a:rPr>
                                  </m:ctrlPr>
                                </m:sSupPr>
                                <m:e>
                                  <m:r>
                                    <a:rPr lang="en-US" sz="3200" b="0" i="1" smtClean="0">
                                      <a:solidFill>
                                        <a:schemeClr val="bg1"/>
                                      </a:solidFill>
                                      <a:latin typeface="Cambria Math" panose="02040503050406030204" pitchFamily="18" charset="0"/>
                                    </a:rPr>
                                    <m:t>0.5</m:t>
                                  </m:r>
                                </m:e>
                                <m:sup>
                                  <m:r>
                                    <a:rPr lang="en-US" sz="3200" b="0" i="1" smtClean="0">
                                      <a:solidFill>
                                        <a:schemeClr val="bg1"/>
                                      </a:solidFill>
                                      <a:latin typeface="Cambria Math" panose="02040503050406030204" pitchFamily="18" charset="0"/>
                                    </a:rPr>
                                    <m:t>𝑘</m:t>
                                  </m:r>
                                </m:sup>
                              </m:sSup>
                              <m:r>
                                <a:rPr lang="en-US" sz="3200" b="0" i="1" smtClean="0">
                                  <a:solidFill>
                                    <a:schemeClr val="bg1"/>
                                  </a:solidFill>
                                  <a:latin typeface="Cambria Math" panose="02040503050406030204" pitchFamily="18" charset="0"/>
                                </a:rPr>
                                <m:t>,         </m:t>
                              </m:r>
                              <m:r>
                                <a:rPr lang="en-US" sz="3200" b="0" i="1" smtClean="0">
                                  <a:solidFill>
                                    <a:schemeClr val="bg1"/>
                                  </a:solidFill>
                                  <a:latin typeface="Cambria Math" panose="02040503050406030204" pitchFamily="18" charset="0"/>
                                </a:rPr>
                                <m:t>𝑘</m:t>
                              </m:r>
                              <m:r>
                                <a:rPr lang="en-US" sz="3200" b="0" i="1" smtClean="0">
                                  <a:solidFill>
                                    <a:schemeClr val="bg1"/>
                                  </a:solidFill>
                                  <a:latin typeface="Cambria Math" panose="02040503050406030204" pitchFamily="18" charset="0"/>
                                </a:rPr>
                                <m:t>≥1</m:t>
                              </m:r>
                            </m:e>
                            <m:e>
                              <m:r>
                                <a:rPr lang="en-US" sz="3200" b="0" i="1" smtClean="0">
                                  <a:solidFill>
                                    <a:schemeClr val="bg1"/>
                                  </a:solidFill>
                                  <a:latin typeface="Cambria Math" panose="02040503050406030204" pitchFamily="18" charset="0"/>
                                </a:rPr>
                                <m:t>0,      </m:t>
                              </m:r>
                              <m:r>
                                <a:rPr lang="en-US" sz="3200" b="0" i="1" smtClean="0">
                                  <a:solidFill>
                                    <a:schemeClr val="bg1"/>
                                  </a:solidFill>
                                  <a:latin typeface="Cambria Math" panose="02040503050406030204" pitchFamily="18" charset="0"/>
                                </a:rPr>
                                <m:t>𝑜𝑡h𝑒𝑟𝑤𝑖𝑠𝑒</m:t>
                              </m:r>
                            </m:e>
                          </m:eqArr>
                        </m:e>
                      </m:d>
                    </m:oMath>
                  </m:oMathPara>
                </a14:m>
                <a:endParaRPr lang="en-BE" dirty="0"/>
              </a:p>
            </p:txBody>
          </p:sp>
        </mc:Choice>
        <mc:Fallback xmlns="">
          <p:sp>
            <p:nvSpPr>
              <p:cNvPr id="3" name="Content Placeholder 2">
                <a:extLst>
                  <a:ext uri="{FF2B5EF4-FFF2-40B4-BE49-F238E27FC236}">
                    <a16:creationId xmlns:a16="http://schemas.microsoft.com/office/drawing/2014/main" id="{30EBA5C3-7C26-4329-9D72-5FC2AC8B9A10}"/>
                  </a:ext>
                </a:extLst>
              </p:cNvPr>
              <p:cNvSpPr>
                <a:spLocks noGrp="1" noRot="1" noChangeAspect="1" noMove="1" noResize="1" noEditPoints="1" noAdjustHandles="1" noChangeArrowheads="1" noChangeShapeType="1" noTextEdit="1"/>
              </p:cNvSpPr>
              <p:nvPr>
                <p:ph idx="1"/>
              </p:nvPr>
            </p:nvSpPr>
            <p:spPr>
              <a:xfrm>
                <a:off x="838200" y="1643063"/>
                <a:ext cx="10943122" cy="4533900"/>
              </a:xfrm>
              <a:blipFill>
                <a:blip r:embed="rId2"/>
                <a:stretch>
                  <a:fillRect l="-1281" t="-2826"/>
                </a:stretch>
              </a:blipFill>
            </p:spPr>
            <p:txBody>
              <a:bodyPr/>
              <a:lstStyle/>
              <a:p>
                <a:r>
                  <a:rPr lang="en-BE">
                    <a:noFill/>
                  </a:rPr>
                  <a:t> </a:t>
                </a:r>
              </a:p>
            </p:txBody>
          </p:sp>
        </mc:Fallback>
      </mc:AlternateContent>
      <p:sp>
        <p:nvSpPr>
          <p:cNvPr id="4" name="Footer Placeholder 3">
            <a:extLst>
              <a:ext uri="{FF2B5EF4-FFF2-40B4-BE49-F238E27FC236}">
                <a16:creationId xmlns:a16="http://schemas.microsoft.com/office/drawing/2014/main" id="{8960E2A7-DC79-4E71-8BF3-6875DB3A6685}"/>
              </a:ext>
            </a:extLst>
          </p:cNvPr>
          <p:cNvSpPr>
            <a:spLocks noGrp="1"/>
          </p:cNvSpPr>
          <p:nvPr>
            <p:ph type="ftr" sz="quarter" idx="11"/>
          </p:nvPr>
        </p:nvSpPr>
        <p:spPr/>
        <p:txBody>
          <a:bodyPr/>
          <a:lstStyle/>
          <a:p>
            <a:r>
              <a:rPr lang="en-US"/>
              <a:t>Elementary Combinatorics and Probability - March 2021</a:t>
            </a:r>
            <a:endParaRPr lang="en-BE"/>
          </a:p>
        </p:txBody>
      </p:sp>
      <p:sp>
        <p:nvSpPr>
          <p:cNvPr id="5" name="Slide Number Placeholder 4">
            <a:extLst>
              <a:ext uri="{FF2B5EF4-FFF2-40B4-BE49-F238E27FC236}">
                <a16:creationId xmlns:a16="http://schemas.microsoft.com/office/drawing/2014/main" id="{8ECC34BC-1C77-4A63-8F61-A47A0755E420}"/>
              </a:ext>
            </a:extLst>
          </p:cNvPr>
          <p:cNvSpPr>
            <a:spLocks noGrp="1"/>
          </p:cNvSpPr>
          <p:nvPr>
            <p:ph type="sldNum" sz="quarter" idx="12"/>
          </p:nvPr>
        </p:nvSpPr>
        <p:spPr/>
        <p:txBody>
          <a:bodyPr/>
          <a:lstStyle/>
          <a:p>
            <a:fld id="{08CF7B41-8972-4B54-B2ED-1FFF63F18177}" type="slidenum">
              <a:rPr lang="en-BE" smtClean="0"/>
              <a:t>170</a:t>
            </a:fld>
            <a:endParaRPr lang="en-BE"/>
          </a:p>
        </p:txBody>
      </p:sp>
    </p:spTree>
    <p:extLst>
      <p:ext uri="{BB962C8B-B14F-4D97-AF65-F5344CB8AC3E}">
        <p14:creationId xmlns:p14="http://schemas.microsoft.com/office/powerpoint/2010/main" val="3279996176"/>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3D096D-31A4-4070-B826-665FEA5972CC}"/>
              </a:ext>
            </a:extLst>
          </p:cNvPr>
          <p:cNvSpPr>
            <a:spLocks noGrp="1"/>
          </p:cNvSpPr>
          <p:nvPr>
            <p:ph type="title"/>
          </p:nvPr>
        </p:nvSpPr>
        <p:spPr/>
        <p:txBody>
          <a:bodyPr/>
          <a:lstStyle/>
          <a:p>
            <a:r>
              <a:rPr lang="en-US" dirty="0"/>
              <a:t>Another example</a:t>
            </a:r>
            <a:endParaRPr lang="en-B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0EBA5C3-7C26-4329-9D72-5FC2AC8B9A10}"/>
                  </a:ext>
                </a:extLst>
              </p:cNvPr>
              <p:cNvSpPr>
                <a:spLocks noGrp="1"/>
              </p:cNvSpPr>
              <p:nvPr>
                <p:ph idx="1"/>
              </p:nvPr>
            </p:nvSpPr>
            <p:spPr>
              <a:xfrm>
                <a:off x="838200" y="1643063"/>
                <a:ext cx="10943122" cy="4533900"/>
              </a:xfrm>
            </p:spPr>
            <p:txBody>
              <a:bodyPr/>
              <a:lstStyle/>
              <a:p>
                <a:r>
                  <a:rPr lang="en-US" sz="3200" dirty="0"/>
                  <a:t>Random experiment: tossing a fair coin until heads appear.</a:t>
                </a:r>
              </a:p>
              <a:p>
                <a:r>
                  <a:rPr lang="en-US" sz="3200" dirty="0"/>
                  <a:t>Random variable </a:t>
                </a:r>
                <a14:m>
                  <m:oMath xmlns:m="http://schemas.openxmlformats.org/officeDocument/2006/math">
                    <m:r>
                      <a:rPr lang="en-US" sz="3200" i="1" dirty="0" smtClean="0">
                        <a:latin typeface="Cambria Math" panose="02040503050406030204" pitchFamily="18" charset="0"/>
                      </a:rPr>
                      <m:t>𝑋</m:t>
                    </m:r>
                  </m:oMath>
                </a14:m>
                <a:r>
                  <a:rPr lang="en-US" sz="3200" dirty="0"/>
                  <a:t> – number of total tosses needed</a:t>
                </a:r>
              </a:p>
              <a:p>
                <a:pPr marL="0" indent="0">
                  <a:buNone/>
                </a:pPr>
                <a:endParaRPr lang="en-US" sz="900"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𝑅</m:t>
                          </m:r>
                        </m:e>
                        <m:sub>
                          <m:r>
                            <a:rPr lang="en-US" sz="3200" b="0" i="1" smtClean="0">
                              <a:latin typeface="Cambria Math" panose="02040503050406030204" pitchFamily="18" charset="0"/>
                            </a:rPr>
                            <m:t>𝑋</m:t>
                          </m:r>
                        </m:sub>
                      </m:sSub>
                      <m:r>
                        <a:rPr lang="en-US" sz="3200" b="0" i="1" smtClean="0">
                          <a:latin typeface="Cambria Math" panose="02040503050406030204" pitchFamily="18" charset="0"/>
                        </a:rPr>
                        <m:t>=</m:t>
                      </m:r>
                      <m:d>
                        <m:dPr>
                          <m:begChr m:val="{"/>
                          <m:endChr m:val="}"/>
                          <m:ctrlPr>
                            <a:rPr lang="en-US" sz="3200" b="0" i="1" smtClean="0">
                              <a:latin typeface="Cambria Math" panose="02040503050406030204" pitchFamily="18" charset="0"/>
                            </a:rPr>
                          </m:ctrlPr>
                        </m:dPr>
                        <m:e>
                          <m:r>
                            <a:rPr lang="en-US" sz="3200" b="0" i="1" smtClean="0">
                              <a:latin typeface="Cambria Math" panose="02040503050406030204" pitchFamily="18" charset="0"/>
                            </a:rPr>
                            <m:t>1, 2, 3,…</m:t>
                          </m:r>
                        </m:e>
                      </m:d>
                    </m:oMath>
                  </m:oMathPara>
                </a14:m>
                <a:endParaRPr lang="en-US" sz="3200" dirty="0"/>
              </a:p>
              <a:p>
                <a:r>
                  <a:rPr lang="en-US" sz="3200" b="0" dirty="0"/>
                  <a:t>PMF:   </a:t>
                </a:r>
                <a14:m>
                  <m:oMath xmlns:m="http://schemas.openxmlformats.org/officeDocument/2006/math">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𝑃</m:t>
                        </m:r>
                      </m:e>
                      <m:sub>
                        <m:r>
                          <a:rPr lang="en-US" sz="3200" b="0" i="1" smtClean="0">
                            <a:latin typeface="Cambria Math" panose="02040503050406030204" pitchFamily="18" charset="0"/>
                          </a:rPr>
                          <m:t>𝑋</m:t>
                        </m:r>
                      </m:sub>
                    </m:sSub>
                    <m:d>
                      <m:dPr>
                        <m:ctrlPr>
                          <a:rPr lang="en-US" sz="3200" b="0" i="1" smtClean="0">
                            <a:latin typeface="Cambria Math" panose="02040503050406030204" pitchFamily="18" charset="0"/>
                          </a:rPr>
                        </m:ctrlPr>
                      </m:dPr>
                      <m:e>
                        <m:r>
                          <a:rPr lang="en-US" sz="3200" b="0" i="1" smtClean="0">
                            <a:latin typeface="Cambria Math" panose="02040503050406030204" pitchFamily="18" charset="0"/>
                          </a:rPr>
                          <m:t>𝑘</m:t>
                        </m:r>
                      </m:e>
                    </m:d>
                    <m:r>
                      <a:rPr lang="en-US" sz="3200" b="0" i="1" smtClean="0">
                        <a:latin typeface="Cambria Math" panose="02040503050406030204" pitchFamily="18" charset="0"/>
                      </a:rPr>
                      <m:t>= ?</m:t>
                    </m:r>
                  </m:oMath>
                </a14:m>
                <a:endParaRPr lang="en-US" sz="3200" dirty="0"/>
              </a:p>
              <a:p>
                <a:endParaRPr lang="en-US" sz="2000" dirty="0"/>
              </a:p>
              <a:p>
                <a:pPr marL="0" indent="0">
                  <a:buNone/>
                </a:pPr>
                <a14:m>
                  <m:oMathPara xmlns:m="http://schemas.openxmlformats.org/officeDocument/2006/math">
                    <m:oMathParaPr>
                      <m:jc m:val="centerGroup"/>
                    </m:oMathParaPr>
                    <m:oMath xmlns:m="http://schemas.openxmlformats.org/officeDocument/2006/math">
                      <m:sSub>
                        <m:sSubPr>
                          <m:ctrlPr>
                            <a:rPr lang="en-US" sz="3200" i="1" smtClean="0">
                              <a:solidFill>
                                <a:schemeClr val="bg1"/>
                              </a:solidFill>
                              <a:latin typeface="Cambria Math" panose="02040503050406030204" pitchFamily="18" charset="0"/>
                            </a:rPr>
                          </m:ctrlPr>
                        </m:sSubPr>
                        <m:e>
                          <m:r>
                            <a:rPr lang="en-US" sz="3200" i="1">
                              <a:solidFill>
                                <a:schemeClr val="bg1"/>
                              </a:solidFill>
                              <a:latin typeface="Cambria Math" panose="02040503050406030204" pitchFamily="18" charset="0"/>
                            </a:rPr>
                            <m:t>𝑃</m:t>
                          </m:r>
                        </m:e>
                        <m:sub>
                          <m:r>
                            <a:rPr lang="en-US" sz="3200" i="1">
                              <a:solidFill>
                                <a:schemeClr val="bg1"/>
                              </a:solidFill>
                              <a:latin typeface="Cambria Math" panose="02040503050406030204" pitchFamily="18" charset="0"/>
                            </a:rPr>
                            <m:t>𝑋</m:t>
                          </m:r>
                        </m:sub>
                      </m:sSub>
                      <m:d>
                        <m:dPr>
                          <m:ctrlPr>
                            <a:rPr lang="en-US" sz="3200" i="1">
                              <a:solidFill>
                                <a:schemeClr val="bg1"/>
                              </a:solidFill>
                              <a:latin typeface="Cambria Math" panose="02040503050406030204" pitchFamily="18" charset="0"/>
                            </a:rPr>
                          </m:ctrlPr>
                        </m:dPr>
                        <m:e>
                          <m:r>
                            <a:rPr lang="en-US" sz="3200" i="1">
                              <a:solidFill>
                                <a:schemeClr val="bg1"/>
                              </a:solidFill>
                              <a:latin typeface="Cambria Math" panose="02040503050406030204" pitchFamily="18" charset="0"/>
                            </a:rPr>
                            <m:t>𝑘</m:t>
                          </m:r>
                        </m:e>
                      </m:d>
                      <m:r>
                        <a:rPr lang="en-US" sz="3200" i="1">
                          <a:solidFill>
                            <a:schemeClr val="bg1"/>
                          </a:solidFill>
                          <a:latin typeface="Cambria Math" panose="02040503050406030204" pitchFamily="18" charset="0"/>
                        </a:rPr>
                        <m:t>=</m:t>
                      </m:r>
                      <m:r>
                        <a:rPr lang="en-US" sz="3200" b="0" i="1" smtClean="0">
                          <a:solidFill>
                            <a:schemeClr val="bg1"/>
                          </a:solidFill>
                          <a:latin typeface="Cambria Math" panose="02040503050406030204" pitchFamily="18" charset="0"/>
                        </a:rPr>
                        <m:t>𝑃</m:t>
                      </m:r>
                      <m:d>
                        <m:dPr>
                          <m:ctrlPr>
                            <a:rPr lang="en-US" sz="3200" b="0" i="1" smtClean="0">
                              <a:solidFill>
                                <a:schemeClr val="bg1"/>
                              </a:solidFill>
                              <a:latin typeface="Cambria Math" panose="02040503050406030204" pitchFamily="18" charset="0"/>
                            </a:rPr>
                          </m:ctrlPr>
                        </m:dPr>
                        <m:e>
                          <m:r>
                            <a:rPr lang="en-US" sz="3200" b="0" i="1" smtClean="0">
                              <a:solidFill>
                                <a:schemeClr val="bg1"/>
                              </a:solidFill>
                              <a:latin typeface="Cambria Math" panose="02040503050406030204" pitchFamily="18" charset="0"/>
                            </a:rPr>
                            <m:t>𝑋</m:t>
                          </m:r>
                          <m:r>
                            <a:rPr lang="en-US" sz="3200" b="0" i="1" smtClean="0">
                              <a:solidFill>
                                <a:schemeClr val="bg1"/>
                              </a:solidFill>
                              <a:latin typeface="Cambria Math" panose="02040503050406030204" pitchFamily="18" charset="0"/>
                            </a:rPr>
                            <m:t>=</m:t>
                          </m:r>
                          <m:r>
                            <a:rPr lang="en-US" sz="3200" b="0" i="1" smtClean="0">
                              <a:solidFill>
                                <a:schemeClr val="bg1"/>
                              </a:solidFill>
                              <a:latin typeface="Cambria Math" panose="02040503050406030204" pitchFamily="18" charset="0"/>
                            </a:rPr>
                            <m:t>𝑘</m:t>
                          </m:r>
                        </m:e>
                      </m:d>
                      <m:r>
                        <a:rPr lang="en-US" sz="3200" b="0" i="1" smtClean="0">
                          <a:solidFill>
                            <a:schemeClr val="bg1"/>
                          </a:solidFill>
                          <a:latin typeface="Cambria Math" panose="02040503050406030204" pitchFamily="18" charset="0"/>
                        </a:rPr>
                        <m:t>=</m:t>
                      </m:r>
                      <m:d>
                        <m:dPr>
                          <m:begChr m:val="{"/>
                          <m:endChr m:val=""/>
                          <m:ctrlPr>
                            <a:rPr lang="en-US" sz="3200" b="0" i="1" smtClean="0">
                              <a:solidFill>
                                <a:schemeClr val="bg1"/>
                              </a:solidFill>
                              <a:latin typeface="Cambria Math" panose="02040503050406030204" pitchFamily="18" charset="0"/>
                            </a:rPr>
                          </m:ctrlPr>
                        </m:dPr>
                        <m:e>
                          <m:eqArr>
                            <m:eqArrPr>
                              <m:ctrlPr>
                                <a:rPr lang="en-US" sz="3200" b="0" i="1" smtClean="0">
                                  <a:solidFill>
                                    <a:schemeClr val="bg1"/>
                                  </a:solidFill>
                                  <a:latin typeface="Cambria Math" panose="02040503050406030204" pitchFamily="18" charset="0"/>
                                </a:rPr>
                              </m:ctrlPr>
                            </m:eqArrPr>
                            <m:e>
                              <m:sSup>
                                <m:sSupPr>
                                  <m:ctrlPr>
                                    <a:rPr lang="en-US" sz="3200" b="0" i="1" smtClean="0">
                                      <a:solidFill>
                                        <a:schemeClr val="bg1"/>
                                      </a:solidFill>
                                      <a:latin typeface="Cambria Math" panose="02040503050406030204" pitchFamily="18" charset="0"/>
                                    </a:rPr>
                                  </m:ctrlPr>
                                </m:sSupPr>
                                <m:e>
                                  <m:r>
                                    <a:rPr lang="en-US" sz="3200" b="0" i="1" smtClean="0">
                                      <a:solidFill>
                                        <a:schemeClr val="bg1"/>
                                      </a:solidFill>
                                      <a:latin typeface="Cambria Math" panose="02040503050406030204" pitchFamily="18" charset="0"/>
                                    </a:rPr>
                                    <m:t>0.5</m:t>
                                  </m:r>
                                </m:e>
                                <m:sup>
                                  <m:r>
                                    <a:rPr lang="en-US" sz="3200" b="0" i="1" smtClean="0">
                                      <a:solidFill>
                                        <a:schemeClr val="bg1"/>
                                      </a:solidFill>
                                      <a:latin typeface="Cambria Math" panose="02040503050406030204" pitchFamily="18" charset="0"/>
                                    </a:rPr>
                                    <m:t>𝑘</m:t>
                                  </m:r>
                                </m:sup>
                              </m:sSup>
                              <m:r>
                                <a:rPr lang="en-US" sz="3200" b="0" i="1" smtClean="0">
                                  <a:solidFill>
                                    <a:schemeClr val="bg1"/>
                                  </a:solidFill>
                                  <a:latin typeface="Cambria Math" panose="02040503050406030204" pitchFamily="18" charset="0"/>
                                </a:rPr>
                                <m:t>,         </m:t>
                              </m:r>
                              <m:r>
                                <a:rPr lang="en-US" sz="3200" b="0" i="1" smtClean="0">
                                  <a:solidFill>
                                    <a:schemeClr val="bg1"/>
                                  </a:solidFill>
                                  <a:latin typeface="Cambria Math" panose="02040503050406030204" pitchFamily="18" charset="0"/>
                                </a:rPr>
                                <m:t>𝑘</m:t>
                              </m:r>
                              <m:r>
                                <a:rPr lang="en-US" sz="3200" b="0" i="1" smtClean="0">
                                  <a:solidFill>
                                    <a:schemeClr val="bg1"/>
                                  </a:solidFill>
                                  <a:latin typeface="Cambria Math" panose="02040503050406030204" pitchFamily="18" charset="0"/>
                                </a:rPr>
                                <m:t>≥1</m:t>
                              </m:r>
                            </m:e>
                            <m:e>
                              <m:r>
                                <a:rPr lang="en-US" sz="3200" b="0" i="1" smtClean="0">
                                  <a:solidFill>
                                    <a:schemeClr val="bg1"/>
                                  </a:solidFill>
                                  <a:latin typeface="Cambria Math" panose="02040503050406030204" pitchFamily="18" charset="0"/>
                                </a:rPr>
                                <m:t>0,      </m:t>
                              </m:r>
                              <m:r>
                                <a:rPr lang="en-US" sz="3200" b="0" i="1" smtClean="0">
                                  <a:solidFill>
                                    <a:schemeClr val="bg1"/>
                                  </a:solidFill>
                                  <a:latin typeface="Cambria Math" panose="02040503050406030204" pitchFamily="18" charset="0"/>
                                </a:rPr>
                                <m:t>𝑜𝑡h𝑒𝑟𝑤𝑖𝑠𝑒</m:t>
                              </m:r>
                            </m:e>
                          </m:eqArr>
                        </m:e>
                      </m:d>
                    </m:oMath>
                  </m:oMathPara>
                </a14:m>
                <a:endParaRPr lang="en-BE" dirty="0"/>
              </a:p>
            </p:txBody>
          </p:sp>
        </mc:Choice>
        <mc:Fallback xmlns="">
          <p:sp>
            <p:nvSpPr>
              <p:cNvPr id="3" name="Content Placeholder 2">
                <a:extLst>
                  <a:ext uri="{FF2B5EF4-FFF2-40B4-BE49-F238E27FC236}">
                    <a16:creationId xmlns:a16="http://schemas.microsoft.com/office/drawing/2014/main" id="{30EBA5C3-7C26-4329-9D72-5FC2AC8B9A10}"/>
                  </a:ext>
                </a:extLst>
              </p:cNvPr>
              <p:cNvSpPr>
                <a:spLocks noGrp="1" noRot="1" noChangeAspect="1" noMove="1" noResize="1" noEditPoints="1" noAdjustHandles="1" noChangeArrowheads="1" noChangeShapeType="1" noTextEdit="1"/>
              </p:cNvSpPr>
              <p:nvPr>
                <p:ph idx="1"/>
              </p:nvPr>
            </p:nvSpPr>
            <p:spPr>
              <a:xfrm>
                <a:off x="838200" y="1643063"/>
                <a:ext cx="10943122" cy="4533900"/>
              </a:xfrm>
              <a:blipFill>
                <a:blip r:embed="rId2"/>
                <a:stretch>
                  <a:fillRect l="-1281" t="-2826"/>
                </a:stretch>
              </a:blipFill>
            </p:spPr>
            <p:txBody>
              <a:bodyPr/>
              <a:lstStyle/>
              <a:p>
                <a:r>
                  <a:rPr lang="en-BE">
                    <a:noFill/>
                  </a:rPr>
                  <a:t> </a:t>
                </a:r>
              </a:p>
            </p:txBody>
          </p:sp>
        </mc:Fallback>
      </mc:AlternateContent>
      <p:sp>
        <p:nvSpPr>
          <p:cNvPr id="4" name="Footer Placeholder 3">
            <a:extLst>
              <a:ext uri="{FF2B5EF4-FFF2-40B4-BE49-F238E27FC236}">
                <a16:creationId xmlns:a16="http://schemas.microsoft.com/office/drawing/2014/main" id="{8960E2A7-DC79-4E71-8BF3-6875DB3A6685}"/>
              </a:ext>
            </a:extLst>
          </p:cNvPr>
          <p:cNvSpPr>
            <a:spLocks noGrp="1"/>
          </p:cNvSpPr>
          <p:nvPr>
            <p:ph type="ftr" sz="quarter" idx="11"/>
          </p:nvPr>
        </p:nvSpPr>
        <p:spPr/>
        <p:txBody>
          <a:bodyPr/>
          <a:lstStyle/>
          <a:p>
            <a:r>
              <a:rPr lang="en-US"/>
              <a:t>Elementary Combinatorics and Probability - March 2021</a:t>
            </a:r>
            <a:endParaRPr lang="en-BE"/>
          </a:p>
        </p:txBody>
      </p:sp>
      <p:sp>
        <p:nvSpPr>
          <p:cNvPr id="5" name="Slide Number Placeholder 4">
            <a:extLst>
              <a:ext uri="{FF2B5EF4-FFF2-40B4-BE49-F238E27FC236}">
                <a16:creationId xmlns:a16="http://schemas.microsoft.com/office/drawing/2014/main" id="{8ECC34BC-1C77-4A63-8F61-A47A0755E420}"/>
              </a:ext>
            </a:extLst>
          </p:cNvPr>
          <p:cNvSpPr>
            <a:spLocks noGrp="1"/>
          </p:cNvSpPr>
          <p:nvPr>
            <p:ph type="sldNum" sz="quarter" idx="12"/>
          </p:nvPr>
        </p:nvSpPr>
        <p:spPr/>
        <p:txBody>
          <a:bodyPr/>
          <a:lstStyle/>
          <a:p>
            <a:fld id="{08CF7B41-8972-4B54-B2ED-1FFF63F18177}" type="slidenum">
              <a:rPr lang="en-BE" smtClean="0"/>
              <a:t>171</a:t>
            </a:fld>
            <a:endParaRPr lang="en-BE"/>
          </a:p>
        </p:txBody>
      </p:sp>
    </p:spTree>
    <p:extLst>
      <p:ext uri="{BB962C8B-B14F-4D97-AF65-F5344CB8AC3E}">
        <p14:creationId xmlns:p14="http://schemas.microsoft.com/office/powerpoint/2010/main" val="3433321106"/>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3D096D-31A4-4070-B826-665FEA5972CC}"/>
              </a:ext>
            </a:extLst>
          </p:cNvPr>
          <p:cNvSpPr>
            <a:spLocks noGrp="1"/>
          </p:cNvSpPr>
          <p:nvPr>
            <p:ph type="title"/>
          </p:nvPr>
        </p:nvSpPr>
        <p:spPr/>
        <p:txBody>
          <a:bodyPr/>
          <a:lstStyle/>
          <a:p>
            <a:r>
              <a:rPr lang="en-US" dirty="0"/>
              <a:t>Another example</a:t>
            </a:r>
            <a:endParaRPr lang="en-B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0EBA5C3-7C26-4329-9D72-5FC2AC8B9A10}"/>
                  </a:ext>
                </a:extLst>
              </p:cNvPr>
              <p:cNvSpPr>
                <a:spLocks noGrp="1"/>
              </p:cNvSpPr>
              <p:nvPr>
                <p:ph idx="1"/>
              </p:nvPr>
            </p:nvSpPr>
            <p:spPr>
              <a:xfrm>
                <a:off x="838200" y="1643063"/>
                <a:ext cx="10943122" cy="4533900"/>
              </a:xfrm>
            </p:spPr>
            <p:txBody>
              <a:bodyPr/>
              <a:lstStyle/>
              <a:p>
                <a:r>
                  <a:rPr lang="en-US" sz="3200" dirty="0"/>
                  <a:t>Random experiment: tossing a fair coin until heads appear.</a:t>
                </a:r>
              </a:p>
              <a:p>
                <a:r>
                  <a:rPr lang="en-US" sz="3200" dirty="0"/>
                  <a:t>Random variable </a:t>
                </a:r>
                <a14:m>
                  <m:oMath xmlns:m="http://schemas.openxmlformats.org/officeDocument/2006/math">
                    <m:r>
                      <a:rPr lang="en-US" sz="3200" i="1" dirty="0" smtClean="0">
                        <a:latin typeface="Cambria Math" panose="02040503050406030204" pitchFamily="18" charset="0"/>
                      </a:rPr>
                      <m:t>𝑋</m:t>
                    </m:r>
                  </m:oMath>
                </a14:m>
                <a:r>
                  <a:rPr lang="en-US" sz="3200" dirty="0"/>
                  <a:t> – number of total tosses needed</a:t>
                </a:r>
              </a:p>
              <a:p>
                <a:pPr marL="0" indent="0">
                  <a:buNone/>
                </a:pPr>
                <a:endParaRPr lang="en-US" sz="900"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𝑅</m:t>
                          </m:r>
                        </m:e>
                        <m:sub>
                          <m:r>
                            <a:rPr lang="en-US" sz="3200" b="0" i="1" smtClean="0">
                              <a:latin typeface="Cambria Math" panose="02040503050406030204" pitchFamily="18" charset="0"/>
                            </a:rPr>
                            <m:t>𝑋</m:t>
                          </m:r>
                        </m:sub>
                      </m:sSub>
                      <m:r>
                        <a:rPr lang="en-US" sz="3200" b="0" i="1" smtClean="0">
                          <a:latin typeface="Cambria Math" panose="02040503050406030204" pitchFamily="18" charset="0"/>
                        </a:rPr>
                        <m:t>=</m:t>
                      </m:r>
                      <m:d>
                        <m:dPr>
                          <m:begChr m:val="{"/>
                          <m:endChr m:val="}"/>
                          <m:ctrlPr>
                            <a:rPr lang="en-US" sz="3200" b="0" i="1" smtClean="0">
                              <a:latin typeface="Cambria Math" panose="02040503050406030204" pitchFamily="18" charset="0"/>
                            </a:rPr>
                          </m:ctrlPr>
                        </m:dPr>
                        <m:e>
                          <m:r>
                            <a:rPr lang="en-US" sz="3200" b="0" i="1" smtClean="0">
                              <a:latin typeface="Cambria Math" panose="02040503050406030204" pitchFamily="18" charset="0"/>
                            </a:rPr>
                            <m:t>1, 2, 3,…</m:t>
                          </m:r>
                        </m:e>
                      </m:d>
                    </m:oMath>
                  </m:oMathPara>
                </a14:m>
                <a:endParaRPr lang="en-US" sz="3200" dirty="0"/>
              </a:p>
              <a:p>
                <a:r>
                  <a:rPr lang="en-US" sz="3200" b="0" dirty="0"/>
                  <a:t>PMF:   </a:t>
                </a:r>
                <a14:m>
                  <m:oMath xmlns:m="http://schemas.openxmlformats.org/officeDocument/2006/math">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𝑃</m:t>
                        </m:r>
                      </m:e>
                      <m:sub>
                        <m:r>
                          <a:rPr lang="en-US" sz="3200" b="0" i="1" smtClean="0">
                            <a:latin typeface="Cambria Math" panose="02040503050406030204" pitchFamily="18" charset="0"/>
                          </a:rPr>
                          <m:t>𝑋</m:t>
                        </m:r>
                      </m:sub>
                    </m:sSub>
                    <m:d>
                      <m:dPr>
                        <m:ctrlPr>
                          <a:rPr lang="en-US" sz="3200" b="0" i="1" smtClean="0">
                            <a:latin typeface="Cambria Math" panose="02040503050406030204" pitchFamily="18" charset="0"/>
                          </a:rPr>
                        </m:ctrlPr>
                      </m:dPr>
                      <m:e>
                        <m:r>
                          <a:rPr lang="en-US" sz="3200" b="0" i="1" smtClean="0">
                            <a:latin typeface="Cambria Math" panose="02040503050406030204" pitchFamily="18" charset="0"/>
                          </a:rPr>
                          <m:t>𝑘</m:t>
                        </m:r>
                      </m:e>
                    </m:d>
                    <m:r>
                      <a:rPr lang="en-US" sz="3200" b="0" i="1" smtClean="0">
                        <a:latin typeface="Cambria Math" panose="02040503050406030204" pitchFamily="18" charset="0"/>
                      </a:rPr>
                      <m:t>= ?</m:t>
                    </m:r>
                  </m:oMath>
                </a14:m>
                <a:endParaRPr lang="en-US" sz="3200" dirty="0"/>
              </a:p>
              <a:p>
                <a:endParaRPr lang="en-US" sz="2000" dirty="0"/>
              </a:p>
              <a:p>
                <a:pPr marL="0" indent="0">
                  <a:buNone/>
                </a:pPr>
                <a14:m>
                  <m:oMathPara xmlns:m="http://schemas.openxmlformats.org/officeDocument/2006/math">
                    <m:oMathParaPr>
                      <m:jc m:val="centerGroup"/>
                    </m:oMathParaPr>
                    <m:oMath xmlns:m="http://schemas.openxmlformats.org/officeDocument/2006/math">
                      <m:sSub>
                        <m:sSubPr>
                          <m:ctrlPr>
                            <a:rPr lang="en-US" sz="3200" i="1">
                              <a:latin typeface="Cambria Math" panose="02040503050406030204" pitchFamily="18" charset="0"/>
                            </a:rPr>
                          </m:ctrlPr>
                        </m:sSubPr>
                        <m:e>
                          <m:r>
                            <a:rPr lang="en-US" sz="3200" i="1">
                              <a:latin typeface="Cambria Math" panose="02040503050406030204" pitchFamily="18" charset="0"/>
                            </a:rPr>
                            <m:t>𝑃</m:t>
                          </m:r>
                        </m:e>
                        <m:sub>
                          <m:r>
                            <a:rPr lang="en-US" sz="3200" i="1">
                              <a:latin typeface="Cambria Math" panose="02040503050406030204" pitchFamily="18" charset="0"/>
                            </a:rPr>
                            <m:t>𝑋</m:t>
                          </m:r>
                        </m:sub>
                      </m:sSub>
                      <m:d>
                        <m:dPr>
                          <m:ctrlPr>
                            <a:rPr lang="en-US" sz="3200" i="1">
                              <a:latin typeface="Cambria Math" panose="02040503050406030204" pitchFamily="18" charset="0"/>
                            </a:rPr>
                          </m:ctrlPr>
                        </m:dPr>
                        <m:e>
                          <m:r>
                            <a:rPr lang="en-US" sz="3200" i="1">
                              <a:latin typeface="Cambria Math" panose="02040503050406030204" pitchFamily="18" charset="0"/>
                            </a:rPr>
                            <m:t>𝑘</m:t>
                          </m:r>
                        </m:e>
                      </m:d>
                      <m:r>
                        <a:rPr lang="en-US" sz="3200" i="1">
                          <a:latin typeface="Cambria Math" panose="02040503050406030204" pitchFamily="18" charset="0"/>
                        </a:rPr>
                        <m:t>=</m:t>
                      </m:r>
                      <m:r>
                        <a:rPr lang="en-US" sz="3200" b="0" i="1" smtClean="0">
                          <a:latin typeface="Cambria Math" panose="02040503050406030204" pitchFamily="18" charset="0"/>
                        </a:rPr>
                        <m:t>𝑃</m:t>
                      </m:r>
                      <m:d>
                        <m:dPr>
                          <m:ctrlPr>
                            <a:rPr lang="en-US" sz="3200" b="0" i="1" smtClean="0">
                              <a:latin typeface="Cambria Math" panose="02040503050406030204" pitchFamily="18" charset="0"/>
                            </a:rPr>
                          </m:ctrlPr>
                        </m:dPr>
                        <m:e>
                          <m:r>
                            <a:rPr lang="en-US" sz="3200" b="0" i="1" smtClean="0">
                              <a:latin typeface="Cambria Math" panose="02040503050406030204" pitchFamily="18" charset="0"/>
                            </a:rPr>
                            <m:t>𝑋</m:t>
                          </m:r>
                          <m:r>
                            <a:rPr lang="en-US" sz="3200" b="0" i="1" smtClean="0">
                              <a:latin typeface="Cambria Math" panose="02040503050406030204" pitchFamily="18" charset="0"/>
                            </a:rPr>
                            <m:t>=</m:t>
                          </m:r>
                          <m:r>
                            <a:rPr lang="en-US" sz="3200" b="0" i="1" smtClean="0">
                              <a:latin typeface="Cambria Math" panose="02040503050406030204" pitchFamily="18" charset="0"/>
                            </a:rPr>
                            <m:t>𝑘</m:t>
                          </m:r>
                        </m:e>
                      </m:d>
                      <m:r>
                        <a:rPr lang="en-US" sz="3200" b="0" i="1" smtClean="0">
                          <a:latin typeface="Cambria Math" panose="02040503050406030204" pitchFamily="18" charset="0"/>
                        </a:rPr>
                        <m:t>=</m:t>
                      </m:r>
                      <m:d>
                        <m:dPr>
                          <m:begChr m:val="{"/>
                          <m:endChr m:val=""/>
                          <m:ctrlPr>
                            <a:rPr lang="en-US" sz="3200" b="0" i="1" smtClean="0">
                              <a:solidFill>
                                <a:schemeClr val="bg1"/>
                              </a:solidFill>
                              <a:latin typeface="Cambria Math" panose="02040503050406030204" pitchFamily="18" charset="0"/>
                            </a:rPr>
                          </m:ctrlPr>
                        </m:dPr>
                        <m:e>
                          <m:eqArr>
                            <m:eqArrPr>
                              <m:ctrlPr>
                                <a:rPr lang="en-US" sz="3200" b="0" i="1" smtClean="0">
                                  <a:solidFill>
                                    <a:schemeClr val="bg1"/>
                                  </a:solidFill>
                                  <a:latin typeface="Cambria Math" panose="02040503050406030204" pitchFamily="18" charset="0"/>
                                </a:rPr>
                              </m:ctrlPr>
                            </m:eqArrPr>
                            <m:e>
                              <m:sSup>
                                <m:sSupPr>
                                  <m:ctrlPr>
                                    <a:rPr lang="en-US" sz="3200" b="0" i="1" smtClean="0">
                                      <a:solidFill>
                                        <a:schemeClr val="bg1"/>
                                      </a:solidFill>
                                      <a:latin typeface="Cambria Math" panose="02040503050406030204" pitchFamily="18" charset="0"/>
                                    </a:rPr>
                                  </m:ctrlPr>
                                </m:sSupPr>
                                <m:e>
                                  <m:r>
                                    <a:rPr lang="en-US" sz="3200" b="0" i="1" smtClean="0">
                                      <a:solidFill>
                                        <a:schemeClr val="bg1"/>
                                      </a:solidFill>
                                      <a:latin typeface="Cambria Math" panose="02040503050406030204" pitchFamily="18" charset="0"/>
                                    </a:rPr>
                                    <m:t>0.5</m:t>
                                  </m:r>
                                </m:e>
                                <m:sup>
                                  <m:r>
                                    <a:rPr lang="en-US" sz="3200" b="0" i="1" smtClean="0">
                                      <a:solidFill>
                                        <a:schemeClr val="bg1"/>
                                      </a:solidFill>
                                      <a:latin typeface="Cambria Math" panose="02040503050406030204" pitchFamily="18" charset="0"/>
                                    </a:rPr>
                                    <m:t>𝑘</m:t>
                                  </m:r>
                                </m:sup>
                              </m:sSup>
                              <m:r>
                                <a:rPr lang="en-US" sz="3200" b="0" i="1" smtClean="0">
                                  <a:solidFill>
                                    <a:schemeClr val="bg1"/>
                                  </a:solidFill>
                                  <a:latin typeface="Cambria Math" panose="02040503050406030204" pitchFamily="18" charset="0"/>
                                </a:rPr>
                                <m:t>,         </m:t>
                              </m:r>
                              <m:r>
                                <a:rPr lang="en-US" sz="3200" b="0" i="1" smtClean="0">
                                  <a:solidFill>
                                    <a:schemeClr val="bg1"/>
                                  </a:solidFill>
                                  <a:latin typeface="Cambria Math" panose="02040503050406030204" pitchFamily="18" charset="0"/>
                                </a:rPr>
                                <m:t>𝑘</m:t>
                              </m:r>
                              <m:r>
                                <a:rPr lang="en-US" sz="3200" b="0" i="1" smtClean="0">
                                  <a:solidFill>
                                    <a:schemeClr val="bg1"/>
                                  </a:solidFill>
                                  <a:latin typeface="Cambria Math" panose="02040503050406030204" pitchFamily="18" charset="0"/>
                                </a:rPr>
                                <m:t>≥1</m:t>
                              </m:r>
                            </m:e>
                            <m:e>
                              <m:r>
                                <a:rPr lang="en-US" sz="3200" b="0" i="1" smtClean="0">
                                  <a:solidFill>
                                    <a:schemeClr val="bg1"/>
                                  </a:solidFill>
                                  <a:latin typeface="Cambria Math" panose="02040503050406030204" pitchFamily="18" charset="0"/>
                                </a:rPr>
                                <m:t>0,      </m:t>
                              </m:r>
                              <m:r>
                                <a:rPr lang="en-US" sz="3200" b="0" i="1" smtClean="0">
                                  <a:solidFill>
                                    <a:schemeClr val="bg1"/>
                                  </a:solidFill>
                                  <a:latin typeface="Cambria Math" panose="02040503050406030204" pitchFamily="18" charset="0"/>
                                </a:rPr>
                                <m:t>𝑜𝑡h𝑒𝑟𝑤𝑖𝑠𝑒</m:t>
                              </m:r>
                            </m:e>
                          </m:eqArr>
                        </m:e>
                      </m:d>
                    </m:oMath>
                  </m:oMathPara>
                </a14:m>
                <a:endParaRPr lang="en-BE" dirty="0"/>
              </a:p>
            </p:txBody>
          </p:sp>
        </mc:Choice>
        <mc:Fallback xmlns="">
          <p:sp>
            <p:nvSpPr>
              <p:cNvPr id="3" name="Content Placeholder 2">
                <a:extLst>
                  <a:ext uri="{FF2B5EF4-FFF2-40B4-BE49-F238E27FC236}">
                    <a16:creationId xmlns:a16="http://schemas.microsoft.com/office/drawing/2014/main" id="{30EBA5C3-7C26-4329-9D72-5FC2AC8B9A10}"/>
                  </a:ext>
                </a:extLst>
              </p:cNvPr>
              <p:cNvSpPr>
                <a:spLocks noGrp="1" noRot="1" noChangeAspect="1" noMove="1" noResize="1" noEditPoints="1" noAdjustHandles="1" noChangeArrowheads="1" noChangeShapeType="1" noTextEdit="1"/>
              </p:cNvSpPr>
              <p:nvPr>
                <p:ph idx="1"/>
              </p:nvPr>
            </p:nvSpPr>
            <p:spPr>
              <a:xfrm>
                <a:off x="838200" y="1643063"/>
                <a:ext cx="10943122" cy="4533900"/>
              </a:xfrm>
              <a:blipFill>
                <a:blip r:embed="rId2"/>
                <a:stretch>
                  <a:fillRect l="-1281" t="-2826"/>
                </a:stretch>
              </a:blipFill>
            </p:spPr>
            <p:txBody>
              <a:bodyPr/>
              <a:lstStyle/>
              <a:p>
                <a:r>
                  <a:rPr lang="en-BE">
                    <a:noFill/>
                  </a:rPr>
                  <a:t> </a:t>
                </a:r>
              </a:p>
            </p:txBody>
          </p:sp>
        </mc:Fallback>
      </mc:AlternateContent>
      <p:sp>
        <p:nvSpPr>
          <p:cNvPr id="4" name="Footer Placeholder 3">
            <a:extLst>
              <a:ext uri="{FF2B5EF4-FFF2-40B4-BE49-F238E27FC236}">
                <a16:creationId xmlns:a16="http://schemas.microsoft.com/office/drawing/2014/main" id="{8960E2A7-DC79-4E71-8BF3-6875DB3A6685}"/>
              </a:ext>
            </a:extLst>
          </p:cNvPr>
          <p:cNvSpPr>
            <a:spLocks noGrp="1"/>
          </p:cNvSpPr>
          <p:nvPr>
            <p:ph type="ftr" sz="quarter" idx="11"/>
          </p:nvPr>
        </p:nvSpPr>
        <p:spPr/>
        <p:txBody>
          <a:bodyPr/>
          <a:lstStyle/>
          <a:p>
            <a:r>
              <a:rPr lang="en-US"/>
              <a:t>Elementary Combinatorics and Probability - March 2021</a:t>
            </a:r>
            <a:endParaRPr lang="en-BE"/>
          </a:p>
        </p:txBody>
      </p:sp>
      <p:sp>
        <p:nvSpPr>
          <p:cNvPr id="5" name="Slide Number Placeholder 4">
            <a:extLst>
              <a:ext uri="{FF2B5EF4-FFF2-40B4-BE49-F238E27FC236}">
                <a16:creationId xmlns:a16="http://schemas.microsoft.com/office/drawing/2014/main" id="{8ECC34BC-1C77-4A63-8F61-A47A0755E420}"/>
              </a:ext>
            </a:extLst>
          </p:cNvPr>
          <p:cNvSpPr>
            <a:spLocks noGrp="1"/>
          </p:cNvSpPr>
          <p:nvPr>
            <p:ph type="sldNum" sz="quarter" idx="12"/>
          </p:nvPr>
        </p:nvSpPr>
        <p:spPr/>
        <p:txBody>
          <a:bodyPr/>
          <a:lstStyle/>
          <a:p>
            <a:fld id="{08CF7B41-8972-4B54-B2ED-1FFF63F18177}" type="slidenum">
              <a:rPr lang="en-BE" smtClean="0"/>
              <a:t>172</a:t>
            </a:fld>
            <a:endParaRPr lang="en-BE"/>
          </a:p>
        </p:txBody>
      </p:sp>
    </p:spTree>
    <p:extLst>
      <p:ext uri="{BB962C8B-B14F-4D97-AF65-F5344CB8AC3E}">
        <p14:creationId xmlns:p14="http://schemas.microsoft.com/office/powerpoint/2010/main" val="2882335040"/>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3D096D-31A4-4070-B826-665FEA5972CC}"/>
              </a:ext>
            </a:extLst>
          </p:cNvPr>
          <p:cNvSpPr>
            <a:spLocks noGrp="1"/>
          </p:cNvSpPr>
          <p:nvPr>
            <p:ph type="title"/>
          </p:nvPr>
        </p:nvSpPr>
        <p:spPr/>
        <p:txBody>
          <a:bodyPr/>
          <a:lstStyle/>
          <a:p>
            <a:r>
              <a:rPr lang="en-US" dirty="0"/>
              <a:t>Another example</a:t>
            </a:r>
            <a:endParaRPr lang="en-B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0EBA5C3-7C26-4329-9D72-5FC2AC8B9A10}"/>
                  </a:ext>
                </a:extLst>
              </p:cNvPr>
              <p:cNvSpPr>
                <a:spLocks noGrp="1"/>
              </p:cNvSpPr>
              <p:nvPr>
                <p:ph idx="1"/>
              </p:nvPr>
            </p:nvSpPr>
            <p:spPr>
              <a:xfrm>
                <a:off x="838200" y="1643063"/>
                <a:ext cx="10943122" cy="4533900"/>
              </a:xfrm>
            </p:spPr>
            <p:txBody>
              <a:bodyPr/>
              <a:lstStyle/>
              <a:p>
                <a:r>
                  <a:rPr lang="en-US" sz="3200" dirty="0"/>
                  <a:t>Random experiment: tossing a fair coin until heads appear.</a:t>
                </a:r>
              </a:p>
              <a:p>
                <a:r>
                  <a:rPr lang="en-US" sz="3200" dirty="0"/>
                  <a:t>Random variable </a:t>
                </a:r>
                <a14:m>
                  <m:oMath xmlns:m="http://schemas.openxmlformats.org/officeDocument/2006/math">
                    <m:r>
                      <a:rPr lang="en-US" sz="3200" i="1" dirty="0" smtClean="0">
                        <a:latin typeface="Cambria Math" panose="02040503050406030204" pitchFamily="18" charset="0"/>
                      </a:rPr>
                      <m:t>𝑋</m:t>
                    </m:r>
                  </m:oMath>
                </a14:m>
                <a:r>
                  <a:rPr lang="en-US" sz="3200" dirty="0"/>
                  <a:t> – number of total tosses needed</a:t>
                </a:r>
              </a:p>
              <a:p>
                <a:pPr marL="0" indent="0">
                  <a:buNone/>
                </a:pPr>
                <a:endParaRPr lang="en-US" sz="900"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𝑅</m:t>
                          </m:r>
                        </m:e>
                        <m:sub>
                          <m:r>
                            <a:rPr lang="en-US" sz="3200" b="0" i="1" smtClean="0">
                              <a:latin typeface="Cambria Math" panose="02040503050406030204" pitchFamily="18" charset="0"/>
                            </a:rPr>
                            <m:t>𝑋</m:t>
                          </m:r>
                        </m:sub>
                      </m:sSub>
                      <m:r>
                        <a:rPr lang="en-US" sz="3200" b="0" i="1" smtClean="0">
                          <a:latin typeface="Cambria Math" panose="02040503050406030204" pitchFamily="18" charset="0"/>
                        </a:rPr>
                        <m:t>=</m:t>
                      </m:r>
                      <m:d>
                        <m:dPr>
                          <m:begChr m:val="{"/>
                          <m:endChr m:val="}"/>
                          <m:ctrlPr>
                            <a:rPr lang="en-US" sz="3200" b="0" i="1" smtClean="0">
                              <a:latin typeface="Cambria Math" panose="02040503050406030204" pitchFamily="18" charset="0"/>
                            </a:rPr>
                          </m:ctrlPr>
                        </m:dPr>
                        <m:e>
                          <m:r>
                            <a:rPr lang="en-US" sz="3200" b="0" i="1" smtClean="0">
                              <a:latin typeface="Cambria Math" panose="02040503050406030204" pitchFamily="18" charset="0"/>
                            </a:rPr>
                            <m:t>1, 2, 3,…</m:t>
                          </m:r>
                        </m:e>
                      </m:d>
                    </m:oMath>
                  </m:oMathPara>
                </a14:m>
                <a:endParaRPr lang="en-US" sz="3200" dirty="0"/>
              </a:p>
              <a:p>
                <a:r>
                  <a:rPr lang="en-US" sz="3200" b="0" dirty="0"/>
                  <a:t>PMF:   </a:t>
                </a:r>
                <a14:m>
                  <m:oMath xmlns:m="http://schemas.openxmlformats.org/officeDocument/2006/math">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𝑃</m:t>
                        </m:r>
                      </m:e>
                      <m:sub>
                        <m:r>
                          <a:rPr lang="en-US" sz="3200" b="0" i="1" smtClean="0">
                            <a:latin typeface="Cambria Math" panose="02040503050406030204" pitchFamily="18" charset="0"/>
                          </a:rPr>
                          <m:t>𝑋</m:t>
                        </m:r>
                      </m:sub>
                    </m:sSub>
                    <m:d>
                      <m:dPr>
                        <m:ctrlPr>
                          <a:rPr lang="en-US" sz="3200" b="0" i="1" smtClean="0">
                            <a:latin typeface="Cambria Math" panose="02040503050406030204" pitchFamily="18" charset="0"/>
                          </a:rPr>
                        </m:ctrlPr>
                      </m:dPr>
                      <m:e>
                        <m:r>
                          <a:rPr lang="en-US" sz="3200" b="0" i="1" smtClean="0">
                            <a:latin typeface="Cambria Math" panose="02040503050406030204" pitchFamily="18" charset="0"/>
                          </a:rPr>
                          <m:t>𝑘</m:t>
                        </m:r>
                      </m:e>
                    </m:d>
                    <m:r>
                      <a:rPr lang="en-US" sz="3200" b="0" i="1" smtClean="0">
                        <a:latin typeface="Cambria Math" panose="02040503050406030204" pitchFamily="18" charset="0"/>
                      </a:rPr>
                      <m:t>= ?</m:t>
                    </m:r>
                  </m:oMath>
                </a14:m>
                <a:endParaRPr lang="en-US" sz="3200" dirty="0"/>
              </a:p>
              <a:p>
                <a:endParaRPr lang="en-US" sz="2000" dirty="0"/>
              </a:p>
              <a:p>
                <a:pPr marL="0" indent="0">
                  <a:buNone/>
                </a:pPr>
                <a14:m>
                  <m:oMathPara xmlns:m="http://schemas.openxmlformats.org/officeDocument/2006/math">
                    <m:oMathParaPr>
                      <m:jc m:val="centerGroup"/>
                    </m:oMathParaPr>
                    <m:oMath xmlns:m="http://schemas.openxmlformats.org/officeDocument/2006/math">
                      <m:sSub>
                        <m:sSubPr>
                          <m:ctrlPr>
                            <a:rPr lang="en-US" sz="3200" i="1">
                              <a:latin typeface="Cambria Math" panose="02040503050406030204" pitchFamily="18" charset="0"/>
                            </a:rPr>
                          </m:ctrlPr>
                        </m:sSubPr>
                        <m:e>
                          <m:r>
                            <a:rPr lang="en-US" sz="3200" i="1">
                              <a:latin typeface="Cambria Math" panose="02040503050406030204" pitchFamily="18" charset="0"/>
                            </a:rPr>
                            <m:t>𝑃</m:t>
                          </m:r>
                        </m:e>
                        <m:sub>
                          <m:r>
                            <a:rPr lang="en-US" sz="3200" i="1">
                              <a:latin typeface="Cambria Math" panose="02040503050406030204" pitchFamily="18" charset="0"/>
                            </a:rPr>
                            <m:t>𝑋</m:t>
                          </m:r>
                        </m:sub>
                      </m:sSub>
                      <m:d>
                        <m:dPr>
                          <m:ctrlPr>
                            <a:rPr lang="en-US" sz="3200" i="1">
                              <a:latin typeface="Cambria Math" panose="02040503050406030204" pitchFamily="18" charset="0"/>
                            </a:rPr>
                          </m:ctrlPr>
                        </m:dPr>
                        <m:e>
                          <m:r>
                            <a:rPr lang="en-US" sz="3200" i="1">
                              <a:latin typeface="Cambria Math" panose="02040503050406030204" pitchFamily="18" charset="0"/>
                            </a:rPr>
                            <m:t>𝑘</m:t>
                          </m:r>
                        </m:e>
                      </m:d>
                      <m:r>
                        <a:rPr lang="en-US" sz="3200" i="1">
                          <a:latin typeface="Cambria Math" panose="02040503050406030204" pitchFamily="18" charset="0"/>
                        </a:rPr>
                        <m:t>=</m:t>
                      </m:r>
                      <m:r>
                        <a:rPr lang="en-US" sz="3200" b="0" i="1" smtClean="0">
                          <a:latin typeface="Cambria Math" panose="02040503050406030204" pitchFamily="18" charset="0"/>
                        </a:rPr>
                        <m:t>𝑃</m:t>
                      </m:r>
                      <m:d>
                        <m:dPr>
                          <m:ctrlPr>
                            <a:rPr lang="en-US" sz="3200" b="0" i="1" smtClean="0">
                              <a:latin typeface="Cambria Math" panose="02040503050406030204" pitchFamily="18" charset="0"/>
                            </a:rPr>
                          </m:ctrlPr>
                        </m:dPr>
                        <m:e>
                          <m:r>
                            <a:rPr lang="en-US" sz="3200" b="0" i="1" smtClean="0">
                              <a:latin typeface="Cambria Math" panose="02040503050406030204" pitchFamily="18" charset="0"/>
                            </a:rPr>
                            <m:t>𝑋</m:t>
                          </m:r>
                          <m:r>
                            <a:rPr lang="en-US" sz="3200" b="0" i="1" smtClean="0">
                              <a:latin typeface="Cambria Math" panose="02040503050406030204" pitchFamily="18" charset="0"/>
                            </a:rPr>
                            <m:t>=</m:t>
                          </m:r>
                          <m:r>
                            <a:rPr lang="en-US" sz="3200" b="0" i="1" smtClean="0">
                              <a:latin typeface="Cambria Math" panose="02040503050406030204" pitchFamily="18" charset="0"/>
                            </a:rPr>
                            <m:t>𝑘</m:t>
                          </m:r>
                        </m:e>
                      </m:d>
                      <m:r>
                        <a:rPr lang="en-US" sz="3200" b="0" i="1" smtClean="0">
                          <a:latin typeface="Cambria Math" panose="02040503050406030204" pitchFamily="18" charset="0"/>
                        </a:rPr>
                        <m:t>=</m:t>
                      </m:r>
                      <m:d>
                        <m:dPr>
                          <m:begChr m:val="{"/>
                          <m:endChr m:val=""/>
                          <m:ctrlPr>
                            <a:rPr lang="en-US" sz="3200" b="0" i="1" smtClean="0">
                              <a:latin typeface="Cambria Math" panose="02040503050406030204" pitchFamily="18" charset="0"/>
                            </a:rPr>
                          </m:ctrlPr>
                        </m:dPr>
                        <m:e>
                          <m:eqArr>
                            <m:eqArrPr>
                              <m:ctrlPr>
                                <a:rPr lang="en-US" sz="3200" b="0" i="1" smtClean="0">
                                  <a:latin typeface="Cambria Math" panose="02040503050406030204" pitchFamily="18" charset="0"/>
                                </a:rPr>
                              </m:ctrlPr>
                            </m:eqArrPr>
                            <m:e>
                              <m:sSup>
                                <m:sSupPr>
                                  <m:ctrlPr>
                                    <a:rPr lang="en-US" sz="3200" b="0" i="1" smtClean="0">
                                      <a:latin typeface="Cambria Math" panose="02040503050406030204" pitchFamily="18" charset="0"/>
                                    </a:rPr>
                                  </m:ctrlPr>
                                </m:sSupPr>
                                <m:e>
                                  <m:r>
                                    <a:rPr lang="en-US" sz="3200" b="0" i="1" smtClean="0">
                                      <a:latin typeface="Cambria Math" panose="02040503050406030204" pitchFamily="18" charset="0"/>
                                    </a:rPr>
                                    <m:t>0.5</m:t>
                                  </m:r>
                                </m:e>
                                <m:sup>
                                  <m:r>
                                    <a:rPr lang="en-US" sz="3200" b="0" i="1" smtClean="0">
                                      <a:latin typeface="Cambria Math" panose="02040503050406030204" pitchFamily="18" charset="0"/>
                                    </a:rPr>
                                    <m:t>𝑘</m:t>
                                  </m:r>
                                </m:sup>
                              </m:sSup>
                              <m:r>
                                <a:rPr lang="en-US" sz="3200" b="0" i="1" smtClean="0">
                                  <a:latin typeface="Cambria Math" panose="02040503050406030204" pitchFamily="18" charset="0"/>
                                </a:rPr>
                                <m:t>,         </m:t>
                              </m:r>
                              <m:r>
                                <a:rPr lang="en-US" sz="3200" b="0" i="1" smtClean="0">
                                  <a:latin typeface="Cambria Math" panose="02040503050406030204" pitchFamily="18" charset="0"/>
                                </a:rPr>
                                <m:t>𝑘</m:t>
                              </m:r>
                              <m:r>
                                <a:rPr lang="en-US" sz="3200" b="0" i="1" smtClean="0">
                                  <a:latin typeface="Cambria Math" panose="02040503050406030204" pitchFamily="18" charset="0"/>
                                </a:rPr>
                                <m:t>≥1</m:t>
                              </m:r>
                            </m:e>
                            <m:e>
                              <m:r>
                                <a:rPr lang="en-US" sz="3200" b="0" i="1" smtClean="0">
                                  <a:latin typeface="Cambria Math" panose="02040503050406030204" pitchFamily="18" charset="0"/>
                                </a:rPr>
                                <m:t>0,      </m:t>
                              </m:r>
                              <m:r>
                                <a:rPr lang="en-US" sz="3200" b="0" i="1" smtClean="0">
                                  <a:latin typeface="Cambria Math" panose="02040503050406030204" pitchFamily="18" charset="0"/>
                                </a:rPr>
                                <m:t>𝑜𝑡h𝑒𝑟𝑤𝑖𝑠𝑒</m:t>
                              </m:r>
                            </m:e>
                          </m:eqArr>
                        </m:e>
                      </m:d>
                    </m:oMath>
                  </m:oMathPara>
                </a14:m>
                <a:endParaRPr lang="en-BE" dirty="0"/>
              </a:p>
            </p:txBody>
          </p:sp>
        </mc:Choice>
        <mc:Fallback xmlns="">
          <p:sp>
            <p:nvSpPr>
              <p:cNvPr id="3" name="Content Placeholder 2">
                <a:extLst>
                  <a:ext uri="{FF2B5EF4-FFF2-40B4-BE49-F238E27FC236}">
                    <a16:creationId xmlns:a16="http://schemas.microsoft.com/office/drawing/2014/main" id="{30EBA5C3-7C26-4329-9D72-5FC2AC8B9A10}"/>
                  </a:ext>
                </a:extLst>
              </p:cNvPr>
              <p:cNvSpPr>
                <a:spLocks noGrp="1" noRot="1" noChangeAspect="1" noMove="1" noResize="1" noEditPoints="1" noAdjustHandles="1" noChangeArrowheads="1" noChangeShapeType="1" noTextEdit="1"/>
              </p:cNvSpPr>
              <p:nvPr>
                <p:ph idx="1"/>
              </p:nvPr>
            </p:nvSpPr>
            <p:spPr>
              <a:xfrm>
                <a:off x="838200" y="1643063"/>
                <a:ext cx="10943122" cy="4533900"/>
              </a:xfrm>
              <a:blipFill>
                <a:blip r:embed="rId2"/>
                <a:stretch>
                  <a:fillRect l="-1281" t="-2826"/>
                </a:stretch>
              </a:blipFill>
            </p:spPr>
            <p:txBody>
              <a:bodyPr/>
              <a:lstStyle/>
              <a:p>
                <a:r>
                  <a:rPr lang="en-BE">
                    <a:noFill/>
                  </a:rPr>
                  <a:t> </a:t>
                </a:r>
              </a:p>
            </p:txBody>
          </p:sp>
        </mc:Fallback>
      </mc:AlternateContent>
      <p:sp>
        <p:nvSpPr>
          <p:cNvPr id="4" name="Footer Placeholder 3">
            <a:extLst>
              <a:ext uri="{FF2B5EF4-FFF2-40B4-BE49-F238E27FC236}">
                <a16:creationId xmlns:a16="http://schemas.microsoft.com/office/drawing/2014/main" id="{8960E2A7-DC79-4E71-8BF3-6875DB3A6685}"/>
              </a:ext>
            </a:extLst>
          </p:cNvPr>
          <p:cNvSpPr>
            <a:spLocks noGrp="1"/>
          </p:cNvSpPr>
          <p:nvPr>
            <p:ph type="ftr" sz="quarter" idx="11"/>
          </p:nvPr>
        </p:nvSpPr>
        <p:spPr/>
        <p:txBody>
          <a:bodyPr/>
          <a:lstStyle/>
          <a:p>
            <a:r>
              <a:rPr lang="en-US"/>
              <a:t>Elementary Combinatorics and Probability - March 2021</a:t>
            </a:r>
            <a:endParaRPr lang="en-BE"/>
          </a:p>
        </p:txBody>
      </p:sp>
      <p:sp>
        <p:nvSpPr>
          <p:cNvPr id="5" name="Slide Number Placeholder 4">
            <a:extLst>
              <a:ext uri="{FF2B5EF4-FFF2-40B4-BE49-F238E27FC236}">
                <a16:creationId xmlns:a16="http://schemas.microsoft.com/office/drawing/2014/main" id="{8ECC34BC-1C77-4A63-8F61-A47A0755E420}"/>
              </a:ext>
            </a:extLst>
          </p:cNvPr>
          <p:cNvSpPr>
            <a:spLocks noGrp="1"/>
          </p:cNvSpPr>
          <p:nvPr>
            <p:ph type="sldNum" sz="quarter" idx="12"/>
          </p:nvPr>
        </p:nvSpPr>
        <p:spPr/>
        <p:txBody>
          <a:bodyPr/>
          <a:lstStyle/>
          <a:p>
            <a:fld id="{08CF7B41-8972-4B54-B2ED-1FFF63F18177}" type="slidenum">
              <a:rPr lang="en-BE" smtClean="0"/>
              <a:t>173</a:t>
            </a:fld>
            <a:endParaRPr lang="en-BE"/>
          </a:p>
        </p:txBody>
      </p:sp>
    </p:spTree>
    <p:extLst>
      <p:ext uri="{BB962C8B-B14F-4D97-AF65-F5344CB8AC3E}">
        <p14:creationId xmlns:p14="http://schemas.microsoft.com/office/powerpoint/2010/main" val="3431931750"/>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D0735A-6315-4E27-AF1F-AF879DBBF868}"/>
              </a:ext>
            </a:extLst>
          </p:cNvPr>
          <p:cNvSpPr>
            <a:spLocks noGrp="1"/>
          </p:cNvSpPr>
          <p:nvPr>
            <p:ph type="title"/>
          </p:nvPr>
        </p:nvSpPr>
        <p:spPr/>
        <p:txBody>
          <a:bodyPr/>
          <a:lstStyle/>
          <a:p>
            <a:r>
              <a:rPr lang="en-US" dirty="0"/>
              <a:t>Cumulative distribution function</a:t>
            </a:r>
            <a:endParaRPr lang="en-B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E2DE9BB-3B4C-4057-B2A9-80769AF57D01}"/>
                  </a:ext>
                </a:extLst>
              </p:cNvPr>
              <p:cNvSpPr>
                <a:spLocks noGrp="1"/>
              </p:cNvSpPr>
              <p:nvPr>
                <p:ph idx="1"/>
              </p:nvPr>
            </p:nvSpPr>
            <p:spPr>
              <a:xfrm>
                <a:off x="838200" y="1718812"/>
                <a:ext cx="10515600" cy="4458151"/>
              </a:xfrm>
            </p:spPr>
            <p:txBody>
              <a:bodyPr/>
              <a:lstStyle/>
              <a:p>
                <a:r>
                  <a:rPr lang="en-US" dirty="0"/>
                  <a:t>Another way to represent distribution.</a:t>
                </a:r>
              </a:p>
              <a:p>
                <a:r>
                  <a:rPr lang="en-US" b="1" dirty="0"/>
                  <a:t>Cumulative distribution function (CDF)</a:t>
                </a:r>
                <a:r>
                  <a:rPr lang="en-US" dirty="0"/>
                  <a:t> of a random variable </a:t>
                </a:r>
                <a14:m>
                  <m:oMath xmlns:m="http://schemas.openxmlformats.org/officeDocument/2006/math">
                    <m:r>
                      <a:rPr lang="en-US" i="1" dirty="0" smtClean="0">
                        <a:latin typeface="Cambria Math" panose="02040503050406030204" pitchFamily="18" charset="0"/>
                      </a:rPr>
                      <m:t>𝑋</m:t>
                    </m:r>
                  </m:oMath>
                </a14:m>
                <a:r>
                  <a:rPr lang="en-US" dirty="0"/>
                  <a:t> is defined as follows:</a:t>
                </a:r>
              </a:p>
              <a:p>
                <a:endParaRPr lang="en-US" sz="1000" dirty="0"/>
              </a:p>
              <a:p>
                <a:pPr marL="0" indent="0" algn="ctr">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𝑋</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𝑋</m:t>
                          </m:r>
                          <m:r>
                            <a:rPr lang="en-US" b="0" i="1" smtClean="0">
                              <a:latin typeface="Cambria Math" panose="02040503050406030204" pitchFamily="18" charset="0"/>
                            </a:rPr>
                            <m:t>≤</m:t>
                          </m:r>
                          <m:r>
                            <a:rPr lang="en-US" b="0" i="1" smtClean="0">
                              <a:latin typeface="Cambria Math" panose="02040503050406030204" pitchFamily="18" charset="0"/>
                            </a:rPr>
                            <m:t>𝑥</m:t>
                          </m:r>
                        </m:e>
                      </m:d>
                      <m:r>
                        <a:rPr lang="en-US" b="0" i="1" smtClean="0">
                          <a:latin typeface="Cambria Math" panose="02040503050406030204" pitchFamily="18" charset="0"/>
                        </a:rPr>
                        <m:t>    ∀</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ℝ</m:t>
                      </m:r>
                    </m:oMath>
                  </m:oMathPara>
                </a14:m>
                <a:endParaRPr lang="en-US" dirty="0"/>
              </a:p>
              <a:p>
                <a:r>
                  <a:rPr lang="en-US" dirty="0">
                    <a:solidFill>
                      <a:schemeClr val="bg1"/>
                    </a:solidFill>
                  </a:rPr>
                  <a:t>Example: </a:t>
                </a:r>
                <a14:m>
                  <m:oMath xmlns:m="http://schemas.openxmlformats.org/officeDocument/2006/math">
                    <m:r>
                      <a:rPr lang="en-US" i="1" dirty="0" smtClean="0">
                        <a:solidFill>
                          <a:schemeClr val="bg1"/>
                        </a:solidFill>
                        <a:latin typeface="Cambria Math" panose="02040503050406030204" pitchFamily="18" charset="0"/>
                      </a:rPr>
                      <m:t>𝑋</m:t>
                    </m:r>
                  </m:oMath>
                </a14:m>
                <a:r>
                  <a:rPr lang="en-US" dirty="0">
                    <a:solidFill>
                      <a:schemeClr val="bg1"/>
                    </a:solidFill>
                  </a:rPr>
                  <a:t> – total number of heads after two tosses of a coin.</a:t>
                </a:r>
                <a:br>
                  <a:rPr lang="en-US" dirty="0"/>
                </a:br>
                <a:endParaRPr lang="en-BE" dirty="0"/>
              </a:p>
            </p:txBody>
          </p:sp>
        </mc:Choice>
        <mc:Fallback xmlns="">
          <p:sp>
            <p:nvSpPr>
              <p:cNvPr id="3" name="Content Placeholder 2">
                <a:extLst>
                  <a:ext uri="{FF2B5EF4-FFF2-40B4-BE49-F238E27FC236}">
                    <a16:creationId xmlns:a16="http://schemas.microsoft.com/office/drawing/2014/main" id="{DE2DE9BB-3B4C-4057-B2A9-80769AF57D01}"/>
                  </a:ext>
                </a:extLst>
              </p:cNvPr>
              <p:cNvSpPr>
                <a:spLocks noGrp="1" noRot="1" noChangeAspect="1" noMove="1" noResize="1" noEditPoints="1" noAdjustHandles="1" noChangeArrowheads="1" noChangeShapeType="1" noTextEdit="1"/>
              </p:cNvSpPr>
              <p:nvPr>
                <p:ph idx="1"/>
              </p:nvPr>
            </p:nvSpPr>
            <p:spPr>
              <a:xfrm>
                <a:off x="838200" y="1718812"/>
                <a:ext cx="10515600" cy="4458151"/>
              </a:xfrm>
              <a:blipFill>
                <a:blip r:embed="rId2"/>
                <a:stretch>
                  <a:fillRect l="-1043" t="-2462"/>
                </a:stretch>
              </a:blipFill>
            </p:spPr>
            <p:txBody>
              <a:bodyPr/>
              <a:lstStyle/>
              <a:p>
                <a:r>
                  <a:rPr lang="en-BE">
                    <a:noFill/>
                  </a:rPr>
                  <a:t> </a:t>
                </a:r>
              </a:p>
            </p:txBody>
          </p:sp>
        </mc:Fallback>
      </mc:AlternateContent>
      <p:sp>
        <p:nvSpPr>
          <p:cNvPr id="4" name="Footer Placeholder 3">
            <a:extLst>
              <a:ext uri="{FF2B5EF4-FFF2-40B4-BE49-F238E27FC236}">
                <a16:creationId xmlns:a16="http://schemas.microsoft.com/office/drawing/2014/main" id="{FDE9DE18-D9F8-41C6-8287-12820EE84EB5}"/>
              </a:ext>
            </a:extLst>
          </p:cNvPr>
          <p:cNvSpPr>
            <a:spLocks noGrp="1"/>
          </p:cNvSpPr>
          <p:nvPr>
            <p:ph type="ftr" sz="quarter" idx="11"/>
          </p:nvPr>
        </p:nvSpPr>
        <p:spPr/>
        <p:txBody>
          <a:bodyPr/>
          <a:lstStyle/>
          <a:p>
            <a:r>
              <a:rPr lang="en-US"/>
              <a:t>Elementary Combinatorics and Probability - March 2021</a:t>
            </a:r>
            <a:endParaRPr lang="en-BE"/>
          </a:p>
        </p:txBody>
      </p:sp>
      <p:sp>
        <p:nvSpPr>
          <p:cNvPr id="5" name="Slide Number Placeholder 4">
            <a:extLst>
              <a:ext uri="{FF2B5EF4-FFF2-40B4-BE49-F238E27FC236}">
                <a16:creationId xmlns:a16="http://schemas.microsoft.com/office/drawing/2014/main" id="{85C4F7A1-D061-44C8-9AA3-AD7703CA1736}"/>
              </a:ext>
            </a:extLst>
          </p:cNvPr>
          <p:cNvSpPr>
            <a:spLocks noGrp="1"/>
          </p:cNvSpPr>
          <p:nvPr>
            <p:ph type="sldNum" sz="quarter" idx="12"/>
          </p:nvPr>
        </p:nvSpPr>
        <p:spPr/>
        <p:txBody>
          <a:bodyPr/>
          <a:lstStyle/>
          <a:p>
            <a:fld id="{08CF7B41-8972-4B54-B2ED-1FFF63F18177}" type="slidenum">
              <a:rPr lang="en-BE" smtClean="0"/>
              <a:t>174</a:t>
            </a:fld>
            <a:endParaRPr lang="en-BE"/>
          </a:p>
        </p:txBody>
      </p:sp>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F6747607-CB1A-496E-8318-3A8EAA5A0456}"/>
                  </a:ext>
                </a:extLst>
              </p:cNvPr>
              <p:cNvSpPr/>
              <p:nvPr/>
            </p:nvSpPr>
            <p:spPr>
              <a:xfrm>
                <a:off x="5743878" y="4444396"/>
                <a:ext cx="6185836" cy="165244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600" i="1" spc="-150" smtClean="0">
                              <a:solidFill>
                                <a:schemeClr val="bg1"/>
                              </a:solidFill>
                              <a:latin typeface="Cambria Math" panose="02040503050406030204" pitchFamily="18" charset="0"/>
                            </a:rPr>
                          </m:ctrlPr>
                        </m:sSubPr>
                        <m:e>
                          <m:r>
                            <a:rPr lang="en-US" sz="2600" b="0" i="1" spc="-150" smtClean="0">
                              <a:solidFill>
                                <a:schemeClr val="bg1"/>
                              </a:solidFill>
                              <a:latin typeface="Cambria Math" panose="02040503050406030204" pitchFamily="18" charset="0"/>
                            </a:rPr>
                            <m:t>𝐹</m:t>
                          </m:r>
                        </m:e>
                        <m:sub>
                          <m:r>
                            <a:rPr lang="en-US" sz="2600" i="1" spc="-150">
                              <a:solidFill>
                                <a:schemeClr val="bg1"/>
                              </a:solidFill>
                              <a:latin typeface="Cambria Math" panose="02040503050406030204" pitchFamily="18" charset="0"/>
                            </a:rPr>
                            <m:t>𝑋</m:t>
                          </m:r>
                        </m:sub>
                      </m:sSub>
                      <m:d>
                        <m:dPr>
                          <m:ctrlPr>
                            <a:rPr lang="en-US" sz="2600" i="1" spc="-150">
                              <a:solidFill>
                                <a:schemeClr val="bg1"/>
                              </a:solidFill>
                              <a:latin typeface="Cambria Math" panose="02040503050406030204" pitchFamily="18" charset="0"/>
                            </a:rPr>
                          </m:ctrlPr>
                        </m:dPr>
                        <m:e>
                          <m:r>
                            <a:rPr lang="en-US" sz="2600" i="1" spc="-150">
                              <a:solidFill>
                                <a:schemeClr val="bg1"/>
                              </a:solidFill>
                              <a:latin typeface="Cambria Math" panose="02040503050406030204" pitchFamily="18" charset="0"/>
                            </a:rPr>
                            <m:t>𝑥</m:t>
                          </m:r>
                        </m:e>
                      </m:d>
                      <m:r>
                        <a:rPr lang="en-US" sz="2600" b="0" i="1" spc="-150" smtClean="0">
                          <a:solidFill>
                            <a:schemeClr val="bg1"/>
                          </a:solidFill>
                          <a:latin typeface="Cambria Math" panose="02040503050406030204" pitchFamily="18" charset="0"/>
                        </a:rPr>
                        <m:t>=</m:t>
                      </m:r>
                      <m:r>
                        <a:rPr lang="en-US" sz="2600" b="0" i="1" spc="-150" smtClean="0">
                          <a:solidFill>
                            <a:schemeClr val="bg1"/>
                          </a:solidFill>
                          <a:latin typeface="Cambria Math" panose="02040503050406030204" pitchFamily="18" charset="0"/>
                        </a:rPr>
                        <m:t>𝑃</m:t>
                      </m:r>
                      <m:d>
                        <m:dPr>
                          <m:ctrlPr>
                            <a:rPr lang="en-US" sz="2600" b="0" i="1" spc="-150" smtClean="0">
                              <a:solidFill>
                                <a:schemeClr val="bg1"/>
                              </a:solidFill>
                              <a:latin typeface="Cambria Math" panose="02040503050406030204" pitchFamily="18" charset="0"/>
                            </a:rPr>
                          </m:ctrlPr>
                        </m:dPr>
                        <m:e>
                          <m:r>
                            <a:rPr lang="en-US" sz="2600" b="0" i="1" spc="-150" smtClean="0">
                              <a:solidFill>
                                <a:schemeClr val="bg1"/>
                              </a:solidFill>
                              <a:latin typeface="Cambria Math" panose="02040503050406030204" pitchFamily="18" charset="0"/>
                            </a:rPr>
                            <m:t>𝑋</m:t>
                          </m:r>
                          <m:r>
                            <a:rPr lang="en-US" sz="2600" b="0" i="1" spc="-150" smtClean="0">
                              <a:solidFill>
                                <a:schemeClr val="bg1"/>
                              </a:solidFill>
                              <a:latin typeface="Cambria Math" panose="02040503050406030204" pitchFamily="18" charset="0"/>
                            </a:rPr>
                            <m:t>≤</m:t>
                          </m:r>
                          <m:r>
                            <a:rPr lang="en-US" sz="2600" b="0" i="1" spc="-150" smtClean="0">
                              <a:solidFill>
                                <a:schemeClr val="bg1"/>
                              </a:solidFill>
                              <a:latin typeface="Cambria Math" panose="02040503050406030204" pitchFamily="18" charset="0"/>
                            </a:rPr>
                            <m:t>𝑥</m:t>
                          </m:r>
                        </m:e>
                      </m:d>
                      <m:r>
                        <a:rPr lang="en-US" sz="2600" i="1" spc="-150">
                          <a:solidFill>
                            <a:schemeClr val="bg1"/>
                          </a:solidFill>
                          <a:latin typeface="Cambria Math" panose="02040503050406030204" pitchFamily="18" charset="0"/>
                        </a:rPr>
                        <m:t>=</m:t>
                      </m:r>
                      <m:d>
                        <m:dPr>
                          <m:begChr m:val="{"/>
                          <m:endChr m:val=""/>
                          <m:ctrlPr>
                            <a:rPr lang="en-US" sz="2600" i="1" spc="-150">
                              <a:solidFill>
                                <a:schemeClr val="bg1"/>
                              </a:solidFill>
                              <a:latin typeface="Cambria Math" panose="02040503050406030204" pitchFamily="18" charset="0"/>
                            </a:rPr>
                          </m:ctrlPr>
                        </m:dPr>
                        <m:e>
                          <m:eqArr>
                            <m:eqArrPr>
                              <m:ctrlPr>
                                <a:rPr lang="en-US" sz="2600" i="1" spc="-150">
                                  <a:solidFill>
                                    <a:schemeClr val="bg1"/>
                                  </a:solidFill>
                                  <a:latin typeface="Cambria Math" panose="02040503050406030204" pitchFamily="18" charset="0"/>
                                </a:rPr>
                              </m:ctrlPr>
                            </m:eqArrPr>
                            <m:e>
                              <m:r>
                                <a:rPr lang="en-US" sz="2600" i="1" spc="-150">
                                  <a:solidFill>
                                    <a:schemeClr val="bg1"/>
                                  </a:solidFill>
                                  <a:latin typeface="Cambria Math" panose="02040503050406030204" pitchFamily="18" charset="0"/>
                                </a:rPr>
                                <m:t>0,    </m:t>
                              </m:r>
                              <m:r>
                                <a:rPr lang="en-US" sz="2600" b="0" i="1" spc="-150" smtClean="0">
                                  <a:solidFill>
                                    <a:schemeClr val="bg1"/>
                                  </a:solidFill>
                                  <a:latin typeface="Cambria Math" panose="02040503050406030204" pitchFamily="18" charset="0"/>
                                </a:rPr>
                                <m:t>                 </m:t>
                              </m:r>
                              <m:r>
                                <a:rPr lang="en-US" sz="2600" i="1" spc="-150">
                                  <a:solidFill>
                                    <a:schemeClr val="bg1"/>
                                  </a:solidFill>
                                  <a:latin typeface="Cambria Math" panose="02040503050406030204" pitchFamily="18" charset="0"/>
                                </a:rPr>
                                <m:t> </m:t>
                              </m:r>
                              <m:r>
                                <a:rPr lang="en-US" sz="2600" i="1" spc="-150">
                                  <a:solidFill>
                                    <a:schemeClr val="bg1"/>
                                  </a:solidFill>
                                  <a:latin typeface="Cambria Math" panose="02040503050406030204" pitchFamily="18" charset="0"/>
                                </a:rPr>
                                <m:t>𝑥</m:t>
                              </m:r>
                              <m:r>
                                <a:rPr lang="en-US" sz="2600" b="0" i="1" spc="-150" smtClean="0">
                                  <a:solidFill>
                                    <a:schemeClr val="bg1"/>
                                  </a:solidFill>
                                  <a:latin typeface="Cambria Math" panose="02040503050406030204" pitchFamily="18" charset="0"/>
                                </a:rPr>
                                <m:t>&lt;</m:t>
                              </m:r>
                              <m:r>
                                <a:rPr lang="en-US" sz="2600" i="1" spc="-150">
                                  <a:solidFill>
                                    <a:schemeClr val="bg1"/>
                                  </a:solidFill>
                                  <a:latin typeface="Cambria Math" panose="02040503050406030204" pitchFamily="18" charset="0"/>
                                </a:rPr>
                                <m:t>0</m:t>
                              </m:r>
                            </m:e>
                            <m:e>
                              <m:r>
                                <a:rPr lang="en-US" sz="2600" i="1" spc="-150">
                                  <a:solidFill>
                                    <a:schemeClr val="bg1"/>
                                  </a:solidFill>
                                  <a:latin typeface="Cambria Math" panose="02040503050406030204" pitchFamily="18" charset="0"/>
                                </a:rPr>
                                <m:t>0.</m:t>
                              </m:r>
                              <m:r>
                                <a:rPr lang="en-US" sz="2600" b="0" i="1" spc="-150" smtClean="0">
                                  <a:solidFill>
                                    <a:schemeClr val="bg1"/>
                                  </a:solidFill>
                                  <a:latin typeface="Cambria Math" panose="02040503050406030204" pitchFamily="18" charset="0"/>
                                </a:rPr>
                                <m:t>2</m:t>
                              </m:r>
                              <m:r>
                                <a:rPr lang="en-US" sz="2600" i="1" spc="-150">
                                  <a:solidFill>
                                    <a:schemeClr val="bg1"/>
                                  </a:solidFill>
                                  <a:latin typeface="Cambria Math" panose="02040503050406030204" pitchFamily="18" charset="0"/>
                                </a:rPr>
                                <m:t>5,        </m:t>
                              </m:r>
                              <m:r>
                                <a:rPr lang="en-US" sz="2600" b="0" i="1" spc="-150" smtClean="0">
                                  <a:solidFill>
                                    <a:schemeClr val="bg1"/>
                                  </a:solidFill>
                                  <a:latin typeface="Cambria Math" panose="02040503050406030204" pitchFamily="18" charset="0"/>
                                </a:rPr>
                                <m:t>0≤</m:t>
                              </m:r>
                              <m:r>
                                <a:rPr lang="en-US" sz="2600" b="0" i="1" spc="-150" smtClean="0">
                                  <a:solidFill>
                                    <a:schemeClr val="bg1"/>
                                  </a:solidFill>
                                  <a:latin typeface="Cambria Math" panose="02040503050406030204" pitchFamily="18" charset="0"/>
                                </a:rPr>
                                <m:t>𝑥</m:t>
                              </m:r>
                              <m:r>
                                <a:rPr lang="en-US" sz="2600" b="0" i="1" spc="-150" smtClean="0">
                                  <a:solidFill>
                                    <a:schemeClr val="bg1"/>
                                  </a:solidFill>
                                  <a:latin typeface="Cambria Math" panose="02040503050406030204" pitchFamily="18" charset="0"/>
                                </a:rPr>
                                <m:t>&lt;1</m:t>
                              </m:r>
                            </m:e>
                            <m:e>
                              <m:r>
                                <a:rPr lang="en-US" sz="2600" i="1" spc="-150">
                                  <a:solidFill>
                                    <a:schemeClr val="bg1"/>
                                  </a:solidFill>
                                  <a:latin typeface="Cambria Math" panose="02040503050406030204" pitchFamily="18" charset="0"/>
                                </a:rPr>
                                <m:t>0.</m:t>
                              </m:r>
                              <m:r>
                                <a:rPr lang="en-US" sz="2600" b="0" i="1" spc="-150" smtClean="0">
                                  <a:solidFill>
                                    <a:schemeClr val="bg1"/>
                                  </a:solidFill>
                                  <a:latin typeface="Cambria Math" panose="02040503050406030204" pitchFamily="18" charset="0"/>
                                </a:rPr>
                                <m:t>7</m:t>
                              </m:r>
                              <m:r>
                                <a:rPr lang="en-US" sz="2600" i="1" spc="-150">
                                  <a:solidFill>
                                    <a:schemeClr val="bg1"/>
                                  </a:solidFill>
                                  <a:latin typeface="Cambria Math" panose="02040503050406030204" pitchFamily="18" charset="0"/>
                                </a:rPr>
                                <m:t>5,     </m:t>
                              </m:r>
                              <m:r>
                                <a:rPr lang="en-US" sz="2600" b="0" i="1" spc="-150" smtClean="0">
                                  <a:solidFill>
                                    <a:schemeClr val="bg1"/>
                                  </a:solidFill>
                                  <a:latin typeface="Cambria Math" panose="02040503050406030204" pitchFamily="18" charset="0"/>
                                </a:rPr>
                                <m:t>   1≤</m:t>
                              </m:r>
                              <m:r>
                                <a:rPr lang="en-US" sz="2600" b="0" i="1" spc="-150" smtClean="0">
                                  <a:solidFill>
                                    <a:schemeClr val="bg1"/>
                                  </a:solidFill>
                                  <a:latin typeface="Cambria Math" panose="02040503050406030204" pitchFamily="18" charset="0"/>
                                </a:rPr>
                                <m:t>𝑥</m:t>
                              </m:r>
                              <m:r>
                                <a:rPr lang="en-US" sz="2600" b="0" i="1" spc="-150" smtClean="0">
                                  <a:solidFill>
                                    <a:schemeClr val="bg1"/>
                                  </a:solidFill>
                                  <a:latin typeface="Cambria Math" panose="02040503050406030204" pitchFamily="18" charset="0"/>
                                </a:rPr>
                                <m:t>&lt;2</m:t>
                              </m:r>
                            </m:e>
                            <m:e>
                              <m:r>
                                <a:rPr lang="en-US" sz="2600" b="0" i="1" spc="-150" smtClean="0">
                                  <a:solidFill>
                                    <a:schemeClr val="bg1"/>
                                  </a:solidFill>
                                  <a:latin typeface="Cambria Math" panose="02040503050406030204" pitchFamily="18" charset="0"/>
                                </a:rPr>
                                <m:t>1</m:t>
                              </m:r>
                              <m:r>
                                <a:rPr lang="en-US" sz="2600" i="1" spc="-150">
                                  <a:solidFill>
                                    <a:schemeClr val="bg1"/>
                                  </a:solidFill>
                                  <a:latin typeface="Cambria Math" panose="02040503050406030204" pitchFamily="18" charset="0"/>
                                </a:rPr>
                                <m:t>,  </m:t>
                              </m:r>
                              <m:r>
                                <a:rPr lang="en-US" sz="2600" b="0" i="1" spc="-150" smtClean="0">
                                  <a:solidFill>
                                    <a:schemeClr val="bg1"/>
                                  </a:solidFill>
                                  <a:latin typeface="Cambria Math" panose="02040503050406030204" pitchFamily="18" charset="0"/>
                                </a:rPr>
                                <m:t>                    </m:t>
                              </m:r>
                              <m:r>
                                <a:rPr lang="en-US" sz="2600" b="0" i="1" spc="-150" smtClean="0">
                                  <a:solidFill>
                                    <a:schemeClr val="bg1"/>
                                  </a:solidFill>
                                  <a:latin typeface="Cambria Math" panose="02040503050406030204" pitchFamily="18" charset="0"/>
                                </a:rPr>
                                <m:t>𝑥</m:t>
                              </m:r>
                              <m:r>
                                <a:rPr lang="en-US" sz="2600" b="0" i="1" spc="-150" smtClean="0">
                                  <a:solidFill>
                                    <a:schemeClr val="bg1"/>
                                  </a:solidFill>
                                  <a:latin typeface="Cambria Math" panose="02040503050406030204" pitchFamily="18" charset="0"/>
                                </a:rPr>
                                <m:t>≥2</m:t>
                              </m:r>
                            </m:e>
                          </m:eqArr>
                        </m:e>
                      </m:d>
                    </m:oMath>
                  </m:oMathPara>
                </a14:m>
                <a:endParaRPr lang="en-BE" sz="2600" spc="-150" dirty="0">
                  <a:solidFill>
                    <a:schemeClr val="bg1"/>
                  </a:solidFill>
                </a:endParaRPr>
              </a:p>
            </p:txBody>
          </p:sp>
        </mc:Choice>
        <mc:Fallback xmlns="">
          <p:sp>
            <p:nvSpPr>
              <p:cNvPr id="7" name="Rectangle 6">
                <a:extLst>
                  <a:ext uri="{FF2B5EF4-FFF2-40B4-BE49-F238E27FC236}">
                    <a16:creationId xmlns:a16="http://schemas.microsoft.com/office/drawing/2014/main" id="{F6747607-CB1A-496E-8318-3A8EAA5A0456}"/>
                  </a:ext>
                </a:extLst>
              </p:cNvPr>
              <p:cNvSpPr>
                <a:spLocks noRot="1" noChangeAspect="1" noMove="1" noResize="1" noEditPoints="1" noAdjustHandles="1" noChangeArrowheads="1" noChangeShapeType="1" noTextEdit="1"/>
              </p:cNvSpPr>
              <p:nvPr/>
            </p:nvSpPr>
            <p:spPr>
              <a:xfrm>
                <a:off x="5743878" y="4444396"/>
                <a:ext cx="6185836" cy="1652440"/>
              </a:xfrm>
              <a:prstGeom prst="rect">
                <a:avLst/>
              </a:prstGeom>
              <a:blipFill>
                <a:blip r:embed="rId3"/>
                <a:stretch>
                  <a:fillRect/>
                </a:stretch>
              </a:blipFill>
            </p:spPr>
            <p:txBody>
              <a:bodyPr/>
              <a:lstStyle/>
              <a:p>
                <a:r>
                  <a:rPr lang="en-BE">
                    <a:noFill/>
                  </a:rPr>
                  <a:t> </a:t>
                </a:r>
              </a:p>
            </p:txBody>
          </p:sp>
        </mc:Fallback>
      </mc:AlternateContent>
    </p:spTree>
    <p:extLst>
      <p:ext uri="{BB962C8B-B14F-4D97-AF65-F5344CB8AC3E}">
        <p14:creationId xmlns:p14="http://schemas.microsoft.com/office/powerpoint/2010/main" val="127782245"/>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D0735A-6315-4E27-AF1F-AF879DBBF868}"/>
              </a:ext>
            </a:extLst>
          </p:cNvPr>
          <p:cNvSpPr>
            <a:spLocks noGrp="1"/>
          </p:cNvSpPr>
          <p:nvPr>
            <p:ph type="title"/>
          </p:nvPr>
        </p:nvSpPr>
        <p:spPr/>
        <p:txBody>
          <a:bodyPr/>
          <a:lstStyle/>
          <a:p>
            <a:r>
              <a:rPr lang="en-US" dirty="0"/>
              <a:t>Cumulative distribution function</a:t>
            </a:r>
            <a:endParaRPr lang="en-B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E2DE9BB-3B4C-4057-B2A9-80769AF57D01}"/>
                  </a:ext>
                </a:extLst>
              </p:cNvPr>
              <p:cNvSpPr>
                <a:spLocks noGrp="1"/>
              </p:cNvSpPr>
              <p:nvPr>
                <p:ph idx="1"/>
              </p:nvPr>
            </p:nvSpPr>
            <p:spPr>
              <a:xfrm>
                <a:off x="838200" y="1718812"/>
                <a:ext cx="10515600" cy="4458151"/>
              </a:xfrm>
            </p:spPr>
            <p:txBody>
              <a:bodyPr/>
              <a:lstStyle/>
              <a:p>
                <a:r>
                  <a:rPr lang="en-US" dirty="0"/>
                  <a:t>Another way to represent distribution.</a:t>
                </a:r>
              </a:p>
              <a:p>
                <a:r>
                  <a:rPr lang="en-US" b="1" dirty="0"/>
                  <a:t>Cumulative distribution function (CDF)</a:t>
                </a:r>
                <a:r>
                  <a:rPr lang="en-US" dirty="0"/>
                  <a:t> of a random variable </a:t>
                </a:r>
                <a14:m>
                  <m:oMath xmlns:m="http://schemas.openxmlformats.org/officeDocument/2006/math">
                    <m:r>
                      <a:rPr lang="en-US" i="1" dirty="0" smtClean="0">
                        <a:latin typeface="Cambria Math" panose="02040503050406030204" pitchFamily="18" charset="0"/>
                      </a:rPr>
                      <m:t>𝑋</m:t>
                    </m:r>
                  </m:oMath>
                </a14:m>
                <a:r>
                  <a:rPr lang="en-US" dirty="0"/>
                  <a:t> is defined as follows:</a:t>
                </a:r>
              </a:p>
              <a:p>
                <a:endParaRPr lang="en-US" sz="1000" dirty="0"/>
              </a:p>
              <a:p>
                <a:pPr marL="0" indent="0" algn="ctr">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𝑋</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𝑋</m:t>
                          </m:r>
                          <m:r>
                            <a:rPr lang="en-US" b="0" i="1" smtClean="0">
                              <a:latin typeface="Cambria Math" panose="02040503050406030204" pitchFamily="18" charset="0"/>
                            </a:rPr>
                            <m:t>≤</m:t>
                          </m:r>
                          <m:r>
                            <a:rPr lang="en-US" b="0" i="1" smtClean="0">
                              <a:latin typeface="Cambria Math" panose="02040503050406030204" pitchFamily="18" charset="0"/>
                            </a:rPr>
                            <m:t>𝑥</m:t>
                          </m:r>
                        </m:e>
                      </m:d>
                      <m:r>
                        <a:rPr lang="en-US" b="0" i="1" smtClean="0">
                          <a:latin typeface="Cambria Math" panose="02040503050406030204" pitchFamily="18" charset="0"/>
                        </a:rPr>
                        <m:t>    ∀</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ℝ</m:t>
                      </m:r>
                    </m:oMath>
                  </m:oMathPara>
                </a14:m>
                <a:endParaRPr lang="en-US" dirty="0"/>
              </a:p>
              <a:p>
                <a:r>
                  <a:rPr lang="en-US" dirty="0"/>
                  <a:t>Example: </a:t>
                </a:r>
                <a14:m>
                  <m:oMath xmlns:m="http://schemas.openxmlformats.org/officeDocument/2006/math">
                    <m:r>
                      <a:rPr lang="en-US" i="1" dirty="0" smtClean="0">
                        <a:latin typeface="Cambria Math" panose="02040503050406030204" pitchFamily="18" charset="0"/>
                      </a:rPr>
                      <m:t>𝑋</m:t>
                    </m:r>
                  </m:oMath>
                </a14:m>
                <a:r>
                  <a:rPr lang="en-US" dirty="0"/>
                  <a:t> – total number of heads after two tosses of a coin.</a:t>
                </a:r>
                <a:br>
                  <a:rPr lang="en-US" dirty="0"/>
                </a:br>
                <a:endParaRPr lang="en-BE" dirty="0"/>
              </a:p>
            </p:txBody>
          </p:sp>
        </mc:Choice>
        <mc:Fallback xmlns="">
          <p:sp>
            <p:nvSpPr>
              <p:cNvPr id="3" name="Content Placeholder 2">
                <a:extLst>
                  <a:ext uri="{FF2B5EF4-FFF2-40B4-BE49-F238E27FC236}">
                    <a16:creationId xmlns:a16="http://schemas.microsoft.com/office/drawing/2014/main" id="{DE2DE9BB-3B4C-4057-B2A9-80769AF57D01}"/>
                  </a:ext>
                </a:extLst>
              </p:cNvPr>
              <p:cNvSpPr>
                <a:spLocks noGrp="1" noRot="1" noChangeAspect="1" noMove="1" noResize="1" noEditPoints="1" noAdjustHandles="1" noChangeArrowheads="1" noChangeShapeType="1" noTextEdit="1"/>
              </p:cNvSpPr>
              <p:nvPr>
                <p:ph idx="1"/>
              </p:nvPr>
            </p:nvSpPr>
            <p:spPr>
              <a:xfrm>
                <a:off x="838200" y="1718812"/>
                <a:ext cx="10515600" cy="4458151"/>
              </a:xfrm>
              <a:blipFill>
                <a:blip r:embed="rId2"/>
                <a:stretch>
                  <a:fillRect l="-1043" t="-2462"/>
                </a:stretch>
              </a:blipFill>
            </p:spPr>
            <p:txBody>
              <a:bodyPr/>
              <a:lstStyle/>
              <a:p>
                <a:r>
                  <a:rPr lang="en-BE">
                    <a:noFill/>
                  </a:rPr>
                  <a:t> </a:t>
                </a:r>
              </a:p>
            </p:txBody>
          </p:sp>
        </mc:Fallback>
      </mc:AlternateContent>
      <p:sp>
        <p:nvSpPr>
          <p:cNvPr id="4" name="Footer Placeholder 3">
            <a:extLst>
              <a:ext uri="{FF2B5EF4-FFF2-40B4-BE49-F238E27FC236}">
                <a16:creationId xmlns:a16="http://schemas.microsoft.com/office/drawing/2014/main" id="{FDE9DE18-D9F8-41C6-8287-12820EE84EB5}"/>
              </a:ext>
            </a:extLst>
          </p:cNvPr>
          <p:cNvSpPr>
            <a:spLocks noGrp="1"/>
          </p:cNvSpPr>
          <p:nvPr>
            <p:ph type="ftr" sz="quarter" idx="11"/>
          </p:nvPr>
        </p:nvSpPr>
        <p:spPr/>
        <p:txBody>
          <a:bodyPr/>
          <a:lstStyle/>
          <a:p>
            <a:r>
              <a:rPr lang="en-US"/>
              <a:t>Elementary Combinatorics and Probability - March 2021</a:t>
            </a:r>
            <a:endParaRPr lang="en-BE"/>
          </a:p>
        </p:txBody>
      </p:sp>
      <p:sp>
        <p:nvSpPr>
          <p:cNvPr id="5" name="Slide Number Placeholder 4">
            <a:extLst>
              <a:ext uri="{FF2B5EF4-FFF2-40B4-BE49-F238E27FC236}">
                <a16:creationId xmlns:a16="http://schemas.microsoft.com/office/drawing/2014/main" id="{85C4F7A1-D061-44C8-9AA3-AD7703CA1736}"/>
              </a:ext>
            </a:extLst>
          </p:cNvPr>
          <p:cNvSpPr>
            <a:spLocks noGrp="1"/>
          </p:cNvSpPr>
          <p:nvPr>
            <p:ph type="sldNum" sz="quarter" idx="12"/>
          </p:nvPr>
        </p:nvSpPr>
        <p:spPr/>
        <p:txBody>
          <a:bodyPr/>
          <a:lstStyle/>
          <a:p>
            <a:fld id="{08CF7B41-8972-4B54-B2ED-1FFF63F18177}" type="slidenum">
              <a:rPr lang="en-BE" smtClean="0"/>
              <a:t>175</a:t>
            </a:fld>
            <a:endParaRPr lang="en-BE"/>
          </a:p>
        </p:txBody>
      </p:sp>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160E41B2-6554-4F78-B1D7-514972F1A3B9}"/>
                  </a:ext>
                </a:extLst>
              </p:cNvPr>
              <p:cNvSpPr/>
              <p:nvPr/>
            </p:nvSpPr>
            <p:spPr>
              <a:xfrm>
                <a:off x="273521" y="4509570"/>
                <a:ext cx="5470357" cy="166051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600" i="1" spc="-150" smtClean="0">
                              <a:latin typeface="Cambria Math" panose="02040503050406030204" pitchFamily="18" charset="0"/>
                            </a:rPr>
                          </m:ctrlPr>
                        </m:sSubPr>
                        <m:e>
                          <m:r>
                            <a:rPr lang="en-US" sz="2600" i="1" spc="-150">
                              <a:latin typeface="Cambria Math" panose="02040503050406030204" pitchFamily="18" charset="0"/>
                            </a:rPr>
                            <m:t>𝑃</m:t>
                          </m:r>
                        </m:e>
                        <m:sub>
                          <m:r>
                            <a:rPr lang="en-US" sz="2600" i="1" spc="-150">
                              <a:latin typeface="Cambria Math" panose="02040503050406030204" pitchFamily="18" charset="0"/>
                            </a:rPr>
                            <m:t>𝑋</m:t>
                          </m:r>
                        </m:sub>
                      </m:sSub>
                      <m:d>
                        <m:dPr>
                          <m:ctrlPr>
                            <a:rPr lang="en-US" sz="2600" i="1" spc="-150">
                              <a:latin typeface="Cambria Math" panose="02040503050406030204" pitchFamily="18" charset="0"/>
                            </a:rPr>
                          </m:ctrlPr>
                        </m:dPr>
                        <m:e>
                          <m:r>
                            <a:rPr lang="en-US" sz="2600" i="1" spc="-150">
                              <a:latin typeface="Cambria Math" panose="02040503050406030204" pitchFamily="18" charset="0"/>
                            </a:rPr>
                            <m:t>𝑥</m:t>
                          </m:r>
                        </m:e>
                      </m:d>
                      <m:r>
                        <a:rPr lang="en-US" sz="2600" b="0" i="1" spc="-150" smtClean="0">
                          <a:latin typeface="Cambria Math" panose="02040503050406030204" pitchFamily="18" charset="0"/>
                        </a:rPr>
                        <m:t>=</m:t>
                      </m:r>
                      <m:r>
                        <a:rPr lang="en-US" sz="2600" b="0" i="1" spc="-150" smtClean="0">
                          <a:latin typeface="Cambria Math" panose="02040503050406030204" pitchFamily="18" charset="0"/>
                        </a:rPr>
                        <m:t>𝑃</m:t>
                      </m:r>
                      <m:d>
                        <m:dPr>
                          <m:ctrlPr>
                            <a:rPr lang="en-US" sz="2600" b="0" i="1" spc="-150" smtClean="0">
                              <a:latin typeface="Cambria Math" panose="02040503050406030204" pitchFamily="18" charset="0"/>
                            </a:rPr>
                          </m:ctrlPr>
                        </m:dPr>
                        <m:e>
                          <m:r>
                            <a:rPr lang="en-US" sz="2600" b="0" i="1" spc="-150" smtClean="0">
                              <a:latin typeface="Cambria Math" panose="02040503050406030204" pitchFamily="18" charset="0"/>
                            </a:rPr>
                            <m:t>𝑋</m:t>
                          </m:r>
                          <m:r>
                            <a:rPr lang="en-US" sz="2600" b="0" i="1" spc="-150" smtClean="0">
                              <a:latin typeface="Cambria Math" panose="02040503050406030204" pitchFamily="18" charset="0"/>
                            </a:rPr>
                            <m:t>=</m:t>
                          </m:r>
                          <m:r>
                            <a:rPr lang="en-US" sz="2600" b="0" i="1" spc="-150" smtClean="0">
                              <a:latin typeface="Cambria Math" panose="02040503050406030204" pitchFamily="18" charset="0"/>
                            </a:rPr>
                            <m:t>𝑥</m:t>
                          </m:r>
                        </m:e>
                      </m:d>
                      <m:r>
                        <a:rPr lang="en-US" sz="2600" i="1" spc="-150">
                          <a:latin typeface="Cambria Math" panose="02040503050406030204" pitchFamily="18" charset="0"/>
                        </a:rPr>
                        <m:t>=</m:t>
                      </m:r>
                      <m:d>
                        <m:dPr>
                          <m:begChr m:val="{"/>
                          <m:endChr m:val=""/>
                          <m:ctrlPr>
                            <a:rPr lang="en-US" sz="2600" i="1" spc="-150">
                              <a:latin typeface="Cambria Math" panose="02040503050406030204" pitchFamily="18" charset="0"/>
                            </a:rPr>
                          </m:ctrlPr>
                        </m:dPr>
                        <m:e>
                          <m:eqArr>
                            <m:eqArrPr>
                              <m:ctrlPr>
                                <a:rPr lang="en-US" sz="2600" i="1" spc="-150">
                                  <a:latin typeface="Cambria Math" panose="02040503050406030204" pitchFamily="18" charset="0"/>
                                </a:rPr>
                              </m:ctrlPr>
                            </m:eqArrPr>
                            <m:e>
                              <m:r>
                                <a:rPr lang="en-US" sz="2600" i="1" spc="-150">
                                  <a:latin typeface="Cambria Math" panose="02040503050406030204" pitchFamily="18" charset="0"/>
                                </a:rPr>
                                <m:t>0.25,     </m:t>
                              </m:r>
                              <m:r>
                                <a:rPr lang="en-US" sz="2600" i="1" spc="-150">
                                  <a:latin typeface="Cambria Math" panose="02040503050406030204" pitchFamily="18" charset="0"/>
                                </a:rPr>
                                <m:t>𝑥</m:t>
                              </m:r>
                              <m:r>
                                <a:rPr lang="en-US" sz="2600" i="1" spc="-150">
                                  <a:latin typeface="Cambria Math" panose="02040503050406030204" pitchFamily="18" charset="0"/>
                                </a:rPr>
                                <m:t>=0</m:t>
                              </m:r>
                            </m:e>
                            <m:e>
                              <m:r>
                                <a:rPr lang="en-US" sz="2600" i="1" spc="-150">
                                  <a:latin typeface="Cambria Math" panose="02040503050406030204" pitchFamily="18" charset="0"/>
                                </a:rPr>
                                <m:t>0.5,        </m:t>
                              </m:r>
                              <m:r>
                                <a:rPr lang="en-US" sz="2600" i="1" spc="-150">
                                  <a:latin typeface="Cambria Math" panose="02040503050406030204" pitchFamily="18" charset="0"/>
                                </a:rPr>
                                <m:t>𝑥</m:t>
                              </m:r>
                              <m:r>
                                <a:rPr lang="en-US" sz="2600" i="1" spc="-150">
                                  <a:latin typeface="Cambria Math" panose="02040503050406030204" pitchFamily="18" charset="0"/>
                                </a:rPr>
                                <m:t>=1</m:t>
                              </m:r>
                            </m:e>
                            <m:e>
                              <m:r>
                                <a:rPr lang="en-US" sz="2600" i="1" spc="-150">
                                  <a:latin typeface="Cambria Math" panose="02040503050406030204" pitchFamily="18" charset="0"/>
                                </a:rPr>
                                <m:t>0.25,     </m:t>
                              </m:r>
                              <m:r>
                                <a:rPr lang="en-US" sz="2600" i="1" spc="-150">
                                  <a:latin typeface="Cambria Math" panose="02040503050406030204" pitchFamily="18" charset="0"/>
                                </a:rPr>
                                <m:t>𝑥</m:t>
                              </m:r>
                              <m:r>
                                <a:rPr lang="en-US" sz="2600" i="1" spc="-150">
                                  <a:latin typeface="Cambria Math" panose="02040503050406030204" pitchFamily="18" charset="0"/>
                                </a:rPr>
                                <m:t>=3</m:t>
                              </m:r>
                            </m:e>
                            <m:e>
                              <m:r>
                                <a:rPr lang="en-US" sz="2600" i="1" spc="-150">
                                  <a:latin typeface="Cambria Math" panose="02040503050406030204" pitchFamily="18" charset="0"/>
                                </a:rPr>
                                <m:t>0,  </m:t>
                              </m:r>
                              <m:r>
                                <a:rPr lang="en-US" sz="2600" i="1" spc="-150">
                                  <a:latin typeface="Cambria Math" panose="02040503050406030204" pitchFamily="18" charset="0"/>
                                </a:rPr>
                                <m:t>𝑜𝑡h𝑒𝑟𝑤𝑖𝑠𝑒</m:t>
                              </m:r>
                            </m:e>
                          </m:eqArr>
                        </m:e>
                      </m:d>
                    </m:oMath>
                  </m:oMathPara>
                </a14:m>
                <a:endParaRPr lang="en-BE" sz="2600" spc="-150" dirty="0"/>
              </a:p>
            </p:txBody>
          </p:sp>
        </mc:Choice>
        <mc:Fallback xmlns="">
          <p:sp>
            <p:nvSpPr>
              <p:cNvPr id="6" name="Rectangle 5">
                <a:extLst>
                  <a:ext uri="{FF2B5EF4-FFF2-40B4-BE49-F238E27FC236}">
                    <a16:creationId xmlns:a16="http://schemas.microsoft.com/office/drawing/2014/main" id="{160E41B2-6554-4F78-B1D7-514972F1A3B9}"/>
                  </a:ext>
                </a:extLst>
              </p:cNvPr>
              <p:cNvSpPr>
                <a:spLocks noRot="1" noChangeAspect="1" noMove="1" noResize="1" noEditPoints="1" noAdjustHandles="1" noChangeArrowheads="1" noChangeShapeType="1" noTextEdit="1"/>
              </p:cNvSpPr>
              <p:nvPr/>
            </p:nvSpPr>
            <p:spPr>
              <a:xfrm>
                <a:off x="273521" y="4509570"/>
                <a:ext cx="5470357" cy="1660519"/>
              </a:xfrm>
              <a:prstGeom prst="rect">
                <a:avLst/>
              </a:prstGeom>
              <a:blipFill>
                <a:blip r:embed="rId3"/>
                <a:stretch>
                  <a:fillRect/>
                </a:stretch>
              </a:blipFill>
            </p:spPr>
            <p:txBody>
              <a:bodyPr/>
              <a:lstStyle/>
              <a:p>
                <a:r>
                  <a:rPr lang="en-BE">
                    <a:noFill/>
                  </a:rPr>
                  <a:t> </a:t>
                </a:r>
              </a:p>
            </p:txBody>
          </p:sp>
        </mc:Fallback>
      </mc:AlternateContent>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F6747607-CB1A-496E-8318-3A8EAA5A0456}"/>
                  </a:ext>
                </a:extLst>
              </p:cNvPr>
              <p:cNvSpPr/>
              <p:nvPr/>
            </p:nvSpPr>
            <p:spPr>
              <a:xfrm>
                <a:off x="5743878" y="4444396"/>
                <a:ext cx="6185836" cy="165244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600" i="1" spc="-150" smtClean="0">
                              <a:solidFill>
                                <a:schemeClr val="bg1"/>
                              </a:solidFill>
                              <a:latin typeface="Cambria Math" panose="02040503050406030204" pitchFamily="18" charset="0"/>
                            </a:rPr>
                          </m:ctrlPr>
                        </m:sSubPr>
                        <m:e>
                          <m:r>
                            <a:rPr lang="en-US" sz="2600" b="0" i="1" spc="-150" smtClean="0">
                              <a:solidFill>
                                <a:schemeClr val="bg1"/>
                              </a:solidFill>
                              <a:latin typeface="Cambria Math" panose="02040503050406030204" pitchFamily="18" charset="0"/>
                            </a:rPr>
                            <m:t>𝐹</m:t>
                          </m:r>
                        </m:e>
                        <m:sub>
                          <m:r>
                            <a:rPr lang="en-US" sz="2600" i="1" spc="-150">
                              <a:solidFill>
                                <a:schemeClr val="bg1"/>
                              </a:solidFill>
                              <a:latin typeface="Cambria Math" panose="02040503050406030204" pitchFamily="18" charset="0"/>
                            </a:rPr>
                            <m:t>𝑋</m:t>
                          </m:r>
                        </m:sub>
                      </m:sSub>
                      <m:d>
                        <m:dPr>
                          <m:ctrlPr>
                            <a:rPr lang="en-US" sz="2600" i="1" spc="-150">
                              <a:solidFill>
                                <a:schemeClr val="bg1"/>
                              </a:solidFill>
                              <a:latin typeface="Cambria Math" panose="02040503050406030204" pitchFamily="18" charset="0"/>
                            </a:rPr>
                          </m:ctrlPr>
                        </m:dPr>
                        <m:e>
                          <m:r>
                            <a:rPr lang="en-US" sz="2600" i="1" spc="-150">
                              <a:solidFill>
                                <a:schemeClr val="bg1"/>
                              </a:solidFill>
                              <a:latin typeface="Cambria Math" panose="02040503050406030204" pitchFamily="18" charset="0"/>
                            </a:rPr>
                            <m:t>𝑥</m:t>
                          </m:r>
                        </m:e>
                      </m:d>
                      <m:r>
                        <a:rPr lang="en-US" sz="2600" b="0" i="1" spc="-150" smtClean="0">
                          <a:solidFill>
                            <a:schemeClr val="bg1"/>
                          </a:solidFill>
                          <a:latin typeface="Cambria Math" panose="02040503050406030204" pitchFamily="18" charset="0"/>
                        </a:rPr>
                        <m:t>=</m:t>
                      </m:r>
                      <m:r>
                        <a:rPr lang="en-US" sz="2600" b="0" i="1" spc="-150" smtClean="0">
                          <a:solidFill>
                            <a:schemeClr val="bg1"/>
                          </a:solidFill>
                          <a:latin typeface="Cambria Math" panose="02040503050406030204" pitchFamily="18" charset="0"/>
                        </a:rPr>
                        <m:t>𝑃</m:t>
                      </m:r>
                      <m:d>
                        <m:dPr>
                          <m:ctrlPr>
                            <a:rPr lang="en-US" sz="2600" b="0" i="1" spc="-150" smtClean="0">
                              <a:solidFill>
                                <a:schemeClr val="bg1"/>
                              </a:solidFill>
                              <a:latin typeface="Cambria Math" panose="02040503050406030204" pitchFamily="18" charset="0"/>
                            </a:rPr>
                          </m:ctrlPr>
                        </m:dPr>
                        <m:e>
                          <m:r>
                            <a:rPr lang="en-US" sz="2600" b="0" i="1" spc="-150" smtClean="0">
                              <a:solidFill>
                                <a:schemeClr val="bg1"/>
                              </a:solidFill>
                              <a:latin typeface="Cambria Math" panose="02040503050406030204" pitchFamily="18" charset="0"/>
                            </a:rPr>
                            <m:t>𝑋</m:t>
                          </m:r>
                          <m:r>
                            <a:rPr lang="en-US" sz="2600" b="0" i="1" spc="-150" smtClean="0">
                              <a:solidFill>
                                <a:schemeClr val="bg1"/>
                              </a:solidFill>
                              <a:latin typeface="Cambria Math" panose="02040503050406030204" pitchFamily="18" charset="0"/>
                            </a:rPr>
                            <m:t>≤</m:t>
                          </m:r>
                          <m:r>
                            <a:rPr lang="en-US" sz="2600" b="0" i="1" spc="-150" smtClean="0">
                              <a:solidFill>
                                <a:schemeClr val="bg1"/>
                              </a:solidFill>
                              <a:latin typeface="Cambria Math" panose="02040503050406030204" pitchFamily="18" charset="0"/>
                            </a:rPr>
                            <m:t>𝑥</m:t>
                          </m:r>
                        </m:e>
                      </m:d>
                      <m:r>
                        <a:rPr lang="en-US" sz="2600" i="1" spc="-150">
                          <a:solidFill>
                            <a:schemeClr val="bg1"/>
                          </a:solidFill>
                          <a:latin typeface="Cambria Math" panose="02040503050406030204" pitchFamily="18" charset="0"/>
                        </a:rPr>
                        <m:t>=</m:t>
                      </m:r>
                      <m:d>
                        <m:dPr>
                          <m:begChr m:val="{"/>
                          <m:endChr m:val=""/>
                          <m:ctrlPr>
                            <a:rPr lang="en-US" sz="2600" i="1" spc="-150">
                              <a:solidFill>
                                <a:schemeClr val="bg1"/>
                              </a:solidFill>
                              <a:latin typeface="Cambria Math" panose="02040503050406030204" pitchFamily="18" charset="0"/>
                            </a:rPr>
                          </m:ctrlPr>
                        </m:dPr>
                        <m:e>
                          <m:eqArr>
                            <m:eqArrPr>
                              <m:ctrlPr>
                                <a:rPr lang="en-US" sz="2600" i="1" spc="-150">
                                  <a:solidFill>
                                    <a:schemeClr val="bg1"/>
                                  </a:solidFill>
                                  <a:latin typeface="Cambria Math" panose="02040503050406030204" pitchFamily="18" charset="0"/>
                                </a:rPr>
                              </m:ctrlPr>
                            </m:eqArrPr>
                            <m:e>
                              <m:r>
                                <a:rPr lang="en-US" sz="2600" i="1" spc="-150">
                                  <a:solidFill>
                                    <a:schemeClr val="bg1"/>
                                  </a:solidFill>
                                  <a:latin typeface="Cambria Math" panose="02040503050406030204" pitchFamily="18" charset="0"/>
                                </a:rPr>
                                <m:t>0,    </m:t>
                              </m:r>
                              <m:r>
                                <a:rPr lang="en-US" sz="2600" b="0" i="1" spc="-150" smtClean="0">
                                  <a:solidFill>
                                    <a:schemeClr val="bg1"/>
                                  </a:solidFill>
                                  <a:latin typeface="Cambria Math" panose="02040503050406030204" pitchFamily="18" charset="0"/>
                                </a:rPr>
                                <m:t>                 </m:t>
                              </m:r>
                              <m:r>
                                <a:rPr lang="en-US" sz="2600" i="1" spc="-150">
                                  <a:solidFill>
                                    <a:schemeClr val="bg1"/>
                                  </a:solidFill>
                                  <a:latin typeface="Cambria Math" panose="02040503050406030204" pitchFamily="18" charset="0"/>
                                </a:rPr>
                                <m:t> </m:t>
                              </m:r>
                              <m:r>
                                <a:rPr lang="en-US" sz="2600" i="1" spc="-150">
                                  <a:solidFill>
                                    <a:schemeClr val="bg1"/>
                                  </a:solidFill>
                                  <a:latin typeface="Cambria Math" panose="02040503050406030204" pitchFamily="18" charset="0"/>
                                </a:rPr>
                                <m:t>𝑥</m:t>
                              </m:r>
                              <m:r>
                                <a:rPr lang="en-US" sz="2600" b="0" i="1" spc="-150" smtClean="0">
                                  <a:solidFill>
                                    <a:schemeClr val="bg1"/>
                                  </a:solidFill>
                                  <a:latin typeface="Cambria Math" panose="02040503050406030204" pitchFamily="18" charset="0"/>
                                </a:rPr>
                                <m:t>&lt;</m:t>
                              </m:r>
                              <m:r>
                                <a:rPr lang="en-US" sz="2600" i="1" spc="-150">
                                  <a:solidFill>
                                    <a:schemeClr val="bg1"/>
                                  </a:solidFill>
                                  <a:latin typeface="Cambria Math" panose="02040503050406030204" pitchFamily="18" charset="0"/>
                                </a:rPr>
                                <m:t>0</m:t>
                              </m:r>
                            </m:e>
                            <m:e>
                              <m:r>
                                <a:rPr lang="en-US" sz="2600" i="1" spc="-150">
                                  <a:solidFill>
                                    <a:schemeClr val="bg1"/>
                                  </a:solidFill>
                                  <a:latin typeface="Cambria Math" panose="02040503050406030204" pitchFamily="18" charset="0"/>
                                </a:rPr>
                                <m:t>0.</m:t>
                              </m:r>
                              <m:r>
                                <a:rPr lang="en-US" sz="2600" b="0" i="1" spc="-150" smtClean="0">
                                  <a:solidFill>
                                    <a:schemeClr val="bg1"/>
                                  </a:solidFill>
                                  <a:latin typeface="Cambria Math" panose="02040503050406030204" pitchFamily="18" charset="0"/>
                                </a:rPr>
                                <m:t>2</m:t>
                              </m:r>
                              <m:r>
                                <a:rPr lang="en-US" sz="2600" i="1" spc="-150">
                                  <a:solidFill>
                                    <a:schemeClr val="bg1"/>
                                  </a:solidFill>
                                  <a:latin typeface="Cambria Math" panose="02040503050406030204" pitchFamily="18" charset="0"/>
                                </a:rPr>
                                <m:t>5,        </m:t>
                              </m:r>
                              <m:r>
                                <a:rPr lang="en-US" sz="2600" b="0" i="1" spc="-150" smtClean="0">
                                  <a:solidFill>
                                    <a:schemeClr val="bg1"/>
                                  </a:solidFill>
                                  <a:latin typeface="Cambria Math" panose="02040503050406030204" pitchFamily="18" charset="0"/>
                                </a:rPr>
                                <m:t>0≤</m:t>
                              </m:r>
                              <m:r>
                                <a:rPr lang="en-US" sz="2600" b="0" i="1" spc="-150" smtClean="0">
                                  <a:solidFill>
                                    <a:schemeClr val="bg1"/>
                                  </a:solidFill>
                                  <a:latin typeface="Cambria Math" panose="02040503050406030204" pitchFamily="18" charset="0"/>
                                </a:rPr>
                                <m:t>𝑥</m:t>
                              </m:r>
                              <m:r>
                                <a:rPr lang="en-US" sz="2600" b="0" i="1" spc="-150" smtClean="0">
                                  <a:solidFill>
                                    <a:schemeClr val="bg1"/>
                                  </a:solidFill>
                                  <a:latin typeface="Cambria Math" panose="02040503050406030204" pitchFamily="18" charset="0"/>
                                </a:rPr>
                                <m:t>&lt;1</m:t>
                              </m:r>
                            </m:e>
                            <m:e>
                              <m:r>
                                <a:rPr lang="en-US" sz="2600" i="1" spc="-150">
                                  <a:solidFill>
                                    <a:schemeClr val="bg1"/>
                                  </a:solidFill>
                                  <a:latin typeface="Cambria Math" panose="02040503050406030204" pitchFamily="18" charset="0"/>
                                </a:rPr>
                                <m:t>0.</m:t>
                              </m:r>
                              <m:r>
                                <a:rPr lang="en-US" sz="2600" b="0" i="1" spc="-150" smtClean="0">
                                  <a:solidFill>
                                    <a:schemeClr val="bg1"/>
                                  </a:solidFill>
                                  <a:latin typeface="Cambria Math" panose="02040503050406030204" pitchFamily="18" charset="0"/>
                                </a:rPr>
                                <m:t>7</m:t>
                              </m:r>
                              <m:r>
                                <a:rPr lang="en-US" sz="2600" i="1" spc="-150">
                                  <a:solidFill>
                                    <a:schemeClr val="bg1"/>
                                  </a:solidFill>
                                  <a:latin typeface="Cambria Math" panose="02040503050406030204" pitchFamily="18" charset="0"/>
                                </a:rPr>
                                <m:t>5,     </m:t>
                              </m:r>
                              <m:r>
                                <a:rPr lang="en-US" sz="2600" b="0" i="1" spc="-150" smtClean="0">
                                  <a:solidFill>
                                    <a:schemeClr val="bg1"/>
                                  </a:solidFill>
                                  <a:latin typeface="Cambria Math" panose="02040503050406030204" pitchFamily="18" charset="0"/>
                                </a:rPr>
                                <m:t>   1≤</m:t>
                              </m:r>
                              <m:r>
                                <a:rPr lang="en-US" sz="2600" b="0" i="1" spc="-150" smtClean="0">
                                  <a:solidFill>
                                    <a:schemeClr val="bg1"/>
                                  </a:solidFill>
                                  <a:latin typeface="Cambria Math" panose="02040503050406030204" pitchFamily="18" charset="0"/>
                                </a:rPr>
                                <m:t>𝑥</m:t>
                              </m:r>
                              <m:r>
                                <a:rPr lang="en-US" sz="2600" b="0" i="1" spc="-150" smtClean="0">
                                  <a:solidFill>
                                    <a:schemeClr val="bg1"/>
                                  </a:solidFill>
                                  <a:latin typeface="Cambria Math" panose="02040503050406030204" pitchFamily="18" charset="0"/>
                                </a:rPr>
                                <m:t>&lt;2</m:t>
                              </m:r>
                            </m:e>
                            <m:e>
                              <m:r>
                                <a:rPr lang="en-US" sz="2600" b="0" i="1" spc="-150" smtClean="0">
                                  <a:solidFill>
                                    <a:schemeClr val="bg1"/>
                                  </a:solidFill>
                                  <a:latin typeface="Cambria Math" panose="02040503050406030204" pitchFamily="18" charset="0"/>
                                </a:rPr>
                                <m:t>1</m:t>
                              </m:r>
                              <m:r>
                                <a:rPr lang="en-US" sz="2600" i="1" spc="-150">
                                  <a:solidFill>
                                    <a:schemeClr val="bg1"/>
                                  </a:solidFill>
                                  <a:latin typeface="Cambria Math" panose="02040503050406030204" pitchFamily="18" charset="0"/>
                                </a:rPr>
                                <m:t>,  </m:t>
                              </m:r>
                              <m:r>
                                <a:rPr lang="en-US" sz="2600" b="0" i="1" spc="-150" smtClean="0">
                                  <a:solidFill>
                                    <a:schemeClr val="bg1"/>
                                  </a:solidFill>
                                  <a:latin typeface="Cambria Math" panose="02040503050406030204" pitchFamily="18" charset="0"/>
                                </a:rPr>
                                <m:t>                    </m:t>
                              </m:r>
                              <m:r>
                                <a:rPr lang="en-US" sz="2600" b="0" i="1" spc="-150" smtClean="0">
                                  <a:solidFill>
                                    <a:schemeClr val="bg1"/>
                                  </a:solidFill>
                                  <a:latin typeface="Cambria Math" panose="02040503050406030204" pitchFamily="18" charset="0"/>
                                </a:rPr>
                                <m:t>𝑥</m:t>
                              </m:r>
                              <m:r>
                                <a:rPr lang="en-US" sz="2600" b="0" i="1" spc="-150" smtClean="0">
                                  <a:solidFill>
                                    <a:schemeClr val="bg1"/>
                                  </a:solidFill>
                                  <a:latin typeface="Cambria Math" panose="02040503050406030204" pitchFamily="18" charset="0"/>
                                </a:rPr>
                                <m:t>≥2</m:t>
                              </m:r>
                            </m:e>
                          </m:eqArr>
                        </m:e>
                      </m:d>
                    </m:oMath>
                  </m:oMathPara>
                </a14:m>
                <a:endParaRPr lang="en-BE" sz="2600" spc="-150" dirty="0">
                  <a:solidFill>
                    <a:schemeClr val="bg1"/>
                  </a:solidFill>
                </a:endParaRPr>
              </a:p>
            </p:txBody>
          </p:sp>
        </mc:Choice>
        <mc:Fallback xmlns="">
          <p:sp>
            <p:nvSpPr>
              <p:cNvPr id="7" name="Rectangle 6">
                <a:extLst>
                  <a:ext uri="{FF2B5EF4-FFF2-40B4-BE49-F238E27FC236}">
                    <a16:creationId xmlns:a16="http://schemas.microsoft.com/office/drawing/2014/main" id="{F6747607-CB1A-496E-8318-3A8EAA5A0456}"/>
                  </a:ext>
                </a:extLst>
              </p:cNvPr>
              <p:cNvSpPr>
                <a:spLocks noRot="1" noChangeAspect="1" noMove="1" noResize="1" noEditPoints="1" noAdjustHandles="1" noChangeArrowheads="1" noChangeShapeType="1" noTextEdit="1"/>
              </p:cNvSpPr>
              <p:nvPr/>
            </p:nvSpPr>
            <p:spPr>
              <a:xfrm>
                <a:off x="5743878" y="4444396"/>
                <a:ext cx="6185836" cy="1652440"/>
              </a:xfrm>
              <a:prstGeom prst="rect">
                <a:avLst/>
              </a:prstGeom>
              <a:blipFill>
                <a:blip r:embed="rId4"/>
                <a:stretch>
                  <a:fillRect/>
                </a:stretch>
              </a:blipFill>
            </p:spPr>
            <p:txBody>
              <a:bodyPr/>
              <a:lstStyle/>
              <a:p>
                <a:r>
                  <a:rPr lang="en-BE">
                    <a:noFill/>
                  </a:rPr>
                  <a:t> </a:t>
                </a:r>
              </a:p>
            </p:txBody>
          </p:sp>
        </mc:Fallback>
      </mc:AlternateContent>
    </p:spTree>
    <p:extLst>
      <p:ext uri="{BB962C8B-B14F-4D97-AF65-F5344CB8AC3E}">
        <p14:creationId xmlns:p14="http://schemas.microsoft.com/office/powerpoint/2010/main" val="1065640428"/>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D0735A-6315-4E27-AF1F-AF879DBBF868}"/>
              </a:ext>
            </a:extLst>
          </p:cNvPr>
          <p:cNvSpPr>
            <a:spLocks noGrp="1"/>
          </p:cNvSpPr>
          <p:nvPr>
            <p:ph type="title"/>
          </p:nvPr>
        </p:nvSpPr>
        <p:spPr/>
        <p:txBody>
          <a:bodyPr/>
          <a:lstStyle/>
          <a:p>
            <a:r>
              <a:rPr lang="en-US" dirty="0"/>
              <a:t>Cumulative distribution function</a:t>
            </a:r>
            <a:endParaRPr lang="en-B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E2DE9BB-3B4C-4057-B2A9-80769AF57D01}"/>
                  </a:ext>
                </a:extLst>
              </p:cNvPr>
              <p:cNvSpPr>
                <a:spLocks noGrp="1"/>
              </p:cNvSpPr>
              <p:nvPr>
                <p:ph idx="1"/>
              </p:nvPr>
            </p:nvSpPr>
            <p:spPr>
              <a:xfrm>
                <a:off x="838200" y="1718812"/>
                <a:ext cx="10515600" cy="4458151"/>
              </a:xfrm>
            </p:spPr>
            <p:txBody>
              <a:bodyPr/>
              <a:lstStyle/>
              <a:p>
                <a:r>
                  <a:rPr lang="en-US" dirty="0"/>
                  <a:t>Another way to represent distribution.</a:t>
                </a:r>
              </a:p>
              <a:p>
                <a:r>
                  <a:rPr lang="en-US" b="1" dirty="0"/>
                  <a:t>Cumulative distribution function (CDF)</a:t>
                </a:r>
                <a:r>
                  <a:rPr lang="en-US" dirty="0"/>
                  <a:t> of a random variable </a:t>
                </a:r>
                <a14:m>
                  <m:oMath xmlns:m="http://schemas.openxmlformats.org/officeDocument/2006/math">
                    <m:r>
                      <a:rPr lang="en-US" i="1" dirty="0" smtClean="0">
                        <a:latin typeface="Cambria Math" panose="02040503050406030204" pitchFamily="18" charset="0"/>
                      </a:rPr>
                      <m:t>𝑋</m:t>
                    </m:r>
                  </m:oMath>
                </a14:m>
                <a:r>
                  <a:rPr lang="en-US" dirty="0"/>
                  <a:t> is defined as follows:</a:t>
                </a:r>
              </a:p>
              <a:p>
                <a:endParaRPr lang="en-US" sz="1000" dirty="0"/>
              </a:p>
              <a:p>
                <a:pPr marL="0" indent="0" algn="ctr">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𝑋</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𝑋</m:t>
                          </m:r>
                          <m:r>
                            <a:rPr lang="en-US" b="0" i="1" smtClean="0">
                              <a:latin typeface="Cambria Math" panose="02040503050406030204" pitchFamily="18" charset="0"/>
                            </a:rPr>
                            <m:t>≤</m:t>
                          </m:r>
                          <m:r>
                            <a:rPr lang="en-US" b="0" i="1" smtClean="0">
                              <a:latin typeface="Cambria Math" panose="02040503050406030204" pitchFamily="18" charset="0"/>
                            </a:rPr>
                            <m:t>𝑥</m:t>
                          </m:r>
                        </m:e>
                      </m:d>
                      <m:r>
                        <a:rPr lang="en-US" b="0" i="1" smtClean="0">
                          <a:latin typeface="Cambria Math" panose="02040503050406030204" pitchFamily="18" charset="0"/>
                        </a:rPr>
                        <m:t>    ∀</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ℝ</m:t>
                      </m:r>
                    </m:oMath>
                  </m:oMathPara>
                </a14:m>
                <a:endParaRPr lang="en-US" dirty="0"/>
              </a:p>
              <a:p>
                <a:r>
                  <a:rPr lang="en-US" dirty="0"/>
                  <a:t>Example: </a:t>
                </a:r>
                <a14:m>
                  <m:oMath xmlns:m="http://schemas.openxmlformats.org/officeDocument/2006/math">
                    <m:r>
                      <a:rPr lang="en-US" i="1" dirty="0" smtClean="0">
                        <a:latin typeface="Cambria Math" panose="02040503050406030204" pitchFamily="18" charset="0"/>
                      </a:rPr>
                      <m:t>𝑋</m:t>
                    </m:r>
                  </m:oMath>
                </a14:m>
                <a:r>
                  <a:rPr lang="en-US" dirty="0"/>
                  <a:t> – total number of heads after two tosses of a coin.</a:t>
                </a:r>
                <a:br>
                  <a:rPr lang="en-US" dirty="0"/>
                </a:br>
                <a:endParaRPr lang="en-BE" dirty="0"/>
              </a:p>
            </p:txBody>
          </p:sp>
        </mc:Choice>
        <mc:Fallback xmlns="">
          <p:sp>
            <p:nvSpPr>
              <p:cNvPr id="3" name="Content Placeholder 2">
                <a:extLst>
                  <a:ext uri="{FF2B5EF4-FFF2-40B4-BE49-F238E27FC236}">
                    <a16:creationId xmlns:a16="http://schemas.microsoft.com/office/drawing/2014/main" id="{DE2DE9BB-3B4C-4057-B2A9-80769AF57D01}"/>
                  </a:ext>
                </a:extLst>
              </p:cNvPr>
              <p:cNvSpPr>
                <a:spLocks noGrp="1" noRot="1" noChangeAspect="1" noMove="1" noResize="1" noEditPoints="1" noAdjustHandles="1" noChangeArrowheads="1" noChangeShapeType="1" noTextEdit="1"/>
              </p:cNvSpPr>
              <p:nvPr>
                <p:ph idx="1"/>
              </p:nvPr>
            </p:nvSpPr>
            <p:spPr>
              <a:xfrm>
                <a:off x="838200" y="1718812"/>
                <a:ext cx="10515600" cy="4458151"/>
              </a:xfrm>
              <a:blipFill>
                <a:blip r:embed="rId2"/>
                <a:stretch>
                  <a:fillRect l="-1043" t="-2462"/>
                </a:stretch>
              </a:blipFill>
            </p:spPr>
            <p:txBody>
              <a:bodyPr/>
              <a:lstStyle/>
              <a:p>
                <a:r>
                  <a:rPr lang="en-BE">
                    <a:noFill/>
                  </a:rPr>
                  <a:t> </a:t>
                </a:r>
              </a:p>
            </p:txBody>
          </p:sp>
        </mc:Fallback>
      </mc:AlternateContent>
      <p:sp>
        <p:nvSpPr>
          <p:cNvPr id="4" name="Footer Placeholder 3">
            <a:extLst>
              <a:ext uri="{FF2B5EF4-FFF2-40B4-BE49-F238E27FC236}">
                <a16:creationId xmlns:a16="http://schemas.microsoft.com/office/drawing/2014/main" id="{FDE9DE18-D9F8-41C6-8287-12820EE84EB5}"/>
              </a:ext>
            </a:extLst>
          </p:cNvPr>
          <p:cNvSpPr>
            <a:spLocks noGrp="1"/>
          </p:cNvSpPr>
          <p:nvPr>
            <p:ph type="ftr" sz="quarter" idx="11"/>
          </p:nvPr>
        </p:nvSpPr>
        <p:spPr/>
        <p:txBody>
          <a:bodyPr/>
          <a:lstStyle/>
          <a:p>
            <a:r>
              <a:rPr lang="en-US"/>
              <a:t>Elementary Combinatorics and Probability - March 2021</a:t>
            </a:r>
            <a:endParaRPr lang="en-BE"/>
          </a:p>
        </p:txBody>
      </p:sp>
      <p:sp>
        <p:nvSpPr>
          <p:cNvPr id="5" name="Slide Number Placeholder 4">
            <a:extLst>
              <a:ext uri="{FF2B5EF4-FFF2-40B4-BE49-F238E27FC236}">
                <a16:creationId xmlns:a16="http://schemas.microsoft.com/office/drawing/2014/main" id="{85C4F7A1-D061-44C8-9AA3-AD7703CA1736}"/>
              </a:ext>
            </a:extLst>
          </p:cNvPr>
          <p:cNvSpPr>
            <a:spLocks noGrp="1"/>
          </p:cNvSpPr>
          <p:nvPr>
            <p:ph type="sldNum" sz="quarter" idx="12"/>
          </p:nvPr>
        </p:nvSpPr>
        <p:spPr/>
        <p:txBody>
          <a:bodyPr/>
          <a:lstStyle/>
          <a:p>
            <a:fld id="{08CF7B41-8972-4B54-B2ED-1FFF63F18177}" type="slidenum">
              <a:rPr lang="en-BE" smtClean="0"/>
              <a:t>176</a:t>
            </a:fld>
            <a:endParaRPr lang="en-BE"/>
          </a:p>
        </p:txBody>
      </p:sp>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160E41B2-6554-4F78-B1D7-514972F1A3B9}"/>
                  </a:ext>
                </a:extLst>
              </p:cNvPr>
              <p:cNvSpPr/>
              <p:nvPr/>
            </p:nvSpPr>
            <p:spPr>
              <a:xfrm>
                <a:off x="273521" y="4509570"/>
                <a:ext cx="5470357" cy="166051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600" i="1" spc="-150" smtClean="0">
                              <a:latin typeface="Cambria Math" panose="02040503050406030204" pitchFamily="18" charset="0"/>
                            </a:rPr>
                          </m:ctrlPr>
                        </m:sSubPr>
                        <m:e>
                          <m:r>
                            <a:rPr lang="en-US" sz="2600" i="1" spc="-150">
                              <a:latin typeface="Cambria Math" panose="02040503050406030204" pitchFamily="18" charset="0"/>
                            </a:rPr>
                            <m:t>𝑃</m:t>
                          </m:r>
                        </m:e>
                        <m:sub>
                          <m:r>
                            <a:rPr lang="en-US" sz="2600" i="1" spc="-150">
                              <a:latin typeface="Cambria Math" panose="02040503050406030204" pitchFamily="18" charset="0"/>
                            </a:rPr>
                            <m:t>𝑋</m:t>
                          </m:r>
                        </m:sub>
                      </m:sSub>
                      <m:d>
                        <m:dPr>
                          <m:ctrlPr>
                            <a:rPr lang="en-US" sz="2600" i="1" spc="-150">
                              <a:latin typeface="Cambria Math" panose="02040503050406030204" pitchFamily="18" charset="0"/>
                            </a:rPr>
                          </m:ctrlPr>
                        </m:dPr>
                        <m:e>
                          <m:r>
                            <a:rPr lang="en-US" sz="2600" i="1" spc="-150">
                              <a:latin typeface="Cambria Math" panose="02040503050406030204" pitchFamily="18" charset="0"/>
                            </a:rPr>
                            <m:t>𝑥</m:t>
                          </m:r>
                        </m:e>
                      </m:d>
                      <m:r>
                        <a:rPr lang="en-US" sz="2600" b="0" i="1" spc="-150" smtClean="0">
                          <a:latin typeface="Cambria Math" panose="02040503050406030204" pitchFamily="18" charset="0"/>
                        </a:rPr>
                        <m:t>=</m:t>
                      </m:r>
                      <m:r>
                        <a:rPr lang="en-US" sz="2600" b="0" i="1" spc="-150" smtClean="0">
                          <a:latin typeface="Cambria Math" panose="02040503050406030204" pitchFamily="18" charset="0"/>
                        </a:rPr>
                        <m:t>𝑃</m:t>
                      </m:r>
                      <m:d>
                        <m:dPr>
                          <m:ctrlPr>
                            <a:rPr lang="en-US" sz="2600" b="0" i="1" spc="-150" smtClean="0">
                              <a:latin typeface="Cambria Math" panose="02040503050406030204" pitchFamily="18" charset="0"/>
                            </a:rPr>
                          </m:ctrlPr>
                        </m:dPr>
                        <m:e>
                          <m:r>
                            <a:rPr lang="en-US" sz="2600" b="0" i="1" spc="-150" smtClean="0">
                              <a:latin typeface="Cambria Math" panose="02040503050406030204" pitchFamily="18" charset="0"/>
                            </a:rPr>
                            <m:t>𝑋</m:t>
                          </m:r>
                          <m:r>
                            <a:rPr lang="en-US" sz="2600" b="0" i="1" spc="-150" smtClean="0">
                              <a:latin typeface="Cambria Math" panose="02040503050406030204" pitchFamily="18" charset="0"/>
                            </a:rPr>
                            <m:t>=</m:t>
                          </m:r>
                          <m:r>
                            <a:rPr lang="en-US" sz="2600" b="0" i="1" spc="-150" smtClean="0">
                              <a:latin typeface="Cambria Math" panose="02040503050406030204" pitchFamily="18" charset="0"/>
                            </a:rPr>
                            <m:t>𝑥</m:t>
                          </m:r>
                        </m:e>
                      </m:d>
                      <m:r>
                        <a:rPr lang="en-US" sz="2600" i="1" spc="-150">
                          <a:latin typeface="Cambria Math" panose="02040503050406030204" pitchFamily="18" charset="0"/>
                        </a:rPr>
                        <m:t>=</m:t>
                      </m:r>
                      <m:d>
                        <m:dPr>
                          <m:begChr m:val="{"/>
                          <m:endChr m:val=""/>
                          <m:ctrlPr>
                            <a:rPr lang="en-US" sz="2600" i="1" spc="-150">
                              <a:latin typeface="Cambria Math" panose="02040503050406030204" pitchFamily="18" charset="0"/>
                            </a:rPr>
                          </m:ctrlPr>
                        </m:dPr>
                        <m:e>
                          <m:eqArr>
                            <m:eqArrPr>
                              <m:ctrlPr>
                                <a:rPr lang="en-US" sz="2600" i="1" spc="-150">
                                  <a:latin typeface="Cambria Math" panose="02040503050406030204" pitchFamily="18" charset="0"/>
                                </a:rPr>
                              </m:ctrlPr>
                            </m:eqArrPr>
                            <m:e>
                              <m:r>
                                <a:rPr lang="en-US" sz="2600" i="1" spc="-150">
                                  <a:latin typeface="Cambria Math" panose="02040503050406030204" pitchFamily="18" charset="0"/>
                                </a:rPr>
                                <m:t>0.25,     </m:t>
                              </m:r>
                              <m:r>
                                <a:rPr lang="en-US" sz="2600" i="1" spc="-150">
                                  <a:latin typeface="Cambria Math" panose="02040503050406030204" pitchFamily="18" charset="0"/>
                                </a:rPr>
                                <m:t>𝑥</m:t>
                              </m:r>
                              <m:r>
                                <a:rPr lang="en-US" sz="2600" i="1" spc="-150">
                                  <a:latin typeface="Cambria Math" panose="02040503050406030204" pitchFamily="18" charset="0"/>
                                </a:rPr>
                                <m:t>=0</m:t>
                              </m:r>
                            </m:e>
                            <m:e>
                              <m:r>
                                <a:rPr lang="en-US" sz="2600" i="1" spc="-150">
                                  <a:latin typeface="Cambria Math" panose="02040503050406030204" pitchFamily="18" charset="0"/>
                                </a:rPr>
                                <m:t>0.5,        </m:t>
                              </m:r>
                              <m:r>
                                <a:rPr lang="en-US" sz="2600" i="1" spc="-150">
                                  <a:latin typeface="Cambria Math" panose="02040503050406030204" pitchFamily="18" charset="0"/>
                                </a:rPr>
                                <m:t>𝑥</m:t>
                              </m:r>
                              <m:r>
                                <a:rPr lang="en-US" sz="2600" i="1" spc="-150">
                                  <a:latin typeface="Cambria Math" panose="02040503050406030204" pitchFamily="18" charset="0"/>
                                </a:rPr>
                                <m:t>=1</m:t>
                              </m:r>
                            </m:e>
                            <m:e>
                              <m:r>
                                <a:rPr lang="en-US" sz="2600" i="1" spc="-150">
                                  <a:latin typeface="Cambria Math" panose="02040503050406030204" pitchFamily="18" charset="0"/>
                                </a:rPr>
                                <m:t>0.25,     </m:t>
                              </m:r>
                              <m:r>
                                <a:rPr lang="en-US" sz="2600" i="1" spc="-150">
                                  <a:latin typeface="Cambria Math" panose="02040503050406030204" pitchFamily="18" charset="0"/>
                                </a:rPr>
                                <m:t>𝑥</m:t>
                              </m:r>
                              <m:r>
                                <a:rPr lang="en-US" sz="2600" i="1" spc="-150">
                                  <a:latin typeface="Cambria Math" panose="02040503050406030204" pitchFamily="18" charset="0"/>
                                </a:rPr>
                                <m:t>=3</m:t>
                              </m:r>
                            </m:e>
                            <m:e>
                              <m:r>
                                <a:rPr lang="en-US" sz="2600" i="1" spc="-150">
                                  <a:latin typeface="Cambria Math" panose="02040503050406030204" pitchFamily="18" charset="0"/>
                                </a:rPr>
                                <m:t>0,  </m:t>
                              </m:r>
                              <m:r>
                                <a:rPr lang="en-US" sz="2600" i="1" spc="-150">
                                  <a:latin typeface="Cambria Math" panose="02040503050406030204" pitchFamily="18" charset="0"/>
                                </a:rPr>
                                <m:t>𝑜𝑡h𝑒𝑟𝑤𝑖𝑠𝑒</m:t>
                              </m:r>
                            </m:e>
                          </m:eqArr>
                        </m:e>
                      </m:d>
                    </m:oMath>
                  </m:oMathPara>
                </a14:m>
                <a:endParaRPr lang="en-BE" sz="2600" spc="-150" dirty="0"/>
              </a:p>
            </p:txBody>
          </p:sp>
        </mc:Choice>
        <mc:Fallback xmlns="">
          <p:sp>
            <p:nvSpPr>
              <p:cNvPr id="6" name="Rectangle 5">
                <a:extLst>
                  <a:ext uri="{FF2B5EF4-FFF2-40B4-BE49-F238E27FC236}">
                    <a16:creationId xmlns:a16="http://schemas.microsoft.com/office/drawing/2014/main" id="{160E41B2-6554-4F78-B1D7-514972F1A3B9}"/>
                  </a:ext>
                </a:extLst>
              </p:cNvPr>
              <p:cNvSpPr>
                <a:spLocks noRot="1" noChangeAspect="1" noMove="1" noResize="1" noEditPoints="1" noAdjustHandles="1" noChangeArrowheads="1" noChangeShapeType="1" noTextEdit="1"/>
              </p:cNvSpPr>
              <p:nvPr/>
            </p:nvSpPr>
            <p:spPr>
              <a:xfrm>
                <a:off x="273521" y="4509570"/>
                <a:ext cx="5470357" cy="1660519"/>
              </a:xfrm>
              <a:prstGeom prst="rect">
                <a:avLst/>
              </a:prstGeom>
              <a:blipFill>
                <a:blip r:embed="rId3"/>
                <a:stretch>
                  <a:fillRect/>
                </a:stretch>
              </a:blipFill>
            </p:spPr>
            <p:txBody>
              <a:bodyPr/>
              <a:lstStyle/>
              <a:p>
                <a:r>
                  <a:rPr lang="en-BE">
                    <a:noFill/>
                  </a:rPr>
                  <a:t> </a:t>
                </a:r>
              </a:p>
            </p:txBody>
          </p:sp>
        </mc:Fallback>
      </mc:AlternateContent>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F6747607-CB1A-496E-8318-3A8EAA5A0456}"/>
                  </a:ext>
                </a:extLst>
              </p:cNvPr>
              <p:cNvSpPr/>
              <p:nvPr/>
            </p:nvSpPr>
            <p:spPr>
              <a:xfrm>
                <a:off x="5743878" y="4444396"/>
                <a:ext cx="6185836" cy="165244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600" i="1" spc="-150" smtClean="0">
                              <a:latin typeface="Cambria Math" panose="02040503050406030204" pitchFamily="18" charset="0"/>
                            </a:rPr>
                          </m:ctrlPr>
                        </m:sSubPr>
                        <m:e>
                          <m:r>
                            <a:rPr lang="en-US" sz="2600" b="0" i="1" spc="-150" smtClean="0">
                              <a:latin typeface="Cambria Math" panose="02040503050406030204" pitchFamily="18" charset="0"/>
                            </a:rPr>
                            <m:t>𝐹</m:t>
                          </m:r>
                        </m:e>
                        <m:sub>
                          <m:r>
                            <a:rPr lang="en-US" sz="2600" i="1" spc="-150">
                              <a:latin typeface="Cambria Math" panose="02040503050406030204" pitchFamily="18" charset="0"/>
                            </a:rPr>
                            <m:t>𝑋</m:t>
                          </m:r>
                        </m:sub>
                      </m:sSub>
                      <m:d>
                        <m:dPr>
                          <m:ctrlPr>
                            <a:rPr lang="en-US" sz="2600" i="1" spc="-150">
                              <a:latin typeface="Cambria Math" panose="02040503050406030204" pitchFamily="18" charset="0"/>
                            </a:rPr>
                          </m:ctrlPr>
                        </m:dPr>
                        <m:e>
                          <m:r>
                            <a:rPr lang="en-US" sz="2600" i="1" spc="-150">
                              <a:latin typeface="Cambria Math" panose="02040503050406030204" pitchFamily="18" charset="0"/>
                            </a:rPr>
                            <m:t>𝑥</m:t>
                          </m:r>
                        </m:e>
                      </m:d>
                      <m:r>
                        <a:rPr lang="en-US" sz="2600" b="0" i="1" spc="-150" smtClean="0">
                          <a:latin typeface="Cambria Math" panose="02040503050406030204" pitchFamily="18" charset="0"/>
                        </a:rPr>
                        <m:t>=</m:t>
                      </m:r>
                      <m:r>
                        <a:rPr lang="en-US" sz="2600" b="0" i="1" spc="-150" smtClean="0">
                          <a:latin typeface="Cambria Math" panose="02040503050406030204" pitchFamily="18" charset="0"/>
                        </a:rPr>
                        <m:t>𝑃</m:t>
                      </m:r>
                      <m:d>
                        <m:dPr>
                          <m:ctrlPr>
                            <a:rPr lang="en-US" sz="2600" b="0" i="1" spc="-150" smtClean="0">
                              <a:latin typeface="Cambria Math" panose="02040503050406030204" pitchFamily="18" charset="0"/>
                            </a:rPr>
                          </m:ctrlPr>
                        </m:dPr>
                        <m:e>
                          <m:r>
                            <a:rPr lang="en-US" sz="2600" b="0" i="1" spc="-150" smtClean="0">
                              <a:latin typeface="Cambria Math" panose="02040503050406030204" pitchFamily="18" charset="0"/>
                            </a:rPr>
                            <m:t>𝑋</m:t>
                          </m:r>
                          <m:r>
                            <a:rPr lang="en-US" sz="2600" b="0" i="1" spc="-150" smtClean="0">
                              <a:latin typeface="Cambria Math" panose="02040503050406030204" pitchFamily="18" charset="0"/>
                            </a:rPr>
                            <m:t>≤</m:t>
                          </m:r>
                          <m:r>
                            <a:rPr lang="en-US" sz="2600" b="0" i="1" spc="-150" smtClean="0">
                              <a:latin typeface="Cambria Math" panose="02040503050406030204" pitchFamily="18" charset="0"/>
                            </a:rPr>
                            <m:t>𝑥</m:t>
                          </m:r>
                        </m:e>
                      </m:d>
                      <m:r>
                        <a:rPr lang="en-US" sz="2600" i="1" spc="-150">
                          <a:latin typeface="Cambria Math" panose="02040503050406030204" pitchFamily="18" charset="0"/>
                        </a:rPr>
                        <m:t>=</m:t>
                      </m:r>
                      <m:d>
                        <m:dPr>
                          <m:begChr m:val="{"/>
                          <m:endChr m:val=""/>
                          <m:ctrlPr>
                            <a:rPr lang="en-US" sz="2600" i="1" spc="-150">
                              <a:latin typeface="Cambria Math" panose="02040503050406030204" pitchFamily="18" charset="0"/>
                            </a:rPr>
                          </m:ctrlPr>
                        </m:dPr>
                        <m:e>
                          <m:eqArr>
                            <m:eqArrPr>
                              <m:ctrlPr>
                                <a:rPr lang="en-US" sz="2600" i="1" spc="-150">
                                  <a:latin typeface="Cambria Math" panose="02040503050406030204" pitchFamily="18" charset="0"/>
                                </a:rPr>
                              </m:ctrlPr>
                            </m:eqArrPr>
                            <m:e>
                              <m:r>
                                <a:rPr lang="en-US" sz="2600" i="1" spc="-150">
                                  <a:latin typeface="Cambria Math" panose="02040503050406030204" pitchFamily="18" charset="0"/>
                                </a:rPr>
                                <m:t>0,    </m:t>
                              </m:r>
                              <m:r>
                                <a:rPr lang="en-US" sz="2600" b="0" i="1" spc="-150" smtClean="0">
                                  <a:latin typeface="Cambria Math" panose="02040503050406030204" pitchFamily="18" charset="0"/>
                                </a:rPr>
                                <m:t>                 </m:t>
                              </m:r>
                              <m:r>
                                <a:rPr lang="en-US" sz="2600" i="1" spc="-150">
                                  <a:latin typeface="Cambria Math" panose="02040503050406030204" pitchFamily="18" charset="0"/>
                                </a:rPr>
                                <m:t> </m:t>
                              </m:r>
                              <m:r>
                                <a:rPr lang="en-US" sz="2600" i="1" spc="-150">
                                  <a:latin typeface="Cambria Math" panose="02040503050406030204" pitchFamily="18" charset="0"/>
                                </a:rPr>
                                <m:t>𝑥</m:t>
                              </m:r>
                              <m:r>
                                <a:rPr lang="en-US" sz="2600" b="0" i="1" spc="-150" smtClean="0">
                                  <a:latin typeface="Cambria Math" panose="02040503050406030204" pitchFamily="18" charset="0"/>
                                </a:rPr>
                                <m:t>&lt;</m:t>
                              </m:r>
                              <m:r>
                                <a:rPr lang="en-US" sz="2600" i="1" spc="-150">
                                  <a:latin typeface="Cambria Math" panose="02040503050406030204" pitchFamily="18" charset="0"/>
                                </a:rPr>
                                <m:t>0</m:t>
                              </m:r>
                            </m:e>
                            <m:e>
                              <m:r>
                                <a:rPr lang="en-US" sz="2600" i="1" spc="-150">
                                  <a:latin typeface="Cambria Math" panose="02040503050406030204" pitchFamily="18" charset="0"/>
                                </a:rPr>
                                <m:t>0.</m:t>
                              </m:r>
                              <m:r>
                                <a:rPr lang="en-US" sz="2600" b="0" i="1" spc="-150" smtClean="0">
                                  <a:latin typeface="Cambria Math" panose="02040503050406030204" pitchFamily="18" charset="0"/>
                                </a:rPr>
                                <m:t>2</m:t>
                              </m:r>
                              <m:r>
                                <a:rPr lang="en-US" sz="2600" i="1" spc="-150">
                                  <a:latin typeface="Cambria Math" panose="02040503050406030204" pitchFamily="18" charset="0"/>
                                </a:rPr>
                                <m:t>5,        </m:t>
                              </m:r>
                              <m:r>
                                <a:rPr lang="en-US" sz="2600" b="0" i="1" spc="-150" smtClean="0">
                                  <a:latin typeface="Cambria Math" panose="02040503050406030204" pitchFamily="18" charset="0"/>
                                </a:rPr>
                                <m:t>0≤</m:t>
                              </m:r>
                              <m:r>
                                <a:rPr lang="en-US" sz="2600" b="0" i="1" spc="-150" smtClean="0">
                                  <a:latin typeface="Cambria Math" panose="02040503050406030204" pitchFamily="18" charset="0"/>
                                </a:rPr>
                                <m:t>𝑥</m:t>
                              </m:r>
                              <m:r>
                                <a:rPr lang="en-US" sz="2600" b="0" i="1" spc="-150" smtClean="0">
                                  <a:latin typeface="Cambria Math" panose="02040503050406030204" pitchFamily="18" charset="0"/>
                                </a:rPr>
                                <m:t>&lt;1</m:t>
                              </m:r>
                            </m:e>
                            <m:e>
                              <m:r>
                                <a:rPr lang="en-US" sz="2600" i="1" spc="-150">
                                  <a:latin typeface="Cambria Math" panose="02040503050406030204" pitchFamily="18" charset="0"/>
                                </a:rPr>
                                <m:t>0.</m:t>
                              </m:r>
                              <m:r>
                                <a:rPr lang="en-US" sz="2600" b="0" i="1" spc="-150" smtClean="0">
                                  <a:latin typeface="Cambria Math" panose="02040503050406030204" pitchFamily="18" charset="0"/>
                                </a:rPr>
                                <m:t>7</m:t>
                              </m:r>
                              <m:r>
                                <a:rPr lang="en-US" sz="2600" i="1" spc="-150">
                                  <a:latin typeface="Cambria Math" panose="02040503050406030204" pitchFamily="18" charset="0"/>
                                </a:rPr>
                                <m:t>5,     </m:t>
                              </m:r>
                              <m:r>
                                <a:rPr lang="en-US" sz="2600" b="0" i="1" spc="-150" smtClean="0">
                                  <a:latin typeface="Cambria Math" panose="02040503050406030204" pitchFamily="18" charset="0"/>
                                </a:rPr>
                                <m:t>   1≤</m:t>
                              </m:r>
                              <m:r>
                                <a:rPr lang="en-US" sz="2600" b="0" i="1" spc="-150" smtClean="0">
                                  <a:latin typeface="Cambria Math" panose="02040503050406030204" pitchFamily="18" charset="0"/>
                                </a:rPr>
                                <m:t>𝑥</m:t>
                              </m:r>
                              <m:r>
                                <a:rPr lang="en-US" sz="2600" b="0" i="1" spc="-150" smtClean="0">
                                  <a:latin typeface="Cambria Math" panose="02040503050406030204" pitchFamily="18" charset="0"/>
                                </a:rPr>
                                <m:t>&lt;2</m:t>
                              </m:r>
                            </m:e>
                            <m:e>
                              <m:r>
                                <a:rPr lang="en-US" sz="2600" b="0" i="1" spc="-150" smtClean="0">
                                  <a:latin typeface="Cambria Math" panose="02040503050406030204" pitchFamily="18" charset="0"/>
                                </a:rPr>
                                <m:t>1</m:t>
                              </m:r>
                              <m:r>
                                <a:rPr lang="en-US" sz="2600" i="1" spc="-150">
                                  <a:latin typeface="Cambria Math" panose="02040503050406030204" pitchFamily="18" charset="0"/>
                                </a:rPr>
                                <m:t>,  </m:t>
                              </m:r>
                              <m:r>
                                <a:rPr lang="en-US" sz="2600" b="0" i="1" spc="-150" smtClean="0">
                                  <a:latin typeface="Cambria Math" panose="02040503050406030204" pitchFamily="18" charset="0"/>
                                </a:rPr>
                                <m:t>                    </m:t>
                              </m:r>
                              <m:r>
                                <a:rPr lang="en-US" sz="2600" b="0" i="1" spc="-150" smtClean="0">
                                  <a:latin typeface="Cambria Math" panose="02040503050406030204" pitchFamily="18" charset="0"/>
                                </a:rPr>
                                <m:t>𝑥</m:t>
                              </m:r>
                              <m:r>
                                <a:rPr lang="en-US" sz="2600" b="0" i="1" spc="-150" smtClean="0">
                                  <a:latin typeface="Cambria Math" panose="02040503050406030204" pitchFamily="18" charset="0"/>
                                </a:rPr>
                                <m:t>≥2</m:t>
                              </m:r>
                            </m:e>
                          </m:eqArr>
                        </m:e>
                      </m:d>
                    </m:oMath>
                  </m:oMathPara>
                </a14:m>
                <a:endParaRPr lang="en-BE" sz="2600" spc="-150" dirty="0"/>
              </a:p>
            </p:txBody>
          </p:sp>
        </mc:Choice>
        <mc:Fallback xmlns="">
          <p:sp>
            <p:nvSpPr>
              <p:cNvPr id="7" name="Rectangle 6">
                <a:extLst>
                  <a:ext uri="{FF2B5EF4-FFF2-40B4-BE49-F238E27FC236}">
                    <a16:creationId xmlns:a16="http://schemas.microsoft.com/office/drawing/2014/main" id="{F6747607-CB1A-496E-8318-3A8EAA5A0456}"/>
                  </a:ext>
                </a:extLst>
              </p:cNvPr>
              <p:cNvSpPr>
                <a:spLocks noRot="1" noChangeAspect="1" noMove="1" noResize="1" noEditPoints="1" noAdjustHandles="1" noChangeArrowheads="1" noChangeShapeType="1" noTextEdit="1"/>
              </p:cNvSpPr>
              <p:nvPr/>
            </p:nvSpPr>
            <p:spPr>
              <a:xfrm>
                <a:off x="5743878" y="4444396"/>
                <a:ext cx="6185836" cy="1652440"/>
              </a:xfrm>
              <a:prstGeom prst="rect">
                <a:avLst/>
              </a:prstGeom>
              <a:blipFill>
                <a:blip r:embed="rId4"/>
                <a:stretch>
                  <a:fillRect/>
                </a:stretch>
              </a:blipFill>
            </p:spPr>
            <p:txBody>
              <a:bodyPr/>
              <a:lstStyle/>
              <a:p>
                <a:r>
                  <a:rPr lang="en-BE">
                    <a:noFill/>
                  </a:rPr>
                  <a:t> </a:t>
                </a:r>
              </a:p>
            </p:txBody>
          </p:sp>
        </mc:Fallback>
      </mc:AlternateContent>
    </p:spTree>
    <p:extLst>
      <p:ext uri="{BB962C8B-B14F-4D97-AF65-F5344CB8AC3E}">
        <p14:creationId xmlns:p14="http://schemas.microsoft.com/office/powerpoint/2010/main" val="1919654781"/>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D74AB-2224-49D5-B062-C2625098C597}"/>
              </a:ext>
            </a:extLst>
          </p:cNvPr>
          <p:cNvSpPr>
            <a:spLocks noGrp="1"/>
          </p:cNvSpPr>
          <p:nvPr>
            <p:ph type="title"/>
          </p:nvPr>
        </p:nvSpPr>
        <p:spPr/>
        <p:txBody>
          <a:bodyPr/>
          <a:lstStyle/>
          <a:p>
            <a:r>
              <a:rPr lang="en-US" dirty="0"/>
              <a:t>PMF and CDF: example</a:t>
            </a:r>
            <a:endParaRPr lang="en-B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DDF4588-345E-47A5-BB67-09471D7D0C08}"/>
                  </a:ext>
                </a:extLst>
              </p:cNvPr>
              <p:cNvSpPr>
                <a:spLocks noGrp="1"/>
              </p:cNvSpPr>
              <p:nvPr>
                <p:ph idx="1"/>
              </p:nvPr>
            </p:nvSpPr>
            <p:spPr/>
            <p:txBody>
              <a:bodyPr/>
              <a:lstStyle/>
              <a:p>
                <a:r>
                  <a:rPr lang="en-US" dirty="0"/>
                  <a:t>You are rolling a fair die. </a:t>
                </a:r>
                <a14:m>
                  <m:oMath xmlns:m="http://schemas.openxmlformats.org/officeDocument/2006/math">
                    <m:r>
                      <a:rPr lang="en-US" b="0" i="1" smtClean="0">
                        <a:latin typeface="Cambria Math" panose="02040503050406030204" pitchFamily="18" charset="0"/>
                      </a:rPr>
                      <m:t>𝑌</m:t>
                    </m:r>
                  </m:oMath>
                </a14:m>
                <a:r>
                  <a:rPr lang="en-US" dirty="0"/>
                  <a:t> – the outcome.</a:t>
                </a:r>
              </a:p>
              <a:p>
                <a:r>
                  <a:rPr lang="en-US" dirty="0"/>
                  <a:t>Define PMF </a:t>
                </a:r>
                <a14:m>
                  <m:oMath xmlns:m="http://schemas.openxmlformats.org/officeDocument/2006/math">
                    <m:sSub>
                      <m:sSubPr>
                        <m:ctrlPr>
                          <a:rPr lang="en-US" i="1" spc="-200">
                            <a:latin typeface="Cambria Math" panose="02040503050406030204" pitchFamily="18" charset="0"/>
                          </a:rPr>
                        </m:ctrlPr>
                      </m:sSubPr>
                      <m:e>
                        <m:r>
                          <a:rPr lang="en-US" i="1" spc="-200">
                            <a:latin typeface="Cambria Math" panose="02040503050406030204" pitchFamily="18" charset="0"/>
                          </a:rPr>
                          <m:t>𝑃</m:t>
                        </m:r>
                      </m:e>
                      <m:sub>
                        <m:r>
                          <a:rPr lang="en-US" i="1" spc="-200">
                            <a:latin typeface="Cambria Math" panose="02040503050406030204" pitchFamily="18" charset="0"/>
                          </a:rPr>
                          <m:t>𝑌</m:t>
                        </m:r>
                      </m:sub>
                    </m:sSub>
                    <m:d>
                      <m:dPr>
                        <m:ctrlPr>
                          <a:rPr lang="en-US" i="1" spc="-200">
                            <a:latin typeface="Cambria Math" panose="02040503050406030204" pitchFamily="18" charset="0"/>
                          </a:rPr>
                        </m:ctrlPr>
                      </m:dPr>
                      <m:e>
                        <m:r>
                          <a:rPr lang="en-US" i="1" spc="-200">
                            <a:latin typeface="Cambria Math" panose="02040503050406030204" pitchFamily="18" charset="0"/>
                          </a:rPr>
                          <m:t>𝑦</m:t>
                        </m:r>
                      </m:e>
                    </m:d>
                    <m:r>
                      <a:rPr lang="en-US" i="1" spc="-200">
                        <a:latin typeface="Cambria Math" panose="02040503050406030204" pitchFamily="18" charset="0"/>
                      </a:rPr>
                      <m:t> </m:t>
                    </m:r>
                  </m:oMath>
                </a14:m>
                <a:r>
                  <a:rPr lang="en-US" dirty="0"/>
                  <a:t>and CDF </a:t>
                </a:r>
                <a14:m>
                  <m:oMath xmlns:m="http://schemas.openxmlformats.org/officeDocument/2006/math">
                    <m:sSub>
                      <m:sSubPr>
                        <m:ctrlPr>
                          <a:rPr lang="en-US" i="1" spc="-200">
                            <a:latin typeface="Cambria Math" panose="02040503050406030204" pitchFamily="18" charset="0"/>
                          </a:rPr>
                        </m:ctrlPr>
                      </m:sSubPr>
                      <m:e>
                        <m:r>
                          <a:rPr lang="en-US" i="1" spc="-200">
                            <a:latin typeface="Cambria Math" panose="02040503050406030204" pitchFamily="18" charset="0"/>
                          </a:rPr>
                          <m:t>𝐹</m:t>
                        </m:r>
                      </m:e>
                      <m:sub>
                        <m:r>
                          <a:rPr lang="en-US" i="1" spc="-200">
                            <a:latin typeface="Cambria Math" panose="02040503050406030204" pitchFamily="18" charset="0"/>
                          </a:rPr>
                          <m:t>𝑌</m:t>
                        </m:r>
                      </m:sub>
                    </m:sSub>
                    <m:d>
                      <m:dPr>
                        <m:ctrlPr>
                          <a:rPr lang="en-US" i="1" spc="-200">
                            <a:latin typeface="Cambria Math" panose="02040503050406030204" pitchFamily="18" charset="0"/>
                          </a:rPr>
                        </m:ctrlPr>
                      </m:dPr>
                      <m:e>
                        <m:r>
                          <a:rPr lang="en-US" i="1" spc="-200">
                            <a:latin typeface="Cambria Math" panose="02040503050406030204" pitchFamily="18" charset="0"/>
                          </a:rPr>
                          <m:t>𝑦</m:t>
                        </m:r>
                      </m:e>
                    </m:d>
                    <m:r>
                      <a:rPr lang="en-US" i="1" spc="-200">
                        <a:latin typeface="Cambria Math" panose="02040503050406030204" pitchFamily="18" charset="0"/>
                      </a:rPr>
                      <m:t> </m:t>
                    </m:r>
                  </m:oMath>
                </a14:m>
                <a:r>
                  <a:rPr lang="en-US" dirty="0"/>
                  <a:t>of </a:t>
                </a:r>
                <a14:m>
                  <m:oMath xmlns:m="http://schemas.openxmlformats.org/officeDocument/2006/math">
                    <m:r>
                      <a:rPr lang="en-US" i="1">
                        <a:latin typeface="Cambria Math" panose="02040503050406030204" pitchFamily="18" charset="0"/>
                      </a:rPr>
                      <m:t>𝑌</m:t>
                    </m:r>
                  </m:oMath>
                </a14:m>
                <a:r>
                  <a:rPr lang="en-US" dirty="0"/>
                  <a:t>.</a:t>
                </a:r>
              </a:p>
              <a:p>
                <a:endParaRPr lang="en-US" dirty="0"/>
              </a:p>
              <a:p>
                <a:pPr marL="0" indent="0">
                  <a:buNone/>
                </a:pPr>
                <a:endParaRPr lang="en-BE" spc="-200" dirty="0"/>
              </a:p>
            </p:txBody>
          </p:sp>
        </mc:Choice>
        <mc:Fallback xmlns="">
          <p:sp>
            <p:nvSpPr>
              <p:cNvPr id="3" name="Content Placeholder 2">
                <a:extLst>
                  <a:ext uri="{FF2B5EF4-FFF2-40B4-BE49-F238E27FC236}">
                    <a16:creationId xmlns:a16="http://schemas.microsoft.com/office/drawing/2014/main" id="{EDDF4588-345E-47A5-BB67-09471D7D0C08}"/>
                  </a:ext>
                </a:extLst>
              </p:cNvPr>
              <p:cNvSpPr>
                <a:spLocks noGrp="1" noRot="1" noChangeAspect="1" noMove="1" noResize="1" noEditPoints="1" noAdjustHandles="1" noChangeArrowheads="1" noChangeShapeType="1" noTextEdit="1"/>
              </p:cNvSpPr>
              <p:nvPr>
                <p:ph idx="1"/>
              </p:nvPr>
            </p:nvSpPr>
            <p:spPr>
              <a:blipFill>
                <a:blip r:embed="rId2"/>
                <a:stretch>
                  <a:fillRect l="-1043" t="-2381"/>
                </a:stretch>
              </a:blipFill>
            </p:spPr>
            <p:txBody>
              <a:bodyPr/>
              <a:lstStyle/>
              <a:p>
                <a:r>
                  <a:rPr lang="en-BE">
                    <a:noFill/>
                  </a:rPr>
                  <a:t> </a:t>
                </a:r>
              </a:p>
            </p:txBody>
          </p:sp>
        </mc:Fallback>
      </mc:AlternateContent>
      <p:sp>
        <p:nvSpPr>
          <p:cNvPr id="4" name="Footer Placeholder 3">
            <a:extLst>
              <a:ext uri="{FF2B5EF4-FFF2-40B4-BE49-F238E27FC236}">
                <a16:creationId xmlns:a16="http://schemas.microsoft.com/office/drawing/2014/main" id="{D20A8D04-A8A5-4C9E-8227-7B79EAF0984D}"/>
              </a:ext>
            </a:extLst>
          </p:cNvPr>
          <p:cNvSpPr>
            <a:spLocks noGrp="1"/>
          </p:cNvSpPr>
          <p:nvPr>
            <p:ph type="ftr" sz="quarter" idx="11"/>
          </p:nvPr>
        </p:nvSpPr>
        <p:spPr/>
        <p:txBody>
          <a:bodyPr/>
          <a:lstStyle/>
          <a:p>
            <a:r>
              <a:rPr lang="en-US"/>
              <a:t>Elementary Combinatorics and Probability - March 2021</a:t>
            </a:r>
            <a:endParaRPr lang="en-BE"/>
          </a:p>
        </p:txBody>
      </p:sp>
      <p:sp>
        <p:nvSpPr>
          <p:cNvPr id="5" name="Slide Number Placeholder 4">
            <a:extLst>
              <a:ext uri="{FF2B5EF4-FFF2-40B4-BE49-F238E27FC236}">
                <a16:creationId xmlns:a16="http://schemas.microsoft.com/office/drawing/2014/main" id="{D4C8A90B-C5B8-4A37-BEE8-4472CB541BAD}"/>
              </a:ext>
            </a:extLst>
          </p:cNvPr>
          <p:cNvSpPr>
            <a:spLocks noGrp="1"/>
          </p:cNvSpPr>
          <p:nvPr>
            <p:ph type="sldNum" sz="quarter" idx="12"/>
          </p:nvPr>
        </p:nvSpPr>
        <p:spPr/>
        <p:txBody>
          <a:bodyPr/>
          <a:lstStyle/>
          <a:p>
            <a:fld id="{08CF7B41-8972-4B54-B2ED-1FFF63F18177}" type="slidenum">
              <a:rPr lang="en-BE" smtClean="0"/>
              <a:t>177</a:t>
            </a:fld>
            <a:endParaRPr lang="en-BE"/>
          </a:p>
        </p:txBody>
      </p:sp>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C8787304-C08C-42E9-B270-69268BF08E12}"/>
                  </a:ext>
                </a:extLst>
              </p:cNvPr>
              <p:cNvSpPr/>
              <p:nvPr/>
            </p:nvSpPr>
            <p:spPr>
              <a:xfrm>
                <a:off x="133654" y="3121673"/>
                <a:ext cx="5378406" cy="294343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600" i="1" spc="-200">
                              <a:latin typeface="Cambria Math" panose="02040503050406030204" pitchFamily="18" charset="0"/>
                            </a:rPr>
                          </m:ctrlPr>
                        </m:sSubPr>
                        <m:e>
                          <m:r>
                            <a:rPr lang="en-US" sz="2600" i="1" spc="-200">
                              <a:latin typeface="Cambria Math" panose="02040503050406030204" pitchFamily="18" charset="0"/>
                            </a:rPr>
                            <m:t>𝑃</m:t>
                          </m:r>
                        </m:e>
                        <m:sub>
                          <m:r>
                            <a:rPr lang="en-US" sz="2600" i="1" spc="-200">
                              <a:latin typeface="Cambria Math" panose="02040503050406030204" pitchFamily="18" charset="0"/>
                            </a:rPr>
                            <m:t>𝑌</m:t>
                          </m:r>
                        </m:sub>
                      </m:sSub>
                      <m:d>
                        <m:dPr>
                          <m:ctrlPr>
                            <a:rPr lang="en-US" sz="2600" i="1" spc="-200">
                              <a:latin typeface="Cambria Math" panose="02040503050406030204" pitchFamily="18" charset="0"/>
                            </a:rPr>
                          </m:ctrlPr>
                        </m:dPr>
                        <m:e>
                          <m:r>
                            <a:rPr lang="en-US" sz="2600" i="1" spc="-200">
                              <a:latin typeface="Cambria Math" panose="02040503050406030204" pitchFamily="18" charset="0"/>
                            </a:rPr>
                            <m:t>𝑦</m:t>
                          </m:r>
                        </m:e>
                      </m:d>
                      <m:r>
                        <a:rPr lang="en-US" sz="2600" i="1" spc="-200">
                          <a:latin typeface="Cambria Math" panose="02040503050406030204" pitchFamily="18" charset="0"/>
                        </a:rPr>
                        <m:t>=</m:t>
                      </m:r>
                      <m:r>
                        <a:rPr lang="en-US" sz="2600" i="1" spc="-200">
                          <a:latin typeface="Cambria Math" panose="02040503050406030204" pitchFamily="18" charset="0"/>
                        </a:rPr>
                        <m:t>𝑃</m:t>
                      </m:r>
                      <m:d>
                        <m:dPr>
                          <m:ctrlPr>
                            <a:rPr lang="en-US" sz="2600" i="1" spc="-200">
                              <a:latin typeface="Cambria Math" panose="02040503050406030204" pitchFamily="18" charset="0"/>
                            </a:rPr>
                          </m:ctrlPr>
                        </m:dPr>
                        <m:e>
                          <m:r>
                            <a:rPr lang="en-US" sz="2600" i="1" spc="-200">
                              <a:latin typeface="Cambria Math" panose="02040503050406030204" pitchFamily="18" charset="0"/>
                            </a:rPr>
                            <m:t>𝑌</m:t>
                          </m:r>
                          <m:r>
                            <a:rPr lang="en-US" sz="2600" i="1" spc="-200">
                              <a:latin typeface="Cambria Math" panose="02040503050406030204" pitchFamily="18" charset="0"/>
                            </a:rPr>
                            <m:t>=</m:t>
                          </m:r>
                          <m:r>
                            <a:rPr lang="en-US" sz="2600" i="1" spc="-200">
                              <a:latin typeface="Cambria Math" panose="02040503050406030204" pitchFamily="18" charset="0"/>
                            </a:rPr>
                            <m:t>𝑦</m:t>
                          </m:r>
                        </m:e>
                      </m:d>
                      <m:r>
                        <a:rPr lang="en-US" sz="2600" i="1" spc="-200">
                          <a:latin typeface="Cambria Math" panose="02040503050406030204" pitchFamily="18" charset="0"/>
                        </a:rPr>
                        <m:t>=</m:t>
                      </m:r>
                      <m:d>
                        <m:dPr>
                          <m:begChr m:val="{"/>
                          <m:endChr m:val=""/>
                          <m:ctrlPr>
                            <a:rPr lang="en-US" sz="2600" i="1" spc="-200" smtClean="0">
                              <a:solidFill>
                                <a:schemeClr val="bg1"/>
                              </a:solidFill>
                              <a:latin typeface="Cambria Math" panose="02040503050406030204" pitchFamily="18" charset="0"/>
                            </a:rPr>
                          </m:ctrlPr>
                        </m:dPr>
                        <m:e>
                          <m:eqArr>
                            <m:eqArrPr>
                              <m:ctrlPr>
                                <a:rPr lang="en-US" sz="2600" i="1" spc="-200">
                                  <a:solidFill>
                                    <a:schemeClr val="bg1"/>
                                  </a:solidFill>
                                  <a:latin typeface="Cambria Math" panose="02040503050406030204" pitchFamily="18" charset="0"/>
                                </a:rPr>
                              </m:ctrlPr>
                            </m:eqArrPr>
                            <m:e>
                              <m:r>
                                <a:rPr lang="en-US" sz="2600" i="1" spc="-200">
                                  <a:solidFill>
                                    <a:schemeClr val="bg1"/>
                                  </a:solidFill>
                                  <a:latin typeface="Cambria Math" panose="02040503050406030204" pitchFamily="18" charset="0"/>
                                </a:rPr>
                                <m:t>1/6,      </m:t>
                              </m:r>
                              <m:r>
                                <a:rPr lang="en-US" sz="2600" i="1" spc="-200">
                                  <a:solidFill>
                                    <a:schemeClr val="bg1"/>
                                  </a:solidFill>
                                  <a:latin typeface="Cambria Math" panose="02040503050406030204" pitchFamily="18" charset="0"/>
                                </a:rPr>
                                <m:t>𝑥</m:t>
                              </m:r>
                              <m:r>
                                <a:rPr lang="en-US" sz="2600" i="1" spc="-200">
                                  <a:solidFill>
                                    <a:schemeClr val="bg1"/>
                                  </a:solidFill>
                                  <a:latin typeface="Cambria Math" panose="02040503050406030204" pitchFamily="18" charset="0"/>
                                </a:rPr>
                                <m:t>=1</m:t>
                              </m:r>
                            </m:e>
                            <m:e>
                              <m:r>
                                <a:rPr lang="en-US" sz="2600" i="1" spc="-200">
                                  <a:solidFill>
                                    <a:schemeClr val="bg1"/>
                                  </a:solidFill>
                                  <a:latin typeface="Cambria Math" panose="02040503050406030204" pitchFamily="18" charset="0"/>
                                </a:rPr>
                                <m:t>1/6,      </m:t>
                              </m:r>
                              <m:r>
                                <a:rPr lang="en-US" sz="2600" i="1" spc="-200">
                                  <a:solidFill>
                                    <a:schemeClr val="bg1"/>
                                  </a:solidFill>
                                  <a:latin typeface="Cambria Math" panose="02040503050406030204" pitchFamily="18" charset="0"/>
                                </a:rPr>
                                <m:t>𝑥</m:t>
                              </m:r>
                              <m:r>
                                <a:rPr lang="en-US" sz="2600" i="1" spc="-200">
                                  <a:solidFill>
                                    <a:schemeClr val="bg1"/>
                                  </a:solidFill>
                                  <a:latin typeface="Cambria Math" panose="02040503050406030204" pitchFamily="18" charset="0"/>
                                </a:rPr>
                                <m:t>=2</m:t>
                              </m:r>
                            </m:e>
                            <m:e>
                              <m:r>
                                <a:rPr lang="en-US" sz="2600" i="1" spc="-200">
                                  <a:solidFill>
                                    <a:schemeClr val="bg1"/>
                                  </a:solidFill>
                                  <a:latin typeface="Cambria Math" panose="02040503050406030204" pitchFamily="18" charset="0"/>
                                </a:rPr>
                                <m:t>1/6,      </m:t>
                              </m:r>
                              <m:r>
                                <a:rPr lang="en-US" sz="2600" i="1" spc="-200">
                                  <a:solidFill>
                                    <a:schemeClr val="bg1"/>
                                  </a:solidFill>
                                  <a:latin typeface="Cambria Math" panose="02040503050406030204" pitchFamily="18" charset="0"/>
                                </a:rPr>
                                <m:t>𝑥</m:t>
                              </m:r>
                              <m:r>
                                <a:rPr lang="en-US" sz="2600" i="1" spc="-200">
                                  <a:solidFill>
                                    <a:schemeClr val="bg1"/>
                                  </a:solidFill>
                                  <a:latin typeface="Cambria Math" panose="02040503050406030204" pitchFamily="18" charset="0"/>
                                </a:rPr>
                                <m:t>=3</m:t>
                              </m:r>
                            </m:e>
                            <m:e>
                              <m:r>
                                <a:rPr lang="en-US" sz="2600" i="1" spc="-200">
                                  <a:solidFill>
                                    <a:schemeClr val="bg1"/>
                                  </a:solidFill>
                                  <a:latin typeface="Cambria Math" panose="02040503050406030204" pitchFamily="18" charset="0"/>
                                </a:rPr>
                                <m:t>1/6,      </m:t>
                              </m:r>
                              <m:r>
                                <a:rPr lang="en-US" sz="2600" i="1" spc="-200">
                                  <a:solidFill>
                                    <a:schemeClr val="bg1"/>
                                  </a:solidFill>
                                  <a:latin typeface="Cambria Math" panose="02040503050406030204" pitchFamily="18" charset="0"/>
                                </a:rPr>
                                <m:t>𝑥</m:t>
                              </m:r>
                              <m:r>
                                <a:rPr lang="en-US" sz="2600" i="1" spc="-200">
                                  <a:solidFill>
                                    <a:schemeClr val="bg1"/>
                                  </a:solidFill>
                                  <a:latin typeface="Cambria Math" panose="02040503050406030204" pitchFamily="18" charset="0"/>
                                </a:rPr>
                                <m:t>=4</m:t>
                              </m:r>
                            </m:e>
                            <m:e>
                              <m:r>
                                <a:rPr lang="en-US" sz="2600" i="1" spc="-200">
                                  <a:solidFill>
                                    <a:schemeClr val="bg1"/>
                                  </a:solidFill>
                                  <a:latin typeface="Cambria Math" panose="02040503050406030204" pitchFamily="18" charset="0"/>
                                </a:rPr>
                                <m:t>1/6,      </m:t>
                              </m:r>
                              <m:r>
                                <a:rPr lang="en-US" sz="2600" i="1" spc="-200">
                                  <a:solidFill>
                                    <a:schemeClr val="bg1"/>
                                  </a:solidFill>
                                  <a:latin typeface="Cambria Math" panose="02040503050406030204" pitchFamily="18" charset="0"/>
                                </a:rPr>
                                <m:t>𝑥</m:t>
                              </m:r>
                              <m:r>
                                <a:rPr lang="en-US" sz="2600" i="1" spc="-200">
                                  <a:solidFill>
                                    <a:schemeClr val="bg1"/>
                                  </a:solidFill>
                                  <a:latin typeface="Cambria Math" panose="02040503050406030204" pitchFamily="18" charset="0"/>
                                </a:rPr>
                                <m:t>=5</m:t>
                              </m:r>
                            </m:e>
                            <m:e>
                              <m:r>
                                <a:rPr lang="en-US" sz="2600" i="1" spc="-200">
                                  <a:solidFill>
                                    <a:schemeClr val="bg1"/>
                                  </a:solidFill>
                                  <a:latin typeface="Cambria Math" panose="02040503050406030204" pitchFamily="18" charset="0"/>
                                </a:rPr>
                                <m:t>1/6,      </m:t>
                              </m:r>
                              <m:r>
                                <a:rPr lang="en-US" sz="2600" i="1" spc="-200">
                                  <a:solidFill>
                                    <a:schemeClr val="bg1"/>
                                  </a:solidFill>
                                  <a:latin typeface="Cambria Math" panose="02040503050406030204" pitchFamily="18" charset="0"/>
                                </a:rPr>
                                <m:t>𝑥</m:t>
                              </m:r>
                              <m:r>
                                <a:rPr lang="en-US" sz="2600" i="1" spc="-200">
                                  <a:solidFill>
                                    <a:schemeClr val="bg1"/>
                                  </a:solidFill>
                                  <a:latin typeface="Cambria Math" panose="02040503050406030204" pitchFamily="18" charset="0"/>
                                </a:rPr>
                                <m:t>=6</m:t>
                              </m:r>
                            </m:e>
                            <m:e>
                              <m:r>
                                <a:rPr lang="en-US" sz="2600" i="1" spc="-200">
                                  <a:solidFill>
                                    <a:schemeClr val="bg1"/>
                                  </a:solidFill>
                                  <a:latin typeface="Cambria Math" panose="02040503050406030204" pitchFamily="18" charset="0"/>
                                </a:rPr>
                                <m:t>0,  </m:t>
                              </m:r>
                              <m:r>
                                <a:rPr lang="en-US" sz="2600" i="1" spc="-200">
                                  <a:solidFill>
                                    <a:schemeClr val="bg1"/>
                                  </a:solidFill>
                                  <a:latin typeface="Cambria Math" panose="02040503050406030204" pitchFamily="18" charset="0"/>
                                </a:rPr>
                                <m:t>𝑜𝑡h𝑒𝑟𝑤𝑖𝑠𝑒</m:t>
                              </m:r>
                            </m:e>
                          </m:eqArr>
                        </m:e>
                      </m:d>
                    </m:oMath>
                  </m:oMathPara>
                </a14:m>
                <a:endParaRPr lang="en-BE" sz="2600" dirty="0"/>
              </a:p>
            </p:txBody>
          </p:sp>
        </mc:Choice>
        <mc:Fallback xmlns="">
          <p:sp>
            <p:nvSpPr>
              <p:cNvPr id="6" name="Rectangle 5">
                <a:extLst>
                  <a:ext uri="{FF2B5EF4-FFF2-40B4-BE49-F238E27FC236}">
                    <a16:creationId xmlns:a16="http://schemas.microsoft.com/office/drawing/2014/main" id="{C8787304-C08C-42E9-B270-69268BF08E12}"/>
                  </a:ext>
                </a:extLst>
              </p:cNvPr>
              <p:cNvSpPr>
                <a:spLocks noRot="1" noChangeAspect="1" noMove="1" noResize="1" noEditPoints="1" noAdjustHandles="1" noChangeArrowheads="1" noChangeShapeType="1" noTextEdit="1"/>
              </p:cNvSpPr>
              <p:nvPr/>
            </p:nvSpPr>
            <p:spPr>
              <a:xfrm>
                <a:off x="133654" y="3121673"/>
                <a:ext cx="5378406" cy="2943434"/>
              </a:xfrm>
              <a:prstGeom prst="rect">
                <a:avLst/>
              </a:prstGeom>
              <a:blipFill>
                <a:blip r:embed="rId3"/>
                <a:stretch>
                  <a:fillRect/>
                </a:stretch>
              </a:blipFill>
            </p:spPr>
            <p:txBody>
              <a:bodyPr/>
              <a:lstStyle/>
              <a:p>
                <a:r>
                  <a:rPr lang="en-BE">
                    <a:noFill/>
                  </a:rPr>
                  <a:t> </a:t>
                </a:r>
              </a:p>
            </p:txBody>
          </p:sp>
        </mc:Fallback>
      </mc:AlternateContent>
    </p:spTree>
    <p:extLst>
      <p:ext uri="{BB962C8B-B14F-4D97-AF65-F5344CB8AC3E}">
        <p14:creationId xmlns:p14="http://schemas.microsoft.com/office/powerpoint/2010/main" val="224434057"/>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D74AB-2224-49D5-B062-C2625098C597}"/>
              </a:ext>
            </a:extLst>
          </p:cNvPr>
          <p:cNvSpPr>
            <a:spLocks noGrp="1"/>
          </p:cNvSpPr>
          <p:nvPr>
            <p:ph type="title"/>
          </p:nvPr>
        </p:nvSpPr>
        <p:spPr/>
        <p:txBody>
          <a:bodyPr/>
          <a:lstStyle/>
          <a:p>
            <a:r>
              <a:rPr lang="en-US" dirty="0"/>
              <a:t>PMF and CDF: example</a:t>
            </a:r>
            <a:endParaRPr lang="en-B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DDF4588-345E-47A5-BB67-09471D7D0C08}"/>
                  </a:ext>
                </a:extLst>
              </p:cNvPr>
              <p:cNvSpPr>
                <a:spLocks noGrp="1"/>
              </p:cNvSpPr>
              <p:nvPr>
                <p:ph idx="1"/>
              </p:nvPr>
            </p:nvSpPr>
            <p:spPr/>
            <p:txBody>
              <a:bodyPr/>
              <a:lstStyle/>
              <a:p>
                <a:r>
                  <a:rPr lang="en-US" dirty="0"/>
                  <a:t>You are rolling a fair die. </a:t>
                </a:r>
                <a14:m>
                  <m:oMath xmlns:m="http://schemas.openxmlformats.org/officeDocument/2006/math">
                    <m:r>
                      <a:rPr lang="en-US" b="0" i="1" smtClean="0">
                        <a:latin typeface="Cambria Math" panose="02040503050406030204" pitchFamily="18" charset="0"/>
                      </a:rPr>
                      <m:t>𝑌</m:t>
                    </m:r>
                  </m:oMath>
                </a14:m>
                <a:r>
                  <a:rPr lang="en-US" dirty="0"/>
                  <a:t> – the outcome.</a:t>
                </a:r>
              </a:p>
              <a:p>
                <a:r>
                  <a:rPr lang="en-US" dirty="0"/>
                  <a:t>Define PMF </a:t>
                </a:r>
                <a14:m>
                  <m:oMath xmlns:m="http://schemas.openxmlformats.org/officeDocument/2006/math">
                    <m:sSub>
                      <m:sSubPr>
                        <m:ctrlPr>
                          <a:rPr lang="en-US" i="1" spc="-200">
                            <a:latin typeface="Cambria Math" panose="02040503050406030204" pitchFamily="18" charset="0"/>
                          </a:rPr>
                        </m:ctrlPr>
                      </m:sSubPr>
                      <m:e>
                        <m:r>
                          <a:rPr lang="en-US" i="1" spc="-200">
                            <a:latin typeface="Cambria Math" panose="02040503050406030204" pitchFamily="18" charset="0"/>
                          </a:rPr>
                          <m:t>𝑃</m:t>
                        </m:r>
                      </m:e>
                      <m:sub>
                        <m:r>
                          <a:rPr lang="en-US" i="1" spc="-200">
                            <a:latin typeface="Cambria Math" panose="02040503050406030204" pitchFamily="18" charset="0"/>
                          </a:rPr>
                          <m:t>𝑌</m:t>
                        </m:r>
                      </m:sub>
                    </m:sSub>
                    <m:d>
                      <m:dPr>
                        <m:ctrlPr>
                          <a:rPr lang="en-US" i="1" spc="-200">
                            <a:latin typeface="Cambria Math" panose="02040503050406030204" pitchFamily="18" charset="0"/>
                          </a:rPr>
                        </m:ctrlPr>
                      </m:dPr>
                      <m:e>
                        <m:r>
                          <a:rPr lang="en-US" i="1" spc="-200">
                            <a:latin typeface="Cambria Math" panose="02040503050406030204" pitchFamily="18" charset="0"/>
                          </a:rPr>
                          <m:t>𝑦</m:t>
                        </m:r>
                      </m:e>
                    </m:d>
                    <m:r>
                      <a:rPr lang="en-US" i="1" spc="-200">
                        <a:latin typeface="Cambria Math" panose="02040503050406030204" pitchFamily="18" charset="0"/>
                      </a:rPr>
                      <m:t> </m:t>
                    </m:r>
                  </m:oMath>
                </a14:m>
                <a:r>
                  <a:rPr lang="en-US" dirty="0"/>
                  <a:t>and CDF </a:t>
                </a:r>
                <a14:m>
                  <m:oMath xmlns:m="http://schemas.openxmlformats.org/officeDocument/2006/math">
                    <m:sSub>
                      <m:sSubPr>
                        <m:ctrlPr>
                          <a:rPr lang="en-US" i="1" spc="-200">
                            <a:latin typeface="Cambria Math" panose="02040503050406030204" pitchFamily="18" charset="0"/>
                          </a:rPr>
                        </m:ctrlPr>
                      </m:sSubPr>
                      <m:e>
                        <m:r>
                          <a:rPr lang="en-US" i="1" spc="-200">
                            <a:latin typeface="Cambria Math" panose="02040503050406030204" pitchFamily="18" charset="0"/>
                          </a:rPr>
                          <m:t>𝐹</m:t>
                        </m:r>
                      </m:e>
                      <m:sub>
                        <m:r>
                          <a:rPr lang="en-US" i="1" spc="-200">
                            <a:latin typeface="Cambria Math" panose="02040503050406030204" pitchFamily="18" charset="0"/>
                          </a:rPr>
                          <m:t>𝑌</m:t>
                        </m:r>
                      </m:sub>
                    </m:sSub>
                    <m:d>
                      <m:dPr>
                        <m:ctrlPr>
                          <a:rPr lang="en-US" i="1" spc="-200">
                            <a:latin typeface="Cambria Math" panose="02040503050406030204" pitchFamily="18" charset="0"/>
                          </a:rPr>
                        </m:ctrlPr>
                      </m:dPr>
                      <m:e>
                        <m:r>
                          <a:rPr lang="en-US" i="1" spc="-200">
                            <a:latin typeface="Cambria Math" panose="02040503050406030204" pitchFamily="18" charset="0"/>
                          </a:rPr>
                          <m:t>𝑦</m:t>
                        </m:r>
                      </m:e>
                    </m:d>
                    <m:r>
                      <a:rPr lang="en-US" i="1" spc="-200">
                        <a:latin typeface="Cambria Math" panose="02040503050406030204" pitchFamily="18" charset="0"/>
                      </a:rPr>
                      <m:t> </m:t>
                    </m:r>
                  </m:oMath>
                </a14:m>
                <a:r>
                  <a:rPr lang="en-US" dirty="0"/>
                  <a:t>of </a:t>
                </a:r>
                <a14:m>
                  <m:oMath xmlns:m="http://schemas.openxmlformats.org/officeDocument/2006/math">
                    <m:r>
                      <a:rPr lang="en-US" i="1">
                        <a:latin typeface="Cambria Math" panose="02040503050406030204" pitchFamily="18" charset="0"/>
                      </a:rPr>
                      <m:t>𝑌</m:t>
                    </m:r>
                  </m:oMath>
                </a14:m>
                <a:r>
                  <a:rPr lang="en-US" dirty="0"/>
                  <a:t>.</a:t>
                </a:r>
              </a:p>
              <a:p>
                <a:endParaRPr lang="en-US" dirty="0"/>
              </a:p>
              <a:p>
                <a:pPr marL="0" indent="0">
                  <a:buNone/>
                </a:pPr>
                <a:endParaRPr lang="en-BE" spc="-200" dirty="0"/>
              </a:p>
            </p:txBody>
          </p:sp>
        </mc:Choice>
        <mc:Fallback xmlns="">
          <p:sp>
            <p:nvSpPr>
              <p:cNvPr id="3" name="Content Placeholder 2">
                <a:extLst>
                  <a:ext uri="{FF2B5EF4-FFF2-40B4-BE49-F238E27FC236}">
                    <a16:creationId xmlns:a16="http://schemas.microsoft.com/office/drawing/2014/main" id="{EDDF4588-345E-47A5-BB67-09471D7D0C08}"/>
                  </a:ext>
                </a:extLst>
              </p:cNvPr>
              <p:cNvSpPr>
                <a:spLocks noGrp="1" noRot="1" noChangeAspect="1" noMove="1" noResize="1" noEditPoints="1" noAdjustHandles="1" noChangeArrowheads="1" noChangeShapeType="1" noTextEdit="1"/>
              </p:cNvSpPr>
              <p:nvPr>
                <p:ph idx="1"/>
              </p:nvPr>
            </p:nvSpPr>
            <p:spPr>
              <a:blipFill>
                <a:blip r:embed="rId2"/>
                <a:stretch>
                  <a:fillRect l="-1043" t="-2381"/>
                </a:stretch>
              </a:blipFill>
            </p:spPr>
            <p:txBody>
              <a:bodyPr/>
              <a:lstStyle/>
              <a:p>
                <a:r>
                  <a:rPr lang="en-BE">
                    <a:noFill/>
                  </a:rPr>
                  <a:t> </a:t>
                </a:r>
              </a:p>
            </p:txBody>
          </p:sp>
        </mc:Fallback>
      </mc:AlternateContent>
      <p:sp>
        <p:nvSpPr>
          <p:cNvPr id="4" name="Footer Placeholder 3">
            <a:extLst>
              <a:ext uri="{FF2B5EF4-FFF2-40B4-BE49-F238E27FC236}">
                <a16:creationId xmlns:a16="http://schemas.microsoft.com/office/drawing/2014/main" id="{D20A8D04-A8A5-4C9E-8227-7B79EAF0984D}"/>
              </a:ext>
            </a:extLst>
          </p:cNvPr>
          <p:cNvSpPr>
            <a:spLocks noGrp="1"/>
          </p:cNvSpPr>
          <p:nvPr>
            <p:ph type="ftr" sz="quarter" idx="11"/>
          </p:nvPr>
        </p:nvSpPr>
        <p:spPr/>
        <p:txBody>
          <a:bodyPr/>
          <a:lstStyle/>
          <a:p>
            <a:r>
              <a:rPr lang="en-US"/>
              <a:t>Elementary Combinatorics and Probability - March 2021</a:t>
            </a:r>
            <a:endParaRPr lang="en-BE"/>
          </a:p>
        </p:txBody>
      </p:sp>
      <p:sp>
        <p:nvSpPr>
          <p:cNvPr id="5" name="Slide Number Placeholder 4">
            <a:extLst>
              <a:ext uri="{FF2B5EF4-FFF2-40B4-BE49-F238E27FC236}">
                <a16:creationId xmlns:a16="http://schemas.microsoft.com/office/drawing/2014/main" id="{D4C8A90B-C5B8-4A37-BEE8-4472CB541BAD}"/>
              </a:ext>
            </a:extLst>
          </p:cNvPr>
          <p:cNvSpPr>
            <a:spLocks noGrp="1"/>
          </p:cNvSpPr>
          <p:nvPr>
            <p:ph type="sldNum" sz="quarter" idx="12"/>
          </p:nvPr>
        </p:nvSpPr>
        <p:spPr/>
        <p:txBody>
          <a:bodyPr/>
          <a:lstStyle/>
          <a:p>
            <a:fld id="{08CF7B41-8972-4B54-B2ED-1FFF63F18177}" type="slidenum">
              <a:rPr lang="en-BE" smtClean="0"/>
              <a:t>178</a:t>
            </a:fld>
            <a:endParaRPr lang="en-BE"/>
          </a:p>
        </p:txBody>
      </p:sp>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C8787304-C08C-42E9-B270-69268BF08E12}"/>
                  </a:ext>
                </a:extLst>
              </p:cNvPr>
              <p:cNvSpPr/>
              <p:nvPr/>
            </p:nvSpPr>
            <p:spPr>
              <a:xfrm>
                <a:off x="133654" y="3121673"/>
                <a:ext cx="5378406" cy="294343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600" i="1" spc="-200">
                              <a:latin typeface="Cambria Math" panose="02040503050406030204" pitchFamily="18" charset="0"/>
                            </a:rPr>
                          </m:ctrlPr>
                        </m:sSubPr>
                        <m:e>
                          <m:r>
                            <a:rPr lang="en-US" sz="2600" i="1" spc="-200">
                              <a:latin typeface="Cambria Math" panose="02040503050406030204" pitchFamily="18" charset="0"/>
                            </a:rPr>
                            <m:t>𝑃</m:t>
                          </m:r>
                        </m:e>
                        <m:sub>
                          <m:r>
                            <a:rPr lang="en-US" sz="2600" i="1" spc="-200">
                              <a:latin typeface="Cambria Math" panose="02040503050406030204" pitchFamily="18" charset="0"/>
                            </a:rPr>
                            <m:t>𝑌</m:t>
                          </m:r>
                        </m:sub>
                      </m:sSub>
                      <m:d>
                        <m:dPr>
                          <m:ctrlPr>
                            <a:rPr lang="en-US" sz="2600" i="1" spc="-200">
                              <a:latin typeface="Cambria Math" panose="02040503050406030204" pitchFamily="18" charset="0"/>
                            </a:rPr>
                          </m:ctrlPr>
                        </m:dPr>
                        <m:e>
                          <m:r>
                            <a:rPr lang="en-US" sz="2600" i="1" spc="-200">
                              <a:latin typeface="Cambria Math" panose="02040503050406030204" pitchFamily="18" charset="0"/>
                            </a:rPr>
                            <m:t>𝑦</m:t>
                          </m:r>
                        </m:e>
                      </m:d>
                      <m:r>
                        <a:rPr lang="en-US" sz="2600" i="1" spc="-200">
                          <a:latin typeface="Cambria Math" panose="02040503050406030204" pitchFamily="18" charset="0"/>
                        </a:rPr>
                        <m:t>=</m:t>
                      </m:r>
                      <m:r>
                        <a:rPr lang="en-US" sz="2600" i="1" spc="-200">
                          <a:latin typeface="Cambria Math" panose="02040503050406030204" pitchFamily="18" charset="0"/>
                        </a:rPr>
                        <m:t>𝑃</m:t>
                      </m:r>
                      <m:d>
                        <m:dPr>
                          <m:ctrlPr>
                            <a:rPr lang="en-US" sz="2600" i="1" spc="-200">
                              <a:latin typeface="Cambria Math" panose="02040503050406030204" pitchFamily="18" charset="0"/>
                            </a:rPr>
                          </m:ctrlPr>
                        </m:dPr>
                        <m:e>
                          <m:r>
                            <a:rPr lang="en-US" sz="2600" i="1" spc="-200">
                              <a:latin typeface="Cambria Math" panose="02040503050406030204" pitchFamily="18" charset="0"/>
                            </a:rPr>
                            <m:t>𝑌</m:t>
                          </m:r>
                          <m:r>
                            <a:rPr lang="en-US" sz="2600" i="1" spc="-200">
                              <a:latin typeface="Cambria Math" panose="02040503050406030204" pitchFamily="18" charset="0"/>
                            </a:rPr>
                            <m:t>=</m:t>
                          </m:r>
                          <m:r>
                            <a:rPr lang="en-US" sz="2600" i="1" spc="-200">
                              <a:latin typeface="Cambria Math" panose="02040503050406030204" pitchFamily="18" charset="0"/>
                            </a:rPr>
                            <m:t>𝑦</m:t>
                          </m:r>
                        </m:e>
                      </m:d>
                      <m:r>
                        <a:rPr lang="en-US" sz="2600" i="1" spc="-200">
                          <a:latin typeface="Cambria Math" panose="02040503050406030204" pitchFamily="18" charset="0"/>
                        </a:rPr>
                        <m:t>=</m:t>
                      </m:r>
                      <m:d>
                        <m:dPr>
                          <m:begChr m:val="{"/>
                          <m:endChr m:val=""/>
                          <m:ctrlPr>
                            <a:rPr lang="en-US" sz="2600" i="1" spc="-200">
                              <a:latin typeface="Cambria Math" panose="02040503050406030204" pitchFamily="18" charset="0"/>
                            </a:rPr>
                          </m:ctrlPr>
                        </m:dPr>
                        <m:e>
                          <m:eqArr>
                            <m:eqArrPr>
                              <m:ctrlPr>
                                <a:rPr lang="en-US" sz="2600" i="1" spc="-200">
                                  <a:latin typeface="Cambria Math" panose="02040503050406030204" pitchFamily="18" charset="0"/>
                                </a:rPr>
                              </m:ctrlPr>
                            </m:eqArrPr>
                            <m:e>
                              <m:r>
                                <a:rPr lang="en-US" sz="2600" i="1" spc="-200">
                                  <a:latin typeface="Cambria Math" panose="02040503050406030204" pitchFamily="18" charset="0"/>
                                </a:rPr>
                                <m:t>1/6,      </m:t>
                              </m:r>
                              <m:r>
                                <a:rPr lang="en-US" sz="2600" i="1" spc="-200">
                                  <a:latin typeface="Cambria Math" panose="02040503050406030204" pitchFamily="18" charset="0"/>
                                </a:rPr>
                                <m:t>𝑥</m:t>
                              </m:r>
                              <m:r>
                                <a:rPr lang="en-US" sz="2600" i="1" spc="-200">
                                  <a:latin typeface="Cambria Math" panose="02040503050406030204" pitchFamily="18" charset="0"/>
                                </a:rPr>
                                <m:t>=1</m:t>
                              </m:r>
                            </m:e>
                            <m:e>
                              <m:r>
                                <a:rPr lang="en-US" sz="2600" i="1" spc="-200">
                                  <a:latin typeface="Cambria Math" panose="02040503050406030204" pitchFamily="18" charset="0"/>
                                </a:rPr>
                                <m:t>1/6,      </m:t>
                              </m:r>
                              <m:r>
                                <a:rPr lang="en-US" sz="2600" i="1" spc="-200">
                                  <a:latin typeface="Cambria Math" panose="02040503050406030204" pitchFamily="18" charset="0"/>
                                </a:rPr>
                                <m:t>𝑥</m:t>
                              </m:r>
                              <m:r>
                                <a:rPr lang="en-US" sz="2600" i="1" spc="-200">
                                  <a:latin typeface="Cambria Math" panose="02040503050406030204" pitchFamily="18" charset="0"/>
                                </a:rPr>
                                <m:t>=2</m:t>
                              </m:r>
                            </m:e>
                            <m:e>
                              <m:r>
                                <a:rPr lang="en-US" sz="2600" i="1" spc="-200">
                                  <a:latin typeface="Cambria Math" panose="02040503050406030204" pitchFamily="18" charset="0"/>
                                </a:rPr>
                                <m:t>1/6,      </m:t>
                              </m:r>
                              <m:r>
                                <a:rPr lang="en-US" sz="2600" i="1" spc="-200">
                                  <a:latin typeface="Cambria Math" panose="02040503050406030204" pitchFamily="18" charset="0"/>
                                </a:rPr>
                                <m:t>𝑥</m:t>
                              </m:r>
                              <m:r>
                                <a:rPr lang="en-US" sz="2600" i="1" spc="-200">
                                  <a:latin typeface="Cambria Math" panose="02040503050406030204" pitchFamily="18" charset="0"/>
                                </a:rPr>
                                <m:t>=3</m:t>
                              </m:r>
                            </m:e>
                            <m:e>
                              <m:r>
                                <a:rPr lang="en-US" sz="2600" i="1" spc="-200">
                                  <a:latin typeface="Cambria Math" panose="02040503050406030204" pitchFamily="18" charset="0"/>
                                </a:rPr>
                                <m:t>1/6,      </m:t>
                              </m:r>
                              <m:r>
                                <a:rPr lang="en-US" sz="2600" i="1" spc="-200">
                                  <a:latin typeface="Cambria Math" panose="02040503050406030204" pitchFamily="18" charset="0"/>
                                </a:rPr>
                                <m:t>𝑥</m:t>
                              </m:r>
                              <m:r>
                                <a:rPr lang="en-US" sz="2600" i="1" spc="-200">
                                  <a:latin typeface="Cambria Math" panose="02040503050406030204" pitchFamily="18" charset="0"/>
                                </a:rPr>
                                <m:t>=4</m:t>
                              </m:r>
                            </m:e>
                            <m:e>
                              <m:r>
                                <a:rPr lang="en-US" sz="2600" i="1" spc="-200">
                                  <a:latin typeface="Cambria Math" panose="02040503050406030204" pitchFamily="18" charset="0"/>
                                </a:rPr>
                                <m:t>1/6,      </m:t>
                              </m:r>
                              <m:r>
                                <a:rPr lang="en-US" sz="2600" i="1" spc="-200">
                                  <a:latin typeface="Cambria Math" panose="02040503050406030204" pitchFamily="18" charset="0"/>
                                </a:rPr>
                                <m:t>𝑥</m:t>
                              </m:r>
                              <m:r>
                                <a:rPr lang="en-US" sz="2600" i="1" spc="-200">
                                  <a:latin typeface="Cambria Math" panose="02040503050406030204" pitchFamily="18" charset="0"/>
                                </a:rPr>
                                <m:t>=5</m:t>
                              </m:r>
                            </m:e>
                            <m:e>
                              <m:r>
                                <a:rPr lang="en-US" sz="2600" i="1" spc="-200">
                                  <a:latin typeface="Cambria Math" panose="02040503050406030204" pitchFamily="18" charset="0"/>
                                </a:rPr>
                                <m:t>1/6,      </m:t>
                              </m:r>
                              <m:r>
                                <a:rPr lang="en-US" sz="2600" i="1" spc="-200">
                                  <a:latin typeface="Cambria Math" panose="02040503050406030204" pitchFamily="18" charset="0"/>
                                </a:rPr>
                                <m:t>𝑥</m:t>
                              </m:r>
                              <m:r>
                                <a:rPr lang="en-US" sz="2600" i="1" spc="-200">
                                  <a:latin typeface="Cambria Math" panose="02040503050406030204" pitchFamily="18" charset="0"/>
                                </a:rPr>
                                <m:t>=6</m:t>
                              </m:r>
                            </m:e>
                            <m:e>
                              <m:r>
                                <a:rPr lang="en-US" sz="2600" i="1" spc="-200">
                                  <a:latin typeface="Cambria Math" panose="02040503050406030204" pitchFamily="18" charset="0"/>
                                </a:rPr>
                                <m:t>0,  </m:t>
                              </m:r>
                              <m:r>
                                <a:rPr lang="en-US" sz="2600" i="1" spc="-200">
                                  <a:latin typeface="Cambria Math" panose="02040503050406030204" pitchFamily="18" charset="0"/>
                                </a:rPr>
                                <m:t>𝑜𝑡h𝑒𝑟𝑤𝑖𝑠𝑒</m:t>
                              </m:r>
                            </m:e>
                          </m:eqArr>
                        </m:e>
                      </m:d>
                    </m:oMath>
                  </m:oMathPara>
                </a14:m>
                <a:endParaRPr lang="en-BE" sz="2600" dirty="0"/>
              </a:p>
            </p:txBody>
          </p:sp>
        </mc:Choice>
        <mc:Fallback xmlns="">
          <p:sp>
            <p:nvSpPr>
              <p:cNvPr id="6" name="Rectangle 5">
                <a:extLst>
                  <a:ext uri="{FF2B5EF4-FFF2-40B4-BE49-F238E27FC236}">
                    <a16:creationId xmlns:a16="http://schemas.microsoft.com/office/drawing/2014/main" id="{C8787304-C08C-42E9-B270-69268BF08E12}"/>
                  </a:ext>
                </a:extLst>
              </p:cNvPr>
              <p:cNvSpPr>
                <a:spLocks noRot="1" noChangeAspect="1" noMove="1" noResize="1" noEditPoints="1" noAdjustHandles="1" noChangeArrowheads="1" noChangeShapeType="1" noTextEdit="1"/>
              </p:cNvSpPr>
              <p:nvPr/>
            </p:nvSpPr>
            <p:spPr>
              <a:xfrm>
                <a:off x="133654" y="3121673"/>
                <a:ext cx="5378406" cy="2943434"/>
              </a:xfrm>
              <a:prstGeom prst="rect">
                <a:avLst/>
              </a:prstGeom>
              <a:blipFill>
                <a:blip r:embed="rId3"/>
                <a:stretch>
                  <a:fillRect/>
                </a:stretch>
              </a:blipFill>
            </p:spPr>
            <p:txBody>
              <a:bodyPr/>
              <a:lstStyle/>
              <a:p>
                <a:r>
                  <a:rPr lang="en-BE">
                    <a:noFill/>
                  </a:rPr>
                  <a:t> </a:t>
                </a:r>
              </a:p>
            </p:txBody>
          </p:sp>
        </mc:Fallback>
      </mc:AlternateContent>
    </p:spTree>
    <p:extLst>
      <p:ext uri="{BB962C8B-B14F-4D97-AF65-F5344CB8AC3E}">
        <p14:creationId xmlns:p14="http://schemas.microsoft.com/office/powerpoint/2010/main" val="2940348321"/>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D74AB-2224-49D5-B062-C2625098C597}"/>
              </a:ext>
            </a:extLst>
          </p:cNvPr>
          <p:cNvSpPr>
            <a:spLocks noGrp="1"/>
          </p:cNvSpPr>
          <p:nvPr>
            <p:ph type="title"/>
          </p:nvPr>
        </p:nvSpPr>
        <p:spPr/>
        <p:txBody>
          <a:bodyPr/>
          <a:lstStyle/>
          <a:p>
            <a:r>
              <a:rPr lang="en-US" dirty="0"/>
              <a:t>PMF and CDF: example</a:t>
            </a:r>
            <a:endParaRPr lang="en-B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DDF4588-345E-47A5-BB67-09471D7D0C08}"/>
                  </a:ext>
                </a:extLst>
              </p:cNvPr>
              <p:cNvSpPr>
                <a:spLocks noGrp="1"/>
              </p:cNvSpPr>
              <p:nvPr>
                <p:ph idx="1"/>
              </p:nvPr>
            </p:nvSpPr>
            <p:spPr/>
            <p:txBody>
              <a:bodyPr/>
              <a:lstStyle/>
              <a:p>
                <a:r>
                  <a:rPr lang="en-US" dirty="0"/>
                  <a:t>You are rolling a fair die. </a:t>
                </a:r>
                <a14:m>
                  <m:oMath xmlns:m="http://schemas.openxmlformats.org/officeDocument/2006/math">
                    <m:r>
                      <a:rPr lang="en-US" b="0" i="1" smtClean="0">
                        <a:latin typeface="Cambria Math" panose="02040503050406030204" pitchFamily="18" charset="0"/>
                      </a:rPr>
                      <m:t>𝑌</m:t>
                    </m:r>
                  </m:oMath>
                </a14:m>
                <a:r>
                  <a:rPr lang="en-US" dirty="0"/>
                  <a:t> – the outcome.</a:t>
                </a:r>
              </a:p>
              <a:p>
                <a:r>
                  <a:rPr lang="en-US" dirty="0"/>
                  <a:t>Define PMF </a:t>
                </a:r>
                <a14:m>
                  <m:oMath xmlns:m="http://schemas.openxmlformats.org/officeDocument/2006/math">
                    <m:sSub>
                      <m:sSubPr>
                        <m:ctrlPr>
                          <a:rPr lang="en-US" i="1" spc="-200">
                            <a:latin typeface="Cambria Math" panose="02040503050406030204" pitchFamily="18" charset="0"/>
                          </a:rPr>
                        </m:ctrlPr>
                      </m:sSubPr>
                      <m:e>
                        <m:r>
                          <a:rPr lang="en-US" i="1" spc="-200">
                            <a:latin typeface="Cambria Math" panose="02040503050406030204" pitchFamily="18" charset="0"/>
                          </a:rPr>
                          <m:t>𝑃</m:t>
                        </m:r>
                      </m:e>
                      <m:sub>
                        <m:r>
                          <a:rPr lang="en-US" i="1" spc="-200">
                            <a:latin typeface="Cambria Math" panose="02040503050406030204" pitchFamily="18" charset="0"/>
                          </a:rPr>
                          <m:t>𝑌</m:t>
                        </m:r>
                      </m:sub>
                    </m:sSub>
                    <m:d>
                      <m:dPr>
                        <m:ctrlPr>
                          <a:rPr lang="en-US" i="1" spc="-200">
                            <a:latin typeface="Cambria Math" panose="02040503050406030204" pitchFamily="18" charset="0"/>
                          </a:rPr>
                        </m:ctrlPr>
                      </m:dPr>
                      <m:e>
                        <m:r>
                          <a:rPr lang="en-US" i="1" spc="-200">
                            <a:latin typeface="Cambria Math" panose="02040503050406030204" pitchFamily="18" charset="0"/>
                          </a:rPr>
                          <m:t>𝑦</m:t>
                        </m:r>
                      </m:e>
                    </m:d>
                    <m:r>
                      <a:rPr lang="en-US" i="1" spc="-200">
                        <a:latin typeface="Cambria Math" panose="02040503050406030204" pitchFamily="18" charset="0"/>
                      </a:rPr>
                      <m:t> </m:t>
                    </m:r>
                  </m:oMath>
                </a14:m>
                <a:r>
                  <a:rPr lang="en-US" dirty="0"/>
                  <a:t>and CDF </a:t>
                </a:r>
                <a14:m>
                  <m:oMath xmlns:m="http://schemas.openxmlformats.org/officeDocument/2006/math">
                    <m:sSub>
                      <m:sSubPr>
                        <m:ctrlPr>
                          <a:rPr lang="en-US" i="1" spc="-200">
                            <a:latin typeface="Cambria Math" panose="02040503050406030204" pitchFamily="18" charset="0"/>
                          </a:rPr>
                        </m:ctrlPr>
                      </m:sSubPr>
                      <m:e>
                        <m:r>
                          <a:rPr lang="en-US" i="1" spc="-200">
                            <a:latin typeface="Cambria Math" panose="02040503050406030204" pitchFamily="18" charset="0"/>
                          </a:rPr>
                          <m:t>𝐹</m:t>
                        </m:r>
                      </m:e>
                      <m:sub>
                        <m:r>
                          <a:rPr lang="en-US" i="1" spc="-200">
                            <a:latin typeface="Cambria Math" panose="02040503050406030204" pitchFamily="18" charset="0"/>
                          </a:rPr>
                          <m:t>𝑌</m:t>
                        </m:r>
                      </m:sub>
                    </m:sSub>
                    <m:d>
                      <m:dPr>
                        <m:ctrlPr>
                          <a:rPr lang="en-US" i="1" spc="-200">
                            <a:latin typeface="Cambria Math" panose="02040503050406030204" pitchFamily="18" charset="0"/>
                          </a:rPr>
                        </m:ctrlPr>
                      </m:dPr>
                      <m:e>
                        <m:r>
                          <a:rPr lang="en-US" i="1" spc="-200">
                            <a:latin typeface="Cambria Math" panose="02040503050406030204" pitchFamily="18" charset="0"/>
                          </a:rPr>
                          <m:t>𝑦</m:t>
                        </m:r>
                      </m:e>
                    </m:d>
                    <m:r>
                      <a:rPr lang="en-US" i="1" spc="-200">
                        <a:latin typeface="Cambria Math" panose="02040503050406030204" pitchFamily="18" charset="0"/>
                      </a:rPr>
                      <m:t> </m:t>
                    </m:r>
                  </m:oMath>
                </a14:m>
                <a:r>
                  <a:rPr lang="en-US" dirty="0"/>
                  <a:t>of </a:t>
                </a:r>
                <a14:m>
                  <m:oMath xmlns:m="http://schemas.openxmlformats.org/officeDocument/2006/math">
                    <m:r>
                      <a:rPr lang="en-US" i="1">
                        <a:latin typeface="Cambria Math" panose="02040503050406030204" pitchFamily="18" charset="0"/>
                      </a:rPr>
                      <m:t>𝑌</m:t>
                    </m:r>
                  </m:oMath>
                </a14:m>
                <a:r>
                  <a:rPr lang="en-US" dirty="0"/>
                  <a:t>.</a:t>
                </a:r>
              </a:p>
              <a:p>
                <a:endParaRPr lang="en-US" dirty="0"/>
              </a:p>
              <a:p>
                <a:pPr marL="0" indent="0">
                  <a:buNone/>
                </a:pPr>
                <a:endParaRPr lang="en-BE" spc="-200" dirty="0"/>
              </a:p>
            </p:txBody>
          </p:sp>
        </mc:Choice>
        <mc:Fallback xmlns="">
          <p:sp>
            <p:nvSpPr>
              <p:cNvPr id="3" name="Content Placeholder 2">
                <a:extLst>
                  <a:ext uri="{FF2B5EF4-FFF2-40B4-BE49-F238E27FC236}">
                    <a16:creationId xmlns:a16="http://schemas.microsoft.com/office/drawing/2014/main" id="{EDDF4588-345E-47A5-BB67-09471D7D0C08}"/>
                  </a:ext>
                </a:extLst>
              </p:cNvPr>
              <p:cNvSpPr>
                <a:spLocks noGrp="1" noRot="1" noChangeAspect="1" noMove="1" noResize="1" noEditPoints="1" noAdjustHandles="1" noChangeArrowheads="1" noChangeShapeType="1" noTextEdit="1"/>
              </p:cNvSpPr>
              <p:nvPr>
                <p:ph idx="1"/>
              </p:nvPr>
            </p:nvSpPr>
            <p:spPr>
              <a:blipFill>
                <a:blip r:embed="rId2"/>
                <a:stretch>
                  <a:fillRect l="-1043" t="-2381"/>
                </a:stretch>
              </a:blipFill>
            </p:spPr>
            <p:txBody>
              <a:bodyPr/>
              <a:lstStyle/>
              <a:p>
                <a:r>
                  <a:rPr lang="en-BE">
                    <a:noFill/>
                  </a:rPr>
                  <a:t> </a:t>
                </a:r>
              </a:p>
            </p:txBody>
          </p:sp>
        </mc:Fallback>
      </mc:AlternateContent>
      <p:sp>
        <p:nvSpPr>
          <p:cNvPr id="4" name="Footer Placeholder 3">
            <a:extLst>
              <a:ext uri="{FF2B5EF4-FFF2-40B4-BE49-F238E27FC236}">
                <a16:creationId xmlns:a16="http://schemas.microsoft.com/office/drawing/2014/main" id="{D20A8D04-A8A5-4C9E-8227-7B79EAF0984D}"/>
              </a:ext>
            </a:extLst>
          </p:cNvPr>
          <p:cNvSpPr>
            <a:spLocks noGrp="1"/>
          </p:cNvSpPr>
          <p:nvPr>
            <p:ph type="ftr" sz="quarter" idx="11"/>
          </p:nvPr>
        </p:nvSpPr>
        <p:spPr/>
        <p:txBody>
          <a:bodyPr/>
          <a:lstStyle/>
          <a:p>
            <a:r>
              <a:rPr lang="en-US"/>
              <a:t>Elementary Combinatorics and Probability - March 2021</a:t>
            </a:r>
            <a:endParaRPr lang="en-BE"/>
          </a:p>
        </p:txBody>
      </p:sp>
      <p:sp>
        <p:nvSpPr>
          <p:cNvPr id="5" name="Slide Number Placeholder 4">
            <a:extLst>
              <a:ext uri="{FF2B5EF4-FFF2-40B4-BE49-F238E27FC236}">
                <a16:creationId xmlns:a16="http://schemas.microsoft.com/office/drawing/2014/main" id="{D4C8A90B-C5B8-4A37-BEE8-4472CB541BAD}"/>
              </a:ext>
            </a:extLst>
          </p:cNvPr>
          <p:cNvSpPr>
            <a:spLocks noGrp="1"/>
          </p:cNvSpPr>
          <p:nvPr>
            <p:ph type="sldNum" sz="quarter" idx="12"/>
          </p:nvPr>
        </p:nvSpPr>
        <p:spPr/>
        <p:txBody>
          <a:bodyPr/>
          <a:lstStyle/>
          <a:p>
            <a:fld id="{08CF7B41-8972-4B54-B2ED-1FFF63F18177}" type="slidenum">
              <a:rPr lang="en-BE" smtClean="0"/>
              <a:t>179</a:t>
            </a:fld>
            <a:endParaRPr lang="en-BE"/>
          </a:p>
        </p:txBody>
      </p:sp>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C8787304-C08C-42E9-B270-69268BF08E12}"/>
                  </a:ext>
                </a:extLst>
              </p:cNvPr>
              <p:cNvSpPr/>
              <p:nvPr/>
            </p:nvSpPr>
            <p:spPr>
              <a:xfrm>
                <a:off x="133654" y="3121673"/>
                <a:ext cx="5378406" cy="294343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600" i="1" spc="-200">
                              <a:latin typeface="Cambria Math" panose="02040503050406030204" pitchFamily="18" charset="0"/>
                            </a:rPr>
                          </m:ctrlPr>
                        </m:sSubPr>
                        <m:e>
                          <m:r>
                            <a:rPr lang="en-US" sz="2600" i="1" spc="-200">
                              <a:latin typeface="Cambria Math" panose="02040503050406030204" pitchFamily="18" charset="0"/>
                            </a:rPr>
                            <m:t>𝑃</m:t>
                          </m:r>
                        </m:e>
                        <m:sub>
                          <m:r>
                            <a:rPr lang="en-US" sz="2600" i="1" spc="-200">
                              <a:latin typeface="Cambria Math" panose="02040503050406030204" pitchFamily="18" charset="0"/>
                            </a:rPr>
                            <m:t>𝑌</m:t>
                          </m:r>
                        </m:sub>
                      </m:sSub>
                      <m:d>
                        <m:dPr>
                          <m:ctrlPr>
                            <a:rPr lang="en-US" sz="2600" i="1" spc="-200">
                              <a:latin typeface="Cambria Math" panose="02040503050406030204" pitchFamily="18" charset="0"/>
                            </a:rPr>
                          </m:ctrlPr>
                        </m:dPr>
                        <m:e>
                          <m:r>
                            <a:rPr lang="en-US" sz="2600" i="1" spc="-200">
                              <a:latin typeface="Cambria Math" panose="02040503050406030204" pitchFamily="18" charset="0"/>
                            </a:rPr>
                            <m:t>𝑦</m:t>
                          </m:r>
                        </m:e>
                      </m:d>
                      <m:r>
                        <a:rPr lang="en-US" sz="2600" i="1" spc="-200">
                          <a:latin typeface="Cambria Math" panose="02040503050406030204" pitchFamily="18" charset="0"/>
                        </a:rPr>
                        <m:t>=</m:t>
                      </m:r>
                      <m:r>
                        <a:rPr lang="en-US" sz="2600" i="1" spc="-200">
                          <a:latin typeface="Cambria Math" panose="02040503050406030204" pitchFamily="18" charset="0"/>
                        </a:rPr>
                        <m:t>𝑃</m:t>
                      </m:r>
                      <m:d>
                        <m:dPr>
                          <m:ctrlPr>
                            <a:rPr lang="en-US" sz="2600" i="1" spc="-200">
                              <a:latin typeface="Cambria Math" panose="02040503050406030204" pitchFamily="18" charset="0"/>
                            </a:rPr>
                          </m:ctrlPr>
                        </m:dPr>
                        <m:e>
                          <m:r>
                            <a:rPr lang="en-US" sz="2600" i="1" spc="-200">
                              <a:latin typeface="Cambria Math" panose="02040503050406030204" pitchFamily="18" charset="0"/>
                            </a:rPr>
                            <m:t>𝑌</m:t>
                          </m:r>
                          <m:r>
                            <a:rPr lang="en-US" sz="2600" i="1" spc="-200">
                              <a:latin typeface="Cambria Math" panose="02040503050406030204" pitchFamily="18" charset="0"/>
                            </a:rPr>
                            <m:t>=</m:t>
                          </m:r>
                          <m:r>
                            <a:rPr lang="en-US" sz="2600" i="1" spc="-200">
                              <a:latin typeface="Cambria Math" panose="02040503050406030204" pitchFamily="18" charset="0"/>
                            </a:rPr>
                            <m:t>𝑦</m:t>
                          </m:r>
                        </m:e>
                      </m:d>
                      <m:r>
                        <a:rPr lang="en-US" sz="2600" i="1" spc="-200">
                          <a:latin typeface="Cambria Math" panose="02040503050406030204" pitchFamily="18" charset="0"/>
                        </a:rPr>
                        <m:t>=</m:t>
                      </m:r>
                      <m:d>
                        <m:dPr>
                          <m:begChr m:val="{"/>
                          <m:endChr m:val=""/>
                          <m:ctrlPr>
                            <a:rPr lang="en-US" sz="2600" i="1" spc="-200">
                              <a:latin typeface="Cambria Math" panose="02040503050406030204" pitchFamily="18" charset="0"/>
                            </a:rPr>
                          </m:ctrlPr>
                        </m:dPr>
                        <m:e>
                          <m:eqArr>
                            <m:eqArrPr>
                              <m:ctrlPr>
                                <a:rPr lang="en-US" sz="2600" i="1" spc="-200">
                                  <a:latin typeface="Cambria Math" panose="02040503050406030204" pitchFamily="18" charset="0"/>
                                </a:rPr>
                              </m:ctrlPr>
                            </m:eqArrPr>
                            <m:e>
                              <m:r>
                                <a:rPr lang="en-US" sz="2600" i="1" spc="-200">
                                  <a:latin typeface="Cambria Math" panose="02040503050406030204" pitchFamily="18" charset="0"/>
                                </a:rPr>
                                <m:t>1/6,      </m:t>
                              </m:r>
                              <m:r>
                                <a:rPr lang="en-US" sz="2600" i="1" spc="-200">
                                  <a:latin typeface="Cambria Math" panose="02040503050406030204" pitchFamily="18" charset="0"/>
                                </a:rPr>
                                <m:t>𝑥</m:t>
                              </m:r>
                              <m:r>
                                <a:rPr lang="en-US" sz="2600" i="1" spc="-200">
                                  <a:latin typeface="Cambria Math" panose="02040503050406030204" pitchFamily="18" charset="0"/>
                                </a:rPr>
                                <m:t>=1</m:t>
                              </m:r>
                            </m:e>
                            <m:e>
                              <m:r>
                                <a:rPr lang="en-US" sz="2600" i="1" spc="-200">
                                  <a:latin typeface="Cambria Math" panose="02040503050406030204" pitchFamily="18" charset="0"/>
                                </a:rPr>
                                <m:t>1/6,      </m:t>
                              </m:r>
                              <m:r>
                                <a:rPr lang="en-US" sz="2600" i="1" spc="-200">
                                  <a:latin typeface="Cambria Math" panose="02040503050406030204" pitchFamily="18" charset="0"/>
                                </a:rPr>
                                <m:t>𝑥</m:t>
                              </m:r>
                              <m:r>
                                <a:rPr lang="en-US" sz="2600" i="1" spc="-200">
                                  <a:latin typeface="Cambria Math" panose="02040503050406030204" pitchFamily="18" charset="0"/>
                                </a:rPr>
                                <m:t>=2</m:t>
                              </m:r>
                            </m:e>
                            <m:e>
                              <m:r>
                                <a:rPr lang="en-US" sz="2600" i="1" spc="-200">
                                  <a:latin typeface="Cambria Math" panose="02040503050406030204" pitchFamily="18" charset="0"/>
                                </a:rPr>
                                <m:t>1/6,      </m:t>
                              </m:r>
                              <m:r>
                                <a:rPr lang="en-US" sz="2600" i="1" spc="-200">
                                  <a:latin typeface="Cambria Math" panose="02040503050406030204" pitchFamily="18" charset="0"/>
                                </a:rPr>
                                <m:t>𝑥</m:t>
                              </m:r>
                              <m:r>
                                <a:rPr lang="en-US" sz="2600" i="1" spc="-200">
                                  <a:latin typeface="Cambria Math" panose="02040503050406030204" pitchFamily="18" charset="0"/>
                                </a:rPr>
                                <m:t>=3</m:t>
                              </m:r>
                            </m:e>
                            <m:e>
                              <m:r>
                                <a:rPr lang="en-US" sz="2600" i="1" spc="-200">
                                  <a:latin typeface="Cambria Math" panose="02040503050406030204" pitchFamily="18" charset="0"/>
                                </a:rPr>
                                <m:t>1/6,      </m:t>
                              </m:r>
                              <m:r>
                                <a:rPr lang="en-US" sz="2600" i="1" spc="-200">
                                  <a:latin typeface="Cambria Math" panose="02040503050406030204" pitchFamily="18" charset="0"/>
                                </a:rPr>
                                <m:t>𝑥</m:t>
                              </m:r>
                              <m:r>
                                <a:rPr lang="en-US" sz="2600" i="1" spc="-200">
                                  <a:latin typeface="Cambria Math" panose="02040503050406030204" pitchFamily="18" charset="0"/>
                                </a:rPr>
                                <m:t>=4</m:t>
                              </m:r>
                            </m:e>
                            <m:e>
                              <m:r>
                                <a:rPr lang="en-US" sz="2600" i="1" spc="-200">
                                  <a:latin typeface="Cambria Math" panose="02040503050406030204" pitchFamily="18" charset="0"/>
                                </a:rPr>
                                <m:t>1/6,      </m:t>
                              </m:r>
                              <m:r>
                                <a:rPr lang="en-US" sz="2600" i="1" spc="-200">
                                  <a:latin typeface="Cambria Math" panose="02040503050406030204" pitchFamily="18" charset="0"/>
                                </a:rPr>
                                <m:t>𝑥</m:t>
                              </m:r>
                              <m:r>
                                <a:rPr lang="en-US" sz="2600" i="1" spc="-200">
                                  <a:latin typeface="Cambria Math" panose="02040503050406030204" pitchFamily="18" charset="0"/>
                                </a:rPr>
                                <m:t>=5</m:t>
                              </m:r>
                            </m:e>
                            <m:e>
                              <m:r>
                                <a:rPr lang="en-US" sz="2600" i="1" spc="-200">
                                  <a:latin typeface="Cambria Math" panose="02040503050406030204" pitchFamily="18" charset="0"/>
                                </a:rPr>
                                <m:t>1/6,      </m:t>
                              </m:r>
                              <m:r>
                                <a:rPr lang="en-US" sz="2600" i="1" spc="-200">
                                  <a:latin typeface="Cambria Math" panose="02040503050406030204" pitchFamily="18" charset="0"/>
                                </a:rPr>
                                <m:t>𝑥</m:t>
                              </m:r>
                              <m:r>
                                <a:rPr lang="en-US" sz="2600" i="1" spc="-200">
                                  <a:latin typeface="Cambria Math" panose="02040503050406030204" pitchFamily="18" charset="0"/>
                                </a:rPr>
                                <m:t>=6</m:t>
                              </m:r>
                            </m:e>
                            <m:e>
                              <m:r>
                                <a:rPr lang="en-US" sz="2600" i="1" spc="-200">
                                  <a:latin typeface="Cambria Math" panose="02040503050406030204" pitchFamily="18" charset="0"/>
                                </a:rPr>
                                <m:t>0,  </m:t>
                              </m:r>
                              <m:r>
                                <a:rPr lang="en-US" sz="2600" i="1" spc="-200">
                                  <a:latin typeface="Cambria Math" panose="02040503050406030204" pitchFamily="18" charset="0"/>
                                </a:rPr>
                                <m:t>𝑜𝑡h𝑒𝑟𝑤𝑖𝑠𝑒</m:t>
                              </m:r>
                            </m:e>
                          </m:eqArr>
                        </m:e>
                      </m:d>
                    </m:oMath>
                  </m:oMathPara>
                </a14:m>
                <a:endParaRPr lang="en-BE" sz="2600" dirty="0"/>
              </a:p>
            </p:txBody>
          </p:sp>
        </mc:Choice>
        <mc:Fallback xmlns="">
          <p:sp>
            <p:nvSpPr>
              <p:cNvPr id="6" name="Rectangle 5">
                <a:extLst>
                  <a:ext uri="{FF2B5EF4-FFF2-40B4-BE49-F238E27FC236}">
                    <a16:creationId xmlns:a16="http://schemas.microsoft.com/office/drawing/2014/main" id="{C8787304-C08C-42E9-B270-69268BF08E12}"/>
                  </a:ext>
                </a:extLst>
              </p:cNvPr>
              <p:cNvSpPr>
                <a:spLocks noRot="1" noChangeAspect="1" noMove="1" noResize="1" noEditPoints="1" noAdjustHandles="1" noChangeArrowheads="1" noChangeShapeType="1" noTextEdit="1"/>
              </p:cNvSpPr>
              <p:nvPr/>
            </p:nvSpPr>
            <p:spPr>
              <a:xfrm>
                <a:off x="133654" y="3121673"/>
                <a:ext cx="5378406" cy="2943434"/>
              </a:xfrm>
              <a:prstGeom prst="rect">
                <a:avLst/>
              </a:prstGeom>
              <a:blipFill>
                <a:blip r:embed="rId3"/>
                <a:stretch>
                  <a:fillRect/>
                </a:stretch>
              </a:blipFill>
            </p:spPr>
            <p:txBody>
              <a:bodyPr/>
              <a:lstStyle/>
              <a:p>
                <a:r>
                  <a:rPr lang="en-BE">
                    <a:noFill/>
                  </a:rPr>
                  <a:t> </a:t>
                </a:r>
              </a:p>
            </p:txBody>
          </p:sp>
        </mc:Fallback>
      </mc:AlternateContent>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A175E3B8-D0E5-40E4-B567-74CA3B7F1EC5}"/>
                  </a:ext>
                </a:extLst>
              </p:cNvPr>
              <p:cNvSpPr/>
              <p:nvPr/>
            </p:nvSpPr>
            <p:spPr>
              <a:xfrm>
                <a:off x="5637189" y="3121673"/>
                <a:ext cx="5946821" cy="291688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600" i="1" spc="-200" smtClean="0">
                              <a:latin typeface="Cambria Math" panose="02040503050406030204" pitchFamily="18" charset="0"/>
                            </a:rPr>
                          </m:ctrlPr>
                        </m:sSubPr>
                        <m:e>
                          <m:r>
                            <a:rPr lang="en-US" sz="2600" b="0" i="1" spc="-200" smtClean="0">
                              <a:latin typeface="Cambria Math" panose="02040503050406030204" pitchFamily="18" charset="0"/>
                            </a:rPr>
                            <m:t>𝐹</m:t>
                          </m:r>
                        </m:e>
                        <m:sub>
                          <m:r>
                            <a:rPr lang="en-US" sz="2600" i="1" spc="-200">
                              <a:latin typeface="Cambria Math" panose="02040503050406030204" pitchFamily="18" charset="0"/>
                            </a:rPr>
                            <m:t>𝑌</m:t>
                          </m:r>
                        </m:sub>
                      </m:sSub>
                      <m:d>
                        <m:dPr>
                          <m:ctrlPr>
                            <a:rPr lang="en-US" sz="2600" i="1" spc="-200">
                              <a:latin typeface="Cambria Math" panose="02040503050406030204" pitchFamily="18" charset="0"/>
                            </a:rPr>
                          </m:ctrlPr>
                        </m:dPr>
                        <m:e>
                          <m:r>
                            <a:rPr lang="en-US" sz="2600" i="1" spc="-200">
                              <a:latin typeface="Cambria Math" panose="02040503050406030204" pitchFamily="18" charset="0"/>
                            </a:rPr>
                            <m:t>𝑦</m:t>
                          </m:r>
                        </m:e>
                      </m:d>
                      <m:r>
                        <a:rPr lang="en-US" sz="2600" i="1" spc="-200">
                          <a:latin typeface="Cambria Math" panose="02040503050406030204" pitchFamily="18" charset="0"/>
                        </a:rPr>
                        <m:t>=</m:t>
                      </m:r>
                      <m:r>
                        <a:rPr lang="en-US" sz="2600" i="1" spc="-200">
                          <a:latin typeface="Cambria Math" panose="02040503050406030204" pitchFamily="18" charset="0"/>
                        </a:rPr>
                        <m:t>𝑃</m:t>
                      </m:r>
                      <m:d>
                        <m:dPr>
                          <m:ctrlPr>
                            <a:rPr lang="en-US" sz="2600" i="1" spc="-200">
                              <a:latin typeface="Cambria Math" panose="02040503050406030204" pitchFamily="18" charset="0"/>
                            </a:rPr>
                          </m:ctrlPr>
                        </m:dPr>
                        <m:e>
                          <m:r>
                            <a:rPr lang="en-US" sz="2600" i="1" spc="-200">
                              <a:latin typeface="Cambria Math" panose="02040503050406030204" pitchFamily="18" charset="0"/>
                            </a:rPr>
                            <m:t>𝑌</m:t>
                          </m:r>
                          <m:r>
                            <a:rPr lang="en-US" sz="2600" b="0" i="1" spc="-200" smtClean="0">
                              <a:latin typeface="Cambria Math" panose="02040503050406030204" pitchFamily="18" charset="0"/>
                            </a:rPr>
                            <m:t>≤</m:t>
                          </m:r>
                          <m:r>
                            <a:rPr lang="en-US" sz="2600" i="1" spc="-200">
                              <a:latin typeface="Cambria Math" panose="02040503050406030204" pitchFamily="18" charset="0"/>
                            </a:rPr>
                            <m:t>𝑦</m:t>
                          </m:r>
                        </m:e>
                      </m:d>
                      <m:r>
                        <a:rPr lang="en-US" sz="2600" i="1" spc="-200">
                          <a:latin typeface="Cambria Math" panose="02040503050406030204" pitchFamily="18" charset="0"/>
                        </a:rPr>
                        <m:t>=</m:t>
                      </m:r>
                      <m:d>
                        <m:dPr>
                          <m:begChr m:val="{"/>
                          <m:endChr m:val=""/>
                          <m:ctrlPr>
                            <a:rPr lang="en-US" sz="2600" i="1" spc="-200" smtClean="0">
                              <a:solidFill>
                                <a:schemeClr val="bg1"/>
                              </a:solidFill>
                              <a:latin typeface="Cambria Math" panose="02040503050406030204" pitchFamily="18" charset="0"/>
                            </a:rPr>
                          </m:ctrlPr>
                        </m:dPr>
                        <m:e>
                          <m:eqArr>
                            <m:eqArrPr>
                              <m:ctrlPr>
                                <a:rPr lang="en-US" sz="2600" i="1" spc="-200">
                                  <a:solidFill>
                                    <a:schemeClr val="bg1"/>
                                  </a:solidFill>
                                  <a:latin typeface="Cambria Math" panose="02040503050406030204" pitchFamily="18" charset="0"/>
                                </a:rPr>
                              </m:ctrlPr>
                            </m:eqArrPr>
                            <m:e>
                              <m:r>
                                <a:rPr lang="en-US" sz="2600" b="0" i="1" spc="-200" smtClean="0">
                                  <a:solidFill>
                                    <a:schemeClr val="bg1"/>
                                  </a:solidFill>
                                  <a:latin typeface="Cambria Math" panose="02040503050406030204" pitchFamily="18" charset="0"/>
                                </a:rPr>
                                <m:t>0</m:t>
                              </m:r>
                              <m:r>
                                <a:rPr lang="en-US" sz="2600" i="1" spc="-200">
                                  <a:solidFill>
                                    <a:schemeClr val="bg1"/>
                                  </a:solidFill>
                                  <a:latin typeface="Cambria Math" panose="02040503050406030204" pitchFamily="18" charset="0"/>
                                </a:rPr>
                                <m:t>,     </m:t>
                              </m:r>
                              <m:r>
                                <a:rPr lang="en-US" sz="2600" b="0" i="1" spc="-200" smtClean="0">
                                  <a:solidFill>
                                    <a:schemeClr val="bg1"/>
                                  </a:solidFill>
                                  <a:latin typeface="Cambria Math" panose="02040503050406030204" pitchFamily="18" charset="0"/>
                                </a:rPr>
                                <m:t>                </m:t>
                              </m:r>
                              <m:r>
                                <a:rPr lang="en-US" sz="2600" i="1" spc="-200">
                                  <a:solidFill>
                                    <a:schemeClr val="bg1"/>
                                  </a:solidFill>
                                  <a:latin typeface="Cambria Math" panose="02040503050406030204" pitchFamily="18" charset="0"/>
                                </a:rPr>
                                <m:t> </m:t>
                              </m:r>
                              <m:r>
                                <a:rPr lang="en-US" sz="2600" i="1" spc="-200">
                                  <a:solidFill>
                                    <a:schemeClr val="bg1"/>
                                  </a:solidFill>
                                  <a:latin typeface="Cambria Math" panose="02040503050406030204" pitchFamily="18" charset="0"/>
                                </a:rPr>
                                <m:t>𝑥</m:t>
                              </m:r>
                              <m:r>
                                <a:rPr lang="en-US" sz="2600" b="0" i="1" spc="-200" smtClean="0">
                                  <a:solidFill>
                                    <a:schemeClr val="bg1"/>
                                  </a:solidFill>
                                  <a:latin typeface="Cambria Math" panose="02040503050406030204" pitchFamily="18" charset="0"/>
                                </a:rPr>
                                <m:t>&lt;</m:t>
                              </m:r>
                              <m:r>
                                <a:rPr lang="en-US" sz="2600" i="1" spc="-200">
                                  <a:solidFill>
                                    <a:schemeClr val="bg1"/>
                                  </a:solidFill>
                                  <a:latin typeface="Cambria Math" panose="02040503050406030204" pitchFamily="18" charset="0"/>
                                </a:rPr>
                                <m:t>1</m:t>
                              </m:r>
                            </m:e>
                            <m:e>
                              <m:r>
                                <a:rPr lang="en-US" sz="2600" b="0" i="1" spc="-200" smtClean="0">
                                  <a:solidFill>
                                    <a:schemeClr val="bg1"/>
                                  </a:solidFill>
                                  <a:latin typeface="Cambria Math" panose="02040503050406030204" pitchFamily="18" charset="0"/>
                                </a:rPr>
                                <m:t>1/6,</m:t>
                              </m:r>
                              <m:r>
                                <a:rPr lang="en-US" sz="2600" i="1" spc="-200">
                                  <a:solidFill>
                                    <a:schemeClr val="bg1"/>
                                  </a:solidFill>
                                  <a:latin typeface="Cambria Math" panose="02040503050406030204" pitchFamily="18" charset="0"/>
                                </a:rPr>
                                <m:t>      2</m:t>
                              </m:r>
                              <m:r>
                                <a:rPr lang="en-US" sz="2600" b="0" i="1" spc="-200" smtClean="0">
                                  <a:solidFill>
                                    <a:schemeClr val="bg1"/>
                                  </a:solidFill>
                                  <a:latin typeface="Cambria Math" panose="02040503050406030204" pitchFamily="18" charset="0"/>
                                </a:rPr>
                                <m:t>≤</m:t>
                              </m:r>
                              <m:r>
                                <a:rPr lang="en-US" sz="2600" b="0" i="1" spc="-200" smtClean="0">
                                  <a:solidFill>
                                    <a:schemeClr val="bg1"/>
                                  </a:solidFill>
                                  <a:latin typeface="Cambria Math" panose="02040503050406030204" pitchFamily="18" charset="0"/>
                                </a:rPr>
                                <m:t>𝑥</m:t>
                              </m:r>
                              <m:r>
                                <a:rPr lang="en-US" sz="2600" b="0" i="1" spc="-200" smtClean="0">
                                  <a:solidFill>
                                    <a:schemeClr val="bg1"/>
                                  </a:solidFill>
                                  <a:latin typeface="Cambria Math" panose="02040503050406030204" pitchFamily="18" charset="0"/>
                                </a:rPr>
                                <m:t>&lt;3</m:t>
                              </m:r>
                            </m:e>
                            <m:e>
                              <m:r>
                                <a:rPr lang="en-US" sz="2600" b="0" i="1" spc="-200" smtClean="0">
                                  <a:solidFill>
                                    <a:schemeClr val="bg1"/>
                                  </a:solidFill>
                                  <a:latin typeface="Cambria Math" panose="02040503050406030204" pitchFamily="18" charset="0"/>
                                </a:rPr>
                                <m:t>2/6</m:t>
                              </m:r>
                              <m:r>
                                <a:rPr lang="en-US" sz="2600" i="1" spc="-200">
                                  <a:solidFill>
                                    <a:schemeClr val="bg1"/>
                                  </a:solidFill>
                                  <a:latin typeface="Cambria Math" panose="02040503050406030204" pitchFamily="18" charset="0"/>
                                </a:rPr>
                                <m:t>,      3</m:t>
                              </m:r>
                              <m:r>
                                <a:rPr lang="en-US" sz="2600" b="0" i="1" spc="-200" smtClean="0">
                                  <a:solidFill>
                                    <a:schemeClr val="bg1"/>
                                  </a:solidFill>
                                  <a:latin typeface="Cambria Math" panose="02040503050406030204" pitchFamily="18" charset="0"/>
                                </a:rPr>
                                <m:t>≤</m:t>
                              </m:r>
                              <m:r>
                                <a:rPr lang="en-US" sz="2600" b="0" i="1" spc="-200" smtClean="0">
                                  <a:solidFill>
                                    <a:schemeClr val="bg1"/>
                                  </a:solidFill>
                                  <a:latin typeface="Cambria Math" panose="02040503050406030204" pitchFamily="18" charset="0"/>
                                </a:rPr>
                                <m:t>𝑥</m:t>
                              </m:r>
                              <m:r>
                                <a:rPr lang="en-US" sz="2600" b="0" i="1" spc="-200" smtClean="0">
                                  <a:solidFill>
                                    <a:schemeClr val="bg1"/>
                                  </a:solidFill>
                                  <a:latin typeface="Cambria Math" panose="02040503050406030204" pitchFamily="18" charset="0"/>
                                </a:rPr>
                                <m:t>&lt;4</m:t>
                              </m:r>
                            </m:e>
                            <m:e>
                              <m:r>
                                <a:rPr lang="en-US" sz="2600" b="0" i="1" spc="-200" smtClean="0">
                                  <a:solidFill>
                                    <a:schemeClr val="bg1"/>
                                  </a:solidFill>
                                  <a:latin typeface="Cambria Math" panose="02040503050406030204" pitchFamily="18" charset="0"/>
                                </a:rPr>
                                <m:t>3/6,</m:t>
                              </m:r>
                              <m:r>
                                <a:rPr lang="en-US" sz="2600" i="1" spc="-200">
                                  <a:solidFill>
                                    <a:schemeClr val="bg1"/>
                                  </a:solidFill>
                                  <a:latin typeface="Cambria Math" panose="02040503050406030204" pitchFamily="18" charset="0"/>
                                </a:rPr>
                                <m:t>     4</m:t>
                              </m:r>
                              <m:r>
                                <a:rPr lang="en-US" sz="2600" b="0" i="1" spc="-200" smtClean="0">
                                  <a:solidFill>
                                    <a:schemeClr val="bg1"/>
                                  </a:solidFill>
                                  <a:latin typeface="Cambria Math" panose="02040503050406030204" pitchFamily="18" charset="0"/>
                                </a:rPr>
                                <m:t>≤</m:t>
                              </m:r>
                              <m:r>
                                <a:rPr lang="en-US" sz="2600" b="0" i="1" spc="-200" smtClean="0">
                                  <a:solidFill>
                                    <a:schemeClr val="bg1"/>
                                  </a:solidFill>
                                  <a:latin typeface="Cambria Math" panose="02040503050406030204" pitchFamily="18" charset="0"/>
                                </a:rPr>
                                <m:t>𝑥</m:t>
                              </m:r>
                              <m:r>
                                <a:rPr lang="en-US" sz="2600" b="0" i="1" spc="-200" smtClean="0">
                                  <a:solidFill>
                                    <a:schemeClr val="bg1"/>
                                  </a:solidFill>
                                  <a:latin typeface="Cambria Math" panose="02040503050406030204" pitchFamily="18" charset="0"/>
                                </a:rPr>
                                <m:t>&lt;5</m:t>
                              </m:r>
                            </m:e>
                            <m:e>
                              <m:r>
                                <a:rPr lang="en-US" sz="2600" b="0" i="1" spc="-200" smtClean="0">
                                  <a:solidFill>
                                    <a:schemeClr val="bg1"/>
                                  </a:solidFill>
                                  <a:latin typeface="Cambria Math" panose="02040503050406030204" pitchFamily="18" charset="0"/>
                                </a:rPr>
                                <m:t>4/6</m:t>
                              </m:r>
                              <m:r>
                                <a:rPr lang="en-US" sz="2600" i="1" spc="-200">
                                  <a:solidFill>
                                    <a:schemeClr val="bg1"/>
                                  </a:solidFill>
                                  <a:latin typeface="Cambria Math" panose="02040503050406030204" pitchFamily="18" charset="0"/>
                                </a:rPr>
                                <m:t>,      </m:t>
                              </m:r>
                              <m:r>
                                <a:rPr lang="en-US" sz="2600" b="0" i="1" spc="-200" smtClean="0">
                                  <a:solidFill>
                                    <a:schemeClr val="bg1"/>
                                  </a:solidFill>
                                  <a:latin typeface="Cambria Math" panose="02040503050406030204" pitchFamily="18" charset="0"/>
                                </a:rPr>
                                <m:t>5≤</m:t>
                              </m:r>
                              <m:r>
                                <a:rPr lang="en-US" sz="2600" b="0" i="1" spc="-200" smtClean="0">
                                  <a:solidFill>
                                    <a:schemeClr val="bg1"/>
                                  </a:solidFill>
                                  <a:latin typeface="Cambria Math" panose="02040503050406030204" pitchFamily="18" charset="0"/>
                                </a:rPr>
                                <m:t>𝑥</m:t>
                              </m:r>
                              <m:r>
                                <a:rPr lang="en-US" sz="2600" b="0" i="1" spc="-200" smtClean="0">
                                  <a:solidFill>
                                    <a:schemeClr val="bg1"/>
                                  </a:solidFill>
                                  <a:latin typeface="Cambria Math" panose="02040503050406030204" pitchFamily="18" charset="0"/>
                                </a:rPr>
                                <m:t>&lt;6</m:t>
                              </m:r>
                            </m:e>
                            <m:e>
                              <m:r>
                                <a:rPr lang="en-US" sz="2600" b="0" i="1" spc="-200" smtClean="0">
                                  <a:solidFill>
                                    <a:schemeClr val="bg1"/>
                                  </a:solidFill>
                                  <a:latin typeface="Cambria Math" panose="02040503050406030204" pitchFamily="18" charset="0"/>
                                </a:rPr>
                                <m:t>5/6</m:t>
                              </m:r>
                              <m:r>
                                <a:rPr lang="en-US" sz="2600" i="1" spc="-200">
                                  <a:solidFill>
                                    <a:schemeClr val="bg1"/>
                                  </a:solidFill>
                                  <a:latin typeface="Cambria Math" panose="02040503050406030204" pitchFamily="18" charset="0"/>
                                </a:rPr>
                                <m:t>,      </m:t>
                              </m:r>
                              <m:r>
                                <a:rPr lang="en-US" sz="2600" b="0" i="1" spc="-200" smtClean="0">
                                  <a:solidFill>
                                    <a:schemeClr val="bg1"/>
                                  </a:solidFill>
                                  <a:latin typeface="Cambria Math" panose="02040503050406030204" pitchFamily="18" charset="0"/>
                                </a:rPr>
                                <m:t>           </m:t>
                              </m:r>
                              <m:r>
                                <a:rPr lang="en-US" sz="2600" i="1" spc="-200">
                                  <a:solidFill>
                                    <a:schemeClr val="bg1"/>
                                  </a:solidFill>
                                  <a:latin typeface="Cambria Math" panose="02040503050406030204" pitchFamily="18" charset="0"/>
                                </a:rPr>
                                <m:t>𝑥</m:t>
                              </m:r>
                              <m:r>
                                <a:rPr lang="en-US" sz="2600" b="0" i="1" spc="-200" smtClean="0">
                                  <a:solidFill>
                                    <a:schemeClr val="bg1"/>
                                  </a:solidFill>
                                  <a:latin typeface="Cambria Math" panose="02040503050406030204" pitchFamily="18" charset="0"/>
                                </a:rPr>
                                <m:t>≥</m:t>
                              </m:r>
                              <m:r>
                                <a:rPr lang="en-US" sz="2600" i="1" spc="-200">
                                  <a:solidFill>
                                    <a:schemeClr val="bg1"/>
                                  </a:solidFill>
                                  <a:latin typeface="Cambria Math" panose="02040503050406030204" pitchFamily="18" charset="0"/>
                                </a:rPr>
                                <m:t>6</m:t>
                              </m:r>
                            </m:e>
                            <m:e>
                              <m:r>
                                <a:rPr lang="en-US" sz="2600" b="0" i="1" spc="-200" smtClean="0">
                                  <a:solidFill>
                                    <a:schemeClr val="bg1"/>
                                  </a:solidFill>
                                  <a:latin typeface="Cambria Math" panose="02040503050406030204" pitchFamily="18" charset="0"/>
                                </a:rPr>
                                <m:t>1</m:t>
                              </m:r>
                              <m:r>
                                <a:rPr lang="en-US" sz="2600" i="1" spc="-200">
                                  <a:solidFill>
                                    <a:schemeClr val="bg1"/>
                                  </a:solidFill>
                                  <a:latin typeface="Cambria Math" panose="02040503050406030204" pitchFamily="18" charset="0"/>
                                </a:rPr>
                                <m:t>,</m:t>
                              </m:r>
                              <m:r>
                                <a:rPr lang="en-US" sz="2600" b="0" i="1" spc="-200" smtClean="0">
                                  <a:solidFill>
                                    <a:schemeClr val="bg1"/>
                                  </a:solidFill>
                                  <a:latin typeface="Cambria Math" panose="02040503050406030204" pitchFamily="18" charset="0"/>
                                </a:rPr>
                                <m:t>           </m:t>
                              </m:r>
                              <m:r>
                                <a:rPr lang="en-US" sz="2600" i="1" spc="-200">
                                  <a:solidFill>
                                    <a:schemeClr val="bg1"/>
                                  </a:solidFill>
                                  <a:latin typeface="Cambria Math" panose="02040503050406030204" pitchFamily="18" charset="0"/>
                                </a:rPr>
                                <m:t>  </m:t>
                              </m:r>
                              <m:r>
                                <a:rPr lang="en-US" sz="2600" i="1" spc="-200">
                                  <a:solidFill>
                                    <a:schemeClr val="bg1"/>
                                  </a:solidFill>
                                  <a:latin typeface="Cambria Math" panose="02040503050406030204" pitchFamily="18" charset="0"/>
                                </a:rPr>
                                <m:t>𝑜𝑡h𝑒𝑟𝑤𝑖𝑠𝑒</m:t>
                              </m:r>
                            </m:e>
                          </m:eqArr>
                        </m:e>
                      </m:d>
                    </m:oMath>
                  </m:oMathPara>
                </a14:m>
                <a:endParaRPr lang="en-BE" sz="2600" dirty="0"/>
              </a:p>
            </p:txBody>
          </p:sp>
        </mc:Choice>
        <mc:Fallback xmlns="">
          <p:sp>
            <p:nvSpPr>
              <p:cNvPr id="7" name="Rectangle 6">
                <a:extLst>
                  <a:ext uri="{FF2B5EF4-FFF2-40B4-BE49-F238E27FC236}">
                    <a16:creationId xmlns:a16="http://schemas.microsoft.com/office/drawing/2014/main" id="{A175E3B8-D0E5-40E4-B567-74CA3B7F1EC5}"/>
                  </a:ext>
                </a:extLst>
              </p:cNvPr>
              <p:cNvSpPr>
                <a:spLocks noRot="1" noChangeAspect="1" noMove="1" noResize="1" noEditPoints="1" noAdjustHandles="1" noChangeArrowheads="1" noChangeShapeType="1" noTextEdit="1"/>
              </p:cNvSpPr>
              <p:nvPr/>
            </p:nvSpPr>
            <p:spPr>
              <a:xfrm>
                <a:off x="5637189" y="3121673"/>
                <a:ext cx="5946821" cy="2916889"/>
              </a:xfrm>
              <a:prstGeom prst="rect">
                <a:avLst/>
              </a:prstGeom>
              <a:blipFill>
                <a:blip r:embed="rId4"/>
                <a:stretch>
                  <a:fillRect/>
                </a:stretch>
              </a:blipFill>
            </p:spPr>
            <p:txBody>
              <a:bodyPr/>
              <a:lstStyle/>
              <a:p>
                <a:r>
                  <a:rPr lang="en-BE">
                    <a:noFill/>
                  </a:rPr>
                  <a:t> </a:t>
                </a:r>
              </a:p>
            </p:txBody>
          </p:sp>
        </mc:Fallback>
      </mc:AlternateContent>
    </p:spTree>
    <p:extLst>
      <p:ext uri="{BB962C8B-B14F-4D97-AF65-F5344CB8AC3E}">
        <p14:creationId xmlns:p14="http://schemas.microsoft.com/office/powerpoint/2010/main" val="18454990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F97938-A5BA-4598-A822-C7CD4A5090CC}"/>
              </a:ext>
            </a:extLst>
          </p:cNvPr>
          <p:cNvSpPr>
            <a:spLocks noGrp="1"/>
          </p:cNvSpPr>
          <p:nvPr>
            <p:ph type="title"/>
          </p:nvPr>
        </p:nvSpPr>
        <p:spPr/>
        <p:txBody>
          <a:bodyPr/>
          <a:lstStyle/>
          <a:p>
            <a:r>
              <a:rPr lang="en-US" dirty="0"/>
              <a:t>Independence </a:t>
            </a:r>
            <a:endParaRPr lang="en-B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805117A-6464-4111-9419-382AE57C1747}"/>
                  </a:ext>
                </a:extLst>
              </p:cNvPr>
              <p:cNvSpPr>
                <a:spLocks noGrp="1"/>
              </p:cNvSpPr>
              <p:nvPr>
                <p:ph idx="1"/>
              </p:nvPr>
            </p:nvSpPr>
            <p:spPr>
              <a:xfrm>
                <a:off x="838200" y="1309036"/>
                <a:ext cx="10515600" cy="5047313"/>
              </a:xfrm>
            </p:spPr>
            <p:txBody>
              <a:bodyPr>
                <a:normAutofit/>
              </a:bodyPr>
              <a:lstStyle/>
              <a:p>
                <a:pPr algn="just"/>
                <a:r>
                  <a:rPr lang="en-US" dirty="0"/>
                  <a:t>Let E be the event of generating at random a 3-bit string that contains an odd number of 1s, and let F be the event of generating at random a 3-bit string that starts with 1. Are the events E and F independent?</a:t>
                </a:r>
              </a:p>
              <a:p>
                <a:pPr algn="just"/>
                <a:endParaRPr lang="en-US" dirty="0"/>
              </a:p>
              <a:p>
                <a:pPr marL="0" indent="0" algn="ctr">
                  <a:buNone/>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𝑃</m:t>
                      </m:r>
                      <m:d>
                        <m:dPr>
                          <m:ctrlPr>
                            <a:rPr lang="en-US" sz="3200" b="0" i="1" smtClean="0">
                              <a:latin typeface="Cambria Math" panose="02040503050406030204" pitchFamily="18" charset="0"/>
                            </a:rPr>
                          </m:ctrlPr>
                        </m:dPr>
                        <m:e>
                          <m:r>
                            <a:rPr lang="en-US" sz="3200" b="0" i="1" smtClean="0">
                              <a:latin typeface="Cambria Math" panose="02040503050406030204" pitchFamily="18" charset="0"/>
                            </a:rPr>
                            <m:t>𝐸</m:t>
                          </m:r>
                          <m:r>
                            <a:rPr lang="en-US" sz="3200" b="0" i="1" smtClean="0">
                              <a:latin typeface="Cambria Math" panose="02040503050406030204" pitchFamily="18" charset="0"/>
                            </a:rPr>
                            <m:t> </m:t>
                          </m:r>
                          <m:r>
                            <a:rPr lang="en-US" sz="3200" b="0" i="1" smtClean="0">
                              <a:latin typeface="Cambria Math" panose="02040503050406030204" pitchFamily="18" charset="0"/>
                            </a:rPr>
                            <m:t>𝑎𝑛𝑑</m:t>
                          </m:r>
                          <m:r>
                            <a:rPr lang="en-US" sz="3200" b="0" i="1" smtClean="0">
                              <a:latin typeface="Cambria Math" panose="02040503050406030204" pitchFamily="18" charset="0"/>
                            </a:rPr>
                            <m:t> </m:t>
                          </m:r>
                          <m:r>
                            <a:rPr lang="en-US" sz="3200" b="0" i="1" smtClean="0">
                              <a:latin typeface="Cambria Math" panose="02040503050406030204" pitchFamily="18" charset="0"/>
                            </a:rPr>
                            <m:t>𝐹</m:t>
                          </m:r>
                        </m:e>
                      </m:d>
                      <m:r>
                        <a:rPr lang="en-US" sz="3200" b="0" i="1" smtClean="0">
                          <a:latin typeface="Cambria Math" panose="02040503050406030204" pitchFamily="18" charset="0"/>
                        </a:rPr>
                        <m:t> ?=</m:t>
                      </m:r>
                      <m:r>
                        <a:rPr lang="en-US" sz="3200" b="0" i="1" smtClean="0">
                          <a:latin typeface="Cambria Math" panose="02040503050406030204" pitchFamily="18" charset="0"/>
                        </a:rPr>
                        <m:t>𝑃</m:t>
                      </m:r>
                      <m:d>
                        <m:dPr>
                          <m:ctrlPr>
                            <a:rPr lang="en-US" sz="3200" b="0" i="1" smtClean="0">
                              <a:latin typeface="Cambria Math" panose="02040503050406030204" pitchFamily="18" charset="0"/>
                            </a:rPr>
                          </m:ctrlPr>
                        </m:dPr>
                        <m:e>
                          <m:r>
                            <a:rPr lang="en-US" sz="3200" b="0" i="1" smtClean="0">
                              <a:latin typeface="Cambria Math" panose="02040503050406030204" pitchFamily="18" charset="0"/>
                            </a:rPr>
                            <m:t>𝐸</m:t>
                          </m:r>
                        </m:e>
                      </m:d>
                      <m:r>
                        <a:rPr lang="en-US" sz="3200" b="0" i="1" smtClean="0">
                          <a:latin typeface="Cambria Math" panose="02040503050406030204" pitchFamily="18" charset="0"/>
                        </a:rPr>
                        <m:t>⋅</m:t>
                      </m:r>
                      <m:r>
                        <a:rPr lang="en-US" sz="3200" b="0" i="1" smtClean="0">
                          <a:latin typeface="Cambria Math" panose="02040503050406030204" pitchFamily="18" charset="0"/>
                        </a:rPr>
                        <m:t>𝑃</m:t>
                      </m:r>
                      <m:d>
                        <m:dPr>
                          <m:ctrlPr>
                            <a:rPr lang="en-US" sz="3200" b="0" i="1" smtClean="0">
                              <a:latin typeface="Cambria Math" panose="02040503050406030204" pitchFamily="18" charset="0"/>
                            </a:rPr>
                          </m:ctrlPr>
                        </m:dPr>
                        <m:e>
                          <m:r>
                            <a:rPr lang="en-US" sz="3200" b="0" i="1" smtClean="0">
                              <a:latin typeface="Cambria Math" panose="02040503050406030204" pitchFamily="18" charset="0"/>
                            </a:rPr>
                            <m:t>𝐹</m:t>
                          </m:r>
                        </m:e>
                      </m:d>
                    </m:oMath>
                  </m:oMathPara>
                </a14:m>
                <a:endParaRPr lang="en-US" sz="3200" dirty="0"/>
              </a:p>
            </p:txBody>
          </p:sp>
        </mc:Choice>
        <mc:Fallback xmlns="">
          <p:sp>
            <p:nvSpPr>
              <p:cNvPr id="3" name="Content Placeholder 2">
                <a:extLst>
                  <a:ext uri="{FF2B5EF4-FFF2-40B4-BE49-F238E27FC236}">
                    <a16:creationId xmlns:a16="http://schemas.microsoft.com/office/drawing/2014/main" id="{C805117A-6464-4111-9419-382AE57C1747}"/>
                  </a:ext>
                </a:extLst>
              </p:cNvPr>
              <p:cNvSpPr>
                <a:spLocks noGrp="1" noRot="1" noChangeAspect="1" noMove="1" noResize="1" noEditPoints="1" noAdjustHandles="1" noChangeArrowheads="1" noChangeShapeType="1" noTextEdit="1"/>
              </p:cNvSpPr>
              <p:nvPr>
                <p:ph idx="1"/>
              </p:nvPr>
            </p:nvSpPr>
            <p:spPr>
              <a:xfrm>
                <a:off x="838200" y="1309036"/>
                <a:ext cx="10515600" cy="5047313"/>
              </a:xfrm>
              <a:blipFill>
                <a:blip r:embed="rId2"/>
                <a:stretch>
                  <a:fillRect l="-1043" t="-2174" r="-1159"/>
                </a:stretch>
              </a:blipFill>
            </p:spPr>
            <p:txBody>
              <a:bodyPr/>
              <a:lstStyle/>
              <a:p>
                <a:r>
                  <a:rPr lang="en-BE">
                    <a:noFill/>
                  </a:rPr>
                  <a:t> </a:t>
                </a:r>
              </a:p>
            </p:txBody>
          </p:sp>
        </mc:Fallback>
      </mc:AlternateContent>
      <p:sp>
        <p:nvSpPr>
          <p:cNvPr id="4" name="Footer Placeholder 3">
            <a:extLst>
              <a:ext uri="{FF2B5EF4-FFF2-40B4-BE49-F238E27FC236}">
                <a16:creationId xmlns:a16="http://schemas.microsoft.com/office/drawing/2014/main" id="{984BC796-ED95-460C-8CB4-A7971F217C70}"/>
              </a:ext>
            </a:extLst>
          </p:cNvPr>
          <p:cNvSpPr>
            <a:spLocks noGrp="1"/>
          </p:cNvSpPr>
          <p:nvPr>
            <p:ph type="ftr" sz="quarter" idx="11"/>
          </p:nvPr>
        </p:nvSpPr>
        <p:spPr/>
        <p:txBody>
          <a:bodyPr/>
          <a:lstStyle/>
          <a:p>
            <a:r>
              <a:rPr lang="en-US"/>
              <a:t>Elementary Combinatorics and Probability - March 2021</a:t>
            </a:r>
            <a:endParaRPr lang="en-BE"/>
          </a:p>
        </p:txBody>
      </p:sp>
      <p:sp>
        <p:nvSpPr>
          <p:cNvPr id="5" name="Slide Number Placeholder 4">
            <a:extLst>
              <a:ext uri="{FF2B5EF4-FFF2-40B4-BE49-F238E27FC236}">
                <a16:creationId xmlns:a16="http://schemas.microsoft.com/office/drawing/2014/main" id="{98DBD78B-333B-4B90-AFE2-579B092698BC}"/>
              </a:ext>
            </a:extLst>
          </p:cNvPr>
          <p:cNvSpPr>
            <a:spLocks noGrp="1"/>
          </p:cNvSpPr>
          <p:nvPr>
            <p:ph type="sldNum" sz="quarter" idx="12"/>
          </p:nvPr>
        </p:nvSpPr>
        <p:spPr/>
        <p:txBody>
          <a:bodyPr/>
          <a:lstStyle/>
          <a:p>
            <a:fld id="{08CF7B41-8972-4B54-B2ED-1FFF63F18177}" type="slidenum">
              <a:rPr lang="en-BE" smtClean="0"/>
              <a:t>18</a:t>
            </a:fld>
            <a:endParaRPr lang="en-BE"/>
          </a:p>
        </p:txBody>
      </p:sp>
    </p:spTree>
    <p:extLst>
      <p:ext uri="{BB962C8B-B14F-4D97-AF65-F5344CB8AC3E}">
        <p14:creationId xmlns:p14="http://schemas.microsoft.com/office/powerpoint/2010/main" val="1355470691"/>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D74AB-2224-49D5-B062-C2625098C597}"/>
              </a:ext>
            </a:extLst>
          </p:cNvPr>
          <p:cNvSpPr>
            <a:spLocks noGrp="1"/>
          </p:cNvSpPr>
          <p:nvPr>
            <p:ph type="title"/>
          </p:nvPr>
        </p:nvSpPr>
        <p:spPr/>
        <p:txBody>
          <a:bodyPr/>
          <a:lstStyle/>
          <a:p>
            <a:r>
              <a:rPr lang="en-US" dirty="0"/>
              <a:t>PMF and CDF: example</a:t>
            </a:r>
            <a:endParaRPr lang="en-B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DDF4588-345E-47A5-BB67-09471D7D0C08}"/>
                  </a:ext>
                </a:extLst>
              </p:cNvPr>
              <p:cNvSpPr>
                <a:spLocks noGrp="1"/>
              </p:cNvSpPr>
              <p:nvPr>
                <p:ph idx="1"/>
              </p:nvPr>
            </p:nvSpPr>
            <p:spPr/>
            <p:txBody>
              <a:bodyPr/>
              <a:lstStyle/>
              <a:p>
                <a:r>
                  <a:rPr lang="en-US" dirty="0"/>
                  <a:t>You are rolling a fair die. </a:t>
                </a:r>
                <a14:m>
                  <m:oMath xmlns:m="http://schemas.openxmlformats.org/officeDocument/2006/math">
                    <m:r>
                      <a:rPr lang="en-US" b="0" i="1" smtClean="0">
                        <a:latin typeface="Cambria Math" panose="02040503050406030204" pitchFamily="18" charset="0"/>
                      </a:rPr>
                      <m:t>𝑌</m:t>
                    </m:r>
                  </m:oMath>
                </a14:m>
                <a:r>
                  <a:rPr lang="en-US" dirty="0"/>
                  <a:t> – the outcome.</a:t>
                </a:r>
              </a:p>
              <a:p>
                <a:r>
                  <a:rPr lang="en-US" dirty="0"/>
                  <a:t>Define PMF </a:t>
                </a:r>
                <a14:m>
                  <m:oMath xmlns:m="http://schemas.openxmlformats.org/officeDocument/2006/math">
                    <m:sSub>
                      <m:sSubPr>
                        <m:ctrlPr>
                          <a:rPr lang="en-US" i="1" spc="-200">
                            <a:latin typeface="Cambria Math" panose="02040503050406030204" pitchFamily="18" charset="0"/>
                          </a:rPr>
                        </m:ctrlPr>
                      </m:sSubPr>
                      <m:e>
                        <m:r>
                          <a:rPr lang="en-US" i="1" spc="-200">
                            <a:latin typeface="Cambria Math" panose="02040503050406030204" pitchFamily="18" charset="0"/>
                          </a:rPr>
                          <m:t>𝑃</m:t>
                        </m:r>
                      </m:e>
                      <m:sub>
                        <m:r>
                          <a:rPr lang="en-US" i="1" spc="-200">
                            <a:latin typeface="Cambria Math" panose="02040503050406030204" pitchFamily="18" charset="0"/>
                          </a:rPr>
                          <m:t>𝑌</m:t>
                        </m:r>
                      </m:sub>
                    </m:sSub>
                    <m:d>
                      <m:dPr>
                        <m:ctrlPr>
                          <a:rPr lang="en-US" i="1" spc="-200">
                            <a:latin typeface="Cambria Math" panose="02040503050406030204" pitchFamily="18" charset="0"/>
                          </a:rPr>
                        </m:ctrlPr>
                      </m:dPr>
                      <m:e>
                        <m:r>
                          <a:rPr lang="en-US" i="1" spc="-200">
                            <a:latin typeface="Cambria Math" panose="02040503050406030204" pitchFamily="18" charset="0"/>
                          </a:rPr>
                          <m:t>𝑦</m:t>
                        </m:r>
                      </m:e>
                    </m:d>
                    <m:r>
                      <a:rPr lang="en-US" i="1" spc="-200">
                        <a:latin typeface="Cambria Math" panose="02040503050406030204" pitchFamily="18" charset="0"/>
                      </a:rPr>
                      <m:t> </m:t>
                    </m:r>
                  </m:oMath>
                </a14:m>
                <a:r>
                  <a:rPr lang="en-US" dirty="0"/>
                  <a:t>and CDF </a:t>
                </a:r>
                <a14:m>
                  <m:oMath xmlns:m="http://schemas.openxmlformats.org/officeDocument/2006/math">
                    <m:sSub>
                      <m:sSubPr>
                        <m:ctrlPr>
                          <a:rPr lang="en-US" i="1" spc="-200">
                            <a:latin typeface="Cambria Math" panose="02040503050406030204" pitchFamily="18" charset="0"/>
                          </a:rPr>
                        </m:ctrlPr>
                      </m:sSubPr>
                      <m:e>
                        <m:r>
                          <a:rPr lang="en-US" i="1" spc="-200">
                            <a:latin typeface="Cambria Math" panose="02040503050406030204" pitchFamily="18" charset="0"/>
                          </a:rPr>
                          <m:t>𝐹</m:t>
                        </m:r>
                      </m:e>
                      <m:sub>
                        <m:r>
                          <a:rPr lang="en-US" i="1" spc="-200">
                            <a:latin typeface="Cambria Math" panose="02040503050406030204" pitchFamily="18" charset="0"/>
                          </a:rPr>
                          <m:t>𝑌</m:t>
                        </m:r>
                      </m:sub>
                    </m:sSub>
                    <m:d>
                      <m:dPr>
                        <m:ctrlPr>
                          <a:rPr lang="en-US" i="1" spc="-200">
                            <a:latin typeface="Cambria Math" panose="02040503050406030204" pitchFamily="18" charset="0"/>
                          </a:rPr>
                        </m:ctrlPr>
                      </m:dPr>
                      <m:e>
                        <m:r>
                          <a:rPr lang="en-US" i="1" spc="-200">
                            <a:latin typeface="Cambria Math" panose="02040503050406030204" pitchFamily="18" charset="0"/>
                          </a:rPr>
                          <m:t>𝑦</m:t>
                        </m:r>
                      </m:e>
                    </m:d>
                    <m:r>
                      <a:rPr lang="en-US" i="1" spc="-200">
                        <a:latin typeface="Cambria Math" panose="02040503050406030204" pitchFamily="18" charset="0"/>
                      </a:rPr>
                      <m:t> </m:t>
                    </m:r>
                  </m:oMath>
                </a14:m>
                <a:r>
                  <a:rPr lang="en-US" dirty="0"/>
                  <a:t>of </a:t>
                </a:r>
                <a14:m>
                  <m:oMath xmlns:m="http://schemas.openxmlformats.org/officeDocument/2006/math">
                    <m:r>
                      <a:rPr lang="en-US" i="1">
                        <a:latin typeface="Cambria Math" panose="02040503050406030204" pitchFamily="18" charset="0"/>
                      </a:rPr>
                      <m:t>𝑌</m:t>
                    </m:r>
                  </m:oMath>
                </a14:m>
                <a:r>
                  <a:rPr lang="en-US" dirty="0"/>
                  <a:t>.</a:t>
                </a:r>
              </a:p>
              <a:p>
                <a:endParaRPr lang="en-US" dirty="0"/>
              </a:p>
              <a:p>
                <a:pPr marL="0" indent="0">
                  <a:buNone/>
                </a:pPr>
                <a:endParaRPr lang="en-BE" spc="-200" dirty="0"/>
              </a:p>
            </p:txBody>
          </p:sp>
        </mc:Choice>
        <mc:Fallback xmlns="">
          <p:sp>
            <p:nvSpPr>
              <p:cNvPr id="3" name="Content Placeholder 2">
                <a:extLst>
                  <a:ext uri="{FF2B5EF4-FFF2-40B4-BE49-F238E27FC236}">
                    <a16:creationId xmlns:a16="http://schemas.microsoft.com/office/drawing/2014/main" id="{EDDF4588-345E-47A5-BB67-09471D7D0C08}"/>
                  </a:ext>
                </a:extLst>
              </p:cNvPr>
              <p:cNvSpPr>
                <a:spLocks noGrp="1" noRot="1" noChangeAspect="1" noMove="1" noResize="1" noEditPoints="1" noAdjustHandles="1" noChangeArrowheads="1" noChangeShapeType="1" noTextEdit="1"/>
              </p:cNvSpPr>
              <p:nvPr>
                <p:ph idx="1"/>
              </p:nvPr>
            </p:nvSpPr>
            <p:spPr>
              <a:blipFill>
                <a:blip r:embed="rId2"/>
                <a:stretch>
                  <a:fillRect l="-1043" t="-2381"/>
                </a:stretch>
              </a:blipFill>
            </p:spPr>
            <p:txBody>
              <a:bodyPr/>
              <a:lstStyle/>
              <a:p>
                <a:r>
                  <a:rPr lang="en-BE">
                    <a:noFill/>
                  </a:rPr>
                  <a:t> </a:t>
                </a:r>
              </a:p>
            </p:txBody>
          </p:sp>
        </mc:Fallback>
      </mc:AlternateContent>
      <p:sp>
        <p:nvSpPr>
          <p:cNvPr id="4" name="Footer Placeholder 3">
            <a:extLst>
              <a:ext uri="{FF2B5EF4-FFF2-40B4-BE49-F238E27FC236}">
                <a16:creationId xmlns:a16="http://schemas.microsoft.com/office/drawing/2014/main" id="{D20A8D04-A8A5-4C9E-8227-7B79EAF0984D}"/>
              </a:ext>
            </a:extLst>
          </p:cNvPr>
          <p:cNvSpPr>
            <a:spLocks noGrp="1"/>
          </p:cNvSpPr>
          <p:nvPr>
            <p:ph type="ftr" sz="quarter" idx="11"/>
          </p:nvPr>
        </p:nvSpPr>
        <p:spPr/>
        <p:txBody>
          <a:bodyPr/>
          <a:lstStyle/>
          <a:p>
            <a:r>
              <a:rPr lang="en-US"/>
              <a:t>Elementary Combinatorics and Probability - March 2021</a:t>
            </a:r>
            <a:endParaRPr lang="en-BE"/>
          </a:p>
        </p:txBody>
      </p:sp>
      <p:sp>
        <p:nvSpPr>
          <p:cNvPr id="5" name="Slide Number Placeholder 4">
            <a:extLst>
              <a:ext uri="{FF2B5EF4-FFF2-40B4-BE49-F238E27FC236}">
                <a16:creationId xmlns:a16="http://schemas.microsoft.com/office/drawing/2014/main" id="{D4C8A90B-C5B8-4A37-BEE8-4472CB541BAD}"/>
              </a:ext>
            </a:extLst>
          </p:cNvPr>
          <p:cNvSpPr>
            <a:spLocks noGrp="1"/>
          </p:cNvSpPr>
          <p:nvPr>
            <p:ph type="sldNum" sz="quarter" idx="12"/>
          </p:nvPr>
        </p:nvSpPr>
        <p:spPr/>
        <p:txBody>
          <a:bodyPr/>
          <a:lstStyle/>
          <a:p>
            <a:fld id="{08CF7B41-8972-4B54-B2ED-1FFF63F18177}" type="slidenum">
              <a:rPr lang="en-BE" smtClean="0"/>
              <a:t>180</a:t>
            </a:fld>
            <a:endParaRPr lang="en-BE"/>
          </a:p>
        </p:txBody>
      </p:sp>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C8787304-C08C-42E9-B270-69268BF08E12}"/>
                  </a:ext>
                </a:extLst>
              </p:cNvPr>
              <p:cNvSpPr/>
              <p:nvPr/>
            </p:nvSpPr>
            <p:spPr>
              <a:xfrm>
                <a:off x="133654" y="3121673"/>
                <a:ext cx="5378406" cy="294343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600" i="1" spc="-200">
                              <a:latin typeface="Cambria Math" panose="02040503050406030204" pitchFamily="18" charset="0"/>
                            </a:rPr>
                          </m:ctrlPr>
                        </m:sSubPr>
                        <m:e>
                          <m:r>
                            <a:rPr lang="en-US" sz="2600" i="1" spc="-200">
                              <a:latin typeface="Cambria Math" panose="02040503050406030204" pitchFamily="18" charset="0"/>
                            </a:rPr>
                            <m:t>𝑃</m:t>
                          </m:r>
                        </m:e>
                        <m:sub>
                          <m:r>
                            <a:rPr lang="en-US" sz="2600" i="1" spc="-200">
                              <a:latin typeface="Cambria Math" panose="02040503050406030204" pitchFamily="18" charset="0"/>
                            </a:rPr>
                            <m:t>𝑌</m:t>
                          </m:r>
                        </m:sub>
                      </m:sSub>
                      <m:d>
                        <m:dPr>
                          <m:ctrlPr>
                            <a:rPr lang="en-US" sz="2600" i="1" spc="-200">
                              <a:latin typeface="Cambria Math" panose="02040503050406030204" pitchFamily="18" charset="0"/>
                            </a:rPr>
                          </m:ctrlPr>
                        </m:dPr>
                        <m:e>
                          <m:r>
                            <a:rPr lang="en-US" sz="2600" i="1" spc="-200">
                              <a:latin typeface="Cambria Math" panose="02040503050406030204" pitchFamily="18" charset="0"/>
                            </a:rPr>
                            <m:t>𝑦</m:t>
                          </m:r>
                        </m:e>
                      </m:d>
                      <m:r>
                        <a:rPr lang="en-US" sz="2600" i="1" spc="-200">
                          <a:latin typeface="Cambria Math" panose="02040503050406030204" pitchFamily="18" charset="0"/>
                        </a:rPr>
                        <m:t>=</m:t>
                      </m:r>
                      <m:r>
                        <a:rPr lang="en-US" sz="2600" i="1" spc="-200">
                          <a:latin typeface="Cambria Math" panose="02040503050406030204" pitchFamily="18" charset="0"/>
                        </a:rPr>
                        <m:t>𝑃</m:t>
                      </m:r>
                      <m:d>
                        <m:dPr>
                          <m:ctrlPr>
                            <a:rPr lang="en-US" sz="2600" i="1" spc="-200">
                              <a:latin typeface="Cambria Math" panose="02040503050406030204" pitchFamily="18" charset="0"/>
                            </a:rPr>
                          </m:ctrlPr>
                        </m:dPr>
                        <m:e>
                          <m:r>
                            <a:rPr lang="en-US" sz="2600" i="1" spc="-200">
                              <a:latin typeface="Cambria Math" panose="02040503050406030204" pitchFamily="18" charset="0"/>
                            </a:rPr>
                            <m:t>𝑌</m:t>
                          </m:r>
                          <m:r>
                            <a:rPr lang="en-US" sz="2600" i="1" spc="-200">
                              <a:latin typeface="Cambria Math" panose="02040503050406030204" pitchFamily="18" charset="0"/>
                            </a:rPr>
                            <m:t>=</m:t>
                          </m:r>
                          <m:r>
                            <a:rPr lang="en-US" sz="2600" i="1" spc="-200">
                              <a:latin typeface="Cambria Math" panose="02040503050406030204" pitchFamily="18" charset="0"/>
                            </a:rPr>
                            <m:t>𝑦</m:t>
                          </m:r>
                        </m:e>
                      </m:d>
                      <m:r>
                        <a:rPr lang="en-US" sz="2600" i="1" spc="-200">
                          <a:latin typeface="Cambria Math" panose="02040503050406030204" pitchFamily="18" charset="0"/>
                        </a:rPr>
                        <m:t>=</m:t>
                      </m:r>
                      <m:d>
                        <m:dPr>
                          <m:begChr m:val="{"/>
                          <m:endChr m:val=""/>
                          <m:ctrlPr>
                            <a:rPr lang="en-US" sz="2600" i="1" spc="-200">
                              <a:latin typeface="Cambria Math" panose="02040503050406030204" pitchFamily="18" charset="0"/>
                            </a:rPr>
                          </m:ctrlPr>
                        </m:dPr>
                        <m:e>
                          <m:eqArr>
                            <m:eqArrPr>
                              <m:ctrlPr>
                                <a:rPr lang="en-US" sz="2600" i="1" spc="-200">
                                  <a:latin typeface="Cambria Math" panose="02040503050406030204" pitchFamily="18" charset="0"/>
                                </a:rPr>
                              </m:ctrlPr>
                            </m:eqArrPr>
                            <m:e>
                              <m:r>
                                <a:rPr lang="en-US" sz="2600" i="1" spc="-200">
                                  <a:latin typeface="Cambria Math" panose="02040503050406030204" pitchFamily="18" charset="0"/>
                                </a:rPr>
                                <m:t>1/6,      </m:t>
                              </m:r>
                              <m:r>
                                <a:rPr lang="en-US" sz="2600" i="1" spc="-200">
                                  <a:latin typeface="Cambria Math" panose="02040503050406030204" pitchFamily="18" charset="0"/>
                                </a:rPr>
                                <m:t>𝑥</m:t>
                              </m:r>
                              <m:r>
                                <a:rPr lang="en-US" sz="2600" i="1" spc="-200">
                                  <a:latin typeface="Cambria Math" panose="02040503050406030204" pitchFamily="18" charset="0"/>
                                </a:rPr>
                                <m:t>=1</m:t>
                              </m:r>
                            </m:e>
                            <m:e>
                              <m:r>
                                <a:rPr lang="en-US" sz="2600" i="1" spc="-200">
                                  <a:latin typeface="Cambria Math" panose="02040503050406030204" pitchFamily="18" charset="0"/>
                                </a:rPr>
                                <m:t>1/6,      </m:t>
                              </m:r>
                              <m:r>
                                <a:rPr lang="en-US" sz="2600" i="1" spc="-200">
                                  <a:latin typeface="Cambria Math" panose="02040503050406030204" pitchFamily="18" charset="0"/>
                                </a:rPr>
                                <m:t>𝑥</m:t>
                              </m:r>
                              <m:r>
                                <a:rPr lang="en-US" sz="2600" i="1" spc="-200">
                                  <a:latin typeface="Cambria Math" panose="02040503050406030204" pitchFamily="18" charset="0"/>
                                </a:rPr>
                                <m:t>=2</m:t>
                              </m:r>
                            </m:e>
                            <m:e>
                              <m:r>
                                <a:rPr lang="en-US" sz="2600" i="1" spc="-200">
                                  <a:latin typeface="Cambria Math" panose="02040503050406030204" pitchFamily="18" charset="0"/>
                                </a:rPr>
                                <m:t>1/6,      </m:t>
                              </m:r>
                              <m:r>
                                <a:rPr lang="en-US" sz="2600" i="1" spc="-200">
                                  <a:latin typeface="Cambria Math" panose="02040503050406030204" pitchFamily="18" charset="0"/>
                                </a:rPr>
                                <m:t>𝑥</m:t>
                              </m:r>
                              <m:r>
                                <a:rPr lang="en-US" sz="2600" i="1" spc="-200">
                                  <a:latin typeface="Cambria Math" panose="02040503050406030204" pitchFamily="18" charset="0"/>
                                </a:rPr>
                                <m:t>=3</m:t>
                              </m:r>
                            </m:e>
                            <m:e>
                              <m:r>
                                <a:rPr lang="en-US" sz="2600" i="1" spc="-200">
                                  <a:latin typeface="Cambria Math" panose="02040503050406030204" pitchFamily="18" charset="0"/>
                                </a:rPr>
                                <m:t>1/6,      </m:t>
                              </m:r>
                              <m:r>
                                <a:rPr lang="en-US" sz="2600" i="1" spc="-200">
                                  <a:latin typeface="Cambria Math" panose="02040503050406030204" pitchFamily="18" charset="0"/>
                                </a:rPr>
                                <m:t>𝑥</m:t>
                              </m:r>
                              <m:r>
                                <a:rPr lang="en-US" sz="2600" i="1" spc="-200">
                                  <a:latin typeface="Cambria Math" panose="02040503050406030204" pitchFamily="18" charset="0"/>
                                </a:rPr>
                                <m:t>=4</m:t>
                              </m:r>
                            </m:e>
                            <m:e>
                              <m:r>
                                <a:rPr lang="en-US" sz="2600" i="1" spc="-200">
                                  <a:latin typeface="Cambria Math" panose="02040503050406030204" pitchFamily="18" charset="0"/>
                                </a:rPr>
                                <m:t>1/6,      </m:t>
                              </m:r>
                              <m:r>
                                <a:rPr lang="en-US" sz="2600" i="1" spc="-200">
                                  <a:latin typeface="Cambria Math" panose="02040503050406030204" pitchFamily="18" charset="0"/>
                                </a:rPr>
                                <m:t>𝑥</m:t>
                              </m:r>
                              <m:r>
                                <a:rPr lang="en-US" sz="2600" i="1" spc="-200">
                                  <a:latin typeface="Cambria Math" panose="02040503050406030204" pitchFamily="18" charset="0"/>
                                </a:rPr>
                                <m:t>=5</m:t>
                              </m:r>
                            </m:e>
                            <m:e>
                              <m:r>
                                <a:rPr lang="en-US" sz="2600" i="1" spc="-200">
                                  <a:latin typeface="Cambria Math" panose="02040503050406030204" pitchFamily="18" charset="0"/>
                                </a:rPr>
                                <m:t>1/6,      </m:t>
                              </m:r>
                              <m:r>
                                <a:rPr lang="en-US" sz="2600" i="1" spc="-200">
                                  <a:latin typeface="Cambria Math" panose="02040503050406030204" pitchFamily="18" charset="0"/>
                                </a:rPr>
                                <m:t>𝑥</m:t>
                              </m:r>
                              <m:r>
                                <a:rPr lang="en-US" sz="2600" i="1" spc="-200">
                                  <a:latin typeface="Cambria Math" panose="02040503050406030204" pitchFamily="18" charset="0"/>
                                </a:rPr>
                                <m:t>=6</m:t>
                              </m:r>
                            </m:e>
                            <m:e>
                              <m:r>
                                <a:rPr lang="en-US" sz="2600" i="1" spc="-200">
                                  <a:latin typeface="Cambria Math" panose="02040503050406030204" pitchFamily="18" charset="0"/>
                                </a:rPr>
                                <m:t>0,  </m:t>
                              </m:r>
                              <m:r>
                                <a:rPr lang="en-US" sz="2600" i="1" spc="-200">
                                  <a:latin typeface="Cambria Math" panose="02040503050406030204" pitchFamily="18" charset="0"/>
                                </a:rPr>
                                <m:t>𝑜𝑡h𝑒𝑟𝑤𝑖𝑠𝑒</m:t>
                              </m:r>
                            </m:e>
                          </m:eqArr>
                        </m:e>
                      </m:d>
                    </m:oMath>
                  </m:oMathPara>
                </a14:m>
                <a:endParaRPr lang="en-BE" sz="2600" dirty="0"/>
              </a:p>
            </p:txBody>
          </p:sp>
        </mc:Choice>
        <mc:Fallback xmlns="">
          <p:sp>
            <p:nvSpPr>
              <p:cNvPr id="6" name="Rectangle 5">
                <a:extLst>
                  <a:ext uri="{FF2B5EF4-FFF2-40B4-BE49-F238E27FC236}">
                    <a16:creationId xmlns:a16="http://schemas.microsoft.com/office/drawing/2014/main" id="{C8787304-C08C-42E9-B270-69268BF08E12}"/>
                  </a:ext>
                </a:extLst>
              </p:cNvPr>
              <p:cNvSpPr>
                <a:spLocks noRot="1" noChangeAspect="1" noMove="1" noResize="1" noEditPoints="1" noAdjustHandles="1" noChangeArrowheads="1" noChangeShapeType="1" noTextEdit="1"/>
              </p:cNvSpPr>
              <p:nvPr/>
            </p:nvSpPr>
            <p:spPr>
              <a:xfrm>
                <a:off x="133654" y="3121673"/>
                <a:ext cx="5378406" cy="2943434"/>
              </a:xfrm>
              <a:prstGeom prst="rect">
                <a:avLst/>
              </a:prstGeom>
              <a:blipFill>
                <a:blip r:embed="rId3"/>
                <a:stretch>
                  <a:fillRect/>
                </a:stretch>
              </a:blipFill>
            </p:spPr>
            <p:txBody>
              <a:bodyPr/>
              <a:lstStyle/>
              <a:p>
                <a:r>
                  <a:rPr lang="en-BE">
                    <a:noFill/>
                  </a:rPr>
                  <a:t> </a:t>
                </a:r>
              </a:p>
            </p:txBody>
          </p:sp>
        </mc:Fallback>
      </mc:AlternateContent>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A175E3B8-D0E5-40E4-B567-74CA3B7F1EC5}"/>
                  </a:ext>
                </a:extLst>
              </p:cNvPr>
              <p:cNvSpPr/>
              <p:nvPr/>
            </p:nvSpPr>
            <p:spPr>
              <a:xfrm>
                <a:off x="5637189" y="3121673"/>
                <a:ext cx="5940024" cy="28986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600" i="1" spc="-200" smtClean="0">
                              <a:latin typeface="Cambria Math" panose="02040503050406030204" pitchFamily="18" charset="0"/>
                            </a:rPr>
                          </m:ctrlPr>
                        </m:sSubPr>
                        <m:e>
                          <m:r>
                            <a:rPr lang="en-US" sz="2600" b="0" i="1" spc="-200" smtClean="0">
                              <a:latin typeface="Cambria Math" panose="02040503050406030204" pitchFamily="18" charset="0"/>
                            </a:rPr>
                            <m:t>𝐹</m:t>
                          </m:r>
                        </m:e>
                        <m:sub>
                          <m:r>
                            <a:rPr lang="en-US" sz="2600" i="1" spc="-200">
                              <a:latin typeface="Cambria Math" panose="02040503050406030204" pitchFamily="18" charset="0"/>
                            </a:rPr>
                            <m:t>𝑌</m:t>
                          </m:r>
                        </m:sub>
                      </m:sSub>
                      <m:d>
                        <m:dPr>
                          <m:ctrlPr>
                            <a:rPr lang="en-US" sz="2600" i="1" spc="-200">
                              <a:latin typeface="Cambria Math" panose="02040503050406030204" pitchFamily="18" charset="0"/>
                            </a:rPr>
                          </m:ctrlPr>
                        </m:dPr>
                        <m:e>
                          <m:r>
                            <a:rPr lang="en-US" sz="2600" i="1" spc="-200">
                              <a:latin typeface="Cambria Math" panose="02040503050406030204" pitchFamily="18" charset="0"/>
                            </a:rPr>
                            <m:t>𝑦</m:t>
                          </m:r>
                        </m:e>
                      </m:d>
                      <m:r>
                        <a:rPr lang="en-US" sz="2600" i="1" spc="-200">
                          <a:latin typeface="Cambria Math" panose="02040503050406030204" pitchFamily="18" charset="0"/>
                        </a:rPr>
                        <m:t>=</m:t>
                      </m:r>
                      <m:r>
                        <a:rPr lang="en-US" sz="2600" i="1" spc="-200">
                          <a:latin typeface="Cambria Math" panose="02040503050406030204" pitchFamily="18" charset="0"/>
                        </a:rPr>
                        <m:t>𝑃</m:t>
                      </m:r>
                      <m:d>
                        <m:dPr>
                          <m:ctrlPr>
                            <a:rPr lang="en-US" sz="2600" i="1" spc="-200">
                              <a:latin typeface="Cambria Math" panose="02040503050406030204" pitchFamily="18" charset="0"/>
                            </a:rPr>
                          </m:ctrlPr>
                        </m:dPr>
                        <m:e>
                          <m:r>
                            <a:rPr lang="en-US" sz="2600" i="1" spc="-200">
                              <a:latin typeface="Cambria Math" panose="02040503050406030204" pitchFamily="18" charset="0"/>
                            </a:rPr>
                            <m:t>𝑌</m:t>
                          </m:r>
                          <m:r>
                            <a:rPr lang="en-US" sz="2600" b="0" i="1" spc="-200" smtClean="0">
                              <a:latin typeface="Cambria Math" panose="02040503050406030204" pitchFamily="18" charset="0"/>
                            </a:rPr>
                            <m:t>≤</m:t>
                          </m:r>
                          <m:r>
                            <a:rPr lang="en-US" sz="2600" i="1" spc="-200">
                              <a:latin typeface="Cambria Math" panose="02040503050406030204" pitchFamily="18" charset="0"/>
                            </a:rPr>
                            <m:t>𝑦</m:t>
                          </m:r>
                        </m:e>
                      </m:d>
                      <m:r>
                        <a:rPr lang="en-US" sz="2600" i="1" spc="-200">
                          <a:latin typeface="Cambria Math" panose="02040503050406030204" pitchFamily="18" charset="0"/>
                        </a:rPr>
                        <m:t>=</m:t>
                      </m:r>
                      <m:d>
                        <m:dPr>
                          <m:begChr m:val="{"/>
                          <m:endChr m:val=""/>
                          <m:ctrlPr>
                            <a:rPr lang="en-US" sz="2600" i="1" spc="-200">
                              <a:latin typeface="Cambria Math" panose="02040503050406030204" pitchFamily="18" charset="0"/>
                            </a:rPr>
                          </m:ctrlPr>
                        </m:dPr>
                        <m:e>
                          <m:eqArr>
                            <m:eqArrPr>
                              <m:ctrlPr>
                                <a:rPr lang="en-US" sz="2600" i="1" spc="-200">
                                  <a:latin typeface="Cambria Math" panose="02040503050406030204" pitchFamily="18" charset="0"/>
                                </a:rPr>
                              </m:ctrlPr>
                            </m:eqArrPr>
                            <m:e>
                              <m:r>
                                <a:rPr lang="en-US" sz="2600" b="0" i="1" spc="-200" smtClean="0">
                                  <a:latin typeface="Cambria Math" panose="02040503050406030204" pitchFamily="18" charset="0"/>
                                </a:rPr>
                                <m:t>0</m:t>
                              </m:r>
                              <m:r>
                                <a:rPr lang="en-US" sz="2600" i="1" spc="-200">
                                  <a:latin typeface="Cambria Math" panose="02040503050406030204" pitchFamily="18" charset="0"/>
                                </a:rPr>
                                <m:t>,     </m:t>
                              </m:r>
                              <m:r>
                                <a:rPr lang="en-US" sz="2600" b="0" i="1" spc="-200" smtClean="0">
                                  <a:latin typeface="Cambria Math" panose="02040503050406030204" pitchFamily="18" charset="0"/>
                                </a:rPr>
                                <m:t>                </m:t>
                              </m:r>
                              <m:r>
                                <a:rPr lang="en-US" sz="2600" i="1" spc="-200">
                                  <a:latin typeface="Cambria Math" panose="02040503050406030204" pitchFamily="18" charset="0"/>
                                </a:rPr>
                                <m:t> </m:t>
                              </m:r>
                              <m:r>
                                <a:rPr lang="en-US" sz="2600" i="1" spc="-200">
                                  <a:latin typeface="Cambria Math" panose="02040503050406030204" pitchFamily="18" charset="0"/>
                                </a:rPr>
                                <m:t>𝑥</m:t>
                              </m:r>
                              <m:r>
                                <a:rPr lang="en-US" sz="2600" b="0" i="1" spc="-200" smtClean="0">
                                  <a:latin typeface="Cambria Math" panose="02040503050406030204" pitchFamily="18" charset="0"/>
                                </a:rPr>
                                <m:t>&lt;</m:t>
                              </m:r>
                              <m:r>
                                <a:rPr lang="en-US" sz="2600" i="1" spc="-200">
                                  <a:latin typeface="Cambria Math" panose="02040503050406030204" pitchFamily="18" charset="0"/>
                                </a:rPr>
                                <m:t>1</m:t>
                              </m:r>
                            </m:e>
                            <m:e>
                              <m:r>
                                <a:rPr lang="en-US" sz="2600" b="0" i="1" spc="-200" smtClean="0">
                                  <a:latin typeface="Cambria Math" panose="02040503050406030204" pitchFamily="18" charset="0"/>
                                </a:rPr>
                                <m:t>1/6,</m:t>
                              </m:r>
                              <m:r>
                                <a:rPr lang="en-US" sz="2600" i="1" spc="-200">
                                  <a:latin typeface="Cambria Math" panose="02040503050406030204" pitchFamily="18" charset="0"/>
                                </a:rPr>
                                <m:t>      </m:t>
                              </m:r>
                              <m:r>
                                <a:rPr lang="en-US" sz="2600" b="0" i="1" spc="-200" smtClean="0">
                                  <a:latin typeface="Cambria Math" panose="02040503050406030204" pitchFamily="18" charset="0"/>
                                </a:rPr>
                                <m:t>1≤</m:t>
                              </m:r>
                              <m:r>
                                <a:rPr lang="en-US" sz="2600" b="0" i="1" spc="-200" smtClean="0">
                                  <a:latin typeface="Cambria Math" panose="02040503050406030204" pitchFamily="18" charset="0"/>
                                </a:rPr>
                                <m:t>𝑥</m:t>
                              </m:r>
                              <m:r>
                                <a:rPr lang="en-US" sz="2600" b="0" i="1" spc="-200" smtClean="0">
                                  <a:latin typeface="Cambria Math" panose="02040503050406030204" pitchFamily="18" charset="0"/>
                                </a:rPr>
                                <m:t>&lt;2</m:t>
                              </m:r>
                            </m:e>
                            <m:e>
                              <m:r>
                                <a:rPr lang="en-US" sz="2600" b="0" i="1" spc="-200" smtClean="0">
                                  <a:latin typeface="Cambria Math" panose="02040503050406030204" pitchFamily="18" charset="0"/>
                                </a:rPr>
                                <m:t>2/6</m:t>
                              </m:r>
                              <m:r>
                                <a:rPr lang="en-US" sz="2600" i="1" spc="-200">
                                  <a:latin typeface="Cambria Math" panose="02040503050406030204" pitchFamily="18" charset="0"/>
                                </a:rPr>
                                <m:t>,      </m:t>
                              </m:r>
                              <m:r>
                                <a:rPr lang="en-US" sz="2600" b="0" i="1" spc="-200" smtClean="0">
                                  <a:latin typeface="Cambria Math" panose="02040503050406030204" pitchFamily="18" charset="0"/>
                                </a:rPr>
                                <m:t>2≤</m:t>
                              </m:r>
                              <m:r>
                                <a:rPr lang="en-US" sz="2600" b="0" i="1" spc="-200" smtClean="0">
                                  <a:latin typeface="Cambria Math" panose="02040503050406030204" pitchFamily="18" charset="0"/>
                                </a:rPr>
                                <m:t>𝑥</m:t>
                              </m:r>
                              <m:r>
                                <a:rPr lang="en-US" sz="2600" b="0" i="1" spc="-200" smtClean="0">
                                  <a:latin typeface="Cambria Math" panose="02040503050406030204" pitchFamily="18" charset="0"/>
                                </a:rPr>
                                <m:t>&lt;3</m:t>
                              </m:r>
                            </m:e>
                            <m:e>
                              <m:r>
                                <a:rPr lang="en-US" sz="2600" b="0" i="1" spc="-200" smtClean="0">
                                  <a:latin typeface="Cambria Math" panose="02040503050406030204" pitchFamily="18" charset="0"/>
                                </a:rPr>
                                <m:t>3/6,</m:t>
                              </m:r>
                              <m:r>
                                <a:rPr lang="en-US" sz="2600" i="1" spc="-200">
                                  <a:latin typeface="Cambria Math" panose="02040503050406030204" pitchFamily="18" charset="0"/>
                                </a:rPr>
                                <m:t>     </m:t>
                              </m:r>
                              <m:r>
                                <a:rPr lang="en-US" sz="2600" b="0" i="1" spc="-200" smtClean="0">
                                  <a:latin typeface="Cambria Math" panose="02040503050406030204" pitchFamily="18" charset="0"/>
                                </a:rPr>
                                <m:t>3≤</m:t>
                              </m:r>
                              <m:r>
                                <a:rPr lang="en-US" sz="2600" b="0" i="1" spc="-200" smtClean="0">
                                  <a:latin typeface="Cambria Math" panose="02040503050406030204" pitchFamily="18" charset="0"/>
                                </a:rPr>
                                <m:t>𝑥</m:t>
                              </m:r>
                              <m:r>
                                <a:rPr lang="en-US" sz="2600" b="0" i="1" spc="-200" smtClean="0">
                                  <a:latin typeface="Cambria Math" panose="02040503050406030204" pitchFamily="18" charset="0"/>
                                </a:rPr>
                                <m:t>&lt;4</m:t>
                              </m:r>
                            </m:e>
                            <m:e>
                              <m:r>
                                <a:rPr lang="en-US" sz="2600" b="0" i="1" spc="-200" smtClean="0">
                                  <a:latin typeface="Cambria Math" panose="02040503050406030204" pitchFamily="18" charset="0"/>
                                </a:rPr>
                                <m:t>4/6</m:t>
                              </m:r>
                              <m:r>
                                <a:rPr lang="en-US" sz="2600" i="1" spc="-200">
                                  <a:latin typeface="Cambria Math" panose="02040503050406030204" pitchFamily="18" charset="0"/>
                                </a:rPr>
                                <m:t>,      </m:t>
                              </m:r>
                              <m:r>
                                <a:rPr lang="en-US" sz="2600" b="0" i="1" spc="-200" smtClean="0">
                                  <a:latin typeface="Cambria Math" panose="02040503050406030204" pitchFamily="18" charset="0"/>
                                </a:rPr>
                                <m:t>4≤</m:t>
                              </m:r>
                              <m:r>
                                <a:rPr lang="en-US" sz="2600" b="0" i="1" spc="-200" smtClean="0">
                                  <a:latin typeface="Cambria Math" panose="02040503050406030204" pitchFamily="18" charset="0"/>
                                </a:rPr>
                                <m:t>𝑥</m:t>
                              </m:r>
                              <m:r>
                                <a:rPr lang="en-US" sz="2600" b="0" i="1" spc="-200" smtClean="0">
                                  <a:latin typeface="Cambria Math" panose="02040503050406030204" pitchFamily="18" charset="0"/>
                                </a:rPr>
                                <m:t>&lt;5</m:t>
                              </m:r>
                            </m:e>
                            <m:e>
                              <m:r>
                                <a:rPr lang="en-US" sz="2600" i="1" spc="-200">
                                  <a:latin typeface="Cambria Math" panose="02040503050406030204" pitchFamily="18" charset="0"/>
                                </a:rPr>
                                <m:t>      </m:t>
                              </m:r>
                              <m:r>
                                <a:rPr lang="en-US" sz="2600" b="0" i="1" spc="-200" smtClean="0">
                                  <a:latin typeface="Cambria Math" panose="02040503050406030204" pitchFamily="18" charset="0"/>
                                </a:rPr>
                                <m:t>           5≤</m:t>
                              </m:r>
                              <m:r>
                                <a:rPr lang="en-US" sz="2600" b="0" i="1" spc="-200" smtClean="0">
                                  <a:latin typeface="Cambria Math" panose="02040503050406030204" pitchFamily="18" charset="0"/>
                                </a:rPr>
                                <m:t>𝑥</m:t>
                              </m:r>
                              <m:r>
                                <a:rPr lang="en-US" sz="2600" b="0" i="1" spc="-200" smtClean="0">
                                  <a:latin typeface="Cambria Math" panose="02040503050406030204" pitchFamily="18" charset="0"/>
                                </a:rPr>
                                <m:t>&lt;6</m:t>
                              </m:r>
                            </m:e>
                            <m:e>
                              <m:r>
                                <a:rPr lang="en-US" sz="2600" b="0" i="1" spc="-200" smtClean="0">
                                  <a:latin typeface="Cambria Math" panose="02040503050406030204" pitchFamily="18" charset="0"/>
                                </a:rPr>
                                <m:t>1</m:t>
                              </m:r>
                              <m:r>
                                <a:rPr lang="en-US" sz="2600" i="1" spc="-200">
                                  <a:latin typeface="Cambria Math" panose="02040503050406030204" pitchFamily="18" charset="0"/>
                                </a:rPr>
                                <m:t>,                 </m:t>
                              </m:r>
                              <m:r>
                                <a:rPr lang="en-US" sz="2600" i="1" spc="-200">
                                  <a:latin typeface="Cambria Math" panose="02040503050406030204" pitchFamily="18" charset="0"/>
                                </a:rPr>
                                <m:t>𝑥</m:t>
                              </m:r>
                              <m:r>
                                <a:rPr lang="en-US" sz="2600" i="1" spc="-200">
                                  <a:latin typeface="Cambria Math" panose="02040503050406030204" pitchFamily="18" charset="0"/>
                                </a:rPr>
                                <m:t>≥6</m:t>
                              </m:r>
                            </m:e>
                          </m:eqArr>
                        </m:e>
                      </m:d>
                    </m:oMath>
                  </m:oMathPara>
                </a14:m>
                <a:endParaRPr lang="en-BE" sz="2600" dirty="0"/>
              </a:p>
            </p:txBody>
          </p:sp>
        </mc:Choice>
        <mc:Fallback xmlns="">
          <p:sp>
            <p:nvSpPr>
              <p:cNvPr id="7" name="Rectangle 6">
                <a:extLst>
                  <a:ext uri="{FF2B5EF4-FFF2-40B4-BE49-F238E27FC236}">
                    <a16:creationId xmlns:a16="http://schemas.microsoft.com/office/drawing/2014/main" id="{A175E3B8-D0E5-40E4-B567-74CA3B7F1EC5}"/>
                  </a:ext>
                </a:extLst>
              </p:cNvPr>
              <p:cNvSpPr>
                <a:spLocks noRot="1" noChangeAspect="1" noMove="1" noResize="1" noEditPoints="1" noAdjustHandles="1" noChangeArrowheads="1" noChangeShapeType="1" noTextEdit="1"/>
              </p:cNvSpPr>
              <p:nvPr/>
            </p:nvSpPr>
            <p:spPr>
              <a:xfrm>
                <a:off x="5637189" y="3121673"/>
                <a:ext cx="5940024" cy="2898679"/>
              </a:xfrm>
              <a:prstGeom prst="rect">
                <a:avLst/>
              </a:prstGeom>
              <a:blipFill>
                <a:blip r:embed="rId4"/>
                <a:stretch>
                  <a:fillRect/>
                </a:stretch>
              </a:blipFill>
            </p:spPr>
            <p:txBody>
              <a:bodyPr/>
              <a:lstStyle/>
              <a:p>
                <a:r>
                  <a:rPr lang="en-BE">
                    <a:noFill/>
                  </a:rPr>
                  <a:t> </a:t>
                </a:r>
              </a:p>
            </p:txBody>
          </p:sp>
        </mc:Fallback>
      </mc:AlternateContent>
    </p:spTree>
    <p:extLst>
      <p:ext uri="{BB962C8B-B14F-4D97-AF65-F5344CB8AC3E}">
        <p14:creationId xmlns:p14="http://schemas.microsoft.com/office/powerpoint/2010/main" val="10577079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F97938-A5BA-4598-A822-C7CD4A5090CC}"/>
              </a:ext>
            </a:extLst>
          </p:cNvPr>
          <p:cNvSpPr>
            <a:spLocks noGrp="1"/>
          </p:cNvSpPr>
          <p:nvPr>
            <p:ph type="title"/>
          </p:nvPr>
        </p:nvSpPr>
        <p:spPr/>
        <p:txBody>
          <a:bodyPr/>
          <a:lstStyle/>
          <a:p>
            <a:r>
              <a:rPr lang="en-US" dirty="0"/>
              <a:t>Independence </a:t>
            </a:r>
            <a:endParaRPr lang="en-B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805117A-6464-4111-9419-382AE57C1747}"/>
                  </a:ext>
                </a:extLst>
              </p:cNvPr>
              <p:cNvSpPr>
                <a:spLocks noGrp="1"/>
              </p:cNvSpPr>
              <p:nvPr>
                <p:ph idx="1"/>
              </p:nvPr>
            </p:nvSpPr>
            <p:spPr>
              <a:xfrm>
                <a:off x="838200" y="1309036"/>
                <a:ext cx="10515600" cy="5047313"/>
              </a:xfrm>
            </p:spPr>
            <p:txBody>
              <a:bodyPr>
                <a:normAutofit lnSpcReduction="10000"/>
              </a:bodyPr>
              <a:lstStyle/>
              <a:p>
                <a:pPr algn="just"/>
                <a:r>
                  <a:rPr lang="en-US" dirty="0"/>
                  <a:t>Let E be the event of generating at random a 3-bit string that contains an odd number of 1s, and let F be the event of generating at random a 3-bit string that starts with 1. Are the events E and F independent?</a:t>
                </a:r>
              </a:p>
              <a:p>
                <a:pPr marL="0" indent="0" algn="just">
                  <a:lnSpc>
                    <a:spcPct val="110000"/>
                  </a:lnSpc>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𝐸</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𝑜𝑛𝑒</m:t>
                          </m:r>
                          <m:r>
                            <a:rPr lang="en-US" b="0" i="1" smtClean="0">
                              <a:latin typeface="Cambria Math" panose="02040503050406030204" pitchFamily="18" charset="0"/>
                            </a:rPr>
                            <m:t> </m:t>
                          </m:r>
                          <m:r>
                            <a:rPr lang="en-US" b="0" i="1" smtClean="0">
                              <a:latin typeface="Cambria Math" panose="02040503050406030204" pitchFamily="18" charset="0"/>
                            </a:rPr>
                            <m:t>𝑜𝑟</m:t>
                          </m:r>
                          <m:r>
                            <a:rPr lang="en-US" b="0" i="1" smtClean="0">
                              <a:latin typeface="Cambria Math" panose="02040503050406030204" pitchFamily="18" charset="0"/>
                            </a:rPr>
                            <m:t> </m:t>
                          </m:r>
                          <m:r>
                            <a:rPr lang="en-US" b="0" i="1" smtClean="0">
                              <a:latin typeface="Cambria Math" panose="02040503050406030204" pitchFamily="18" charset="0"/>
                            </a:rPr>
                            <m:t>𝑡h𝑟𝑒𝑒</m:t>
                          </m:r>
                          <m:r>
                            <a:rPr lang="en-US" b="0" i="1" smtClean="0">
                              <a:latin typeface="Cambria Math" panose="02040503050406030204" pitchFamily="18" charset="0"/>
                            </a:rPr>
                            <m:t> 1</m:t>
                          </m:r>
                          <m:r>
                            <a:rPr lang="en-US" b="0" i="1" smtClean="0">
                              <a:latin typeface="Cambria Math" panose="02040503050406030204" pitchFamily="18" charset="0"/>
                            </a:rPr>
                            <m:t>𝑠</m:t>
                          </m:r>
                        </m:e>
                      </m:d>
                      <m:r>
                        <a:rPr lang="en-US" b="0" i="1" smtClean="0">
                          <a:latin typeface="Cambria Math" panose="02040503050406030204" pitchFamily="18" charset="0"/>
                        </a:rPr>
                        <m:t>,  </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𝐸</m:t>
                          </m:r>
                        </m:e>
                      </m:d>
                      <m:r>
                        <a:rPr lang="en-US" b="0" i="1" smtClean="0">
                          <a:latin typeface="Cambria Math" panose="02040503050406030204" pitchFamily="18" charset="0"/>
                        </a:rPr>
                        <m:t>=</m:t>
                      </m:r>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3+1</m:t>
                          </m:r>
                        </m:num>
                        <m:den>
                          <m:sSup>
                            <m:sSupPr>
                              <m:ctrlPr>
                                <a:rPr lang="en-US" b="0" i="1" smtClean="0">
                                  <a:solidFill>
                                    <a:schemeClr val="bg1"/>
                                  </a:solidFill>
                                  <a:latin typeface="Cambria Math" panose="02040503050406030204" pitchFamily="18" charset="0"/>
                                </a:rPr>
                              </m:ctrlPr>
                            </m:sSupPr>
                            <m:e>
                              <m:r>
                                <a:rPr lang="en-US" b="0" i="1" smtClean="0">
                                  <a:solidFill>
                                    <a:schemeClr val="bg1"/>
                                  </a:solidFill>
                                  <a:latin typeface="Cambria Math" panose="02040503050406030204" pitchFamily="18" charset="0"/>
                                </a:rPr>
                                <m:t>2</m:t>
                              </m:r>
                            </m:e>
                            <m:sup>
                              <m:r>
                                <a:rPr lang="en-US" b="0" i="1" smtClean="0">
                                  <a:solidFill>
                                    <a:schemeClr val="bg1"/>
                                  </a:solidFill>
                                  <a:latin typeface="Cambria Math" panose="02040503050406030204" pitchFamily="18" charset="0"/>
                                </a:rPr>
                                <m:t>3</m:t>
                              </m:r>
                            </m:sup>
                          </m:sSup>
                        </m:den>
                      </m:f>
                      <m:r>
                        <a:rPr lang="en-US" b="0" i="1" smtClean="0">
                          <a:solidFill>
                            <a:schemeClr val="bg1"/>
                          </a:solidFill>
                          <a:latin typeface="Cambria Math" panose="02040503050406030204" pitchFamily="18" charset="0"/>
                        </a:rPr>
                        <m:t>=</m:t>
                      </m:r>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1</m:t>
                          </m:r>
                        </m:num>
                        <m:den>
                          <m:r>
                            <a:rPr lang="en-US" b="0" i="1" smtClean="0">
                              <a:solidFill>
                                <a:schemeClr val="bg1"/>
                              </a:solidFill>
                              <a:latin typeface="Cambria Math" panose="02040503050406030204" pitchFamily="18" charset="0"/>
                            </a:rPr>
                            <m:t>2</m:t>
                          </m:r>
                        </m:den>
                      </m:f>
                    </m:oMath>
                  </m:oMathPara>
                </a14:m>
                <a:endParaRPr lang="en-US" dirty="0"/>
              </a:p>
              <a:p>
                <a:pPr marL="0" indent="0" algn="ctr">
                  <a:lnSpc>
                    <a:spcPct val="110000"/>
                  </a:lnSpc>
                  <a:buNone/>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rPr>
                        <m:t>𝐹</m:t>
                      </m:r>
                      <m:r>
                        <a:rPr lang="en-US" b="0" i="1" smtClean="0">
                          <a:solidFill>
                            <a:schemeClr val="bg1"/>
                          </a:solidFill>
                          <a:latin typeface="Cambria Math" panose="02040503050406030204" pitchFamily="18" charset="0"/>
                        </a:rPr>
                        <m:t>=</m:t>
                      </m:r>
                      <m:d>
                        <m:dPr>
                          <m:begChr m:val="{"/>
                          <m:endChr m:val="}"/>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1∗∗</m:t>
                          </m:r>
                        </m:e>
                      </m:d>
                      <m:r>
                        <a:rPr lang="en-US" b="0" i="1" smtClean="0">
                          <a:solidFill>
                            <a:schemeClr val="bg1"/>
                          </a:solidFill>
                          <a:latin typeface="Cambria Math" panose="02040503050406030204" pitchFamily="18" charset="0"/>
                        </a:rPr>
                        <m:t>,  </m:t>
                      </m:r>
                      <m:r>
                        <a:rPr lang="en-US" b="0" i="1" smtClean="0">
                          <a:solidFill>
                            <a:schemeClr val="bg1"/>
                          </a:solidFill>
                          <a:latin typeface="Cambria Math" panose="02040503050406030204" pitchFamily="18" charset="0"/>
                        </a:rPr>
                        <m:t>𝑃</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𝐹</m:t>
                          </m:r>
                        </m:e>
                      </m:d>
                      <m:r>
                        <a:rPr lang="en-US" b="0" i="1" smtClean="0">
                          <a:solidFill>
                            <a:schemeClr val="bg1"/>
                          </a:solidFill>
                          <a:latin typeface="Cambria Math" panose="02040503050406030204" pitchFamily="18" charset="0"/>
                        </a:rPr>
                        <m:t>=</m:t>
                      </m:r>
                      <m:f>
                        <m:fPr>
                          <m:ctrlPr>
                            <a:rPr lang="en-US" b="0" i="1" smtClean="0">
                              <a:solidFill>
                                <a:schemeClr val="bg1"/>
                              </a:solidFill>
                              <a:latin typeface="Cambria Math" panose="02040503050406030204" pitchFamily="18" charset="0"/>
                            </a:rPr>
                          </m:ctrlPr>
                        </m:fPr>
                        <m:num>
                          <m:sSup>
                            <m:sSupPr>
                              <m:ctrlPr>
                                <a:rPr lang="en-US" b="0" i="1" smtClean="0">
                                  <a:solidFill>
                                    <a:schemeClr val="bg1"/>
                                  </a:solidFill>
                                  <a:latin typeface="Cambria Math" panose="02040503050406030204" pitchFamily="18" charset="0"/>
                                </a:rPr>
                              </m:ctrlPr>
                            </m:sSupPr>
                            <m:e>
                              <m:r>
                                <a:rPr lang="en-US" b="0" i="1" smtClean="0">
                                  <a:solidFill>
                                    <a:schemeClr val="bg1"/>
                                  </a:solidFill>
                                  <a:latin typeface="Cambria Math" panose="02040503050406030204" pitchFamily="18" charset="0"/>
                                </a:rPr>
                                <m:t>2</m:t>
                              </m:r>
                            </m:e>
                            <m:sup>
                              <m:r>
                                <a:rPr lang="en-US" b="0" i="1" smtClean="0">
                                  <a:solidFill>
                                    <a:schemeClr val="bg1"/>
                                  </a:solidFill>
                                  <a:latin typeface="Cambria Math" panose="02040503050406030204" pitchFamily="18" charset="0"/>
                                </a:rPr>
                                <m:t>2</m:t>
                              </m:r>
                            </m:sup>
                          </m:sSup>
                        </m:num>
                        <m:den>
                          <m:sSup>
                            <m:sSupPr>
                              <m:ctrlPr>
                                <a:rPr lang="en-US" b="0" i="1" smtClean="0">
                                  <a:solidFill>
                                    <a:schemeClr val="bg1"/>
                                  </a:solidFill>
                                  <a:latin typeface="Cambria Math" panose="02040503050406030204" pitchFamily="18" charset="0"/>
                                </a:rPr>
                              </m:ctrlPr>
                            </m:sSupPr>
                            <m:e>
                              <m:r>
                                <a:rPr lang="en-US" b="0" i="1" smtClean="0">
                                  <a:solidFill>
                                    <a:schemeClr val="bg1"/>
                                  </a:solidFill>
                                  <a:latin typeface="Cambria Math" panose="02040503050406030204" pitchFamily="18" charset="0"/>
                                </a:rPr>
                                <m:t>2</m:t>
                              </m:r>
                            </m:e>
                            <m:sup>
                              <m:r>
                                <a:rPr lang="en-US" b="0" i="1" smtClean="0">
                                  <a:solidFill>
                                    <a:schemeClr val="bg1"/>
                                  </a:solidFill>
                                  <a:latin typeface="Cambria Math" panose="02040503050406030204" pitchFamily="18" charset="0"/>
                                </a:rPr>
                                <m:t>3</m:t>
                              </m:r>
                            </m:sup>
                          </m:sSup>
                        </m:den>
                      </m:f>
                      <m:r>
                        <a:rPr lang="en-US" b="0" i="1" smtClean="0">
                          <a:solidFill>
                            <a:schemeClr val="bg1"/>
                          </a:solidFill>
                          <a:latin typeface="Cambria Math" panose="02040503050406030204" pitchFamily="18" charset="0"/>
                        </a:rPr>
                        <m:t>=</m:t>
                      </m:r>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1</m:t>
                          </m:r>
                        </m:num>
                        <m:den>
                          <m:r>
                            <a:rPr lang="en-US" b="0" i="1" smtClean="0">
                              <a:solidFill>
                                <a:schemeClr val="bg1"/>
                              </a:solidFill>
                              <a:latin typeface="Cambria Math" panose="02040503050406030204" pitchFamily="18" charset="0"/>
                            </a:rPr>
                            <m:t>2</m:t>
                          </m:r>
                        </m:den>
                      </m:f>
                    </m:oMath>
                  </m:oMathPara>
                </a14:m>
                <a:endParaRPr lang="en-US" dirty="0"/>
              </a:p>
              <a:p>
                <a:pPr marL="0" indent="0" algn="ctr">
                  <a:lnSpc>
                    <a:spcPct val="110000"/>
                  </a:lnSpc>
                  <a:buNone/>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rPr>
                        <m:t>𝑃</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𝐸</m:t>
                          </m:r>
                          <m:r>
                            <a:rPr lang="en-US" b="0" i="1" smtClean="0">
                              <a:solidFill>
                                <a:schemeClr val="bg1"/>
                              </a:solidFill>
                              <a:latin typeface="Cambria Math" panose="02040503050406030204" pitchFamily="18" charset="0"/>
                            </a:rPr>
                            <m:t> </m:t>
                          </m:r>
                          <m:r>
                            <a:rPr lang="en-US" b="0" i="1" smtClean="0">
                              <a:solidFill>
                                <a:schemeClr val="bg1"/>
                              </a:solidFill>
                              <a:latin typeface="Cambria Math" panose="02040503050406030204" pitchFamily="18" charset="0"/>
                            </a:rPr>
                            <m:t>𝑎𝑛𝑑</m:t>
                          </m:r>
                          <m:r>
                            <a:rPr lang="en-US" b="0" i="1" smtClean="0">
                              <a:solidFill>
                                <a:schemeClr val="bg1"/>
                              </a:solidFill>
                              <a:latin typeface="Cambria Math" panose="02040503050406030204" pitchFamily="18" charset="0"/>
                            </a:rPr>
                            <m:t> </m:t>
                          </m:r>
                          <m:r>
                            <a:rPr lang="en-US" b="0" i="1" smtClean="0">
                              <a:solidFill>
                                <a:schemeClr val="bg1"/>
                              </a:solidFill>
                              <a:latin typeface="Cambria Math" panose="02040503050406030204" pitchFamily="18" charset="0"/>
                            </a:rPr>
                            <m:t>𝐹</m:t>
                          </m:r>
                        </m:e>
                      </m:d>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𝑃</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100 </m:t>
                          </m:r>
                          <m:r>
                            <m:rPr>
                              <m:sty m:val="p"/>
                            </m:rPr>
                            <a:rPr lang="en-US" b="0" i="0" smtClean="0">
                              <a:solidFill>
                                <a:schemeClr val="bg1"/>
                              </a:solidFill>
                              <a:latin typeface="Cambria Math" panose="02040503050406030204" pitchFamily="18" charset="0"/>
                            </a:rPr>
                            <m:t>or</m:t>
                          </m:r>
                          <m:r>
                            <a:rPr lang="en-US" b="0" i="1" smtClean="0">
                              <a:solidFill>
                                <a:schemeClr val="bg1"/>
                              </a:solidFill>
                              <a:latin typeface="Cambria Math" panose="02040503050406030204" pitchFamily="18" charset="0"/>
                            </a:rPr>
                            <m:t> 111</m:t>
                          </m:r>
                        </m:e>
                      </m:d>
                      <m:r>
                        <a:rPr lang="en-US" b="0" i="1" smtClean="0">
                          <a:solidFill>
                            <a:schemeClr val="bg1"/>
                          </a:solidFill>
                          <a:latin typeface="Cambria Math" panose="02040503050406030204" pitchFamily="18" charset="0"/>
                        </a:rPr>
                        <m:t>=</m:t>
                      </m:r>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1+1</m:t>
                          </m:r>
                        </m:num>
                        <m:den>
                          <m:sSup>
                            <m:sSupPr>
                              <m:ctrlPr>
                                <a:rPr lang="en-US" b="0" i="1" smtClean="0">
                                  <a:solidFill>
                                    <a:schemeClr val="bg1"/>
                                  </a:solidFill>
                                  <a:latin typeface="Cambria Math" panose="02040503050406030204" pitchFamily="18" charset="0"/>
                                </a:rPr>
                              </m:ctrlPr>
                            </m:sSupPr>
                            <m:e>
                              <m:r>
                                <a:rPr lang="en-US" b="0" i="1" smtClean="0">
                                  <a:solidFill>
                                    <a:schemeClr val="bg1"/>
                                  </a:solidFill>
                                  <a:latin typeface="Cambria Math" panose="02040503050406030204" pitchFamily="18" charset="0"/>
                                </a:rPr>
                                <m:t>2</m:t>
                              </m:r>
                            </m:e>
                            <m:sup>
                              <m:r>
                                <a:rPr lang="en-US" b="0" i="1" smtClean="0">
                                  <a:solidFill>
                                    <a:schemeClr val="bg1"/>
                                  </a:solidFill>
                                  <a:latin typeface="Cambria Math" panose="02040503050406030204" pitchFamily="18" charset="0"/>
                                </a:rPr>
                                <m:t>3</m:t>
                              </m:r>
                            </m:sup>
                          </m:sSup>
                        </m:den>
                      </m:f>
                      <m:r>
                        <a:rPr lang="en-US" b="0" i="1" smtClean="0">
                          <a:solidFill>
                            <a:schemeClr val="bg1"/>
                          </a:solidFill>
                          <a:latin typeface="Cambria Math" panose="02040503050406030204" pitchFamily="18" charset="0"/>
                        </a:rPr>
                        <m:t>=</m:t>
                      </m:r>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1</m:t>
                          </m:r>
                        </m:num>
                        <m:den>
                          <m:r>
                            <a:rPr lang="en-US" b="0" i="1" smtClean="0">
                              <a:solidFill>
                                <a:schemeClr val="bg1"/>
                              </a:solidFill>
                              <a:latin typeface="Cambria Math" panose="02040503050406030204" pitchFamily="18" charset="0"/>
                            </a:rPr>
                            <m:t>4</m:t>
                          </m:r>
                        </m:den>
                      </m:f>
                    </m:oMath>
                  </m:oMathPara>
                </a14:m>
                <a:endParaRPr lang="en-US" dirty="0">
                  <a:solidFill>
                    <a:schemeClr val="bg1"/>
                  </a:solidFill>
                </a:endParaRPr>
              </a:p>
              <a:p>
                <a:pPr marL="0" indent="0" algn="ctr">
                  <a:lnSpc>
                    <a:spcPct val="110000"/>
                  </a:lnSpc>
                  <a:buNone/>
                </a:pPr>
                <a14:m>
                  <m:oMath xmlns:m="http://schemas.openxmlformats.org/officeDocument/2006/math">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1</m:t>
                        </m:r>
                      </m:num>
                      <m:den>
                        <m:r>
                          <a:rPr lang="en-US" b="0" i="1" smtClean="0">
                            <a:solidFill>
                              <a:schemeClr val="bg1"/>
                            </a:solidFill>
                            <a:latin typeface="Cambria Math" panose="02040503050406030204" pitchFamily="18" charset="0"/>
                          </a:rPr>
                          <m:t>4</m:t>
                        </m:r>
                      </m:den>
                    </m:f>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𝑃</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𝐸</m:t>
                        </m:r>
                        <m:r>
                          <a:rPr lang="en-US" b="0" i="1" smtClean="0">
                            <a:solidFill>
                              <a:schemeClr val="bg1"/>
                            </a:solidFill>
                            <a:latin typeface="Cambria Math" panose="02040503050406030204" pitchFamily="18" charset="0"/>
                          </a:rPr>
                          <m:t> </m:t>
                        </m:r>
                        <m:r>
                          <a:rPr lang="en-US" b="0" i="1" smtClean="0">
                            <a:solidFill>
                              <a:schemeClr val="bg1"/>
                            </a:solidFill>
                            <a:latin typeface="Cambria Math" panose="02040503050406030204" pitchFamily="18" charset="0"/>
                          </a:rPr>
                          <m:t>𝑎𝑛𝑑</m:t>
                        </m:r>
                        <m:r>
                          <a:rPr lang="en-US" b="0" i="1" smtClean="0">
                            <a:solidFill>
                              <a:schemeClr val="bg1"/>
                            </a:solidFill>
                            <a:latin typeface="Cambria Math" panose="02040503050406030204" pitchFamily="18" charset="0"/>
                          </a:rPr>
                          <m:t> </m:t>
                        </m:r>
                        <m:r>
                          <a:rPr lang="en-US" b="0" i="1" smtClean="0">
                            <a:solidFill>
                              <a:schemeClr val="bg1"/>
                            </a:solidFill>
                            <a:latin typeface="Cambria Math" panose="02040503050406030204" pitchFamily="18" charset="0"/>
                          </a:rPr>
                          <m:t>𝐹</m:t>
                        </m:r>
                      </m:e>
                    </m:d>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𝑃</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𝐸</m:t>
                        </m:r>
                      </m:e>
                    </m:d>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𝑃</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𝐹</m:t>
                        </m:r>
                      </m:e>
                    </m:d>
                    <m:r>
                      <a:rPr lang="en-US" b="0" i="1" smtClean="0">
                        <a:solidFill>
                          <a:schemeClr val="bg1"/>
                        </a:solidFill>
                        <a:latin typeface="Cambria Math" panose="02040503050406030204" pitchFamily="18" charset="0"/>
                      </a:rPr>
                      <m:t>=</m:t>
                    </m:r>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1</m:t>
                        </m:r>
                      </m:num>
                      <m:den>
                        <m:r>
                          <a:rPr lang="en-US" b="0" i="1" smtClean="0">
                            <a:solidFill>
                              <a:schemeClr val="bg1"/>
                            </a:solidFill>
                            <a:latin typeface="Cambria Math" panose="02040503050406030204" pitchFamily="18" charset="0"/>
                          </a:rPr>
                          <m:t>2</m:t>
                        </m:r>
                      </m:den>
                    </m:f>
                    <m:r>
                      <a:rPr lang="en-US" b="0" i="1" smtClean="0">
                        <a:solidFill>
                          <a:schemeClr val="bg1"/>
                        </a:solidFill>
                        <a:latin typeface="Cambria Math" panose="02040503050406030204" pitchFamily="18" charset="0"/>
                      </a:rPr>
                      <m:t>⋅</m:t>
                    </m:r>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1</m:t>
                        </m:r>
                      </m:num>
                      <m:den>
                        <m:r>
                          <a:rPr lang="en-US" b="0" i="1" smtClean="0">
                            <a:solidFill>
                              <a:schemeClr val="bg1"/>
                            </a:solidFill>
                            <a:latin typeface="Cambria Math" panose="02040503050406030204" pitchFamily="18" charset="0"/>
                          </a:rPr>
                          <m:t>2</m:t>
                        </m:r>
                      </m:den>
                    </m:f>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𝐸</m:t>
                    </m:r>
                    <m:r>
                      <a:rPr lang="en-US" b="0" i="1" smtClean="0">
                        <a:solidFill>
                          <a:schemeClr val="bg1"/>
                        </a:solidFill>
                        <a:latin typeface="Cambria Math" panose="02040503050406030204" pitchFamily="18" charset="0"/>
                      </a:rPr>
                      <m:t> </m:t>
                    </m:r>
                    <m:r>
                      <a:rPr lang="en-US" b="0" i="1" smtClean="0">
                        <a:solidFill>
                          <a:schemeClr val="bg1"/>
                        </a:solidFill>
                        <a:latin typeface="Cambria Math" panose="02040503050406030204" pitchFamily="18" charset="0"/>
                      </a:rPr>
                      <m:t>𝑎𝑛𝑑</m:t>
                    </m:r>
                    <m:r>
                      <a:rPr lang="en-US" b="0" i="1" smtClean="0">
                        <a:solidFill>
                          <a:schemeClr val="bg1"/>
                        </a:solidFill>
                        <a:latin typeface="Cambria Math" panose="02040503050406030204" pitchFamily="18" charset="0"/>
                      </a:rPr>
                      <m:t> </m:t>
                    </m:r>
                    <m:r>
                      <a:rPr lang="en-US" b="0" i="1" smtClean="0">
                        <a:solidFill>
                          <a:schemeClr val="bg1"/>
                        </a:solidFill>
                        <a:latin typeface="Cambria Math" panose="02040503050406030204" pitchFamily="18" charset="0"/>
                      </a:rPr>
                      <m:t>𝐹</m:t>
                    </m:r>
                  </m:oMath>
                </a14:m>
                <a:r>
                  <a:rPr lang="en-US" dirty="0">
                    <a:solidFill>
                      <a:schemeClr val="bg1"/>
                    </a:solidFill>
                  </a:rPr>
                  <a:t> are independent</a:t>
                </a:r>
                <a:endParaRPr lang="en-US" dirty="0"/>
              </a:p>
            </p:txBody>
          </p:sp>
        </mc:Choice>
        <mc:Fallback xmlns="">
          <p:sp>
            <p:nvSpPr>
              <p:cNvPr id="3" name="Content Placeholder 2">
                <a:extLst>
                  <a:ext uri="{FF2B5EF4-FFF2-40B4-BE49-F238E27FC236}">
                    <a16:creationId xmlns:a16="http://schemas.microsoft.com/office/drawing/2014/main" id="{C805117A-6464-4111-9419-382AE57C1747}"/>
                  </a:ext>
                </a:extLst>
              </p:cNvPr>
              <p:cNvSpPr>
                <a:spLocks noGrp="1" noRot="1" noChangeAspect="1" noMove="1" noResize="1" noEditPoints="1" noAdjustHandles="1" noChangeArrowheads="1" noChangeShapeType="1" noTextEdit="1"/>
              </p:cNvSpPr>
              <p:nvPr>
                <p:ph idx="1"/>
              </p:nvPr>
            </p:nvSpPr>
            <p:spPr>
              <a:xfrm>
                <a:off x="838200" y="1309036"/>
                <a:ext cx="10515600" cy="5047313"/>
              </a:xfrm>
              <a:blipFill>
                <a:blip r:embed="rId2"/>
                <a:stretch>
                  <a:fillRect l="-1043" t="-2778" r="-1159"/>
                </a:stretch>
              </a:blipFill>
            </p:spPr>
            <p:txBody>
              <a:bodyPr/>
              <a:lstStyle/>
              <a:p>
                <a:r>
                  <a:rPr lang="en-BE">
                    <a:noFill/>
                  </a:rPr>
                  <a:t> </a:t>
                </a:r>
              </a:p>
            </p:txBody>
          </p:sp>
        </mc:Fallback>
      </mc:AlternateContent>
      <p:sp>
        <p:nvSpPr>
          <p:cNvPr id="4" name="Footer Placeholder 3">
            <a:extLst>
              <a:ext uri="{FF2B5EF4-FFF2-40B4-BE49-F238E27FC236}">
                <a16:creationId xmlns:a16="http://schemas.microsoft.com/office/drawing/2014/main" id="{984BC796-ED95-460C-8CB4-A7971F217C70}"/>
              </a:ext>
            </a:extLst>
          </p:cNvPr>
          <p:cNvSpPr>
            <a:spLocks noGrp="1"/>
          </p:cNvSpPr>
          <p:nvPr>
            <p:ph type="ftr" sz="quarter" idx="11"/>
          </p:nvPr>
        </p:nvSpPr>
        <p:spPr/>
        <p:txBody>
          <a:bodyPr/>
          <a:lstStyle/>
          <a:p>
            <a:r>
              <a:rPr lang="en-US"/>
              <a:t>Elementary Combinatorics and Probability - March 2021</a:t>
            </a:r>
            <a:endParaRPr lang="en-BE"/>
          </a:p>
        </p:txBody>
      </p:sp>
      <p:sp>
        <p:nvSpPr>
          <p:cNvPr id="5" name="Slide Number Placeholder 4">
            <a:extLst>
              <a:ext uri="{FF2B5EF4-FFF2-40B4-BE49-F238E27FC236}">
                <a16:creationId xmlns:a16="http://schemas.microsoft.com/office/drawing/2014/main" id="{98DBD78B-333B-4B90-AFE2-579B092698BC}"/>
              </a:ext>
            </a:extLst>
          </p:cNvPr>
          <p:cNvSpPr>
            <a:spLocks noGrp="1"/>
          </p:cNvSpPr>
          <p:nvPr>
            <p:ph type="sldNum" sz="quarter" idx="12"/>
          </p:nvPr>
        </p:nvSpPr>
        <p:spPr/>
        <p:txBody>
          <a:bodyPr/>
          <a:lstStyle/>
          <a:p>
            <a:fld id="{08CF7B41-8972-4B54-B2ED-1FFF63F18177}" type="slidenum">
              <a:rPr lang="en-BE" smtClean="0"/>
              <a:t>19</a:t>
            </a:fld>
            <a:endParaRPr lang="en-BE"/>
          </a:p>
        </p:txBody>
      </p:sp>
    </p:spTree>
    <p:extLst>
      <p:ext uri="{BB962C8B-B14F-4D97-AF65-F5344CB8AC3E}">
        <p14:creationId xmlns:p14="http://schemas.microsoft.com/office/powerpoint/2010/main" val="4973361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DEF8A0-4037-4EF8-AD7E-21402033D369}"/>
              </a:ext>
            </a:extLst>
          </p:cNvPr>
          <p:cNvSpPr>
            <a:spLocks noGrp="1"/>
          </p:cNvSpPr>
          <p:nvPr>
            <p:ph type="title"/>
          </p:nvPr>
        </p:nvSpPr>
        <p:spPr/>
        <p:txBody>
          <a:bodyPr/>
          <a:lstStyle/>
          <a:p>
            <a:r>
              <a:rPr lang="en-US" dirty="0"/>
              <a:t>today</a:t>
            </a:r>
            <a:endParaRPr lang="en-BE" dirty="0"/>
          </a:p>
        </p:txBody>
      </p:sp>
      <p:sp>
        <p:nvSpPr>
          <p:cNvPr id="3" name="Content Placeholder 2">
            <a:extLst>
              <a:ext uri="{FF2B5EF4-FFF2-40B4-BE49-F238E27FC236}">
                <a16:creationId xmlns:a16="http://schemas.microsoft.com/office/drawing/2014/main" id="{278F5EE7-D6DE-4EC7-8E25-7543D683F55B}"/>
              </a:ext>
            </a:extLst>
          </p:cNvPr>
          <p:cNvSpPr>
            <a:spLocks noGrp="1"/>
          </p:cNvSpPr>
          <p:nvPr>
            <p:ph idx="1"/>
          </p:nvPr>
        </p:nvSpPr>
        <p:spPr/>
        <p:txBody>
          <a:bodyPr/>
          <a:lstStyle/>
          <a:p>
            <a:r>
              <a:rPr lang="en-US" dirty="0"/>
              <a:t>Review interim exam 2</a:t>
            </a:r>
          </a:p>
          <a:p>
            <a:r>
              <a:rPr lang="en-US" dirty="0"/>
              <a:t>Random variables</a:t>
            </a:r>
          </a:p>
          <a:p>
            <a:pPr marL="0" indent="0">
              <a:buNone/>
            </a:pPr>
            <a:endParaRPr lang="en-BE" dirty="0"/>
          </a:p>
        </p:txBody>
      </p:sp>
      <p:sp>
        <p:nvSpPr>
          <p:cNvPr id="4" name="Footer Placeholder 3">
            <a:extLst>
              <a:ext uri="{FF2B5EF4-FFF2-40B4-BE49-F238E27FC236}">
                <a16:creationId xmlns:a16="http://schemas.microsoft.com/office/drawing/2014/main" id="{B92CCC4F-0B73-4F7B-8F5C-3316A5CEC68F}"/>
              </a:ext>
            </a:extLst>
          </p:cNvPr>
          <p:cNvSpPr>
            <a:spLocks noGrp="1"/>
          </p:cNvSpPr>
          <p:nvPr>
            <p:ph type="ftr" sz="quarter" idx="11"/>
          </p:nvPr>
        </p:nvSpPr>
        <p:spPr/>
        <p:txBody>
          <a:bodyPr/>
          <a:lstStyle/>
          <a:p>
            <a:r>
              <a:rPr lang="en-US"/>
              <a:t>Elementary Combinatorics and Probability - March 2021</a:t>
            </a:r>
            <a:endParaRPr lang="en-BE"/>
          </a:p>
        </p:txBody>
      </p:sp>
      <p:sp>
        <p:nvSpPr>
          <p:cNvPr id="5" name="Slide Number Placeholder 4">
            <a:extLst>
              <a:ext uri="{FF2B5EF4-FFF2-40B4-BE49-F238E27FC236}">
                <a16:creationId xmlns:a16="http://schemas.microsoft.com/office/drawing/2014/main" id="{B1CA7664-8AFF-443C-B163-9CEDFB807586}"/>
              </a:ext>
            </a:extLst>
          </p:cNvPr>
          <p:cNvSpPr>
            <a:spLocks noGrp="1"/>
          </p:cNvSpPr>
          <p:nvPr>
            <p:ph type="sldNum" sz="quarter" idx="12"/>
          </p:nvPr>
        </p:nvSpPr>
        <p:spPr/>
        <p:txBody>
          <a:bodyPr/>
          <a:lstStyle/>
          <a:p>
            <a:fld id="{08CF7B41-8972-4B54-B2ED-1FFF63F18177}" type="slidenum">
              <a:rPr lang="en-BE" smtClean="0"/>
              <a:t>2</a:t>
            </a:fld>
            <a:endParaRPr lang="en-BE"/>
          </a:p>
        </p:txBody>
      </p:sp>
    </p:spTree>
    <p:extLst>
      <p:ext uri="{BB962C8B-B14F-4D97-AF65-F5344CB8AC3E}">
        <p14:creationId xmlns:p14="http://schemas.microsoft.com/office/powerpoint/2010/main" val="17985125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F97938-A5BA-4598-A822-C7CD4A5090CC}"/>
              </a:ext>
            </a:extLst>
          </p:cNvPr>
          <p:cNvSpPr>
            <a:spLocks noGrp="1"/>
          </p:cNvSpPr>
          <p:nvPr>
            <p:ph type="title"/>
          </p:nvPr>
        </p:nvSpPr>
        <p:spPr/>
        <p:txBody>
          <a:bodyPr/>
          <a:lstStyle/>
          <a:p>
            <a:r>
              <a:rPr lang="en-US" dirty="0"/>
              <a:t>Independence </a:t>
            </a:r>
            <a:endParaRPr lang="en-B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805117A-6464-4111-9419-382AE57C1747}"/>
                  </a:ext>
                </a:extLst>
              </p:cNvPr>
              <p:cNvSpPr>
                <a:spLocks noGrp="1"/>
              </p:cNvSpPr>
              <p:nvPr>
                <p:ph idx="1"/>
              </p:nvPr>
            </p:nvSpPr>
            <p:spPr>
              <a:xfrm>
                <a:off x="838200" y="1309036"/>
                <a:ext cx="10515600" cy="5047313"/>
              </a:xfrm>
            </p:spPr>
            <p:txBody>
              <a:bodyPr>
                <a:normAutofit lnSpcReduction="10000"/>
              </a:bodyPr>
              <a:lstStyle/>
              <a:p>
                <a:pPr algn="just"/>
                <a:r>
                  <a:rPr lang="en-US" dirty="0"/>
                  <a:t>Let E be the event of generating at random a 3-bit string that contains an odd number of 1s, and let F be the event of generating at random a 3-bit string that starts with 1. Are the events E and F independent?</a:t>
                </a:r>
              </a:p>
              <a:p>
                <a:pPr marL="0" indent="0" algn="just">
                  <a:lnSpc>
                    <a:spcPct val="110000"/>
                  </a:lnSpc>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𝐸</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𝑜𝑛𝑒</m:t>
                          </m:r>
                          <m:r>
                            <a:rPr lang="en-US" b="0" i="1" smtClean="0">
                              <a:latin typeface="Cambria Math" panose="02040503050406030204" pitchFamily="18" charset="0"/>
                            </a:rPr>
                            <m:t> </m:t>
                          </m:r>
                          <m:r>
                            <a:rPr lang="en-US" b="0" i="1" smtClean="0">
                              <a:latin typeface="Cambria Math" panose="02040503050406030204" pitchFamily="18" charset="0"/>
                            </a:rPr>
                            <m:t>𝑜𝑟</m:t>
                          </m:r>
                          <m:r>
                            <a:rPr lang="en-US" b="0" i="1" smtClean="0">
                              <a:latin typeface="Cambria Math" panose="02040503050406030204" pitchFamily="18" charset="0"/>
                            </a:rPr>
                            <m:t> </m:t>
                          </m:r>
                          <m:r>
                            <a:rPr lang="en-US" b="0" i="1" smtClean="0">
                              <a:latin typeface="Cambria Math" panose="02040503050406030204" pitchFamily="18" charset="0"/>
                            </a:rPr>
                            <m:t>𝑡h𝑟𝑒𝑒</m:t>
                          </m:r>
                          <m:r>
                            <a:rPr lang="en-US" b="0" i="1" smtClean="0">
                              <a:latin typeface="Cambria Math" panose="02040503050406030204" pitchFamily="18" charset="0"/>
                            </a:rPr>
                            <m:t> 1</m:t>
                          </m:r>
                          <m:r>
                            <a:rPr lang="en-US" b="0" i="1" smtClean="0">
                              <a:latin typeface="Cambria Math" panose="02040503050406030204" pitchFamily="18" charset="0"/>
                            </a:rPr>
                            <m:t>𝑠</m:t>
                          </m:r>
                        </m:e>
                      </m:d>
                      <m:r>
                        <a:rPr lang="en-US" b="0" i="1" smtClean="0">
                          <a:latin typeface="Cambria Math" panose="02040503050406030204" pitchFamily="18" charset="0"/>
                        </a:rPr>
                        <m:t>,  </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𝐸</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3+1</m:t>
                          </m:r>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2</m:t>
                              </m:r>
                            </m:e>
                            <m:sup>
                              <m:r>
                                <a:rPr lang="en-US" b="0" i="1" smtClean="0">
                                  <a:latin typeface="Cambria Math" panose="02040503050406030204" pitchFamily="18" charset="0"/>
                                </a:rPr>
                                <m:t>3</m:t>
                              </m:r>
                            </m:sup>
                          </m:sSup>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oMath>
                  </m:oMathPara>
                </a14:m>
                <a:endParaRPr lang="en-US" dirty="0"/>
              </a:p>
              <a:p>
                <a:pPr marL="0" indent="0" algn="ctr">
                  <a:lnSpc>
                    <a:spcPct val="110000"/>
                  </a:lnSpc>
                  <a:buNone/>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rPr>
                        <m:t>𝐹</m:t>
                      </m:r>
                      <m:r>
                        <a:rPr lang="en-US" b="0" i="1" smtClean="0">
                          <a:solidFill>
                            <a:schemeClr val="bg1"/>
                          </a:solidFill>
                          <a:latin typeface="Cambria Math" panose="02040503050406030204" pitchFamily="18" charset="0"/>
                        </a:rPr>
                        <m:t>=</m:t>
                      </m:r>
                      <m:d>
                        <m:dPr>
                          <m:begChr m:val="{"/>
                          <m:endChr m:val="}"/>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1∗∗</m:t>
                          </m:r>
                        </m:e>
                      </m:d>
                      <m:r>
                        <a:rPr lang="en-US" b="0" i="1" smtClean="0">
                          <a:solidFill>
                            <a:schemeClr val="bg1"/>
                          </a:solidFill>
                          <a:latin typeface="Cambria Math" panose="02040503050406030204" pitchFamily="18" charset="0"/>
                        </a:rPr>
                        <m:t>,  </m:t>
                      </m:r>
                      <m:r>
                        <a:rPr lang="en-US" b="0" i="1" smtClean="0">
                          <a:solidFill>
                            <a:schemeClr val="bg1"/>
                          </a:solidFill>
                          <a:latin typeface="Cambria Math" panose="02040503050406030204" pitchFamily="18" charset="0"/>
                        </a:rPr>
                        <m:t>𝑃</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𝐹</m:t>
                          </m:r>
                        </m:e>
                      </m:d>
                      <m:r>
                        <a:rPr lang="en-US" b="0" i="1" smtClean="0">
                          <a:solidFill>
                            <a:schemeClr val="bg1"/>
                          </a:solidFill>
                          <a:latin typeface="Cambria Math" panose="02040503050406030204" pitchFamily="18" charset="0"/>
                        </a:rPr>
                        <m:t>=</m:t>
                      </m:r>
                      <m:f>
                        <m:fPr>
                          <m:ctrlPr>
                            <a:rPr lang="en-US" b="0" i="1" smtClean="0">
                              <a:solidFill>
                                <a:schemeClr val="bg1"/>
                              </a:solidFill>
                              <a:latin typeface="Cambria Math" panose="02040503050406030204" pitchFamily="18" charset="0"/>
                            </a:rPr>
                          </m:ctrlPr>
                        </m:fPr>
                        <m:num>
                          <m:sSup>
                            <m:sSupPr>
                              <m:ctrlPr>
                                <a:rPr lang="en-US" b="0" i="1" smtClean="0">
                                  <a:solidFill>
                                    <a:schemeClr val="bg1"/>
                                  </a:solidFill>
                                  <a:latin typeface="Cambria Math" panose="02040503050406030204" pitchFamily="18" charset="0"/>
                                </a:rPr>
                              </m:ctrlPr>
                            </m:sSupPr>
                            <m:e>
                              <m:r>
                                <a:rPr lang="en-US" b="0" i="1" smtClean="0">
                                  <a:solidFill>
                                    <a:schemeClr val="bg1"/>
                                  </a:solidFill>
                                  <a:latin typeface="Cambria Math" panose="02040503050406030204" pitchFamily="18" charset="0"/>
                                </a:rPr>
                                <m:t>2</m:t>
                              </m:r>
                            </m:e>
                            <m:sup>
                              <m:r>
                                <a:rPr lang="en-US" b="0" i="1" smtClean="0">
                                  <a:solidFill>
                                    <a:schemeClr val="bg1"/>
                                  </a:solidFill>
                                  <a:latin typeface="Cambria Math" panose="02040503050406030204" pitchFamily="18" charset="0"/>
                                </a:rPr>
                                <m:t>2</m:t>
                              </m:r>
                            </m:sup>
                          </m:sSup>
                        </m:num>
                        <m:den>
                          <m:sSup>
                            <m:sSupPr>
                              <m:ctrlPr>
                                <a:rPr lang="en-US" b="0" i="1" smtClean="0">
                                  <a:solidFill>
                                    <a:schemeClr val="bg1"/>
                                  </a:solidFill>
                                  <a:latin typeface="Cambria Math" panose="02040503050406030204" pitchFamily="18" charset="0"/>
                                </a:rPr>
                              </m:ctrlPr>
                            </m:sSupPr>
                            <m:e>
                              <m:r>
                                <a:rPr lang="en-US" b="0" i="1" smtClean="0">
                                  <a:solidFill>
                                    <a:schemeClr val="bg1"/>
                                  </a:solidFill>
                                  <a:latin typeface="Cambria Math" panose="02040503050406030204" pitchFamily="18" charset="0"/>
                                </a:rPr>
                                <m:t>2</m:t>
                              </m:r>
                            </m:e>
                            <m:sup>
                              <m:r>
                                <a:rPr lang="en-US" b="0" i="1" smtClean="0">
                                  <a:solidFill>
                                    <a:schemeClr val="bg1"/>
                                  </a:solidFill>
                                  <a:latin typeface="Cambria Math" panose="02040503050406030204" pitchFamily="18" charset="0"/>
                                </a:rPr>
                                <m:t>3</m:t>
                              </m:r>
                            </m:sup>
                          </m:sSup>
                        </m:den>
                      </m:f>
                      <m:r>
                        <a:rPr lang="en-US" b="0" i="1" smtClean="0">
                          <a:solidFill>
                            <a:schemeClr val="bg1"/>
                          </a:solidFill>
                          <a:latin typeface="Cambria Math" panose="02040503050406030204" pitchFamily="18" charset="0"/>
                        </a:rPr>
                        <m:t>=</m:t>
                      </m:r>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1</m:t>
                          </m:r>
                        </m:num>
                        <m:den>
                          <m:r>
                            <a:rPr lang="en-US" b="0" i="1" smtClean="0">
                              <a:solidFill>
                                <a:schemeClr val="bg1"/>
                              </a:solidFill>
                              <a:latin typeface="Cambria Math" panose="02040503050406030204" pitchFamily="18" charset="0"/>
                            </a:rPr>
                            <m:t>2</m:t>
                          </m:r>
                        </m:den>
                      </m:f>
                    </m:oMath>
                  </m:oMathPara>
                </a14:m>
                <a:endParaRPr lang="en-US" dirty="0"/>
              </a:p>
              <a:p>
                <a:pPr marL="0" indent="0" algn="ctr">
                  <a:lnSpc>
                    <a:spcPct val="110000"/>
                  </a:lnSpc>
                  <a:buNone/>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rPr>
                        <m:t>𝑃</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𝐸</m:t>
                          </m:r>
                          <m:r>
                            <a:rPr lang="en-US" b="0" i="1" smtClean="0">
                              <a:solidFill>
                                <a:schemeClr val="bg1"/>
                              </a:solidFill>
                              <a:latin typeface="Cambria Math" panose="02040503050406030204" pitchFamily="18" charset="0"/>
                            </a:rPr>
                            <m:t> </m:t>
                          </m:r>
                          <m:r>
                            <a:rPr lang="en-US" b="0" i="1" smtClean="0">
                              <a:solidFill>
                                <a:schemeClr val="bg1"/>
                              </a:solidFill>
                              <a:latin typeface="Cambria Math" panose="02040503050406030204" pitchFamily="18" charset="0"/>
                            </a:rPr>
                            <m:t>𝑎𝑛𝑑</m:t>
                          </m:r>
                          <m:r>
                            <a:rPr lang="en-US" b="0" i="1" smtClean="0">
                              <a:solidFill>
                                <a:schemeClr val="bg1"/>
                              </a:solidFill>
                              <a:latin typeface="Cambria Math" panose="02040503050406030204" pitchFamily="18" charset="0"/>
                            </a:rPr>
                            <m:t> </m:t>
                          </m:r>
                          <m:r>
                            <a:rPr lang="en-US" b="0" i="1" smtClean="0">
                              <a:solidFill>
                                <a:schemeClr val="bg1"/>
                              </a:solidFill>
                              <a:latin typeface="Cambria Math" panose="02040503050406030204" pitchFamily="18" charset="0"/>
                            </a:rPr>
                            <m:t>𝐹</m:t>
                          </m:r>
                        </m:e>
                      </m:d>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𝑃</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100 </m:t>
                          </m:r>
                          <m:r>
                            <m:rPr>
                              <m:sty m:val="p"/>
                            </m:rPr>
                            <a:rPr lang="en-US" b="0" i="0" smtClean="0">
                              <a:solidFill>
                                <a:schemeClr val="bg1"/>
                              </a:solidFill>
                              <a:latin typeface="Cambria Math" panose="02040503050406030204" pitchFamily="18" charset="0"/>
                            </a:rPr>
                            <m:t>or</m:t>
                          </m:r>
                          <m:r>
                            <a:rPr lang="en-US" b="0" i="1" smtClean="0">
                              <a:solidFill>
                                <a:schemeClr val="bg1"/>
                              </a:solidFill>
                              <a:latin typeface="Cambria Math" panose="02040503050406030204" pitchFamily="18" charset="0"/>
                            </a:rPr>
                            <m:t> 111</m:t>
                          </m:r>
                        </m:e>
                      </m:d>
                      <m:r>
                        <a:rPr lang="en-US" b="0" i="1" smtClean="0">
                          <a:solidFill>
                            <a:schemeClr val="bg1"/>
                          </a:solidFill>
                          <a:latin typeface="Cambria Math" panose="02040503050406030204" pitchFamily="18" charset="0"/>
                        </a:rPr>
                        <m:t>=</m:t>
                      </m:r>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1+1</m:t>
                          </m:r>
                        </m:num>
                        <m:den>
                          <m:sSup>
                            <m:sSupPr>
                              <m:ctrlPr>
                                <a:rPr lang="en-US" b="0" i="1" smtClean="0">
                                  <a:solidFill>
                                    <a:schemeClr val="bg1"/>
                                  </a:solidFill>
                                  <a:latin typeface="Cambria Math" panose="02040503050406030204" pitchFamily="18" charset="0"/>
                                </a:rPr>
                              </m:ctrlPr>
                            </m:sSupPr>
                            <m:e>
                              <m:r>
                                <a:rPr lang="en-US" b="0" i="1" smtClean="0">
                                  <a:solidFill>
                                    <a:schemeClr val="bg1"/>
                                  </a:solidFill>
                                  <a:latin typeface="Cambria Math" panose="02040503050406030204" pitchFamily="18" charset="0"/>
                                </a:rPr>
                                <m:t>2</m:t>
                              </m:r>
                            </m:e>
                            <m:sup>
                              <m:r>
                                <a:rPr lang="en-US" b="0" i="1" smtClean="0">
                                  <a:solidFill>
                                    <a:schemeClr val="bg1"/>
                                  </a:solidFill>
                                  <a:latin typeface="Cambria Math" panose="02040503050406030204" pitchFamily="18" charset="0"/>
                                </a:rPr>
                                <m:t>3</m:t>
                              </m:r>
                            </m:sup>
                          </m:sSup>
                        </m:den>
                      </m:f>
                      <m:r>
                        <a:rPr lang="en-US" b="0" i="1" smtClean="0">
                          <a:solidFill>
                            <a:schemeClr val="bg1"/>
                          </a:solidFill>
                          <a:latin typeface="Cambria Math" panose="02040503050406030204" pitchFamily="18" charset="0"/>
                        </a:rPr>
                        <m:t>=</m:t>
                      </m:r>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1</m:t>
                          </m:r>
                        </m:num>
                        <m:den>
                          <m:r>
                            <a:rPr lang="en-US" b="0" i="1" smtClean="0">
                              <a:solidFill>
                                <a:schemeClr val="bg1"/>
                              </a:solidFill>
                              <a:latin typeface="Cambria Math" panose="02040503050406030204" pitchFamily="18" charset="0"/>
                            </a:rPr>
                            <m:t>4</m:t>
                          </m:r>
                        </m:den>
                      </m:f>
                    </m:oMath>
                  </m:oMathPara>
                </a14:m>
                <a:endParaRPr lang="en-US" dirty="0">
                  <a:solidFill>
                    <a:schemeClr val="bg1"/>
                  </a:solidFill>
                </a:endParaRPr>
              </a:p>
              <a:p>
                <a:pPr marL="0" indent="0" algn="ctr">
                  <a:lnSpc>
                    <a:spcPct val="110000"/>
                  </a:lnSpc>
                  <a:buNone/>
                </a:pPr>
                <a14:m>
                  <m:oMath xmlns:m="http://schemas.openxmlformats.org/officeDocument/2006/math">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1</m:t>
                        </m:r>
                      </m:num>
                      <m:den>
                        <m:r>
                          <a:rPr lang="en-US" b="0" i="1" smtClean="0">
                            <a:solidFill>
                              <a:schemeClr val="bg1"/>
                            </a:solidFill>
                            <a:latin typeface="Cambria Math" panose="02040503050406030204" pitchFamily="18" charset="0"/>
                          </a:rPr>
                          <m:t>4</m:t>
                        </m:r>
                      </m:den>
                    </m:f>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𝑃</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𝐸</m:t>
                        </m:r>
                        <m:r>
                          <a:rPr lang="en-US" b="0" i="1" smtClean="0">
                            <a:solidFill>
                              <a:schemeClr val="bg1"/>
                            </a:solidFill>
                            <a:latin typeface="Cambria Math" panose="02040503050406030204" pitchFamily="18" charset="0"/>
                          </a:rPr>
                          <m:t> </m:t>
                        </m:r>
                        <m:r>
                          <a:rPr lang="en-US" b="0" i="1" smtClean="0">
                            <a:solidFill>
                              <a:schemeClr val="bg1"/>
                            </a:solidFill>
                            <a:latin typeface="Cambria Math" panose="02040503050406030204" pitchFamily="18" charset="0"/>
                          </a:rPr>
                          <m:t>𝑎𝑛𝑑</m:t>
                        </m:r>
                        <m:r>
                          <a:rPr lang="en-US" b="0" i="1" smtClean="0">
                            <a:solidFill>
                              <a:schemeClr val="bg1"/>
                            </a:solidFill>
                            <a:latin typeface="Cambria Math" panose="02040503050406030204" pitchFamily="18" charset="0"/>
                          </a:rPr>
                          <m:t> </m:t>
                        </m:r>
                        <m:r>
                          <a:rPr lang="en-US" b="0" i="1" smtClean="0">
                            <a:solidFill>
                              <a:schemeClr val="bg1"/>
                            </a:solidFill>
                            <a:latin typeface="Cambria Math" panose="02040503050406030204" pitchFamily="18" charset="0"/>
                          </a:rPr>
                          <m:t>𝐹</m:t>
                        </m:r>
                      </m:e>
                    </m:d>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𝑃</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𝐸</m:t>
                        </m:r>
                      </m:e>
                    </m:d>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𝑃</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𝐹</m:t>
                        </m:r>
                      </m:e>
                    </m:d>
                    <m:r>
                      <a:rPr lang="en-US" b="0" i="1" smtClean="0">
                        <a:solidFill>
                          <a:schemeClr val="bg1"/>
                        </a:solidFill>
                        <a:latin typeface="Cambria Math" panose="02040503050406030204" pitchFamily="18" charset="0"/>
                      </a:rPr>
                      <m:t>=</m:t>
                    </m:r>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1</m:t>
                        </m:r>
                      </m:num>
                      <m:den>
                        <m:r>
                          <a:rPr lang="en-US" b="0" i="1" smtClean="0">
                            <a:solidFill>
                              <a:schemeClr val="bg1"/>
                            </a:solidFill>
                            <a:latin typeface="Cambria Math" panose="02040503050406030204" pitchFamily="18" charset="0"/>
                          </a:rPr>
                          <m:t>2</m:t>
                        </m:r>
                      </m:den>
                    </m:f>
                    <m:r>
                      <a:rPr lang="en-US" b="0" i="1" smtClean="0">
                        <a:solidFill>
                          <a:schemeClr val="bg1"/>
                        </a:solidFill>
                        <a:latin typeface="Cambria Math" panose="02040503050406030204" pitchFamily="18" charset="0"/>
                      </a:rPr>
                      <m:t>⋅</m:t>
                    </m:r>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1</m:t>
                        </m:r>
                      </m:num>
                      <m:den>
                        <m:r>
                          <a:rPr lang="en-US" b="0" i="1" smtClean="0">
                            <a:solidFill>
                              <a:schemeClr val="bg1"/>
                            </a:solidFill>
                            <a:latin typeface="Cambria Math" panose="02040503050406030204" pitchFamily="18" charset="0"/>
                          </a:rPr>
                          <m:t>2</m:t>
                        </m:r>
                      </m:den>
                    </m:f>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𝐸</m:t>
                    </m:r>
                    <m:r>
                      <a:rPr lang="en-US" b="0" i="1" smtClean="0">
                        <a:solidFill>
                          <a:schemeClr val="bg1"/>
                        </a:solidFill>
                        <a:latin typeface="Cambria Math" panose="02040503050406030204" pitchFamily="18" charset="0"/>
                      </a:rPr>
                      <m:t> </m:t>
                    </m:r>
                    <m:r>
                      <a:rPr lang="en-US" b="0" i="1" smtClean="0">
                        <a:solidFill>
                          <a:schemeClr val="bg1"/>
                        </a:solidFill>
                        <a:latin typeface="Cambria Math" panose="02040503050406030204" pitchFamily="18" charset="0"/>
                      </a:rPr>
                      <m:t>𝑎𝑛𝑑</m:t>
                    </m:r>
                    <m:r>
                      <a:rPr lang="en-US" b="0" i="1" smtClean="0">
                        <a:solidFill>
                          <a:schemeClr val="bg1"/>
                        </a:solidFill>
                        <a:latin typeface="Cambria Math" panose="02040503050406030204" pitchFamily="18" charset="0"/>
                      </a:rPr>
                      <m:t> </m:t>
                    </m:r>
                    <m:r>
                      <a:rPr lang="en-US" b="0" i="1" smtClean="0">
                        <a:solidFill>
                          <a:schemeClr val="bg1"/>
                        </a:solidFill>
                        <a:latin typeface="Cambria Math" panose="02040503050406030204" pitchFamily="18" charset="0"/>
                      </a:rPr>
                      <m:t>𝐹</m:t>
                    </m:r>
                  </m:oMath>
                </a14:m>
                <a:r>
                  <a:rPr lang="en-US" dirty="0">
                    <a:solidFill>
                      <a:schemeClr val="bg1"/>
                    </a:solidFill>
                  </a:rPr>
                  <a:t> are independent</a:t>
                </a:r>
                <a:endParaRPr lang="en-US" dirty="0"/>
              </a:p>
            </p:txBody>
          </p:sp>
        </mc:Choice>
        <mc:Fallback xmlns="">
          <p:sp>
            <p:nvSpPr>
              <p:cNvPr id="3" name="Content Placeholder 2">
                <a:extLst>
                  <a:ext uri="{FF2B5EF4-FFF2-40B4-BE49-F238E27FC236}">
                    <a16:creationId xmlns:a16="http://schemas.microsoft.com/office/drawing/2014/main" id="{C805117A-6464-4111-9419-382AE57C1747}"/>
                  </a:ext>
                </a:extLst>
              </p:cNvPr>
              <p:cNvSpPr>
                <a:spLocks noGrp="1" noRot="1" noChangeAspect="1" noMove="1" noResize="1" noEditPoints="1" noAdjustHandles="1" noChangeArrowheads="1" noChangeShapeType="1" noTextEdit="1"/>
              </p:cNvSpPr>
              <p:nvPr>
                <p:ph idx="1"/>
              </p:nvPr>
            </p:nvSpPr>
            <p:spPr>
              <a:xfrm>
                <a:off x="838200" y="1309036"/>
                <a:ext cx="10515600" cy="5047313"/>
              </a:xfrm>
              <a:blipFill>
                <a:blip r:embed="rId2"/>
                <a:stretch>
                  <a:fillRect l="-1043" t="-2778" r="-1159"/>
                </a:stretch>
              </a:blipFill>
            </p:spPr>
            <p:txBody>
              <a:bodyPr/>
              <a:lstStyle/>
              <a:p>
                <a:r>
                  <a:rPr lang="en-BE">
                    <a:noFill/>
                  </a:rPr>
                  <a:t> </a:t>
                </a:r>
              </a:p>
            </p:txBody>
          </p:sp>
        </mc:Fallback>
      </mc:AlternateContent>
      <p:sp>
        <p:nvSpPr>
          <p:cNvPr id="4" name="Footer Placeholder 3">
            <a:extLst>
              <a:ext uri="{FF2B5EF4-FFF2-40B4-BE49-F238E27FC236}">
                <a16:creationId xmlns:a16="http://schemas.microsoft.com/office/drawing/2014/main" id="{984BC796-ED95-460C-8CB4-A7971F217C70}"/>
              </a:ext>
            </a:extLst>
          </p:cNvPr>
          <p:cNvSpPr>
            <a:spLocks noGrp="1"/>
          </p:cNvSpPr>
          <p:nvPr>
            <p:ph type="ftr" sz="quarter" idx="11"/>
          </p:nvPr>
        </p:nvSpPr>
        <p:spPr/>
        <p:txBody>
          <a:bodyPr/>
          <a:lstStyle/>
          <a:p>
            <a:r>
              <a:rPr lang="en-US"/>
              <a:t>Elementary Combinatorics and Probability - March 2021</a:t>
            </a:r>
            <a:endParaRPr lang="en-BE"/>
          </a:p>
        </p:txBody>
      </p:sp>
      <p:sp>
        <p:nvSpPr>
          <p:cNvPr id="5" name="Slide Number Placeholder 4">
            <a:extLst>
              <a:ext uri="{FF2B5EF4-FFF2-40B4-BE49-F238E27FC236}">
                <a16:creationId xmlns:a16="http://schemas.microsoft.com/office/drawing/2014/main" id="{98DBD78B-333B-4B90-AFE2-579B092698BC}"/>
              </a:ext>
            </a:extLst>
          </p:cNvPr>
          <p:cNvSpPr>
            <a:spLocks noGrp="1"/>
          </p:cNvSpPr>
          <p:nvPr>
            <p:ph type="sldNum" sz="quarter" idx="12"/>
          </p:nvPr>
        </p:nvSpPr>
        <p:spPr/>
        <p:txBody>
          <a:bodyPr/>
          <a:lstStyle/>
          <a:p>
            <a:fld id="{08CF7B41-8972-4B54-B2ED-1FFF63F18177}" type="slidenum">
              <a:rPr lang="en-BE" smtClean="0"/>
              <a:t>20</a:t>
            </a:fld>
            <a:endParaRPr lang="en-BE"/>
          </a:p>
        </p:txBody>
      </p:sp>
    </p:spTree>
    <p:extLst>
      <p:ext uri="{BB962C8B-B14F-4D97-AF65-F5344CB8AC3E}">
        <p14:creationId xmlns:p14="http://schemas.microsoft.com/office/powerpoint/2010/main" val="5578336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F97938-A5BA-4598-A822-C7CD4A5090CC}"/>
              </a:ext>
            </a:extLst>
          </p:cNvPr>
          <p:cNvSpPr>
            <a:spLocks noGrp="1"/>
          </p:cNvSpPr>
          <p:nvPr>
            <p:ph type="title"/>
          </p:nvPr>
        </p:nvSpPr>
        <p:spPr/>
        <p:txBody>
          <a:bodyPr/>
          <a:lstStyle/>
          <a:p>
            <a:r>
              <a:rPr lang="en-US" dirty="0"/>
              <a:t>Independence </a:t>
            </a:r>
            <a:endParaRPr lang="en-B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805117A-6464-4111-9419-382AE57C1747}"/>
                  </a:ext>
                </a:extLst>
              </p:cNvPr>
              <p:cNvSpPr>
                <a:spLocks noGrp="1"/>
              </p:cNvSpPr>
              <p:nvPr>
                <p:ph idx="1"/>
              </p:nvPr>
            </p:nvSpPr>
            <p:spPr>
              <a:xfrm>
                <a:off x="838200" y="1309036"/>
                <a:ext cx="10515600" cy="5047313"/>
              </a:xfrm>
            </p:spPr>
            <p:txBody>
              <a:bodyPr>
                <a:normAutofit lnSpcReduction="10000"/>
              </a:bodyPr>
              <a:lstStyle/>
              <a:p>
                <a:pPr algn="just"/>
                <a:r>
                  <a:rPr lang="en-US" dirty="0"/>
                  <a:t>Let E be the event of generating at random a 3-bit string that contains an odd number of 1s, and let F be the event of generating at random a 3-bit string that starts with 1. Are the events E and F independent?</a:t>
                </a:r>
              </a:p>
              <a:p>
                <a:pPr marL="0" indent="0" algn="just">
                  <a:lnSpc>
                    <a:spcPct val="110000"/>
                  </a:lnSpc>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𝐸</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𝑜𝑛𝑒</m:t>
                          </m:r>
                          <m:r>
                            <a:rPr lang="en-US" b="0" i="1" smtClean="0">
                              <a:latin typeface="Cambria Math" panose="02040503050406030204" pitchFamily="18" charset="0"/>
                            </a:rPr>
                            <m:t> </m:t>
                          </m:r>
                          <m:r>
                            <a:rPr lang="en-US" b="0" i="1" smtClean="0">
                              <a:latin typeface="Cambria Math" panose="02040503050406030204" pitchFamily="18" charset="0"/>
                            </a:rPr>
                            <m:t>𝑜𝑟</m:t>
                          </m:r>
                          <m:r>
                            <a:rPr lang="en-US" b="0" i="1" smtClean="0">
                              <a:latin typeface="Cambria Math" panose="02040503050406030204" pitchFamily="18" charset="0"/>
                            </a:rPr>
                            <m:t> </m:t>
                          </m:r>
                          <m:r>
                            <a:rPr lang="en-US" b="0" i="1" smtClean="0">
                              <a:latin typeface="Cambria Math" panose="02040503050406030204" pitchFamily="18" charset="0"/>
                            </a:rPr>
                            <m:t>𝑡h𝑟𝑒𝑒</m:t>
                          </m:r>
                          <m:r>
                            <a:rPr lang="en-US" b="0" i="1" smtClean="0">
                              <a:latin typeface="Cambria Math" panose="02040503050406030204" pitchFamily="18" charset="0"/>
                            </a:rPr>
                            <m:t> 1</m:t>
                          </m:r>
                          <m:r>
                            <a:rPr lang="en-US" b="0" i="1" smtClean="0">
                              <a:latin typeface="Cambria Math" panose="02040503050406030204" pitchFamily="18" charset="0"/>
                            </a:rPr>
                            <m:t>𝑠</m:t>
                          </m:r>
                        </m:e>
                      </m:d>
                      <m:r>
                        <a:rPr lang="en-US" b="0" i="1" smtClean="0">
                          <a:latin typeface="Cambria Math" panose="02040503050406030204" pitchFamily="18" charset="0"/>
                        </a:rPr>
                        <m:t>,  </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𝐸</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3+1</m:t>
                          </m:r>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2</m:t>
                              </m:r>
                            </m:e>
                            <m:sup>
                              <m:r>
                                <a:rPr lang="en-US" b="0" i="1" smtClean="0">
                                  <a:latin typeface="Cambria Math" panose="02040503050406030204" pitchFamily="18" charset="0"/>
                                </a:rPr>
                                <m:t>3</m:t>
                              </m:r>
                            </m:sup>
                          </m:sSup>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oMath>
                  </m:oMathPara>
                </a14:m>
                <a:endParaRPr lang="en-US" dirty="0"/>
              </a:p>
              <a:p>
                <a:pPr marL="0" indent="0" algn="ctr">
                  <a:lnSpc>
                    <a:spcPct val="110000"/>
                  </a:lnSpc>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𝐹</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1∗∗</m:t>
                          </m:r>
                        </m:e>
                      </m:d>
                      <m:r>
                        <a:rPr lang="en-US" b="0" i="1" smtClean="0">
                          <a:latin typeface="Cambria Math" panose="02040503050406030204" pitchFamily="18" charset="0"/>
                        </a:rPr>
                        <m:t>,  </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𝐹</m:t>
                          </m:r>
                        </m:e>
                      </m:d>
                      <m:r>
                        <a:rPr lang="en-US" b="0" i="1" smtClean="0">
                          <a:latin typeface="Cambria Math" panose="02040503050406030204" pitchFamily="18" charset="0"/>
                        </a:rPr>
                        <m:t>=</m:t>
                      </m:r>
                      <m:f>
                        <m:fPr>
                          <m:ctrlPr>
                            <a:rPr lang="en-US" b="0" i="1" smtClean="0">
                              <a:solidFill>
                                <a:schemeClr val="bg1"/>
                              </a:solidFill>
                              <a:latin typeface="Cambria Math" panose="02040503050406030204" pitchFamily="18" charset="0"/>
                            </a:rPr>
                          </m:ctrlPr>
                        </m:fPr>
                        <m:num>
                          <m:sSup>
                            <m:sSupPr>
                              <m:ctrlPr>
                                <a:rPr lang="en-US" b="0" i="1" smtClean="0">
                                  <a:solidFill>
                                    <a:schemeClr val="bg1"/>
                                  </a:solidFill>
                                  <a:latin typeface="Cambria Math" panose="02040503050406030204" pitchFamily="18" charset="0"/>
                                </a:rPr>
                              </m:ctrlPr>
                            </m:sSupPr>
                            <m:e>
                              <m:r>
                                <a:rPr lang="en-US" b="0" i="1" smtClean="0">
                                  <a:solidFill>
                                    <a:schemeClr val="bg1"/>
                                  </a:solidFill>
                                  <a:latin typeface="Cambria Math" panose="02040503050406030204" pitchFamily="18" charset="0"/>
                                </a:rPr>
                                <m:t>2</m:t>
                              </m:r>
                            </m:e>
                            <m:sup>
                              <m:r>
                                <a:rPr lang="en-US" b="0" i="1" smtClean="0">
                                  <a:solidFill>
                                    <a:schemeClr val="bg1"/>
                                  </a:solidFill>
                                  <a:latin typeface="Cambria Math" panose="02040503050406030204" pitchFamily="18" charset="0"/>
                                </a:rPr>
                                <m:t>2</m:t>
                              </m:r>
                            </m:sup>
                          </m:sSup>
                        </m:num>
                        <m:den>
                          <m:sSup>
                            <m:sSupPr>
                              <m:ctrlPr>
                                <a:rPr lang="en-US" b="0" i="1" smtClean="0">
                                  <a:solidFill>
                                    <a:schemeClr val="bg1"/>
                                  </a:solidFill>
                                  <a:latin typeface="Cambria Math" panose="02040503050406030204" pitchFamily="18" charset="0"/>
                                </a:rPr>
                              </m:ctrlPr>
                            </m:sSupPr>
                            <m:e>
                              <m:r>
                                <a:rPr lang="en-US" b="0" i="1" smtClean="0">
                                  <a:solidFill>
                                    <a:schemeClr val="bg1"/>
                                  </a:solidFill>
                                  <a:latin typeface="Cambria Math" panose="02040503050406030204" pitchFamily="18" charset="0"/>
                                </a:rPr>
                                <m:t>2</m:t>
                              </m:r>
                            </m:e>
                            <m:sup>
                              <m:r>
                                <a:rPr lang="en-US" b="0" i="1" smtClean="0">
                                  <a:solidFill>
                                    <a:schemeClr val="bg1"/>
                                  </a:solidFill>
                                  <a:latin typeface="Cambria Math" panose="02040503050406030204" pitchFamily="18" charset="0"/>
                                </a:rPr>
                                <m:t>3</m:t>
                              </m:r>
                            </m:sup>
                          </m:sSup>
                        </m:den>
                      </m:f>
                      <m:r>
                        <a:rPr lang="en-US" b="0" i="1" smtClean="0">
                          <a:solidFill>
                            <a:schemeClr val="bg1"/>
                          </a:solidFill>
                          <a:latin typeface="Cambria Math" panose="02040503050406030204" pitchFamily="18" charset="0"/>
                        </a:rPr>
                        <m:t>=</m:t>
                      </m:r>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1</m:t>
                          </m:r>
                        </m:num>
                        <m:den>
                          <m:r>
                            <a:rPr lang="en-US" b="0" i="1" smtClean="0">
                              <a:solidFill>
                                <a:schemeClr val="bg1"/>
                              </a:solidFill>
                              <a:latin typeface="Cambria Math" panose="02040503050406030204" pitchFamily="18" charset="0"/>
                            </a:rPr>
                            <m:t>2</m:t>
                          </m:r>
                        </m:den>
                      </m:f>
                    </m:oMath>
                  </m:oMathPara>
                </a14:m>
                <a:endParaRPr lang="en-US" dirty="0"/>
              </a:p>
              <a:p>
                <a:pPr marL="0" indent="0" algn="ctr">
                  <a:lnSpc>
                    <a:spcPct val="110000"/>
                  </a:lnSpc>
                  <a:buNone/>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rPr>
                        <m:t>𝑃</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𝐸</m:t>
                          </m:r>
                          <m:r>
                            <a:rPr lang="en-US" b="0" i="1" smtClean="0">
                              <a:solidFill>
                                <a:schemeClr val="bg1"/>
                              </a:solidFill>
                              <a:latin typeface="Cambria Math" panose="02040503050406030204" pitchFamily="18" charset="0"/>
                            </a:rPr>
                            <m:t> </m:t>
                          </m:r>
                          <m:r>
                            <a:rPr lang="en-US" b="0" i="1" smtClean="0">
                              <a:solidFill>
                                <a:schemeClr val="bg1"/>
                              </a:solidFill>
                              <a:latin typeface="Cambria Math" panose="02040503050406030204" pitchFamily="18" charset="0"/>
                            </a:rPr>
                            <m:t>𝑎𝑛𝑑</m:t>
                          </m:r>
                          <m:r>
                            <a:rPr lang="en-US" b="0" i="1" smtClean="0">
                              <a:solidFill>
                                <a:schemeClr val="bg1"/>
                              </a:solidFill>
                              <a:latin typeface="Cambria Math" panose="02040503050406030204" pitchFamily="18" charset="0"/>
                            </a:rPr>
                            <m:t> </m:t>
                          </m:r>
                          <m:r>
                            <a:rPr lang="en-US" b="0" i="1" smtClean="0">
                              <a:solidFill>
                                <a:schemeClr val="bg1"/>
                              </a:solidFill>
                              <a:latin typeface="Cambria Math" panose="02040503050406030204" pitchFamily="18" charset="0"/>
                            </a:rPr>
                            <m:t>𝐹</m:t>
                          </m:r>
                        </m:e>
                      </m:d>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𝑃</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100 </m:t>
                          </m:r>
                          <m:r>
                            <m:rPr>
                              <m:sty m:val="p"/>
                            </m:rPr>
                            <a:rPr lang="en-US" b="0" i="0" smtClean="0">
                              <a:solidFill>
                                <a:schemeClr val="bg1"/>
                              </a:solidFill>
                              <a:latin typeface="Cambria Math" panose="02040503050406030204" pitchFamily="18" charset="0"/>
                            </a:rPr>
                            <m:t>or</m:t>
                          </m:r>
                          <m:r>
                            <a:rPr lang="en-US" b="0" i="1" smtClean="0">
                              <a:solidFill>
                                <a:schemeClr val="bg1"/>
                              </a:solidFill>
                              <a:latin typeface="Cambria Math" panose="02040503050406030204" pitchFamily="18" charset="0"/>
                            </a:rPr>
                            <m:t> 111</m:t>
                          </m:r>
                        </m:e>
                      </m:d>
                      <m:r>
                        <a:rPr lang="en-US" b="0" i="1" smtClean="0">
                          <a:solidFill>
                            <a:schemeClr val="bg1"/>
                          </a:solidFill>
                          <a:latin typeface="Cambria Math" panose="02040503050406030204" pitchFamily="18" charset="0"/>
                        </a:rPr>
                        <m:t>=</m:t>
                      </m:r>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1+1</m:t>
                          </m:r>
                        </m:num>
                        <m:den>
                          <m:sSup>
                            <m:sSupPr>
                              <m:ctrlPr>
                                <a:rPr lang="en-US" b="0" i="1" smtClean="0">
                                  <a:solidFill>
                                    <a:schemeClr val="bg1"/>
                                  </a:solidFill>
                                  <a:latin typeface="Cambria Math" panose="02040503050406030204" pitchFamily="18" charset="0"/>
                                </a:rPr>
                              </m:ctrlPr>
                            </m:sSupPr>
                            <m:e>
                              <m:r>
                                <a:rPr lang="en-US" b="0" i="1" smtClean="0">
                                  <a:solidFill>
                                    <a:schemeClr val="bg1"/>
                                  </a:solidFill>
                                  <a:latin typeface="Cambria Math" panose="02040503050406030204" pitchFamily="18" charset="0"/>
                                </a:rPr>
                                <m:t>2</m:t>
                              </m:r>
                            </m:e>
                            <m:sup>
                              <m:r>
                                <a:rPr lang="en-US" b="0" i="1" smtClean="0">
                                  <a:solidFill>
                                    <a:schemeClr val="bg1"/>
                                  </a:solidFill>
                                  <a:latin typeface="Cambria Math" panose="02040503050406030204" pitchFamily="18" charset="0"/>
                                </a:rPr>
                                <m:t>3</m:t>
                              </m:r>
                            </m:sup>
                          </m:sSup>
                        </m:den>
                      </m:f>
                      <m:r>
                        <a:rPr lang="en-US" b="0" i="1" smtClean="0">
                          <a:solidFill>
                            <a:schemeClr val="bg1"/>
                          </a:solidFill>
                          <a:latin typeface="Cambria Math" panose="02040503050406030204" pitchFamily="18" charset="0"/>
                        </a:rPr>
                        <m:t>=</m:t>
                      </m:r>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1</m:t>
                          </m:r>
                        </m:num>
                        <m:den>
                          <m:r>
                            <a:rPr lang="en-US" b="0" i="1" smtClean="0">
                              <a:solidFill>
                                <a:schemeClr val="bg1"/>
                              </a:solidFill>
                              <a:latin typeface="Cambria Math" panose="02040503050406030204" pitchFamily="18" charset="0"/>
                            </a:rPr>
                            <m:t>4</m:t>
                          </m:r>
                        </m:den>
                      </m:f>
                    </m:oMath>
                  </m:oMathPara>
                </a14:m>
                <a:endParaRPr lang="en-US" dirty="0">
                  <a:solidFill>
                    <a:schemeClr val="bg1"/>
                  </a:solidFill>
                </a:endParaRPr>
              </a:p>
              <a:p>
                <a:pPr marL="0" indent="0" algn="ctr">
                  <a:lnSpc>
                    <a:spcPct val="110000"/>
                  </a:lnSpc>
                  <a:buNone/>
                </a:pPr>
                <a14:m>
                  <m:oMath xmlns:m="http://schemas.openxmlformats.org/officeDocument/2006/math">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1</m:t>
                        </m:r>
                      </m:num>
                      <m:den>
                        <m:r>
                          <a:rPr lang="en-US" b="0" i="1" smtClean="0">
                            <a:solidFill>
                              <a:schemeClr val="bg1"/>
                            </a:solidFill>
                            <a:latin typeface="Cambria Math" panose="02040503050406030204" pitchFamily="18" charset="0"/>
                          </a:rPr>
                          <m:t>4</m:t>
                        </m:r>
                      </m:den>
                    </m:f>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𝑃</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𝐸</m:t>
                        </m:r>
                        <m:r>
                          <a:rPr lang="en-US" b="0" i="1" smtClean="0">
                            <a:solidFill>
                              <a:schemeClr val="bg1"/>
                            </a:solidFill>
                            <a:latin typeface="Cambria Math" panose="02040503050406030204" pitchFamily="18" charset="0"/>
                          </a:rPr>
                          <m:t> </m:t>
                        </m:r>
                        <m:r>
                          <a:rPr lang="en-US" b="0" i="1" smtClean="0">
                            <a:solidFill>
                              <a:schemeClr val="bg1"/>
                            </a:solidFill>
                            <a:latin typeface="Cambria Math" panose="02040503050406030204" pitchFamily="18" charset="0"/>
                          </a:rPr>
                          <m:t>𝑎𝑛𝑑</m:t>
                        </m:r>
                        <m:r>
                          <a:rPr lang="en-US" b="0" i="1" smtClean="0">
                            <a:solidFill>
                              <a:schemeClr val="bg1"/>
                            </a:solidFill>
                            <a:latin typeface="Cambria Math" panose="02040503050406030204" pitchFamily="18" charset="0"/>
                          </a:rPr>
                          <m:t> </m:t>
                        </m:r>
                        <m:r>
                          <a:rPr lang="en-US" b="0" i="1" smtClean="0">
                            <a:solidFill>
                              <a:schemeClr val="bg1"/>
                            </a:solidFill>
                            <a:latin typeface="Cambria Math" panose="02040503050406030204" pitchFamily="18" charset="0"/>
                          </a:rPr>
                          <m:t>𝐹</m:t>
                        </m:r>
                      </m:e>
                    </m:d>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𝑃</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𝐸</m:t>
                        </m:r>
                      </m:e>
                    </m:d>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𝑃</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𝐹</m:t>
                        </m:r>
                      </m:e>
                    </m:d>
                    <m:r>
                      <a:rPr lang="en-US" b="0" i="1" smtClean="0">
                        <a:solidFill>
                          <a:schemeClr val="bg1"/>
                        </a:solidFill>
                        <a:latin typeface="Cambria Math" panose="02040503050406030204" pitchFamily="18" charset="0"/>
                      </a:rPr>
                      <m:t>=</m:t>
                    </m:r>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1</m:t>
                        </m:r>
                      </m:num>
                      <m:den>
                        <m:r>
                          <a:rPr lang="en-US" b="0" i="1" smtClean="0">
                            <a:solidFill>
                              <a:schemeClr val="bg1"/>
                            </a:solidFill>
                            <a:latin typeface="Cambria Math" panose="02040503050406030204" pitchFamily="18" charset="0"/>
                          </a:rPr>
                          <m:t>2</m:t>
                        </m:r>
                      </m:den>
                    </m:f>
                    <m:r>
                      <a:rPr lang="en-US" b="0" i="1" smtClean="0">
                        <a:solidFill>
                          <a:schemeClr val="bg1"/>
                        </a:solidFill>
                        <a:latin typeface="Cambria Math" panose="02040503050406030204" pitchFamily="18" charset="0"/>
                      </a:rPr>
                      <m:t>⋅</m:t>
                    </m:r>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1</m:t>
                        </m:r>
                      </m:num>
                      <m:den>
                        <m:r>
                          <a:rPr lang="en-US" b="0" i="1" smtClean="0">
                            <a:solidFill>
                              <a:schemeClr val="bg1"/>
                            </a:solidFill>
                            <a:latin typeface="Cambria Math" panose="02040503050406030204" pitchFamily="18" charset="0"/>
                          </a:rPr>
                          <m:t>2</m:t>
                        </m:r>
                      </m:den>
                    </m:f>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𝐸</m:t>
                    </m:r>
                    <m:r>
                      <a:rPr lang="en-US" b="0" i="1" smtClean="0">
                        <a:solidFill>
                          <a:schemeClr val="bg1"/>
                        </a:solidFill>
                        <a:latin typeface="Cambria Math" panose="02040503050406030204" pitchFamily="18" charset="0"/>
                      </a:rPr>
                      <m:t> </m:t>
                    </m:r>
                    <m:r>
                      <a:rPr lang="en-US" b="0" i="1" smtClean="0">
                        <a:solidFill>
                          <a:schemeClr val="bg1"/>
                        </a:solidFill>
                        <a:latin typeface="Cambria Math" panose="02040503050406030204" pitchFamily="18" charset="0"/>
                      </a:rPr>
                      <m:t>𝑎𝑛𝑑</m:t>
                    </m:r>
                    <m:r>
                      <a:rPr lang="en-US" b="0" i="1" smtClean="0">
                        <a:solidFill>
                          <a:schemeClr val="bg1"/>
                        </a:solidFill>
                        <a:latin typeface="Cambria Math" panose="02040503050406030204" pitchFamily="18" charset="0"/>
                      </a:rPr>
                      <m:t> </m:t>
                    </m:r>
                    <m:r>
                      <a:rPr lang="en-US" b="0" i="1" smtClean="0">
                        <a:solidFill>
                          <a:schemeClr val="bg1"/>
                        </a:solidFill>
                        <a:latin typeface="Cambria Math" panose="02040503050406030204" pitchFamily="18" charset="0"/>
                      </a:rPr>
                      <m:t>𝐹</m:t>
                    </m:r>
                  </m:oMath>
                </a14:m>
                <a:r>
                  <a:rPr lang="en-US" dirty="0">
                    <a:solidFill>
                      <a:schemeClr val="bg1"/>
                    </a:solidFill>
                  </a:rPr>
                  <a:t> are independent</a:t>
                </a:r>
                <a:endParaRPr lang="en-US" dirty="0"/>
              </a:p>
            </p:txBody>
          </p:sp>
        </mc:Choice>
        <mc:Fallback xmlns="">
          <p:sp>
            <p:nvSpPr>
              <p:cNvPr id="3" name="Content Placeholder 2">
                <a:extLst>
                  <a:ext uri="{FF2B5EF4-FFF2-40B4-BE49-F238E27FC236}">
                    <a16:creationId xmlns:a16="http://schemas.microsoft.com/office/drawing/2014/main" id="{C805117A-6464-4111-9419-382AE57C1747}"/>
                  </a:ext>
                </a:extLst>
              </p:cNvPr>
              <p:cNvSpPr>
                <a:spLocks noGrp="1" noRot="1" noChangeAspect="1" noMove="1" noResize="1" noEditPoints="1" noAdjustHandles="1" noChangeArrowheads="1" noChangeShapeType="1" noTextEdit="1"/>
              </p:cNvSpPr>
              <p:nvPr>
                <p:ph idx="1"/>
              </p:nvPr>
            </p:nvSpPr>
            <p:spPr>
              <a:xfrm>
                <a:off x="838200" y="1309036"/>
                <a:ext cx="10515600" cy="5047313"/>
              </a:xfrm>
              <a:blipFill>
                <a:blip r:embed="rId2"/>
                <a:stretch>
                  <a:fillRect l="-1043" t="-2778" r="-1159"/>
                </a:stretch>
              </a:blipFill>
            </p:spPr>
            <p:txBody>
              <a:bodyPr/>
              <a:lstStyle/>
              <a:p>
                <a:r>
                  <a:rPr lang="en-BE">
                    <a:noFill/>
                  </a:rPr>
                  <a:t> </a:t>
                </a:r>
              </a:p>
            </p:txBody>
          </p:sp>
        </mc:Fallback>
      </mc:AlternateContent>
      <p:sp>
        <p:nvSpPr>
          <p:cNvPr id="4" name="Footer Placeholder 3">
            <a:extLst>
              <a:ext uri="{FF2B5EF4-FFF2-40B4-BE49-F238E27FC236}">
                <a16:creationId xmlns:a16="http://schemas.microsoft.com/office/drawing/2014/main" id="{984BC796-ED95-460C-8CB4-A7971F217C70}"/>
              </a:ext>
            </a:extLst>
          </p:cNvPr>
          <p:cNvSpPr>
            <a:spLocks noGrp="1"/>
          </p:cNvSpPr>
          <p:nvPr>
            <p:ph type="ftr" sz="quarter" idx="11"/>
          </p:nvPr>
        </p:nvSpPr>
        <p:spPr/>
        <p:txBody>
          <a:bodyPr/>
          <a:lstStyle/>
          <a:p>
            <a:r>
              <a:rPr lang="en-US"/>
              <a:t>Elementary Combinatorics and Probability - March 2021</a:t>
            </a:r>
            <a:endParaRPr lang="en-BE"/>
          </a:p>
        </p:txBody>
      </p:sp>
      <p:sp>
        <p:nvSpPr>
          <p:cNvPr id="5" name="Slide Number Placeholder 4">
            <a:extLst>
              <a:ext uri="{FF2B5EF4-FFF2-40B4-BE49-F238E27FC236}">
                <a16:creationId xmlns:a16="http://schemas.microsoft.com/office/drawing/2014/main" id="{98DBD78B-333B-4B90-AFE2-579B092698BC}"/>
              </a:ext>
            </a:extLst>
          </p:cNvPr>
          <p:cNvSpPr>
            <a:spLocks noGrp="1"/>
          </p:cNvSpPr>
          <p:nvPr>
            <p:ph type="sldNum" sz="quarter" idx="12"/>
          </p:nvPr>
        </p:nvSpPr>
        <p:spPr/>
        <p:txBody>
          <a:bodyPr/>
          <a:lstStyle/>
          <a:p>
            <a:fld id="{08CF7B41-8972-4B54-B2ED-1FFF63F18177}" type="slidenum">
              <a:rPr lang="en-BE" smtClean="0"/>
              <a:t>21</a:t>
            </a:fld>
            <a:endParaRPr lang="en-BE"/>
          </a:p>
        </p:txBody>
      </p:sp>
    </p:spTree>
    <p:extLst>
      <p:ext uri="{BB962C8B-B14F-4D97-AF65-F5344CB8AC3E}">
        <p14:creationId xmlns:p14="http://schemas.microsoft.com/office/powerpoint/2010/main" val="7583924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F97938-A5BA-4598-A822-C7CD4A5090CC}"/>
              </a:ext>
            </a:extLst>
          </p:cNvPr>
          <p:cNvSpPr>
            <a:spLocks noGrp="1"/>
          </p:cNvSpPr>
          <p:nvPr>
            <p:ph type="title"/>
          </p:nvPr>
        </p:nvSpPr>
        <p:spPr/>
        <p:txBody>
          <a:bodyPr/>
          <a:lstStyle/>
          <a:p>
            <a:r>
              <a:rPr lang="en-US" dirty="0"/>
              <a:t>Independence </a:t>
            </a:r>
            <a:endParaRPr lang="en-B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805117A-6464-4111-9419-382AE57C1747}"/>
                  </a:ext>
                </a:extLst>
              </p:cNvPr>
              <p:cNvSpPr>
                <a:spLocks noGrp="1"/>
              </p:cNvSpPr>
              <p:nvPr>
                <p:ph idx="1"/>
              </p:nvPr>
            </p:nvSpPr>
            <p:spPr>
              <a:xfrm>
                <a:off x="838200" y="1309036"/>
                <a:ext cx="10515600" cy="5047313"/>
              </a:xfrm>
            </p:spPr>
            <p:txBody>
              <a:bodyPr>
                <a:normAutofit lnSpcReduction="10000"/>
              </a:bodyPr>
              <a:lstStyle/>
              <a:p>
                <a:pPr algn="just"/>
                <a:r>
                  <a:rPr lang="en-US" dirty="0"/>
                  <a:t>Let E be the event of generating at random a 3-bit string that contains an odd number of 1s, and let F be the event of generating at random a 3-bit string that starts with 1. Are the events E and F independent?</a:t>
                </a:r>
              </a:p>
              <a:p>
                <a:pPr marL="0" indent="0" algn="just">
                  <a:lnSpc>
                    <a:spcPct val="110000"/>
                  </a:lnSpc>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𝐸</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𝑜𝑛𝑒</m:t>
                          </m:r>
                          <m:r>
                            <a:rPr lang="en-US" b="0" i="1" smtClean="0">
                              <a:latin typeface="Cambria Math" panose="02040503050406030204" pitchFamily="18" charset="0"/>
                            </a:rPr>
                            <m:t> </m:t>
                          </m:r>
                          <m:r>
                            <a:rPr lang="en-US" b="0" i="1" smtClean="0">
                              <a:latin typeface="Cambria Math" panose="02040503050406030204" pitchFamily="18" charset="0"/>
                            </a:rPr>
                            <m:t>𝑜𝑟</m:t>
                          </m:r>
                          <m:r>
                            <a:rPr lang="en-US" b="0" i="1" smtClean="0">
                              <a:latin typeface="Cambria Math" panose="02040503050406030204" pitchFamily="18" charset="0"/>
                            </a:rPr>
                            <m:t> </m:t>
                          </m:r>
                          <m:r>
                            <a:rPr lang="en-US" b="0" i="1" smtClean="0">
                              <a:latin typeface="Cambria Math" panose="02040503050406030204" pitchFamily="18" charset="0"/>
                            </a:rPr>
                            <m:t>𝑡h𝑟𝑒𝑒</m:t>
                          </m:r>
                          <m:r>
                            <a:rPr lang="en-US" b="0" i="1" smtClean="0">
                              <a:latin typeface="Cambria Math" panose="02040503050406030204" pitchFamily="18" charset="0"/>
                            </a:rPr>
                            <m:t> 1</m:t>
                          </m:r>
                          <m:r>
                            <a:rPr lang="en-US" b="0" i="1" smtClean="0">
                              <a:latin typeface="Cambria Math" panose="02040503050406030204" pitchFamily="18" charset="0"/>
                            </a:rPr>
                            <m:t>𝑠</m:t>
                          </m:r>
                        </m:e>
                      </m:d>
                      <m:r>
                        <a:rPr lang="en-US" b="0" i="1" smtClean="0">
                          <a:latin typeface="Cambria Math" panose="02040503050406030204" pitchFamily="18" charset="0"/>
                        </a:rPr>
                        <m:t>,  </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𝐸</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3+1</m:t>
                          </m:r>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2</m:t>
                              </m:r>
                            </m:e>
                            <m:sup>
                              <m:r>
                                <a:rPr lang="en-US" b="0" i="1" smtClean="0">
                                  <a:latin typeface="Cambria Math" panose="02040503050406030204" pitchFamily="18" charset="0"/>
                                </a:rPr>
                                <m:t>3</m:t>
                              </m:r>
                            </m:sup>
                          </m:sSup>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oMath>
                  </m:oMathPara>
                </a14:m>
                <a:endParaRPr lang="en-US" dirty="0"/>
              </a:p>
              <a:p>
                <a:pPr marL="0" indent="0" algn="ctr">
                  <a:lnSpc>
                    <a:spcPct val="110000"/>
                  </a:lnSpc>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𝐹</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1∗∗</m:t>
                          </m:r>
                        </m:e>
                      </m:d>
                      <m:r>
                        <a:rPr lang="en-US" b="0" i="1" smtClean="0">
                          <a:latin typeface="Cambria Math" panose="02040503050406030204" pitchFamily="18" charset="0"/>
                        </a:rPr>
                        <m:t>,  </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𝐹</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rPr>
                                <m:t>2</m:t>
                              </m:r>
                            </m:e>
                            <m:sup>
                              <m:r>
                                <a:rPr lang="en-US" b="0" i="1" smtClean="0">
                                  <a:latin typeface="Cambria Math" panose="02040503050406030204" pitchFamily="18" charset="0"/>
                                </a:rPr>
                                <m:t>2</m:t>
                              </m:r>
                            </m:sup>
                          </m:sSup>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2</m:t>
                              </m:r>
                            </m:e>
                            <m:sup>
                              <m:r>
                                <a:rPr lang="en-US" b="0" i="1" smtClean="0">
                                  <a:latin typeface="Cambria Math" panose="02040503050406030204" pitchFamily="18" charset="0"/>
                                </a:rPr>
                                <m:t>3</m:t>
                              </m:r>
                            </m:sup>
                          </m:sSup>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oMath>
                  </m:oMathPara>
                </a14:m>
                <a:endParaRPr lang="en-US" dirty="0"/>
              </a:p>
              <a:p>
                <a:pPr marL="0" indent="0" algn="ctr">
                  <a:lnSpc>
                    <a:spcPct val="110000"/>
                  </a:lnSpc>
                  <a:buNone/>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rPr>
                        <m:t>𝑃</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𝐸</m:t>
                          </m:r>
                          <m:r>
                            <a:rPr lang="en-US" b="0" i="1" smtClean="0">
                              <a:solidFill>
                                <a:schemeClr val="bg1"/>
                              </a:solidFill>
                              <a:latin typeface="Cambria Math" panose="02040503050406030204" pitchFamily="18" charset="0"/>
                            </a:rPr>
                            <m:t> </m:t>
                          </m:r>
                          <m:r>
                            <a:rPr lang="en-US" b="0" i="1" smtClean="0">
                              <a:solidFill>
                                <a:schemeClr val="bg1"/>
                              </a:solidFill>
                              <a:latin typeface="Cambria Math" panose="02040503050406030204" pitchFamily="18" charset="0"/>
                            </a:rPr>
                            <m:t>𝑎𝑛𝑑</m:t>
                          </m:r>
                          <m:r>
                            <a:rPr lang="en-US" b="0" i="1" smtClean="0">
                              <a:solidFill>
                                <a:schemeClr val="bg1"/>
                              </a:solidFill>
                              <a:latin typeface="Cambria Math" panose="02040503050406030204" pitchFamily="18" charset="0"/>
                            </a:rPr>
                            <m:t> </m:t>
                          </m:r>
                          <m:r>
                            <a:rPr lang="en-US" b="0" i="1" smtClean="0">
                              <a:solidFill>
                                <a:schemeClr val="bg1"/>
                              </a:solidFill>
                              <a:latin typeface="Cambria Math" panose="02040503050406030204" pitchFamily="18" charset="0"/>
                            </a:rPr>
                            <m:t>𝐹</m:t>
                          </m:r>
                        </m:e>
                      </m:d>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𝑃</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100 </m:t>
                          </m:r>
                          <m:r>
                            <m:rPr>
                              <m:sty m:val="p"/>
                            </m:rPr>
                            <a:rPr lang="en-US" b="0" i="0" smtClean="0">
                              <a:solidFill>
                                <a:schemeClr val="bg1"/>
                              </a:solidFill>
                              <a:latin typeface="Cambria Math" panose="02040503050406030204" pitchFamily="18" charset="0"/>
                            </a:rPr>
                            <m:t>or</m:t>
                          </m:r>
                          <m:r>
                            <a:rPr lang="en-US" b="0" i="1" smtClean="0">
                              <a:solidFill>
                                <a:schemeClr val="bg1"/>
                              </a:solidFill>
                              <a:latin typeface="Cambria Math" panose="02040503050406030204" pitchFamily="18" charset="0"/>
                            </a:rPr>
                            <m:t> 111</m:t>
                          </m:r>
                        </m:e>
                      </m:d>
                      <m:r>
                        <a:rPr lang="en-US" b="0" i="1" smtClean="0">
                          <a:solidFill>
                            <a:schemeClr val="bg1"/>
                          </a:solidFill>
                          <a:latin typeface="Cambria Math" panose="02040503050406030204" pitchFamily="18" charset="0"/>
                        </a:rPr>
                        <m:t>=</m:t>
                      </m:r>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1+1</m:t>
                          </m:r>
                        </m:num>
                        <m:den>
                          <m:sSup>
                            <m:sSupPr>
                              <m:ctrlPr>
                                <a:rPr lang="en-US" b="0" i="1" smtClean="0">
                                  <a:solidFill>
                                    <a:schemeClr val="bg1"/>
                                  </a:solidFill>
                                  <a:latin typeface="Cambria Math" panose="02040503050406030204" pitchFamily="18" charset="0"/>
                                </a:rPr>
                              </m:ctrlPr>
                            </m:sSupPr>
                            <m:e>
                              <m:r>
                                <a:rPr lang="en-US" b="0" i="1" smtClean="0">
                                  <a:solidFill>
                                    <a:schemeClr val="bg1"/>
                                  </a:solidFill>
                                  <a:latin typeface="Cambria Math" panose="02040503050406030204" pitchFamily="18" charset="0"/>
                                </a:rPr>
                                <m:t>2</m:t>
                              </m:r>
                            </m:e>
                            <m:sup>
                              <m:r>
                                <a:rPr lang="en-US" b="0" i="1" smtClean="0">
                                  <a:solidFill>
                                    <a:schemeClr val="bg1"/>
                                  </a:solidFill>
                                  <a:latin typeface="Cambria Math" panose="02040503050406030204" pitchFamily="18" charset="0"/>
                                </a:rPr>
                                <m:t>3</m:t>
                              </m:r>
                            </m:sup>
                          </m:sSup>
                        </m:den>
                      </m:f>
                      <m:r>
                        <a:rPr lang="en-US" b="0" i="1" smtClean="0">
                          <a:solidFill>
                            <a:schemeClr val="bg1"/>
                          </a:solidFill>
                          <a:latin typeface="Cambria Math" panose="02040503050406030204" pitchFamily="18" charset="0"/>
                        </a:rPr>
                        <m:t>=</m:t>
                      </m:r>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1</m:t>
                          </m:r>
                        </m:num>
                        <m:den>
                          <m:r>
                            <a:rPr lang="en-US" b="0" i="1" smtClean="0">
                              <a:solidFill>
                                <a:schemeClr val="bg1"/>
                              </a:solidFill>
                              <a:latin typeface="Cambria Math" panose="02040503050406030204" pitchFamily="18" charset="0"/>
                            </a:rPr>
                            <m:t>4</m:t>
                          </m:r>
                        </m:den>
                      </m:f>
                    </m:oMath>
                  </m:oMathPara>
                </a14:m>
                <a:endParaRPr lang="en-US" dirty="0">
                  <a:solidFill>
                    <a:schemeClr val="bg1"/>
                  </a:solidFill>
                </a:endParaRPr>
              </a:p>
              <a:p>
                <a:pPr marL="0" indent="0" algn="ctr">
                  <a:lnSpc>
                    <a:spcPct val="110000"/>
                  </a:lnSpc>
                  <a:buNone/>
                </a:pPr>
                <a14:m>
                  <m:oMath xmlns:m="http://schemas.openxmlformats.org/officeDocument/2006/math">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1</m:t>
                        </m:r>
                      </m:num>
                      <m:den>
                        <m:r>
                          <a:rPr lang="en-US" b="0" i="1" smtClean="0">
                            <a:solidFill>
                              <a:schemeClr val="bg1"/>
                            </a:solidFill>
                            <a:latin typeface="Cambria Math" panose="02040503050406030204" pitchFamily="18" charset="0"/>
                          </a:rPr>
                          <m:t>4</m:t>
                        </m:r>
                      </m:den>
                    </m:f>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𝑃</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𝐸</m:t>
                        </m:r>
                        <m:r>
                          <a:rPr lang="en-US" b="0" i="1" smtClean="0">
                            <a:solidFill>
                              <a:schemeClr val="bg1"/>
                            </a:solidFill>
                            <a:latin typeface="Cambria Math" panose="02040503050406030204" pitchFamily="18" charset="0"/>
                          </a:rPr>
                          <m:t> </m:t>
                        </m:r>
                        <m:r>
                          <a:rPr lang="en-US" b="0" i="1" smtClean="0">
                            <a:solidFill>
                              <a:schemeClr val="bg1"/>
                            </a:solidFill>
                            <a:latin typeface="Cambria Math" panose="02040503050406030204" pitchFamily="18" charset="0"/>
                          </a:rPr>
                          <m:t>𝑎𝑛𝑑</m:t>
                        </m:r>
                        <m:r>
                          <a:rPr lang="en-US" b="0" i="1" smtClean="0">
                            <a:solidFill>
                              <a:schemeClr val="bg1"/>
                            </a:solidFill>
                            <a:latin typeface="Cambria Math" panose="02040503050406030204" pitchFamily="18" charset="0"/>
                          </a:rPr>
                          <m:t> </m:t>
                        </m:r>
                        <m:r>
                          <a:rPr lang="en-US" b="0" i="1" smtClean="0">
                            <a:solidFill>
                              <a:schemeClr val="bg1"/>
                            </a:solidFill>
                            <a:latin typeface="Cambria Math" panose="02040503050406030204" pitchFamily="18" charset="0"/>
                          </a:rPr>
                          <m:t>𝐹</m:t>
                        </m:r>
                      </m:e>
                    </m:d>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𝑃</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𝐸</m:t>
                        </m:r>
                      </m:e>
                    </m:d>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𝑃</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𝐹</m:t>
                        </m:r>
                      </m:e>
                    </m:d>
                    <m:r>
                      <a:rPr lang="en-US" b="0" i="1" smtClean="0">
                        <a:solidFill>
                          <a:schemeClr val="bg1"/>
                        </a:solidFill>
                        <a:latin typeface="Cambria Math" panose="02040503050406030204" pitchFamily="18" charset="0"/>
                      </a:rPr>
                      <m:t>=</m:t>
                    </m:r>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1</m:t>
                        </m:r>
                      </m:num>
                      <m:den>
                        <m:r>
                          <a:rPr lang="en-US" b="0" i="1" smtClean="0">
                            <a:solidFill>
                              <a:schemeClr val="bg1"/>
                            </a:solidFill>
                            <a:latin typeface="Cambria Math" panose="02040503050406030204" pitchFamily="18" charset="0"/>
                          </a:rPr>
                          <m:t>2</m:t>
                        </m:r>
                      </m:den>
                    </m:f>
                    <m:r>
                      <a:rPr lang="en-US" b="0" i="1" smtClean="0">
                        <a:solidFill>
                          <a:schemeClr val="bg1"/>
                        </a:solidFill>
                        <a:latin typeface="Cambria Math" panose="02040503050406030204" pitchFamily="18" charset="0"/>
                      </a:rPr>
                      <m:t>⋅</m:t>
                    </m:r>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1</m:t>
                        </m:r>
                      </m:num>
                      <m:den>
                        <m:r>
                          <a:rPr lang="en-US" b="0" i="1" smtClean="0">
                            <a:solidFill>
                              <a:schemeClr val="bg1"/>
                            </a:solidFill>
                            <a:latin typeface="Cambria Math" panose="02040503050406030204" pitchFamily="18" charset="0"/>
                          </a:rPr>
                          <m:t>2</m:t>
                        </m:r>
                      </m:den>
                    </m:f>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𝐸</m:t>
                    </m:r>
                    <m:r>
                      <a:rPr lang="en-US" b="0" i="1" smtClean="0">
                        <a:solidFill>
                          <a:schemeClr val="bg1"/>
                        </a:solidFill>
                        <a:latin typeface="Cambria Math" panose="02040503050406030204" pitchFamily="18" charset="0"/>
                      </a:rPr>
                      <m:t> </m:t>
                    </m:r>
                    <m:r>
                      <a:rPr lang="en-US" b="0" i="1" smtClean="0">
                        <a:solidFill>
                          <a:schemeClr val="bg1"/>
                        </a:solidFill>
                        <a:latin typeface="Cambria Math" panose="02040503050406030204" pitchFamily="18" charset="0"/>
                      </a:rPr>
                      <m:t>𝑎𝑛𝑑</m:t>
                    </m:r>
                    <m:r>
                      <a:rPr lang="en-US" b="0" i="1" smtClean="0">
                        <a:solidFill>
                          <a:schemeClr val="bg1"/>
                        </a:solidFill>
                        <a:latin typeface="Cambria Math" panose="02040503050406030204" pitchFamily="18" charset="0"/>
                      </a:rPr>
                      <m:t> </m:t>
                    </m:r>
                    <m:r>
                      <a:rPr lang="en-US" b="0" i="1" smtClean="0">
                        <a:solidFill>
                          <a:schemeClr val="bg1"/>
                        </a:solidFill>
                        <a:latin typeface="Cambria Math" panose="02040503050406030204" pitchFamily="18" charset="0"/>
                      </a:rPr>
                      <m:t>𝐹</m:t>
                    </m:r>
                  </m:oMath>
                </a14:m>
                <a:r>
                  <a:rPr lang="en-US" dirty="0">
                    <a:solidFill>
                      <a:schemeClr val="bg1"/>
                    </a:solidFill>
                  </a:rPr>
                  <a:t> are independent</a:t>
                </a:r>
                <a:endParaRPr lang="en-US" dirty="0"/>
              </a:p>
            </p:txBody>
          </p:sp>
        </mc:Choice>
        <mc:Fallback xmlns="">
          <p:sp>
            <p:nvSpPr>
              <p:cNvPr id="3" name="Content Placeholder 2">
                <a:extLst>
                  <a:ext uri="{FF2B5EF4-FFF2-40B4-BE49-F238E27FC236}">
                    <a16:creationId xmlns:a16="http://schemas.microsoft.com/office/drawing/2014/main" id="{C805117A-6464-4111-9419-382AE57C1747}"/>
                  </a:ext>
                </a:extLst>
              </p:cNvPr>
              <p:cNvSpPr>
                <a:spLocks noGrp="1" noRot="1" noChangeAspect="1" noMove="1" noResize="1" noEditPoints="1" noAdjustHandles="1" noChangeArrowheads="1" noChangeShapeType="1" noTextEdit="1"/>
              </p:cNvSpPr>
              <p:nvPr>
                <p:ph idx="1"/>
              </p:nvPr>
            </p:nvSpPr>
            <p:spPr>
              <a:xfrm>
                <a:off x="838200" y="1309036"/>
                <a:ext cx="10515600" cy="5047313"/>
              </a:xfrm>
              <a:blipFill>
                <a:blip r:embed="rId2"/>
                <a:stretch>
                  <a:fillRect l="-1043" t="-2778" r="-1159"/>
                </a:stretch>
              </a:blipFill>
            </p:spPr>
            <p:txBody>
              <a:bodyPr/>
              <a:lstStyle/>
              <a:p>
                <a:r>
                  <a:rPr lang="en-BE">
                    <a:noFill/>
                  </a:rPr>
                  <a:t> </a:t>
                </a:r>
              </a:p>
            </p:txBody>
          </p:sp>
        </mc:Fallback>
      </mc:AlternateContent>
      <p:sp>
        <p:nvSpPr>
          <p:cNvPr id="4" name="Footer Placeholder 3">
            <a:extLst>
              <a:ext uri="{FF2B5EF4-FFF2-40B4-BE49-F238E27FC236}">
                <a16:creationId xmlns:a16="http://schemas.microsoft.com/office/drawing/2014/main" id="{984BC796-ED95-460C-8CB4-A7971F217C70}"/>
              </a:ext>
            </a:extLst>
          </p:cNvPr>
          <p:cNvSpPr>
            <a:spLocks noGrp="1"/>
          </p:cNvSpPr>
          <p:nvPr>
            <p:ph type="ftr" sz="quarter" idx="11"/>
          </p:nvPr>
        </p:nvSpPr>
        <p:spPr/>
        <p:txBody>
          <a:bodyPr/>
          <a:lstStyle/>
          <a:p>
            <a:r>
              <a:rPr lang="en-US"/>
              <a:t>Elementary Combinatorics and Probability - March 2021</a:t>
            </a:r>
            <a:endParaRPr lang="en-BE"/>
          </a:p>
        </p:txBody>
      </p:sp>
      <p:sp>
        <p:nvSpPr>
          <p:cNvPr id="5" name="Slide Number Placeholder 4">
            <a:extLst>
              <a:ext uri="{FF2B5EF4-FFF2-40B4-BE49-F238E27FC236}">
                <a16:creationId xmlns:a16="http://schemas.microsoft.com/office/drawing/2014/main" id="{98DBD78B-333B-4B90-AFE2-579B092698BC}"/>
              </a:ext>
            </a:extLst>
          </p:cNvPr>
          <p:cNvSpPr>
            <a:spLocks noGrp="1"/>
          </p:cNvSpPr>
          <p:nvPr>
            <p:ph type="sldNum" sz="quarter" idx="12"/>
          </p:nvPr>
        </p:nvSpPr>
        <p:spPr/>
        <p:txBody>
          <a:bodyPr/>
          <a:lstStyle/>
          <a:p>
            <a:fld id="{08CF7B41-8972-4B54-B2ED-1FFF63F18177}" type="slidenum">
              <a:rPr lang="en-BE" smtClean="0"/>
              <a:t>22</a:t>
            </a:fld>
            <a:endParaRPr lang="en-BE"/>
          </a:p>
        </p:txBody>
      </p:sp>
    </p:spTree>
    <p:extLst>
      <p:ext uri="{BB962C8B-B14F-4D97-AF65-F5344CB8AC3E}">
        <p14:creationId xmlns:p14="http://schemas.microsoft.com/office/powerpoint/2010/main" val="41163206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F97938-A5BA-4598-A822-C7CD4A5090CC}"/>
              </a:ext>
            </a:extLst>
          </p:cNvPr>
          <p:cNvSpPr>
            <a:spLocks noGrp="1"/>
          </p:cNvSpPr>
          <p:nvPr>
            <p:ph type="title"/>
          </p:nvPr>
        </p:nvSpPr>
        <p:spPr/>
        <p:txBody>
          <a:bodyPr/>
          <a:lstStyle/>
          <a:p>
            <a:r>
              <a:rPr lang="en-US" dirty="0"/>
              <a:t>Independence </a:t>
            </a:r>
            <a:endParaRPr lang="en-B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805117A-6464-4111-9419-382AE57C1747}"/>
                  </a:ext>
                </a:extLst>
              </p:cNvPr>
              <p:cNvSpPr>
                <a:spLocks noGrp="1"/>
              </p:cNvSpPr>
              <p:nvPr>
                <p:ph idx="1"/>
              </p:nvPr>
            </p:nvSpPr>
            <p:spPr>
              <a:xfrm>
                <a:off x="838200" y="1309036"/>
                <a:ext cx="10515600" cy="5047313"/>
              </a:xfrm>
            </p:spPr>
            <p:txBody>
              <a:bodyPr>
                <a:normAutofit lnSpcReduction="10000"/>
              </a:bodyPr>
              <a:lstStyle/>
              <a:p>
                <a:pPr algn="just"/>
                <a:r>
                  <a:rPr lang="en-US" dirty="0"/>
                  <a:t>Let E be the event of generating at random a 3-bit string that contains an odd number of 1s, and let F be the event of generating at random a 3-bit string that starts with 1. Are the events E and F independent?</a:t>
                </a:r>
              </a:p>
              <a:p>
                <a:pPr marL="0" indent="0" algn="just">
                  <a:lnSpc>
                    <a:spcPct val="110000"/>
                  </a:lnSpc>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𝐸</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𝑜𝑛𝑒</m:t>
                          </m:r>
                          <m:r>
                            <a:rPr lang="en-US" b="0" i="1" smtClean="0">
                              <a:latin typeface="Cambria Math" panose="02040503050406030204" pitchFamily="18" charset="0"/>
                            </a:rPr>
                            <m:t> </m:t>
                          </m:r>
                          <m:r>
                            <a:rPr lang="en-US" b="0" i="1" smtClean="0">
                              <a:latin typeface="Cambria Math" panose="02040503050406030204" pitchFamily="18" charset="0"/>
                            </a:rPr>
                            <m:t>𝑜𝑟</m:t>
                          </m:r>
                          <m:r>
                            <a:rPr lang="en-US" b="0" i="1" smtClean="0">
                              <a:latin typeface="Cambria Math" panose="02040503050406030204" pitchFamily="18" charset="0"/>
                            </a:rPr>
                            <m:t> </m:t>
                          </m:r>
                          <m:r>
                            <a:rPr lang="en-US" b="0" i="1" smtClean="0">
                              <a:latin typeface="Cambria Math" panose="02040503050406030204" pitchFamily="18" charset="0"/>
                            </a:rPr>
                            <m:t>𝑡h𝑟𝑒𝑒</m:t>
                          </m:r>
                          <m:r>
                            <a:rPr lang="en-US" b="0" i="1" smtClean="0">
                              <a:latin typeface="Cambria Math" panose="02040503050406030204" pitchFamily="18" charset="0"/>
                            </a:rPr>
                            <m:t> 1</m:t>
                          </m:r>
                          <m:r>
                            <a:rPr lang="en-US" b="0" i="1" smtClean="0">
                              <a:latin typeface="Cambria Math" panose="02040503050406030204" pitchFamily="18" charset="0"/>
                            </a:rPr>
                            <m:t>𝑠</m:t>
                          </m:r>
                        </m:e>
                      </m:d>
                      <m:r>
                        <a:rPr lang="en-US" b="0" i="1" smtClean="0">
                          <a:latin typeface="Cambria Math" panose="02040503050406030204" pitchFamily="18" charset="0"/>
                        </a:rPr>
                        <m:t>,  </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𝐸</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3+1</m:t>
                          </m:r>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2</m:t>
                              </m:r>
                            </m:e>
                            <m:sup>
                              <m:r>
                                <a:rPr lang="en-US" b="0" i="1" smtClean="0">
                                  <a:latin typeface="Cambria Math" panose="02040503050406030204" pitchFamily="18" charset="0"/>
                                </a:rPr>
                                <m:t>3</m:t>
                              </m:r>
                            </m:sup>
                          </m:sSup>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oMath>
                  </m:oMathPara>
                </a14:m>
                <a:endParaRPr lang="en-US" dirty="0"/>
              </a:p>
              <a:p>
                <a:pPr marL="0" indent="0" algn="ctr">
                  <a:lnSpc>
                    <a:spcPct val="110000"/>
                  </a:lnSpc>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𝐹</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1∗∗</m:t>
                          </m:r>
                        </m:e>
                      </m:d>
                      <m:r>
                        <a:rPr lang="en-US" b="0" i="1" smtClean="0">
                          <a:latin typeface="Cambria Math" panose="02040503050406030204" pitchFamily="18" charset="0"/>
                        </a:rPr>
                        <m:t>,  </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𝐹</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rPr>
                                <m:t>2</m:t>
                              </m:r>
                            </m:e>
                            <m:sup>
                              <m:r>
                                <a:rPr lang="en-US" b="0" i="1" smtClean="0">
                                  <a:latin typeface="Cambria Math" panose="02040503050406030204" pitchFamily="18" charset="0"/>
                                </a:rPr>
                                <m:t>2</m:t>
                              </m:r>
                            </m:sup>
                          </m:sSup>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2</m:t>
                              </m:r>
                            </m:e>
                            <m:sup>
                              <m:r>
                                <a:rPr lang="en-US" b="0" i="1" smtClean="0">
                                  <a:latin typeface="Cambria Math" panose="02040503050406030204" pitchFamily="18" charset="0"/>
                                </a:rPr>
                                <m:t>3</m:t>
                              </m:r>
                            </m:sup>
                          </m:sSup>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oMath>
                  </m:oMathPara>
                </a14:m>
                <a:endParaRPr lang="en-US" dirty="0"/>
              </a:p>
              <a:p>
                <a:pPr marL="0" indent="0" algn="ctr">
                  <a:lnSpc>
                    <a:spcPct val="110000"/>
                  </a:lnSpc>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𝐸</m:t>
                          </m:r>
                          <m:r>
                            <a:rPr lang="en-US" b="0" i="1" smtClean="0">
                              <a:latin typeface="Cambria Math" panose="02040503050406030204" pitchFamily="18" charset="0"/>
                            </a:rPr>
                            <m:t> </m:t>
                          </m:r>
                          <m:r>
                            <a:rPr lang="en-US" b="0" i="1" smtClean="0">
                              <a:latin typeface="Cambria Math" panose="02040503050406030204" pitchFamily="18" charset="0"/>
                            </a:rPr>
                            <m:t>𝑎𝑛𝑑</m:t>
                          </m:r>
                          <m:r>
                            <a:rPr lang="en-US" b="0" i="1" smtClean="0">
                              <a:latin typeface="Cambria Math" panose="02040503050406030204" pitchFamily="18" charset="0"/>
                            </a:rPr>
                            <m:t> </m:t>
                          </m:r>
                          <m:r>
                            <a:rPr lang="en-US" b="0" i="1" smtClean="0">
                              <a:latin typeface="Cambria Math" panose="02040503050406030204" pitchFamily="18" charset="0"/>
                            </a:rPr>
                            <m:t>𝐹</m:t>
                          </m:r>
                        </m:e>
                      </m:d>
                      <m:r>
                        <a:rPr lang="en-US" b="0" i="1" smtClean="0">
                          <a:latin typeface="Cambria Math" panose="02040503050406030204" pitchFamily="18" charset="0"/>
                        </a:rPr>
                        <m:t>=</m:t>
                      </m:r>
                      <m:r>
                        <a:rPr lang="en-US" b="0" i="1" smtClean="0">
                          <a:solidFill>
                            <a:schemeClr val="bg1"/>
                          </a:solidFill>
                          <a:latin typeface="Cambria Math" panose="02040503050406030204" pitchFamily="18" charset="0"/>
                        </a:rPr>
                        <m:t>𝑃</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100 </m:t>
                          </m:r>
                          <m:r>
                            <m:rPr>
                              <m:sty m:val="p"/>
                            </m:rPr>
                            <a:rPr lang="en-US" b="0" i="0" smtClean="0">
                              <a:solidFill>
                                <a:schemeClr val="bg1"/>
                              </a:solidFill>
                              <a:latin typeface="Cambria Math" panose="02040503050406030204" pitchFamily="18" charset="0"/>
                            </a:rPr>
                            <m:t>or</m:t>
                          </m:r>
                          <m:r>
                            <a:rPr lang="en-US" b="0" i="1" smtClean="0">
                              <a:solidFill>
                                <a:schemeClr val="bg1"/>
                              </a:solidFill>
                              <a:latin typeface="Cambria Math" panose="02040503050406030204" pitchFamily="18" charset="0"/>
                            </a:rPr>
                            <m:t> 111</m:t>
                          </m:r>
                        </m:e>
                      </m:d>
                      <m:r>
                        <a:rPr lang="en-US" b="0" i="1" smtClean="0">
                          <a:solidFill>
                            <a:schemeClr val="bg1"/>
                          </a:solidFill>
                          <a:latin typeface="Cambria Math" panose="02040503050406030204" pitchFamily="18" charset="0"/>
                        </a:rPr>
                        <m:t>=</m:t>
                      </m:r>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1+1</m:t>
                          </m:r>
                        </m:num>
                        <m:den>
                          <m:sSup>
                            <m:sSupPr>
                              <m:ctrlPr>
                                <a:rPr lang="en-US" b="0" i="1" smtClean="0">
                                  <a:solidFill>
                                    <a:schemeClr val="bg1"/>
                                  </a:solidFill>
                                  <a:latin typeface="Cambria Math" panose="02040503050406030204" pitchFamily="18" charset="0"/>
                                </a:rPr>
                              </m:ctrlPr>
                            </m:sSupPr>
                            <m:e>
                              <m:r>
                                <a:rPr lang="en-US" b="0" i="1" smtClean="0">
                                  <a:solidFill>
                                    <a:schemeClr val="bg1"/>
                                  </a:solidFill>
                                  <a:latin typeface="Cambria Math" panose="02040503050406030204" pitchFamily="18" charset="0"/>
                                </a:rPr>
                                <m:t>2</m:t>
                              </m:r>
                            </m:e>
                            <m:sup>
                              <m:r>
                                <a:rPr lang="en-US" b="0" i="1" smtClean="0">
                                  <a:solidFill>
                                    <a:schemeClr val="bg1"/>
                                  </a:solidFill>
                                  <a:latin typeface="Cambria Math" panose="02040503050406030204" pitchFamily="18" charset="0"/>
                                </a:rPr>
                                <m:t>3</m:t>
                              </m:r>
                            </m:sup>
                          </m:sSup>
                        </m:den>
                      </m:f>
                      <m:r>
                        <a:rPr lang="en-US" b="0" i="1" smtClean="0">
                          <a:solidFill>
                            <a:schemeClr val="bg1"/>
                          </a:solidFill>
                          <a:latin typeface="Cambria Math" panose="02040503050406030204" pitchFamily="18" charset="0"/>
                        </a:rPr>
                        <m:t>=</m:t>
                      </m:r>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1</m:t>
                          </m:r>
                        </m:num>
                        <m:den>
                          <m:r>
                            <a:rPr lang="en-US" b="0" i="1" smtClean="0">
                              <a:solidFill>
                                <a:schemeClr val="bg1"/>
                              </a:solidFill>
                              <a:latin typeface="Cambria Math" panose="02040503050406030204" pitchFamily="18" charset="0"/>
                            </a:rPr>
                            <m:t>4</m:t>
                          </m:r>
                        </m:den>
                      </m:f>
                    </m:oMath>
                  </m:oMathPara>
                </a14:m>
                <a:endParaRPr lang="en-US" dirty="0">
                  <a:solidFill>
                    <a:schemeClr val="bg1"/>
                  </a:solidFill>
                </a:endParaRPr>
              </a:p>
              <a:p>
                <a:pPr marL="0" indent="0" algn="ctr">
                  <a:lnSpc>
                    <a:spcPct val="110000"/>
                  </a:lnSpc>
                  <a:buNone/>
                </a:pPr>
                <a14:m>
                  <m:oMath xmlns:m="http://schemas.openxmlformats.org/officeDocument/2006/math">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1</m:t>
                        </m:r>
                      </m:num>
                      <m:den>
                        <m:r>
                          <a:rPr lang="en-US" b="0" i="1" smtClean="0">
                            <a:solidFill>
                              <a:schemeClr val="bg1"/>
                            </a:solidFill>
                            <a:latin typeface="Cambria Math" panose="02040503050406030204" pitchFamily="18" charset="0"/>
                          </a:rPr>
                          <m:t>4</m:t>
                        </m:r>
                      </m:den>
                    </m:f>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𝑃</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𝐸</m:t>
                        </m:r>
                        <m:r>
                          <a:rPr lang="en-US" b="0" i="1" smtClean="0">
                            <a:solidFill>
                              <a:schemeClr val="bg1"/>
                            </a:solidFill>
                            <a:latin typeface="Cambria Math" panose="02040503050406030204" pitchFamily="18" charset="0"/>
                          </a:rPr>
                          <m:t> </m:t>
                        </m:r>
                        <m:r>
                          <a:rPr lang="en-US" b="0" i="1" smtClean="0">
                            <a:solidFill>
                              <a:schemeClr val="bg1"/>
                            </a:solidFill>
                            <a:latin typeface="Cambria Math" panose="02040503050406030204" pitchFamily="18" charset="0"/>
                          </a:rPr>
                          <m:t>𝑎𝑛𝑑</m:t>
                        </m:r>
                        <m:r>
                          <a:rPr lang="en-US" b="0" i="1" smtClean="0">
                            <a:solidFill>
                              <a:schemeClr val="bg1"/>
                            </a:solidFill>
                            <a:latin typeface="Cambria Math" panose="02040503050406030204" pitchFamily="18" charset="0"/>
                          </a:rPr>
                          <m:t> </m:t>
                        </m:r>
                        <m:r>
                          <a:rPr lang="en-US" b="0" i="1" smtClean="0">
                            <a:solidFill>
                              <a:schemeClr val="bg1"/>
                            </a:solidFill>
                            <a:latin typeface="Cambria Math" panose="02040503050406030204" pitchFamily="18" charset="0"/>
                          </a:rPr>
                          <m:t>𝐹</m:t>
                        </m:r>
                      </m:e>
                    </m:d>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𝑃</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𝐸</m:t>
                        </m:r>
                      </m:e>
                    </m:d>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𝑃</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𝐹</m:t>
                        </m:r>
                      </m:e>
                    </m:d>
                    <m:r>
                      <a:rPr lang="en-US" b="0" i="1" smtClean="0">
                        <a:solidFill>
                          <a:schemeClr val="bg1"/>
                        </a:solidFill>
                        <a:latin typeface="Cambria Math" panose="02040503050406030204" pitchFamily="18" charset="0"/>
                      </a:rPr>
                      <m:t>=</m:t>
                    </m:r>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1</m:t>
                        </m:r>
                      </m:num>
                      <m:den>
                        <m:r>
                          <a:rPr lang="en-US" b="0" i="1" smtClean="0">
                            <a:solidFill>
                              <a:schemeClr val="bg1"/>
                            </a:solidFill>
                            <a:latin typeface="Cambria Math" panose="02040503050406030204" pitchFamily="18" charset="0"/>
                          </a:rPr>
                          <m:t>2</m:t>
                        </m:r>
                      </m:den>
                    </m:f>
                    <m:r>
                      <a:rPr lang="en-US" b="0" i="1" smtClean="0">
                        <a:solidFill>
                          <a:schemeClr val="bg1"/>
                        </a:solidFill>
                        <a:latin typeface="Cambria Math" panose="02040503050406030204" pitchFamily="18" charset="0"/>
                      </a:rPr>
                      <m:t>⋅</m:t>
                    </m:r>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1</m:t>
                        </m:r>
                      </m:num>
                      <m:den>
                        <m:r>
                          <a:rPr lang="en-US" b="0" i="1" smtClean="0">
                            <a:solidFill>
                              <a:schemeClr val="bg1"/>
                            </a:solidFill>
                            <a:latin typeface="Cambria Math" panose="02040503050406030204" pitchFamily="18" charset="0"/>
                          </a:rPr>
                          <m:t>2</m:t>
                        </m:r>
                      </m:den>
                    </m:f>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𝐸</m:t>
                    </m:r>
                    <m:r>
                      <a:rPr lang="en-US" b="0" i="1" smtClean="0">
                        <a:solidFill>
                          <a:schemeClr val="bg1"/>
                        </a:solidFill>
                        <a:latin typeface="Cambria Math" panose="02040503050406030204" pitchFamily="18" charset="0"/>
                      </a:rPr>
                      <m:t> </m:t>
                    </m:r>
                    <m:r>
                      <a:rPr lang="en-US" b="0" i="1" smtClean="0">
                        <a:solidFill>
                          <a:schemeClr val="bg1"/>
                        </a:solidFill>
                        <a:latin typeface="Cambria Math" panose="02040503050406030204" pitchFamily="18" charset="0"/>
                      </a:rPr>
                      <m:t>𝑎𝑛𝑑</m:t>
                    </m:r>
                    <m:r>
                      <a:rPr lang="en-US" b="0" i="1" smtClean="0">
                        <a:solidFill>
                          <a:schemeClr val="bg1"/>
                        </a:solidFill>
                        <a:latin typeface="Cambria Math" panose="02040503050406030204" pitchFamily="18" charset="0"/>
                      </a:rPr>
                      <m:t> </m:t>
                    </m:r>
                    <m:r>
                      <a:rPr lang="en-US" b="0" i="1" smtClean="0">
                        <a:solidFill>
                          <a:schemeClr val="bg1"/>
                        </a:solidFill>
                        <a:latin typeface="Cambria Math" panose="02040503050406030204" pitchFamily="18" charset="0"/>
                      </a:rPr>
                      <m:t>𝐹</m:t>
                    </m:r>
                  </m:oMath>
                </a14:m>
                <a:r>
                  <a:rPr lang="en-US" dirty="0">
                    <a:solidFill>
                      <a:schemeClr val="bg1"/>
                    </a:solidFill>
                  </a:rPr>
                  <a:t> are independent</a:t>
                </a:r>
                <a:endParaRPr lang="en-US" dirty="0"/>
              </a:p>
            </p:txBody>
          </p:sp>
        </mc:Choice>
        <mc:Fallback xmlns="">
          <p:sp>
            <p:nvSpPr>
              <p:cNvPr id="3" name="Content Placeholder 2">
                <a:extLst>
                  <a:ext uri="{FF2B5EF4-FFF2-40B4-BE49-F238E27FC236}">
                    <a16:creationId xmlns:a16="http://schemas.microsoft.com/office/drawing/2014/main" id="{C805117A-6464-4111-9419-382AE57C1747}"/>
                  </a:ext>
                </a:extLst>
              </p:cNvPr>
              <p:cNvSpPr>
                <a:spLocks noGrp="1" noRot="1" noChangeAspect="1" noMove="1" noResize="1" noEditPoints="1" noAdjustHandles="1" noChangeArrowheads="1" noChangeShapeType="1" noTextEdit="1"/>
              </p:cNvSpPr>
              <p:nvPr>
                <p:ph idx="1"/>
              </p:nvPr>
            </p:nvSpPr>
            <p:spPr>
              <a:xfrm>
                <a:off x="838200" y="1309036"/>
                <a:ext cx="10515600" cy="5047313"/>
              </a:xfrm>
              <a:blipFill>
                <a:blip r:embed="rId2"/>
                <a:stretch>
                  <a:fillRect l="-1043" t="-2778" r="-1159"/>
                </a:stretch>
              </a:blipFill>
            </p:spPr>
            <p:txBody>
              <a:bodyPr/>
              <a:lstStyle/>
              <a:p>
                <a:r>
                  <a:rPr lang="en-BE">
                    <a:noFill/>
                  </a:rPr>
                  <a:t> </a:t>
                </a:r>
              </a:p>
            </p:txBody>
          </p:sp>
        </mc:Fallback>
      </mc:AlternateContent>
      <p:sp>
        <p:nvSpPr>
          <p:cNvPr id="4" name="Footer Placeholder 3">
            <a:extLst>
              <a:ext uri="{FF2B5EF4-FFF2-40B4-BE49-F238E27FC236}">
                <a16:creationId xmlns:a16="http://schemas.microsoft.com/office/drawing/2014/main" id="{984BC796-ED95-460C-8CB4-A7971F217C70}"/>
              </a:ext>
            </a:extLst>
          </p:cNvPr>
          <p:cNvSpPr>
            <a:spLocks noGrp="1"/>
          </p:cNvSpPr>
          <p:nvPr>
            <p:ph type="ftr" sz="quarter" idx="11"/>
          </p:nvPr>
        </p:nvSpPr>
        <p:spPr/>
        <p:txBody>
          <a:bodyPr/>
          <a:lstStyle/>
          <a:p>
            <a:r>
              <a:rPr lang="en-US"/>
              <a:t>Elementary Combinatorics and Probability - March 2021</a:t>
            </a:r>
            <a:endParaRPr lang="en-BE"/>
          </a:p>
        </p:txBody>
      </p:sp>
      <p:sp>
        <p:nvSpPr>
          <p:cNvPr id="5" name="Slide Number Placeholder 4">
            <a:extLst>
              <a:ext uri="{FF2B5EF4-FFF2-40B4-BE49-F238E27FC236}">
                <a16:creationId xmlns:a16="http://schemas.microsoft.com/office/drawing/2014/main" id="{98DBD78B-333B-4B90-AFE2-579B092698BC}"/>
              </a:ext>
            </a:extLst>
          </p:cNvPr>
          <p:cNvSpPr>
            <a:spLocks noGrp="1"/>
          </p:cNvSpPr>
          <p:nvPr>
            <p:ph type="sldNum" sz="quarter" idx="12"/>
          </p:nvPr>
        </p:nvSpPr>
        <p:spPr/>
        <p:txBody>
          <a:bodyPr/>
          <a:lstStyle/>
          <a:p>
            <a:fld id="{08CF7B41-8972-4B54-B2ED-1FFF63F18177}" type="slidenum">
              <a:rPr lang="en-BE" smtClean="0"/>
              <a:t>23</a:t>
            </a:fld>
            <a:endParaRPr lang="en-BE"/>
          </a:p>
        </p:txBody>
      </p:sp>
    </p:spTree>
    <p:extLst>
      <p:ext uri="{BB962C8B-B14F-4D97-AF65-F5344CB8AC3E}">
        <p14:creationId xmlns:p14="http://schemas.microsoft.com/office/powerpoint/2010/main" val="30032486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F97938-A5BA-4598-A822-C7CD4A5090CC}"/>
              </a:ext>
            </a:extLst>
          </p:cNvPr>
          <p:cNvSpPr>
            <a:spLocks noGrp="1"/>
          </p:cNvSpPr>
          <p:nvPr>
            <p:ph type="title"/>
          </p:nvPr>
        </p:nvSpPr>
        <p:spPr/>
        <p:txBody>
          <a:bodyPr/>
          <a:lstStyle/>
          <a:p>
            <a:r>
              <a:rPr lang="en-US" dirty="0"/>
              <a:t>Independence </a:t>
            </a:r>
            <a:endParaRPr lang="en-B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805117A-6464-4111-9419-382AE57C1747}"/>
                  </a:ext>
                </a:extLst>
              </p:cNvPr>
              <p:cNvSpPr>
                <a:spLocks noGrp="1"/>
              </p:cNvSpPr>
              <p:nvPr>
                <p:ph idx="1"/>
              </p:nvPr>
            </p:nvSpPr>
            <p:spPr>
              <a:xfrm>
                <a:off x="838200" y="1309036"/>
                <a:ext cx="10515600" cy="5047313"/>
              </a:xfrm>
            </p:spPr>
            <p:txBody>
              <a:bodyPr>
                <a:normAutofit lnSpcReduction="10000"/>
              </a:bodyPr>
              <a:lstStyle/>
              <a:p>
                <a:pPr algn="just"/>
                <a:r>
                  <a:rPr lang="en-US" dirty="0"/>
                  <a:t>Let E be the event of generating at random a 3-bit string that contains an odd number of 1s, and let F be the event of generating at random a 3-bit string that starts with 1. Are the events E and F independent?</a:t>
                </a:r>
              </a:p>
              <a:p>
                <a:pPr marL="0" indent="0" algn="just">
                  <a:lnSpc>
                    <a:spcPct val="110000"/>
                  </a:lnSpc>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𝐸</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𝑜𝑛𝑒</m:t>
                          </m:r>
                          <m:r>
                            <a:rPr lang="en-US" b="0" i="1" smtClean="0">
                              <a:latin typeface="Cambria Math" panose="02040503050406030204" pitchFamily="18" charset="0"/>
                            </a:rPr>
                            <m:t> </m:t>
                          </m:r>
                          <m:r>
                            <a:rPr lang="en-US" b="0" i="1" smtClean="0">
                              <a:latin typeface="Cambria Math" panose="02040503050406030204" pitchFamily="18" charset="0"/>
                            </a:rPr>
                            <m:t>𝑜𝑟</m:t>
                          </m:r>
                          <m:r>
                            <a:rPr lang="en-US" b="0" i="1" smtClean="0">
                              <a:latin typeface="Cambria Math" panose="02040503050406030204" pitchFamily="18" charset="0"/>
                            </a:rPr>
                            <m:t> </m:t>
                          </m:r>
                          <m:r>
                            <a:rPr lang="en-US" b="0" i="1" smtClean="0">
                              <a:latin typeface="Cambria Math" panose="02040503050406030204" pitchFamily="18" charset="0"/>
                            </a:rPr>
                            <m:t>𝑡h𝑟𝑒𝑒</m:t>
                          </m:r>
                          <m:r>
                            <a:rPr lang="en-US" b="0" i="1" smtClean="0">
                              <a:latin typeface="Cambria Math" panose="02040503050406030204" pitchFamily="18" charset="0"/>
                            </a:rPr>
                            <m:t> 1</m:t>
                          </m:r>
                          <m:r>
                            <a:rPr lang="en-US" b="0" i="1" smtClean="0">
                              <a:latin typeface="Cambria Math" panose="02040503050406030204" pitchFamily="18" charset="0"/>
                            </a:rPr>
                            <m:t>𝑠</m:t>
                          </m:r>
                        </m:e>
                      </m:d>
                      <m:r>
                        <a:rPr lang="en-US" b="0" i="1" smtClean="0">
                          <a:latin typeface="Cambria Math" panose="02040503050406030204" pitchFamily="18" charset="0"/>
                        </a:rPr>
                        <m:t>,  </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𝐸</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3+1</m:t>
                          </m:r>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2</m:t>
                              </m:r>
                            </m:e>
                            <m:sup>
                              <m:r>
                                <a:rPr lang="en-US" b="0" i="1" smtClean="0">
                                  <a:latin typeface="Cambria Math" panose="02040503050406030204" pitchFamily="18" charset="0"/>
                                </a:rPr>
                                <m:t>3</m:t>
                              </m:r>
                            </m:sup>
                          </m:sSup>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oMath>
                  </m:oMathPara>
                </a14:m>
                <a:endParaRPr lang="en-US" dirty="0"/>
              </a:p>
              <a:p>
                <a:pPr marL="0" indent="0" algn="ctr">
                  <a:lnSpc>
                    <a:spcPct val="110000"/>
                  </a:lnSpc>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𝐹</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1∗∗</m:t>
                          </m:r>
                        </m:e>
                      </m:d>
                      <m:r>
                        <a:rPr lang="en-US" b="0" i="1" smtClean="0">
                          <a:latin typeface="Cambria Math" panose="02040503050406030204" pitchFamily="18" charset="0"/>
                        </a:rPr>
                        <m:t>,  </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𝐹</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rPr>
                                <m:t>2</m:t>
                              </m:r>
                            </m:e>
                            <m:sup>
                              <m:r>
                                <a:rPr lang="en-US" b="0" i="1" smtClean="0">
                                  <a:latin typeface="Cambria Math" panose="02040503050406030204" pitchFamily="18" charset="0"/>
                                </a:rPr>
                                <m:t>2</m:t>
                              </m:r>
                            </m:sup>
                          </m:sSup>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2</m:t>
                              </m:r>
                            </m:e>
                            <m:sup>
                              <m:r>
                                <a:rPr lang="en-US" b="0" i="1" smtClean="0">
                                  <a:latin typeface="Cambria Math" panose="02040503050406030204" pitchFamily="18" charset="0"/>
                                </a:rPr>
                                <m:t>3</m:t>
                              </m:r>
                            </m:sup>
                          </m:sSup>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oMath>
                  </m:oMathPara>
                </a14:m>
                <a:endParaRPr lang="en-US" dirty="0"/>
              </a:p>
              <a:p>
                <a:pPr marL="0" indent="0" algn="ctr">
                  <a:lnSpc>
                    <a:spcPct val="110000"/>
                  </a:lnSpc>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𝐸</m:t>
                          </m:r>
                          <m:r>
                            <a:rPr lang="en-US" b="0" i="1" smtClean="0">
                              <a:latin typeface="Cambria Math" panose="02040503050406030204" pitchFamily="18" charset="0"/>
                            </a:rPr>
                            <m:t> </m:t>
                          </m:r>
                          <m:r>
                            <a:rPr lang="en-US" b="0" i="1" smtClean="0">
                              <a:latin typeface="Cambria Math" panose="02040503050406030204" pitchFamily="18" charset="0"/>
                            </a:rPr>
                            <m:t>𝑎𝑛𝑑</m:t>
                          </m:r>
                          <m:r>
                            <a:rPr lang="en-US" b="0" i="1" smtClean="0">
                              <a:latin typeface="Cambria Math" panose="02040503050406030204" pitchFamily="18" charset="0"/>
                            </a:rPr>
                            <m:t> </m:t>
                          </m:r>
                          <m:r>
                            <a:rPr lang="en-US" b="0" i="1" smtClean="0">
                              <a:latin typeface="Cambria Math" panose="02040503050406030204" pitchFamily="18" charset="0"/>
                            </a:rPr>
                            <m:t>𝐹</m:t>
                          </m:r>
                        </m:e>
                      </m:d>
                      <m:r>
                        <a:rPr lang="en-US" b="0" i="1" smtClean="0">
                          <a:latin typeface="Cambria Math" panose="02040503050406030204" pitchFamily="18" charset="0"/>
                        </a:rPr>
                        <m:t>=</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100 </m:t>
                          </m:r>
                          <m:r>
                            <m:rPr>
                              <m:sty m:val="p"/>
                            </m:rPr>
                            <a:rPr lang="en-US" b="0" i="0" smtClean="0">
                              <a:latin typeface="Cambria Math" panose="02040503050406030204" pitchFamily="18" charset="0"/>
                            </a:rPr>
                            <m:t>or</m:t>
                          </m:r>
                          <m:r>
                            <a:rPr lang="en-US" b="0" i="1" smtClean="0">
                              <a:latin typeface="Cambria Math" panose="02040503050406030204" pitchFamily="18" charset="0"/>
                            </a:rPr>
                            <m:t> 111</m:t>
                          </m:r>
                        </m:e>
                      </m:d>
                      <m:r>
                        <a:rPr lang="en-US" b="0" i="1" smtClean="0">
                          <a:latin typeface="Cambria Math" panose="02040503050406030204" pitchFamily="18" charset="0"/>
                        </a:rPr>
                        <m:t>=</m:t>
                      </m:r>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1+1</m:t>
                          </m:r>
                        </m:num>
                        <m:den>
                          <m:sSup>
                            <m:sSupPr>
                              <m:ctrlPr>
                                <a:rPr lang="en-US" b="0" i="1" smtClean="0">
                                  <a:solidFill>
                                    <a:schemeClr val="bg1"/>
                                  </a:solidFill>
                                  <a:latin typeface="Cambria Math" panose="02040503050406030204" pitchFamily="18" charset="0"/>
                                </a:rPr>
                              </m:ctrlPr>
                            </m:sSupPr>
                            <m:e>
                              <m:r>
                                <a:rPr lang="en-US" b="0" i="1" smtClean="0">
                                  <a:solidFill>
                                    <a:schemeClr val="bg1"/>
                                  </a:solidFill>
                                  <a:latin typeface="Cambria Math" panose="02040503050406030204" pitchFamily="18" charset="0"/>
                                </a:rPr>
                                <m:t>2</m:t>
                              </m:r>
                            </m:e>
                            <m:sup>
                              <m:r>
                                <a:rPr lang="en-US" b="0" i="1" smtClean="0">
                                  <a:solidFill>
                                    <a:schemeClr val="bg1"/>
                                  </a:solidFill>
                                  <a:latin typeface="Cambria Math" panose="02040503050406030204" pitchFamily="18" charset="0"/>
                                </a:rPr>
                                <m:t>3</m:t>
                              </m:r>
                            </m:sup>
                          </m:sSup>
                        </m:den>
                      </m:f>
                      <m:r>
                        <a:rPr lang="en-US" b="0" i="1" smtClean="0">
                          <a:solidFill>
                            <a:schemeClr val="bg1"/>
                          </a:solidFill>
                          <a:latin typeface="Cambria Math" panose="02040503050406030204" pitchFamily="18" charset="0"/>
                        </a:rPr>
                        <m:t>=</m:t>
                      </m:r>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1</m:t>
                          </m:r>
                        </m:num>
                        <m:den>
                          <m:r>
                            <a:rPr lang="en-US" b="0" i="1" smtClean="0">
                              <a:solidFill>
                                <a:schemeClr val="bg1"/>
                              </a:solidFill>
                              <a:latin typeface="Cambria Math" panose="02040503050406030204" pitchFamily="18" charset="0"/>
                            </a:rPr>
                            <m:t>4</m:t>
                          </m:r>
                        </m:den>
                      </m:f>
                    </m:oMath>
                  </m:oMathPara>
                </a14:m>
                <a:endParaRPr lang="en-US" dirty="0">
                  <a:solidFill>
                    <a:schemeClr val="bg1"/>
                  </a:solidFill>
                </a:endParaRPr>
              </a:p>
              <a:p>
                <a:pPr marL="0" indent="0" algn="ctr">
                  <a:lnSpc>
                    <a:spcPct val="110000"/>
                  </a:lnSpc>
                  <a:buNone/>
                </a:pPr>
                <a14:m>
                  <m:oMath xmlns:m="http://schemas.openxmlformats.org/officeDocument/2006/math">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1</m:t>
                        </m:r>
                      </m:num>
                      <m:den>
                        <m:r>
                          <a:rPr lang="en-US" b="0" i="1" smtClean="0">
                            <a:solidFill>
                              <a:schemeClr val="bg1"/>
                            </a:solidFill>
                            <a:latin typeface="Cambria Math" panose="02040503050406030204" pitchFamily="18" charset="0"/>
                          </a:rPr>
                          <m:t>4</m:t>
                        </m:r>
                      </m:den>
                    </m:f>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𝑃</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𝐸</m:t>
                        </m:r>
                        <m:r>
                          <a:rPr lang="en-US" b="0" i="1" smtClean="0">
                            <a:solidFill>
                              <a:schemeClr val="bg1"/>
                            </a:solidFill>
                            <a:latin typeface="Cambria Math" panose="02040503050406030204" pitchFamily="18" charset="0"/>
                          </a:rPr>
                          <m:t> </m:t>
                        </m:r>
                        <m:r>
                          <a:rPr lang="en-US" b="0" i="1" smtClean="0">
                            <a:solidFill>
                              <a:schemeClr val="bg1"/>
                            </a:solidFill>
                            <a:latin typeface="Cambria Math" panose="02040503050406030204" pitchFamily="18" charset="0"/>
                          </a:rPr>
                          <m:t>𝑎𝑛𝑑</m:t>
                        </m:r>
                        <m:r>
                          <a:rPr lang="en-US" b="0" i="1" smtClean="0">
                            <a:solidFill>
                              <a:schemeClr val="bg1"/>
                            </a:solidFill>
                            <a:latin typeface="Cambria Math" panose="02040503050406030204" pitchFamily="18" charset="0"/>
                          </a:rPr>
                          <m:t> </m:t>
                        </m:r>
                        <m:r>
                          <a:rPr lang="en-US" b="0" i="1" smtClean="0">
                            <a:solidFill>
                              <a:schemeClr val="bg1"/>
                            </a:solidFill>
                            <a:latin typeface="Cambria Math" panose="02040503050406030204" pitchFamily="18" charset="0"/>
                          </a:rPr>
                          <m:t>𝐹</m:t>
                        </m:r>
                      </m:e>
                    </m:d>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𝑃</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𝐸</m:t>
                        </m:r>
                      </m:e>
                    </m:d>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𝑃</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𝐹</m:t>
                        </m:r>
                      </m:e>
                    </m:d>
                    <m:r>
                      <a:rPr lang="en-US" b="0" i="1" smtClean="0">
                        <a:solidFill>
                          <a:schemeClr val="bg1"/>
                        </a:solidFill>
                        <a:latin typeface="Cambria Math" panose="02040503050406030204" pitchFamily="18" charset="0"/>
                      </a:rPr>
                      <m:t>=</m:t>
                    </m:r>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1</m:t>
                        </m:r>
                      </m:num>
                      <m:den>
                        <m:r>
                          <a:rPr lang="en-US" b="0" i="1" smtClean="0">
                            <a:solidFill>
                              <a:schemeClr val="bg1"/>
                            </a:solidFill>
                            <a:latin typeface="Cambria Math" panose="02040503050406030204" pitchFamily="18" charset="0"/>
                          </a:rPr>
                          <m:t>2</m:t>
                        </m:r>
                      </m:den>
                    </m:f>
                    <m:r>
                      <a:rPr lang="en-US" b="0" i="1" smtClean="0">
                        <a:solidFill>
                          <a:schemeClr val="bg1"/>
                        </a:solidFill>
                        <a:latin typeface="Cambria Math" panose="02040503050406030204" pitchFamily="18" charset="0"/>
                      </a:rPr>
                      <m:t>⋅</m:t>
                    </m:r>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1</m:t>
                        </m:r>
                      </m:num>
                      <m:den>
                        <m:r>
                          <a:rPr lang="en-US" b="0" i="1" smtClean="0">
                            <a:solidFill>
                              <a:schemeClr val="bg1"/>
                            </a:solidFill>
                            <a:latin typeface="Cambria Math" panose="02040503050406030204" pitchFamily="18" charset="0"/>
                          </a:rPr>
                          <m:t>2</m:t>
                        </m:r>
                      </m:den>
                    </m:f>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𝐸</m:t>
                    </m:r>
                    <m:r>
                      <a:rPr lang="en-US" b="0" i="1" smtClean="0">
                        <a:solidFill>
                          <a:schemeClr val="bg1"/>
                        </a:solidFill>
                        <a:latin typeface="Cambria Math" panose="02040503050406030204" pitchFamily="18" charset="0"/>
                      </a:rPr>
                      <m:t> </m:t>
                    </m:r>
                    <m:r>
                      <a:rPr lang="en-US" b="0" i="1" smtClean="0">
                        <a:solidFill>
                          <a:schemeClr val="bg1"/>
                        </a:solidFill>
                        <a:latin typeface="Cambria Math" panose="02040503050406030204" pitchFamily="18" charset="0"/>
                      </a:rPr>
                      <m:t>𝑎𝑛𝑑</m:t>
                    </m:r>
                    <m:r>
                      <a:rPr lang="en-US" b="0" i="1" smtClean="0">
                        <a:solidFill>
                          <a:schemeClr val="bg1"/>
                        </a:solidFill>
                        <a:latin typeface="Cambria Math" panose="02040503050406030204" pitchFamily="18" charset="0"/>
                      </a:rPr>
                      <m:t> </m:t>
                    </m:r>
                    <m:r>
                      <a:rPr lang="en-US" b="0" i="1" smtClean="0">
                        <a:solidFill>
                          <a:schemeClr val="bg1"/>
                        </a:solidFill>
                        <a:latin typeface="Cambria Math" panose="02040503050406030204" pitchFamily="18" charset="0"/>
                      </a:rPr>
                      <m:t>𝐹</m:t>
                    </m:r>
                  </m:oMath>
                </a14:m>
                <a:r>
                  <a:rPr lang="en-US" dirty="0">
                    <a:solidFill>
                      <a:schemeClr val="bg1"/>
                    </a:solidFill>
                  </a:rPr>
                  <a:t> are independent</a:t>
                </a:r>
                <a:endParaRPr lang="en-US" dirty="0"/>
              </a:p>
            </p:txBody>
          </p:sp>
        </mc:Choice>
        <mc:Fallback xmlns="">
          <p:sp>
            <p:nvSpPr>
              <p:cNvPr id="3" name="Content Placeholder 2">
                <a:extLst>
                  <a:ext uri="{FF2B5EF4-FFF2-40B4-BE49-F238E27FC236}">
                    <a16:creationId xmlns:a16="http://schemas.microsoft.com/office/drawing/2014/main" id="{C805117A-6464-4111-9419-382AE57C1747}"/>
                  </a:ext>
                </a:extLst>
              </p:cNvPr>
              <p:cNvSpPr>
                <a:spLocks noGrp="1" noRot="1" noChangeAspect="1" noMove="1" noResize="1" noEditPoints="1" noAdjustHandles="1" noChangeArrowheads="1" noChangeShapeType="1" noTextEdit="1"/>
              </p:cNvSpPr>
              <p:nvPr>
                <p:ph idx="1"/>
              </p:nvPr>
            </p:nvSpPr>
            <p:spPr>
              <a:xfrm>
                <a:off x="838200" y="1309036"/>
                <a:ext cx="10515600" cy="5047313"/>
              </a:xfrm>
              <a:blipFill>
                <a:blip r:embed="rId2"/>
                <a:stretch>
                  <a:fillRect l="-1043" t="-2778" r="-1159"/>
                </a:stretch>
              </a:blipFill>
            </p:spPr>
            <p:txBody>
              <a:bodyPr/>
              <a:lstStyle/>
              <a:p>
                <a:r>
                  <a:rPr lang="en-BE">
                    <a:noFill/>
                  </a:rPr>
                  <a:t> </a:t>
                </a:r>
              </a:p>
            </p:txBody>
          </p:sp>
        </mc:Fallback>
      </mc:AlternateContent>
      <p:sp>
        <p:nvSpPr>
          <p:cNvPr id="4" name="Footer Placeholder 3">
            <a:extLst>
              <a:ext uri="{FF2B5EF4-FFF2-40B4-BE49-F238E27FC236}">
                <a16:creationId xmlns:a16="http://schemas.microsoft.com/office/drawing/2014/main" id="{984BC796-ED95-460C-8CB4-A7971F217C70}"/>
              </a:ext>
            </a:extLst>
          </p:cNvPr>
          <p:cNvSpPr>
            <a:spLocks noGrp="1"/>
          </p:cNvSpPr>
          <p:nvPr>
            <p:ph type="ftr" sz="quarter" idx="11"/>
          </p:nvPr>
        </p:nvSpPr>
        <p:spPr/>
        <p:txBody>
          <a:bodyPr/>
          <a:lstStyle/>
          <a:p>
            <a:r>
              <a:rPr lang="en-US"/>
              <a:t>Elementary Combinatorics and Probability - March 2021</a:t>
            </a:r>
            <a:endParaRPr lang="en-BE"/>
          </a:p>
        </p:txBody>
      </p:sp>
      <p:sp>
        <p:nvSpPr>
          <p:cNvPr id="5" name="Slide Number Placeholder 4">
            <a:extLst>
              <a:ext uri="{FF2B5EF4-FFF2-40B4-BE49-F238E27FC236}">
                <a16:creationId xmlns:a16="http://schemas.microsoft.com/office/drawing/2014/main" id="{98DBD78B-333B-4B90-AFE2-579B092698BC}"/>
              </a:ext>
            </a:extLst>
          </p:cNvPr>
          <p:cNvSpPr>
            <a:spLocks noGrp="1"/>
          </p:cNvSpPr>
          <p:nvPr>
            <p:ph type="sldNum" sz="quarter" idx="12"/>
          </p:nvPr>
        </p:nvSpPr>
        <p:spPr/>
        <p:txBody>
          <a:bodyPr/>
          <a:lstStyle/>
          <a:p>
            <a:fld id="{08CF7B41-8972-4B54-B2ED-1FFF63F18177}" type="slidenum">
              <a:rPr lang="en-BE" smtClean="0"/>
              <a:t>24</a:t>
            </a:fld>
            <a:endParaRPr lang="en-BE"/>
          </a:p>
        </p:txBody>
      </p:sp>
    </p:spTree>
    <p:extLst>
      <p:ext uri="{BB962C8B-B14F-4D97-AF65-F5344CB8AC3E}">
        <p14:creationId xmlns:p14="http://schemas.microsoft.com/office/powerpoint/2010/main" val="20683479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F97938-A5BA-4598-A822-C7CD4A5090CC}"/>
              </a:ext>
            </a:extLst>
          </p:cNvPr>
          <p:cNvSpPr>
            <a:spLocks noGrp="1"/>
          </p:cNvSpPr>
          <p:nvPr>
            <p:ph type="title"/>
          </p:nvPr>
        </p:nvSpPr>
        <p:spPr/>
        <p:txBody>
          <a:bodyPr/>
          <a:lstStyle/>
          <a:p>
            <a:r>
              <a:rPr lang="en-US" dirty="0"/>
              <a:t>Independence </a:t>
            </a:r>
            <a:endParaRPr lang="en-B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805117A-6464-4111-9419-382AE57C1747}"/>
                  </a:ext>
                </a:extLst>
              </p:cNvPr>
              <p:cNvSpPr>
                <a:spLocks noGrp="1"/>
              </p:cNvSpPr>
              <p:nvPr>
                <p:ph idx="1"/>
              </p:nvPr>
            </p:nvSpPr>
            <p:spPr>
              <a:xfrm>
                <a:off x="838200" y="1309036"/>
                <a:ext cx="10515600" cy="5047313"/>
              </a:xfrm>
            </p:spPr>
            <p:txBody>
              <a:bodyPr>
                <a:normAutofit lnSpcReduction="10000"/>
              </a:bodyPr>
              <a:lstStyle/>
              <a:p>
                <a:pPr algn="just"/>
                <a:r>
                  <a:rPr lang="en-US" dirty="0"/>
                  <a:t>Let E be the event of generating at random a 3-bit string that contains an odd number of 1s, and let F be the event of generating at random a 3-bit string that starts with 1. Are the events E and F independent?</a:t>
                </a:r>
              </a:p>
              <a:p>
                <a:pPr marL="0" indent="0" algn="just">
                  <a:lnSpc>
                    <a:spcPct val="110000"/>
                  </a:lnSpc>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𝐸</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𝑜𝑛𝑒</m:t>
                          </m:r>
                          <m:r>
                            <a:rPr lang="en-US" b="0" i="1" smtClean="0">
                              <a:latin typeface="Cambria Math" panose="02040503050406030204" pitchFamily="18" charset="0"/>
                            </a:rPr>
                            <m:t> </m:t>
                          </m:r>
                          <m:r>
                            <a:rPr lang="en-US" b="0" i="1" smtClean="0">
                              <a:latin typeface="Cambria Math" panose="02040503050406030204" pitchFamily="18" charset="0"/>
                            </a:rPr>
                            <m:t>𝑜𝑟</m:t>
                          </m:r>
                          <m:r>
                            <a:rPr lang="en-US" b="0" i="1" smtClean="0">
                              <a:latin typeface="Cambria Math" panose="02040503050406030204" pitchFamily="18" charset="0"/>
                            </a:rPr>
                            <m:t> </m:t>
                          </m:r>
                          <m:r>
                            <a:rPr lang="en-US" b="0" i="1" smtClean="0">
                              <a:latin typeface="Cambria Math" panose="02040503050406030204" pitchFamily="18" charset="0"/>
                            </a:rPr>
                            <m:t>𝑡h𝑟𝑒𝑒</m:t>
                          </m:r>
                          <m:r>
                            <a:rPr lang="en-US" b="0" i="1" smtClean="0">
                              <a:latin typeface="Cambria Math" panose="02040503050406030204" pitchFamily="18" charset="0"/>
                            </a:rPr>
                            <m:t> 1</m:t>
                          </m:r>
                          <m:r>
                            <a:rPr lang="en-US" b="0" i="1" smtClean="0">
                              <a:latin typeface="Cambria Math" panose="02040503050406030204" pitchFamily="18" charset="0"/>
                            </a:rPr>
                            <m:t>𝑠</m:t>
                          </m:r>
                        </m:e>
                      </m:d>
                      <m:r>
                        <a:rPr lang="en-US" b="0" i="1" smtClean="0">
                          <a:latin typeface="Cambria Math" panose="02040503050406030204" pitchFamily="18" charset="0"/>
                        </a:rPr>
                        <m:t>,  </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𝐸</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3+1</m:t>
                          </m:r>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2</m:t>
                              </m:r>
                            </m:e>
                            <m:sup>
                              <m:r>
                                <a:rPr lang="en-US" b="0" i="1" smtClean="0">
                                  <a:latin typeface="Cambria Math" panose="02040503050406030204" pitchFamily="18" charset="0"/>
                                </a:rPr>
                                <m:t>3</m:t>
                              </m:r>
                            </m:sup>
                          </m:sSup>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oMath>
                  </m:oMathPara>
                </a14:m>
                <a:endParaRPr lang="en-US" dirty="0"/>
              </a:p>
              <a:p>
                <a:pPr marL="0" indent="0" algn="ctr">
                  <a:lnSpc>
                    <a:spcPct val="110000"/>
                  </a:lnSpc>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𝐹</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1∗∗</m:t>
                          </m:r>
                        </m:e>
                      </m:d>
                      <m:r>
                        <a:rPr lang="en-US" b="0" i="1" smtClean="0">
                          <a:latin typeface="Cambria Math" panose="02040503050406030204" pitchFamily="18" charset="0"/>
                        </a:rPr>
                        <m:t>,  </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𝐹</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rPr>
                                <m:t>2</m:t>
                              </m:r>
                            </m:e>
                            <m:sup>
                              <m:r>
                                <a:rPr lang="en-US" b="0" i="1" smtClean="0">
                                  <a:latin typeface="Cambria Math" panose="02040503050406030204" pitchFamily="18" charset="0"/>
                                </a:rPr>
                                <m:t>2</m:t>
                              </m:r>
                            </m:sup>
                          </m:sSup>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2</m:t>
                              </m:r>
                            </m:e>
                            <m:sup>
                              <m:r>
                                <a:rPr lang="en-US" b="0" i="1" smtClean="0">
                                  <a:latin typeface="Cambria Math" panose="02040503050406030204" pitchFamily="18" charset="0"/>
                                </a:rPr>
                                <m:t>3</m:t>
                              </m:r>
                            </m:sup>
                          </m:sSup>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oMath>
                  </m:oMathPara>
                </a14:m>
                <a:endParaRPr lang="en-US" dirty="0"/>
              </a:p>
              <a:p>
                <a:pPr marL="0" indent="0" algn="ctr">
                  <a:lnSpc>
                    <a:spcPct val="110000"/>
                  </a:lnSpc>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𝐸</m:t>
                          </m:r>
                          <m:r>
                            <a:rPr lang="en-US" b="0" i="1" smtClean="0">
                              <a:latin typeface="Cambria Math" panose="02040503050406030204" pitchFamily="18" charset="0"/>
                            </a:rPr>
                            <m:t> </m:t>
                          </m:r>
                          <m:r>
                            <a:rPr lang="en-US" b="0" i="1" smtClean="0">
                              <a:latin typeface="Cambria Math" panose="02040503050406030204" pitchFamily="18" charset="0"/>
                            </a:rPr>
                            <m:t>𝑎𝑛𝑑</m:t>
                          </m:r>
                          <m:r>
                            <a:rPr lang="en-US" b="0" i="1" smtClean="0">
                              <a:latin typeface="Cambria Math" panose="02040503050406030204" pitchFamily="18" charset="0"/>
                            </a:rPr>
                            <m:t> </m:t>
                          </m:r>
                          <m:r>
                            <a:rPr lang="en-US" b="0" i="1" smtClean="0">
                              <a:latin typeface="Cambria Math" panose="02040503050406030204" pitchFamily="18" charset="0"/>
                            </a:rPr>
                            <m:t>𝐹</m:t>
                          </m:r>
                        </m:e>
                      </m:d>
                      <m:r>
                        <a:rPr lang="en-US" b="0" i="1" smtClean="0">
                          <a:latin typeface="Cambria Math" panose="02040503050406030204" pitchFamily="18" charset="0"/>
                        </a:rPr>
                        <m:t>=</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100 </m:t>
                          </m:r>
                          <m:r>
                            <m:rPr>
                              <m:sty m:val="p"/>
                            </m:rPr>
                            <a:rPr lang="en-US" b="0" i="0" smtClean="0">
                              <a:latin typeface="Cambria Math" panose="02040503050406030204" pitchFamily="18" charset="0"/>
                            </a:rPr>
                            <m:t>or</m:t>
                          </m:r>
                          <m:r>
                            <a:rPr lang="en-US" b="0" i="1" smtClean="0">
                              <a:latin typeface="Cambria Math" panose="02040503050406030204" pitchFamily="18" charset="0"/>
                            </a:rPr>
                            <m:t> 111</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1+1</m:t>
                          </m:r>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2</m:t>
                              </m:r>
                            </m:e>
                            <m:sup>
                              <m:r>
                                <a:rPr lang="en-US" b="0" i="1" smtClean="0">
                                  <a:latin typeface="Cambria Math" panose="02040503050406030204" pitchFamily="18" charset="0"/>
                                </a:rPr>
                                <m:t>3</m:t>
                              </m:r>
                            </m:sup>
                          </m:sSup>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4</m:t>
                          </m:r>
                        </m:den>
                      </m:f>
                    </m:oMath>
                  </m:oMathPara>
                </a14:m>
                <a:endParaRPr lang="en-US" dirty="0"/>
              </a:p>
              <a:p>
                <a:pPr marL="0" indent="0" algn="ctr">
                  <a:lnSpc>
                    <a:spcPct val="110000"/>
                  </a:lnSpc>
                  <a:buNone/>
                </a:pPr>
                <a14:m>
                  <m:oMath xmlns:m="http://schemas.openxmlformats.org/officeDocument/2006/math">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1</m:t>
                        </m:r>
                      </m:num>
                      <m:den>
                        <m:r>
                          <a:rPr lang="en-US" b="0" i="1" smtClean="0">
                            <a:solidFill>
                              <a:schemeClr val="bg1"/>
                            </a:solidFill>
                            <a:latin typeface="Cambria Math" panose="02040503050406030204" pitchFamily="18" charset="0"/>
                          </a:rPr>
                          <m:t>4</m:t>
                        </m:r>
                      </m:den>
                    </m:f>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𝑃</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𝐸</m:t>
                        </m:r>
                        <m:r>
                          <a:rPr lang="en-US" b="0" i="1" smtClean="0">
                            <a:solidFill>
                              <a:schemeClr val="bg1"/>
                            </a:solidFill>
                            <a:latin typeface="Cambria Math" panose="02040503050406030204" pitchFamily="18" charset="0"/>
                          </a:rPr>
                          <m:t> </m:t>
                        </m:r>
                        <m:r>
                          <a:rPr lang="en-US" b="0" i="1" smtClean="0">
                            <a:solidFill>
                              <a:schemeClr val="bg1"/>
                            </a:solidFill>
                            <a:latin typeface="Cambria Math" panose="02040503050406030204" pitchFamily="18" charset="0"/>
                          </a:rPr>
                          <m:t>𝑎𝑛𝑑</m:t>
                        </m:r>
                        <m:r>
                          <a:rPr lang="en-US" b="0" i="1" smtClean="0">
                            <a:solidFill>
                              <a:schemeClr val="bg1"/>
                            </a:solidFill>
                            <a:latin typeface="Cambria Math" panose="02040503050406030204" pitchFamily="18" charset="0"/>
                          </a:rPr>
                          <m:t> </m:t>
                        </m:r>
                        <m:r>
                          <a:rPr lang="en-US" b="0" i="1" smtClean="0">
                            <a:solidFill>
                              <a:schemeClr val="bg1"/>
                            </a:solidFill>
                            <a:latin typeface="Cambria Math" panose="02040503050406030204" pitchFamily="18" charset="0"/>
                          </a:rPr>
                          <m:t>𝐹</m:t>
                        </m:r>
                      </m:e>
                    </m:d>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𝑃</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𝐸</m:t>
                        </m:r>
                      </m:e>
                    </m:d>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𝑃</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𝐹</m:t>
                        </m:r>
                      </m:e>
                    </m:d>
                    <m:r>
                      <a:rPr lang="en-US" b="0" i="1" smtClean="0">
                        <a:solidFill>
                          <a:schemeClr val="bg1"/>
                        </a:solidFill>
                        <a:latin typeface="Cambria Math" panose="02040503050406030204" pitchFamily="18" charset="0"/>
                      </a:rPr>
                      <m:t>=</m:t>
                    </m:r>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1</m:t>
                        </m:r>
                      </m:num>
                      <m:den>
                        <m:r>
                          <a:rPr lang="en-US" b="0" i="1" smtClean="0">
                            <a:solidFill>
                              <a:schemeClr val="bg1"/>
                            </a:solidFill>
                            <a:latin typeface="Cambria Math" panose="02040503050406030204" pitchFamily="18" charset="0"/>
                          </a:rPr>
                          <m:t>2</m:t>
                        </m:r>
                      </m:den>
                    </m:f>
                    <m:r>
                      <a:rPr lang="en-US" b="0" i="1" smtClean="0">
                        <a:solidFill>
                          <a:schemeClr val="bg1"/>
                        </a:solidFill>
                        <a:latin typeface="Cambria Math" panose="02040503050406030204" pitchFamily="18" charset="0"/>
                      </a:rPr>
                      <m:t>⋅</m:t>
                    </m:r>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1</m:t>
                        </m:r>
                      </m:num>
                      <m:den>
                        <m:r>
                          <a:rPr lang="en-US" b="0" i="1" smtClean="0">
                            <a:solidFill>
                              <a:schemeClr val="bg1"/>
                            </a:solidFill>
                            <a:latin typeface="Cambria Math" panose="02040503050406030204" pitchFamily="18" charset="0"/>
                          </a:rPr>
                          <m:t>2</m:t>
                        </m:r>
                      </m:den>
                    </m:f>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𝐸</m:t>
                    </m:r>
                    <m:r>
                      <a:rPr lang="en-US" b="0" i="1" smtClean="0">
                        <a:solidFill>
                          <a:schemeClr val="bg1"/>
                        </a:solidFill>
                        <a:latin typeface="Cambria Math" panose="02040503050406030204" pitchFamily="18" charset="0"/>
                      </a:rPr>
                      <m:t> </m:t>
                    </m:r>
                    <m:r>
                      <a:rPr lang="en-US" b="0" i="1" smtClean="0">
                        <a:solidFill>
                          <a:schemeClr val="bg1"/>
                        </a:solidFill>
                        <a:latin typeface="Cambria Math" panose="02040503050406030204" pitchFamily="18" charset="0"/>
                      </a:rPr>
                      <m:t>𝑎𝑛𝑑</m:t>
                    </m:r>
                    <m:r>
                      <a:rPr lang="en-US" b="0" i="1" smtClean="0">
                        <a:solidFill>
                          <a:schemeClr val="bg1"/>
                        </a:solidFill>
                        <a:latin typeface="Cambria Math" panose="02040503050406030204" pitchFamily="18" charset="0"/>
                      </a:rPr>
                      <m:t> </m:t>
                    </m:r>
                    <m:r>
                      <a:rPr lang="en-US" b="0" i="1" smtClean="0">
                        <a:solidFill>
                          <a:schemeClr val="bg1"/>
                        </a:solidFill>
                        <a:latin typeface="Cambria Math" panose="02040503050406030204" pitchFamily="18" charset="0"/>
                      </a:rPr>
                      <m:t>𝐹</m:t>
                    </m:r>
                  </m:oMath>
                </a14:m>
                <a:r>
                  <a:rPr lang="en-US" dirty="0">
                    <a:solidFill>
                      <a:schemeClr val="bg1"/>
                    </a:solidFill>
                  </a:rPr>
                  <a:t> are independent</a:t>
                </a:r>
                <a:endParaRPr lang="en-US" dirty="0"/>
              </a:p>
            </p:txBody>
          </p:sp>
        </mc:Choice>
        <mc:Fallback xmlns="">
          <p:sp>
            <p:nvSpPr>
              <p:cNvPr id="3" name="Content Placeholder 2">
                <a:extLst>
                  <a:ext uri="{FF2B5EF4-FFF2-40B4-BE49-F238E27FC236}">
                    <a16:creationId xmlns:a16="http://schemas.microsoft.com/office/drawing/2014/main" id="{C805117A-6464-4111-9419-382AE57C1747}"/>
                  </a:ext>
                </a:extLst>
              </p:cNvPr>
              <p:cNvSpPr>
                <a:spLocks noGrp="1" noRot="1" noChangeAspect="1" noMove="1" noResize="1" noEditPoints="1" noAdjustHandles="1" noChangeArrowheads="1" noChangeShapeType="1" noTextEdit="1"/>
              </p:cNvSpPr>
              <p:nvPr>
                <p:ph idx="1"/>
              </p:nvPr>
            </p:nvSpPr>
            <p:spPr>
              <a:xfrm>
                <a:off x="838200" y="1309036"/>
                <a:ext cx="10515600" cy="5047313"/>
              </a:xfrm>
              <a:blipFill>
                <a:blip r:embed="rId2"/>
                <a:stretch>
                  <a:fillRect l="-1043" t="-2778" r="-1159"/>
                </a:stretch>
              </a:blipFill>
            </p:spPr>
            <p:txBody>
              <a:bodyPr/>
              <a:lstStyle/>
              <a:p>
                <a:r>
                  <a:rPr lang="en-BE">
                    <a:noFill/>
                  </a:rPr>
                  <a:t> </a:t>
                </a:r>
              </a:p>
            </p:txBody>
          </p:sp>
        </mc:Fallback>
      </mc:AlternateContent>
      <p:sp>
        <p:nvSpPr>
          <p:cNvPr id="4" name="Footer Placeholder 3">
            <a:extLst>
              <a:ext uri="{FF2B5EF4-FFF2-40B4-BE49-F238E27FC236}">
                <a16:creationId xmlns:a16="http://schemas.microsoft.com/office/drawing/2014/main" id="{984BC796-ED95-460C-8CB4-A7971F217C70}"/>
              </a:ext>
            </a:extLst>
          </p:cNvPr>
          <p:cNvSpPr>
            <a:spLocks noGrp="1"/>
          </p:cNvSpPr>
          <p:nvPr>
            <p:ph type="ftr" sz="quarter" idx="11"/>
          </p:nvPr>
        </p:nvSpPr>
        <p:spPr/>
        <p:txBody>
          <a:bodyPr/>
          <a:lstStyle/>
          <a:p>
            <a:r>
              <a:rPr lang="en-US"/>
              <a:t>Elementary Combinatorics and Probability - March 2021</a:t>
            </a:r>
            <a:endParaRPr lang="en-BE"/>
          </a:p>
        </p:txBody>
      </p:sp>
      <p:sp>
        <p:nvSpPr>
          <p:cNvPr id="5" name="Slide Number Placeholder 4">
            <a:extLst>
              <a:ext uri="{FF2B5EF4-FFF2-40B4-BE49-F238E27FC236}">
                <a16:creationId xmlns:a16="http://schemas.microsoft.com/office/drawing/2014/main" id="{98DBD78B-333B-4B90-AFE2-579B092698BC}"/>
              </a:ext>
            </a:extLst>
          </p:cNvPr>
          <p:cNvSpPr>
            <a:spLocks noGrp="1"/>
          </p:cNvSpPr>
          <p:nvPr>
            <p:ph type="sldNum" sz="quarter" idx="12"/>
          </p:nvPr>
        </p:nvSpPr>
        <p:spPr/>
        <p:txBody>
          <a:bodyPr/>
          <a:lstStyle/>
          <a:p>
            <a:fld id="{08CF7B41-8972-4B54-B2ED-1FFF63F18177}" type="slidenum">
              <a:rPr lang="en-BE" smtClean="0"/>
              <a:t>25</a:t>
            </a:fld>
            <a:endParaRPr lang="en-BE"/>
          </a:p>
        </p:txBody>
      </p:sp>
    </p:spTree>
    <p:extLst>
      <p:ext uri="{BB962C8B-B14F-4D97-AF65-F5344CB8AC3E}">
        <p14:creationId xmlns:p14="http://schemas.microsoft.com/office/powerpoint/2010/main" val="31231158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F97938-A5BA-4598-A822-C7CD4A5090CC}"/>
              </a:ext>
            </a:extLst>
          </p:cNvPr>
          <p:cNvSpPr>
            <a:spLocks noGrp="1"/>
          </p:cNvSpPr>
          <p:nvPr>
            <p:ph type="title"/>
          </p:nvPr>
        </p:nvSpPr>
        <p:spPr/>
        <p:txBody>
          <a:bodyPr/>
          <a:lstStyle/>
          <a:p>
            <a:r>
              <a:rPr lang="en-US" dirty="0"/>
              <a:t>Independence </a:t>
            </a:r>
            <a:endParaRPr lang="en-B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805117A-6464-4111-9419-382AE57C1747}"/>
                  </a:ext>
                </a:extLst>
              </p:cNvPr>
              <p:cNvSpPr>
                <a:spLocks noGrp="1"/>
              </p:cNvSpPr>
              <p:nvPr>
                <p:ph idx="1"/>
              </p:nvPr>
            </p:nvSpPr>
            <p:spPr>
              <a:xfrm>
                <a:off x="838200" y="1309036"/>
                <a:ext cx="10515600" cy="5047313"/>
              </a:xfrm>
            </p:spPr>
            <p:txBody>
              <a:bodyPr>
                <a:normAutofit lnSpcReduction="10000"/>
              </a:bodyPr>
              <a:lstStyle/>
              <a:p>
                <a:pPr algn="just"/>
                <a:r>
                  <a:rPr lang="en-US" dirty="0"/>
                  <a:t>Let E be the event of generating at random a 3-bit string that contains an odd number of 1s, and let F be the event of generating at random a 3-bit string that starts with 1. Are the events E and F independent?</a:t>
                </a:r>
              </a:p>
              <a:p>
                <a:pPr marL="0" indent="0" algn="just">
                  <a:lnSpc>
                    <a:spcPct val="110000"/>
                  </a:lnSpc>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𝐸</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𝑜𝑛𝑒</m:t>
                          </m:r>
                          <m:r>
                            <a:rPr lang="en-US" b="0" i="1" smtClean="0">
                              <a:latin typeface="Cambria Math" panose="02040503050406030204" pitchFamily="18" charset="0"/>
                            </a:rPr>
                            <m:t> </m:t>
                          </m:r>
                          <m:r>
                            <a:rPr lang="en-US" b="0" i="1" smtClean="0">
                              <a:latin typeface="Cambria Math" panose="02040503050406030204" pitchFamily="18" charset="0"/>
                            </a:rPr>
                            <m:t>𝑜𝑟</m:t>
                          </m:r>
                          <m:r>
                            <a:rPr lang="en-US" b="0" i="1" smtClean="0">
                              <a:latin typeface="Cambria Math" panose="02040503050406030204" pitchFamily="18" charset="0"/>
                            </a:rPr>
                            <m:t> </m:t>
                          </m:r>
                          <m:r>
                            <a:rPr lang="en-US" b="0" i="1" smtClean="0">
                              <a:latin typeface="Cambria Math" panose="02040503050406030204" pitchFamily="18" charset="0"/>
                            </a:rPr>
                            <m:t>𝑡h𝑟𝑒𝑒</m:t>
                          </m:r>
                          <m:r>
                            <a:rPr lang="en-US" b="0" i="1" smtClean="0">
                              <a:latin typeface="Cambria Math" panose="02040503050406030204" pitchFamily="18" charset="0"/>
                            </a:rPr>
                            <m:t> 1</m:t>
                          </m:r>
                          <m:r>
                            <a:rPr lang="en-US" b="0" i="1" smtClean="0">
                              <a:latin typeface="Cambria Math" panose="02040503050406030204" pitchFamily="18" charset="0"/>
                            </a:rPr>
                            <m:t>𝑠</m:t>
                          </m:r>
                        </m:e>
                      </m:d>
                      <m:r>
                        <a:rPr lang="en-US" b="0" i="1" smtClean="0">
                          <a:latin typeface="Cambria Math" panose="02040503050406030204" pitchFamily="18" charset="0"/>
                        </a:rPr>
                        <m:t>,  </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𝐸</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3+1</m:t>
                          </m:r>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2</m:t>
                              </m:r>
                            </m:e>
                            <m:sup>
                              <m:r>
                                <a:rPr lang="en-US" b="0" i="1" smtClean="0">
                                  <a:latin typeface="Cambria Math" panose="02040503050406030204" pitchFamily="18" charset="0"/>
                                </a:rPr>
                                <m:t>3</m:t>
                              </m:r>
                            </m:sup>
                          </m:sSup>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oMath>
                  </m:oMathPara>
                </a14:m>
                <a:endParaRPr lang="en-US" dirty="0"/>
              </a:p>
              <a:p>
                <a:pPr marL="0" indent="0" algn="ctr">
                  <a:lnSpc>
                    <a:spcPct val="110000"/>
                  </a:lnSpc>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𝐹</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1∗∗</m:t>
                          </m:r>
                        </m:e>
                      </m:d>
                      <m:r>
                        <a:rPr lang="en-US" b="0" i="1" smtClean="0">
                          <a:latin typeface="Cambria Math" panose="02040503050406030204" pitchFamily="18" charset="0"/>
                        </a:rPr>
                        <m:t>,  </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𝐹</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rPr>
                                <m:t>2</m:t>
                              </m:r>
                            </m:e>
                            <m:sup>
                              <m:r>
                                <a:rPr lang="en-US" b="0" i="1" smtClean="0">
                                  <a:latin typeface="Cambria Math" panose="02040503050406030204" pitchFamily="18" charset="0"/>
                                </a:rPr>
                                <m:t>2</m:t>
                              </m:r>
                            </m:sup>
                          </m:sSup>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2</m:t>
                              </m:r>
                            </m:e>
                            <m:sup>
                              <m:r>
                                <a:rPr lang="en-US" b="0" i="1" smtClean="0">
                                  <a:latin typeface="Cambria Math" panose="02040503050406030204" pitchFamily="18" charset="0"/>
                                </a:rPr>
                                <m:t>3</m:t>
                              </m:r>
                            </m:sup>
                          </m:sSup>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oMath>
                  </m:oMathPara>
                </a14:m>
                <a:endParaRPr lang="en-US" dirty="0"/>
              </a:p>
              <a:p>
                <a:pPr marL="0" indent="0" algn="ctr">
                  <a:lnSpc>
                    <a:spcPct val="110000"/>
                  </a:lnSpc>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𝐸</m:t>
                          </m:r>
                          <m:r>
                            <a:rPr lang="en-US" b="0" i="1" smtClean="0">
                              <a:latin typeface="Cambria Math" panose="02040503050406030204" pitchFamily="18" charset="0"/>
                            </a:rPr>
                            <m:t> </m:t>
                          </m:r>
                          <m:r>
                            <a:rPr lang="en-US" b="0" i="1" smtClean="0">
                              <a:latin typeface="Cambria Math" panose="02040503050406030204" pitchFamily="18" charset="0"/>
                            </a:rPr>
                            <m:t>𝑎𝑛𝑑</m:t>
                          </m:r>
                          <m:r>
                            <a:rPr lang="en-US" b="0" i="1" smtClean="0">
                              <a:latin typeface="Cambria Math" panose="02040503050406030204" pitchFamily="18" charset="0"/>
                            </a:rPr>
                            <m:t> </m:t>
                          </m:r>
                          <m:r>
                            <a:rPr lang="en-US" b="0" i="1" smtClean="0">
                              <a:latin typeface="Cambria Math" panose="02040503050406030204" pitchFamily="18" charset="0"/>
                            </a:rPr>
                            <m:t>𝐹</m:t>
                          </m:r>
                        </m:e>
                      </m:d>
                      <m:r>
                        <a:rPr lang="en-US" b="0" i="1" smtClean="0">
                          <a:latin typeface="Cambria Math" panose="02040503050406030204" pitchFamily="18" charset="0"/>
                        </a:rPr>
                        <m:t>=</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100 </m:t>
                          </m:r>
                          <m:r>
                            <m:rPr>
                              <m:sty m:val="p"/>
                            </m:rPr>
                            <a:rPr lang="en-US" b="0" i="0" smtClean="0">
                              <a:latin typeface="Cambria Math" panose="02040503050406030204" pitchFamily="18" charset="0"/>
                            </a:rPr>
                            <m:t>or</m:t>
                          </m:r>
                          <m:r>
                            <a:rPr lang="en-US" b="0" i="1" smtClean="0">
                              <a:latin typeface="Cambria Math" panose="02040503050406030204" pitchFamily="18" charset="0"/>
                            </a:rPr>
                            <m:t> 111</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1+1</m:t>
                          </m:r>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2</m:t>
                              </m:r>
                            </m:e>
                            <m:sup>
                              <m:r>
                                <a:rPr lang="en-US" b="0" i="1" smtClean="0">
                                  <a:latin typeface="Cambria Math" panose="02040503050406030204" pitchFamily="18" charset="0"/>
                                </a:rPr>
                                <m:t>3</m:t>
                              </m:r>
                            </m:sup>
                          </m:sSup>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4</m:t>
                          </m:r>
                        </m:den>
                      </m:f>
                    </m:oMath>
                  </m:oMathPara>
                </a14:m>
                <a:endParaRPr lang="en-US" dirty="0"/>
              </a:p>
              <a:p>
                <a:pPr marL="0" indent="0" algn="ctr">
                  <a:lnSpc>
                    <a:spcPct val="110000"/>
                  </a:lnSpc>
                  <a:buNone/>
                </a:pPr>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4</m:t>
                        </m:r>
                      </m:den>
                    </m:f>
                    <m:r>
                      <a:rPr lang="en-US" b="0" i="1" smtClean="0">
                        <a:latin typeface="Cambria Math" panose="02040503050406030204" pitchFamily="18" charset="0"/>
                      </a:rPr>
                      <m:t>=</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𝐸</m:t>
                        </m:r>
                        <m:r>
                          <a:rPr lang="en-US" b="0" i="1" smtClean="0">
                            <a:latin typeface="Cambria Math" panose="02040503050406030204" pitchFamily="18" charset="0"/>
                          </a:rPr>
                          <m:t> </m:t>
                        </m:r>
                        <m:r>
                          <a:rPr lang="en-US" b="0" i="1" smtClean="0">
                            <a:latin typeface="Cambria Math" panose="02040503050406030204" pitchFamily="18" charset="0"/>
                          </a:rPr>
                          <m:t>𝑎𝑛𝑑</m:t>
                        </m:r>
                        <m:r>
                          <a:rPr lang="en-US" b="0" i="1" smtClean="0">
                            <a:latin typeface="Cambria Math" panose="02040503050406030204" pitchFamily="18" charset="0"/>
                          </a:rPr>
                          <m:t> </m:t>
                        </m:r>
                        <m:r>
                          <a:rPr lang="en-US" b="0" i="1" smtClean="0">
                            <a:latin typeface="Cambria Math" panose="02040503050406030204" pitchFamily="18" charset="0"/>
                          </a:rPr>
                          <m:t>𝐹</m:t>
                        </m:r>
                      </m:e>
                    </m:d>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𝑃</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𝐸</m:t>
                        </m:r>
                      </m:e>
                    </m:d>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𝑃</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𝐹</m:t>
                        </m:r>
                      </m:e>
                    </m:d>
                    <m:r>
                      <a:rPr lang="en-US" b="0" i="1" smtClean="0">
                        <a:solidFill>
                          <a:schemeClr val="bg1"/>
                        </a:solidFill>
                        <a:latin typeface="Cambria Math" panose="02040503050406030204" pitchFamily="18" charset="0"/>
                      </a:rPr>
                      <m:t>=</m:t>
                    </m:r>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1</m:t>
                        </m:r>
                      </m:num>
                      <m:den>
                        <m:r>
                          <a:rPr lang="en-US" b="0" i="1" smtClean="0">
                            <a:solidFill>
                              <a:schemeClr val="bg1"/>
                            </a:solidFill>
                            <a:latin typeface="Cambria Math" panose="02040503050406030204" pitchFamily="18" charset="0"/>
                          </a:rPr>
                          <m:t>2</m:t>
                        </m:r>
                      </m:den>
                    </m:f>
                    <m:r>
                      <a:rPr lang="en-US" b="0" i="1" smtClean="0">
                        <a:solidFill>
                          <a:schemeClr val="bg1"/>
                        </a:solidFill>
                        <a:latin typeface="Cambria Math" panose="02040503050406030204" pitchFamily="18" charset="0"/>
                      </a:rPr>
                      <m:t>⋅</m:t>
                    </m:r>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1</m:t>
                        </m:r>
                      </m:num>
                      <m:den>
                        <m:r>
                          <a:rPr lang="en-US" b="0" i="1" smtClean="0">
                            <a:solidFill>
                              <a:schemeClr val="bg1"/>
                            </a:solidFill>
                            <a:latin typeface="Cambria Math" panose="02040503050406030204" pitchFamily="18" charset="0"/>
                          </a:rPr>
                          <m:t>2</m:t>
                        </m:r>
                      </m:den>
                    </m:f>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𝐸</m:t>
                    </m:r>
                    <m:r>
                      <a:rPr lang="en-US" b="0" i="1" smtClean="0">
                        <a:solidFill>
                          <a:schemeClr val="bg1"/>
                        </a:solidFill>
                        <a:latin typeface="Cambria Math" panose="02040503050406030204" pitchFamily="18" charset="0"/>
                      </a:rPr>
                      <m:t> </m:t>
                    </m:r>
                    <m:r>
                      <a:rPr lang="en-US" b="0" i="1" smtClean="0">
                        <a:solidFill>
                          <a:schemeClr val="bg1"/>
                        </a:solidFill>
                        <a:latin typeface="Cambria Math" panose="02040503050406030204" pitchFamily="18" charset="0"/>
                      </a:rPr>
                      <m:t>𝑎𝑛𝑑</m:t>
                    </m:r>
                    <m:r>
                      <a:rPr lang="en-US" b="0" i="1" smtClean="0">
                        <a:solidFill>
                          <a:schemeClr val="bg1"/>
                        </a:solidFill>
                        <a:latin typeface="Cambria Math" panose="02040503050406030204" pitchFamily="18" charset="0"/>
                      </a:rPr>
                      <m:t> </m:t>
                    </m:r>
                    <m:r>
                      <a:rPr lang="en-US" b="0" i="1" smtClean="0">
                        <a:solidFill>
                          <a:schemeClr val="bg1"/>
                        </a:solidFill>
                        <a:latin typeface="Cambria Math" panose="02040503050406030204" pitchFamily="18" charset="0"/>
                      </a:rPr>
                      <m:t>𝐹</m:t>
                    </m:r>
                  </m:oMath>
                </a14:m>
                <a:r>
                  <a:rPr lang="en-US" dirty="0">
                    <a:solidFill>
                      <a:schemeClr val="bg1"/>
                    </a:solidFill>
                  </a:rPr>
                  <a:t> are independent</a:t>
                </a:r>
                <a:endParaRPr lang="en-US" dirty="0"/>
              </a:p>
            </p:txBody>
          </p:sp>
        </mc:Choice>
        <mc:Fallback xmlns="">
          <p:sp>
            <p:nvSpPr>
              <p:cNvPr id="3" name="Content Placeholder 2">
                <a:extLst>
                  <a:ext uri="{FF2B5EF4-FFF2-40B4-BE49-F238E27FC236}">
                    <a16:creationId xmlns:a16="http://schemas.microsoft.com/office/drawing/2014/main" id="{C805117A-6464-4111-9419-382AE57C1747}"/>
                  </a:ext>
                </a:extLst>
              </p:cNvPr>
              <p:cNvSpPr>
                <a:spLocks noGrp="1" noRot="1" noChangeAspect="1" noMove="1" noResize="1" noEditPoints="1" noAdjustHandles="1" noChangeArrowheads="1" noChangeShapeType="1" noTextEdit="1"/>
              </p:cNvSpPr>
              <p:nvPr>
                <p:ph idx="1"/>
              </p:nvPr>
            </p:nvSpPr>
            <p:spPr>
              <a:xfrm>
                <a:off x="838200" y="1309036"/>
                <a:ext cx="10515600" cy="5047313"/>
              </a:xfrm>
              <a:blipFill>
                <a:blip r:embed="rId2"/>
                <a:stretch>
                  <a:fillRect l="-1043" t="-2778" r="-1159"/>
                </a:stretch>
              </a:blipFill>
            </p:spPr>
            <p:txBody>
              <a:bodyPr/>
              <a:lstStyle/>
              <a:p>
                <a:r>
                  <a:rPr lang="en-BE">
                    <a:noFill/>
                  </a:rPr>
                  <a:t> </a:t>
                </a:r>
              </a:p>
            </p:txBody>
          </p:sp>
        </mc:Fallback>
      </mc:AlternateContent>
      <p:sp>
        <p:nvSpPr>
          <p:cNvPr id="4" name="Footer Placeholder 3">
            <a:extLst>
              <a:ext uri="{FF2B5EF4-FFF2-40B4-BE49-F238E27FC236}">
                <a16:creationId xmlns:a16="http://schemas.microsoft.com/office/drawing/2014/main" id="{984BC796-ED95-460C-8CB4-A7971F217C70}"/>
              </a:ext>
            </a:extLst>
          </p:cNvPr>
          <p:cNvSpPr>
            <a:spLocks noGrp="1"/>
          </p:cNvSpPr>
          <p:nvPr>
            <p:ph type="ftr" sz="quarter" idx="11"/>
          </p:nvPr>
        </p:nvSpPr>
        <p:spPr/>
        <p:txBody>
          <a:bodyPr/>
          <a:lstStyle/>
          <a:p>
            <a:r>
              <a:rPr lang="en-US"/>
              <a:t>Elementary Combinatorics and Probability - March 2021</a:t>
            </a:r>
            <a:endParaRPr lang="en-BE"/>
          </a:p>
        </p:txBody>
      </p:sp>
      <p:sp>
        <p:nvSpPr>
          <p:cNvPr id="5" name="Slide Number Placeholder 4">
            <a:extLst>
              <a:ext uri="{FF2B5EF4-FFF2-40B4-BE49-F238E27FC236}">
                <a16:creationId xmlns:a16="http://schemas.microsoft.com/office/drawing/2014/main" id="{98DBD78B-333B-4B90-AFE2-579B092698BC}"/>
              </a:ext>
            </a:extLst>
          </p:cNvPr>
          <p:cNvSpPr>
            <a:spLocks noGrp="1"/>
          </p:cNvSpPr>
          <p:nvPr>
            <p:ph type="sldNum" sz="quarter" idx="12"/>
          </p:nvPr>
        </p:nvSpPr>
        <p:spPr/>
        <p:txBody>
          <a:bodyPr/>
          <a:lstStyle/>
          <a:p>
            <a:fld id="{08CF7B41-8972-4B54-B2ED-1FFF63F18177}" type="slidenum">
              <a:rPr lang="en-BE" smtClean="0"/>
              <a:t>26</a:t>
            </a:fld>
            <a:endParaRPr lang="en-BE"/>
          </a:p>
        </p:txBody>
      </p:sp>
    </p:spTree>
    <p:extLst>
      <p:ext uri="{BB962C8B-B14F-4D97-AF65-F5344CB8AC3E}">
        <p14:creationId xmlns:p14="http://schemas.microsoft.com/office/powerpoint/2010/main" val="40611186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F97938-A5BA-4598-A822-C7CD4A5090CC}"/>
              </a:ext>
            </a:extLst>
          </p:cNvPr>
          <p:cNvSpPr>
            <a:spLocks noGrp="1"/>
          </p:cNvSpPr>
          <p:nvPr>
            <p:ph type="title"/>
          </p:nvPr>
        </p:nvSpPr>
        <p:spPr/>
        <p:txBody>
          <a:bodyPr/>
          <a:lstStyle/>
          <a:p>
            <a:r>
              <a:rPr lang="en-US" dirty="0"/>
              <a:t>Independence </a:t>
            </a:r>
            <a:endParaRPr lang="en-B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805117A-6464-4111-9419-382AE57C1747}"/>
                  </a:ext>
                </a:extLst>
              </p:cNvPr>
              <p:cNvSpPr>
                <a:spLocks noGrp="1"/>
              </p:cNvSpPr>
              <p:nvPr>
                <p:ph idx="1"/>
              </p:nvPr>
            </p:nvSpPr>
            <p:spPr>
              <a:xfrm>
                <a:off x="838200" y="1309036"/>
                <a:ext cx="10515600" cy="5047313"/>
              </a:xfrm>
            </p:spPr>
            <p:txBody>
              <a:bodyPr>
                <a:normAutofit lnSpcReduction="10000"/>
              </a:bodyPr>
              <a:lstStyle/>
              <a:p>
                <a:pPr algn="just"/>
                <a:r>
                  <a:rPr lang="en-US" dirty="0"/>
                  <a:t>Let E be the event of generating at random a 3-bit string that contains an odd number of 1s, and let F be the event of generating at random a 3-bit string that starts with 1. Are the events E and F independent?</a:t>
                </a:r>
              </a:p>
              <a:p>
                <a:pPr marL="0" indent="0" algn="just">
                  <a:lnSpc>
                    <a:spcPct val="110000"/>
                  </a:lnSpc>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𝐸</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𝑜𝑛𝑒</m:t>
                          </m:r>
                          <m:r>
                            <a:rPr lang="en-US" b="0" i="1" smtClean="0">
                              <a:latin typeface="Cambria Math" panose="02040503050406030204" pitchFamily="18" charset="0"/>
                            </a:rPr>
                            <m:t> </m:t>
                          </m:r>
                          <m:r>
                            <a:rPr lang="en-US" b="0" i="1" smtClean="0">
                              <a:latin typeface="Cambria Math" panose="02040503050406030204" pitchFamily="18" charset="0"/>
                            </a:rPr>
                            <m:t>𝑜𝑟</m:t>
                          </m:r>
                          <m:r>
                            <a:rPr lang="en-US" b="0" i="1" smtClean="0">
                              <a:latin typeface="Cambria Math" panose="02040503050406030204" pitchFamily="18" charset="0"/>
                            </a:rPr>
                            <m:t> </m:t>
                          </m:r>
                          <m:r>
                            <a:rPr lang="en-US" b="0" i="1" smtClean="0">
                              <a:latin typeface="Cambria Math" panose="02040503050406030204" pitchFamily="18" charset="0"/>
                            </a:rPr>
                            <m:t>𝑡h𝑟𝑒𝑒</m:t>
                          </m:r>
                          <m:r>
                            <a:rPr lang="en-US" b="0" i="1" smtClean="0">
                              <a:latin typeface="Cambria Math" panose="02040503050406030204" pitchFamily="18" charset="0"/>
                            </a:rPr>
                            <m:t> 1</m:t>
                          </m:r>
                          <m:r>
                            <a:rPr lang="en-US" b="0" i="1" smtClean="0">
                              <a:latin typeface="Cambria Math" panose="02040503050406030204" pitchFamily="18" charset="0"/>
                            </a:rPr>
                            <m:t>𝑠</m:t>
                          </m:r>
                        </m:e>
                      </m:d>
                      <m:r>
                        <a:rPr lang="en-US" b="0" i="1" smtClean="0">
                          <a:latin typeface="Cambria Math" panose="02040503050406030204" pitchFamily="18" charset="0"/>
                        </a:rPr>
                        <m:t>,  </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𝐸</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3+1</m:t>
                          </m:r>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2</m:t>
                              </m:r>
                            </m:e>
                            <m:sup>
                              <m:r>
                                <a:rPr lang="en-US" b="0" i="1" smtClean="0">
                                  <a:latin typeface="Cambria Math" panose="02040503050406030204" pitchFamily="18" charset="0"/>
                                </a:rPr>
                                <m:t>3</m:t>
                              </m:r>
                            </m:sup>
                          </m:sSup>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oMath>
                  </m:oMathPara>
                </a14:m>
                <a:endParaRPr lang="en-US" dirty="0"/>
              </a:p>
              <a:p>
                <a:pPr marL="0" indent="0" algn="ctr">
                  <a:lnSpc>
                    <a:spcPct val="110000"/>
                  </a:lnSpc>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𝐹</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1∗∗</m:t>
                          </m:r>
                        </m:e>
                      </m:d>
                      <m:r>
                        <a:rPr lang="en-US" b="0" i="1" smtClean="0">
                          <a:latin typeface="Cambria Math" panose="02040503050406030204" pitchFamily="18" charset="0"/>
                        </a:rPr>
                        <m:t>,  </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𝐹</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rPr>
                                <m:t>2</m:t>
                              </m:r>
                            </m:e>
                            <m:sup>
                              <m:r>
                                <a:rPr lang="en-US" b="0" i="1" smtClean="0">
                                  <a:latin typeface="Cambria Math" panose="02040503050406030204" pitchFamily="18" charset="0"/>
                                </a:rPr>
                                <m:t>2</m:t>
                              </m:r>
                            </m:sup>
                          </m:sSup>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2</m:t>
                              </m:r>
                            </m:e>
                            <m:sup>
                              <m:r>
                                <a:rPr lang="en-US" b="0" i="1" smtClean="0">
                                  <a:latin typeface="Cambria Math" panose="02040503050406030204" pitchFamily="18" charset="0"/>
                                </a:rPr>
                                <m:t>3</m:t>
                              </m:r>
                            </m:sup>
                          </m:sSup>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oMath>
                  </m:oMathPara>
                </a14:m>
                <a:endParaRPr lang="en-US" dirty="0"/>
              </a:p>
              <a:p>
                <a:pPr marL="0" indent="0" algn="ctr">
                  <a:lnSpc>
                    <a:spcPct val="110000"/>
                  </a:lnSpc>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𝐸</m:t>
                          </m:r>
                          <m:r>
                            <a:rPr lang="en-US" b="0" i="1" smtClean="0">
                              <a:latin typeface="Cambria Math" panose="02040503050406030204" pitchFamily="18" charset="0"/>
                            </a:rPr>
                            <m:t> </m:t>
                          </m:r>
                          <m:r>
                            <a:rPr lang="en-US" b="0" i="1" smtClean="0">
                              <a:latin typeface="Cambria Math" panose="02040503050406030204" pitchFamily="18" charset="0"/>
                            </a:rPr>
                            <m:t>𝑎𝑛𝑑</m:t>
                          </m:r>
                          <m:r>
                            <a:rPr lang="en-US" b="0" i="1" smtClean="0">
                              <a:latin typeface="Cambria Math" panose="02040503050406030204" pitchFamily="18" charset="0"/>
                            </a:rPr>
                            <m:t> </m:t>
                          </m:r>
                          <m:r>
                            <a:rPr lang="en-US" b="0" i="1" smtClean="0">
                              <a:latin typeface="Cambria Math" panose="02040503050406030204" pitchFamily="18" charset="0"/>
                            </a:rPr>
                            <m:t>𝐹</m:t>
                          </m:r>
                        </m:e>
                      </m:d>
                      <m:r>
                        <a:rPr lang="en-US" b="0" i="1" smtClean="0">
                          <a:latin typeface="Cambria Math" panose="02040503050406030204" pitchFamily="18" charset="0"/>
                        </a:rPr>
                        <m:t>=</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100 </m:t>
                          </m:r>
                          <m:r>
                            <m:rPr>
                              <m:sty m:val="p"/>
                            </m:rPr>
                            <a:rPr lang="en-US" b="0" i="0" smtClean="0">
                              <a:latin typeface="Cambria Math" panose="02040503050406030204" pitchFamily="18" charset="0"/>
                            </a:rPr>
                            <m:t>or</m:t>
                          </m:r>
                          <m:r>
                            <a:rPr lang="en-US" b="0" i="1" smtClean="0">
                              <a:latin typeface="Cambria Math" panose="02040503050406030204" pitchFamily="18" charset="0"/>
                            </a:rPr>
                            <m:t> 111</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1+1</m:t>
                          </m:r>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2</m:t>
                              </m:r>
                            </m:e>
                            <m:sup>
                              <m:r>
                                <a:rPr lang="en-US" b="0" i="1" smtClean="0">
                                  <a:latin typeface="Cambria Math" panose="02040503050406030204" pitchFamily="18" charset="0"/>
                                </a:rPr>
                                <m:t>3</m:t>
                              </m:r>
                            </m:sup>
                          </m:sSup>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4</m:t>
                          </m:r>
                        </m:den>
                      </m:f>
                    </m:oMath>
                  </m:oMathPara>
                </a14:m>
                <a:endParaRPr lang="en-US" dirty="0"/>
              </a:p>
              <a:p>
                <a:pPr marL="0" indent="0" algn="ctr">
                  <a:lnSpc>
                    <a:spcPct val="110000"/>
                  </a:lnSpc>
                  <a:buNone/>
                </a:pPr>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4</m:t>
                        </m:r>
                      </m:den>
                    </m:f>
                    <m:r>
                      <a:rPr lang="en-US" b="0" i="1" smtClean="0">
                        <a:latin typeface="Cambria Math" panose="02040503050406030204" pitchFamily="18" charset="0"/>
                      </a:rPr>
                      <m:t>=</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𝐸</m:t>
                        </m:r>
                        <m:r>
                          <a:rPr lang="en-US" b="0" i="1" smtClean="0">
                            <a:latin typeface="Cambria Math" panose="02040503050406030204" pitchFamily="18" charset="0"/>
                          </a:rPr>
                          <m:t> </m:t>
                        </m:r>
                        <m:r>
                          <a:rPr lang="en-US" b="0" i="1" smtClean="0">
                            <a:latin typeface="Cambria Math" panose="02040503050406030204" pitchFamily="18" charset="0"/>
                          </a:rPr>
                          <m:t>𝑎𝑛𝑑</m:t>
                        </m:r>
                        <m:r>
                          <a:rPr lang="en-US" b="0" i="1" smtClean="0">
                            <a:latin typeface="Cambria Math" panose="02040503050406030204" pitchFamily="18" charset="0"/>
                          </a:rPr>
                          <m:t> </m:t>
                        </m:r>
                        <m:r>
                          <a:rPr lang="en-US" b="0" i="1" smtClean="0">
                            <a:latin typeface="Cambria Math" panose="02040503050406030204" pitchFamily="18" charset="0"/>
                          </a:rPr>
                          <m:t>𝐹</m:t>
                        </m:r>
                      </m:e>
                    </m:d>
                    <m:r>
                      <a:rPr lang="en-US" b="0" i="1" smtClean="0">
                        <a:solidFill>
                          <a:schemeClr val="bg1"/>
                        </a:solidFill>
                        <a:latin typeface="Cambria Math" panose="02040503050406030204" pitchFamily="18" charset="0"/>
                      </a:rPr>
                      <m:t>=</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𝐸</m:t>
                        </m:r>
                      </m:e>
                    </m:d>
                    <m:r>
                      <a:rPr lang="en-US" b="0" i="1" smtClean="0">
                        <a:latin typeface="Cambria Math" panose="02040503050406030204" pitchFamily="18" charset="0"/>
                      </a:rPr>
                      <m:t>⋅</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𝐹</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𝐸</m:t>
                    </m:r>
                    <m:r>
                      <a:rPr lang="en-US" b="0" i="1" smtClean="0">
                        <a:solidFill>
                          <a:schemeClr val="bg1"/>
                        </a:solidFill>
                        <a:latin typeface="Cambria Math" panose="02040503050406030204" pitchFamily="18" charset="0"/>
                      </a:rPr>
                      <m:t> </m:t>
                    </m:r>
                    <m:r>
                      <a:rPr lang="en-US" b="0" i="1" smtClean="0">
                        <a:solidFill>
                          <a:schemeClr val="bg1"/>
                        </a:solidFill>
                        <a:latin typeface="Cambria Math" panose="02040503050406030204" pitchFamily="18" charset="0"/>
                      </a:rPr>
                      <m:t>𝑎𝑛𝑑</m:t>
                    </m:r>
                    <m:r>
                      <a:rPr lang="en-US" b="0" i="1" smtClean="0">
                        <a:solidFill>
                          <a:schemeClr val="bg1"/>
                        </a:solidFill>
                        <a:latin typeface="Cambria Math" panose="02040503050406030204" pitchFamily="18" charset="0"/>
                      </a:rPr>
                      <m:t> </m:t>
                    </m:r>
                    <m:r>
                      <a:rPr lang="en-US" b="0" i="1" smtClean="0">
                        <a:solidFill>
                          <a:schemeClr val="bg1"/>
                        </a:solidFill>
                        <a:latin typeface="Cambria Math" panose="02040503050406030204" pitchFamily="18" charset="0"/>
                      </a:rPr>
                      <m:t>𝐹</m:t>
                    </m:r>
                  </m:oMath>
                </a14:m>
                <a:r>
                  <a:rPr lang="en-US" dirty="0">
                    <a:solidFill>
                      <a:schemeClr val="bg1"/>
                    </a:solidFill>
                  </a:rPr>
                  <a:t> are independent</a:t>
                </a:r>
                <a:endParaRPr lang="en-US" dirty="0"/>
              </a:p>
            </p:txBody>
          </p:sp>
        </mc:Choice>
        <mc:Fallback xmlns="">
          <p:sp>
            <p:nvSpPr>
              <p:cNvPr id="3" name="Content Placeholder 2">
                <a:extLst>
                  <a:ext uri="{FF2B5EF4-FFF2-40B4-BE49-F238E27FC236}">
                    <a16:creationId xmlns:a16="http://schemas.microsoft.com/office/drawing/2014/main" id="{C805117A-6464-4111-9419-382AE57C1747}"/>
                  </a:ext>
                </a:extLst>
              </p:cNvPr>
              <p:cNvSpPr>
                <a:spLocks noGrp="1" noRot="1" noChangeAspect="1" noMove="1" noResize="1" noEditPoints="1" noAdjustHandles="1" noChangeArrowheads="1" noChangeShapeType="1" noTextEdit="1"/>
              </p:cNvSpPr>
              <p:nvPr>
                <p:ph idx="1"/>
              </p:nvPr>
            </p:nvSpPr>
            <p:spPr>
              <a:xfrm>
                <a:off x="838200" y="1309036"/>
                <a:ext cx="10515600" cy="5047313"/>
              </a:xfrm>
              <a:blipFill>
                <a:blip r:embed="rId2"/>
                <a:stretch>
                  <a:fillRect l="-1043" t="-2778" r="-1159"/>
                </a:stretch>
              </a:blipFill>
            </p:spPr>
            <p:txBody>
              <a:bodyPr/>
              <a:lstStyle/>
              <a:p>
                <a:r>
                  <a:rPr lang="en-BE">
                    <a:noFill/>
                  </a:rPr>
                  <a:t> </a:t>
                </a:r>
              </a:p>
            </p:txBody>
          </p:sp>
        </mc:Fallback>
      </mc:AlternateContent>
      <p:sp>
        <p:nvSpPr>
          <p:cNvPr id="4" name="Footer Placeholder 3">
            <a:extLst>
              <a:ext uri="{FF2B5EF4-FFF2-40B4-BE49-F238E27FC236}">
                <a16:creationId xmlns:a16="http://schemas.microsoft.com/office/drawing/2014/main" id="{984BC796-ED95-460C-8CB4-A7971F217C70}"/>
              </a:ext>
            </a:extLst>
          </p:cNvPr>
          <p:cNvSpPr>
            <a:spLocks noGrp="1"/>
          </p:cNvSpPr>
          <p:nvPr>
            <p:ph type="ftr" sz="quarter" idx="11"/>
          </p:nvPr>
        </p:nvSpPr>
        <p:spPr/>
        <p:txBody>
          <a:bodyPr/>
          <a:lstStyle/>
          <a:p>
            <a:r>
              <a:rPr lang="en-US"/>
              <a:t>Elementary Combinatorics and Probability - March 2021</a:t>
            </a:r>
            <a:endParaRPr lang="en-BE"/>
          </a:p>
        </p:txBody>
      </p:sp>
      <p:sp>
        <p:nvSpPr>
          <p:cNvPr id="5" name="Slide Number Placeholder 4">
            <a:extLst>
              <a:ext uri="{FF2B5EF4-FFF2-40B4-BE49-F238E27FC236}">
                <a16:creationId xmlns:a16="http://schemas.microsoft.com/office/drawing/2014/main" id="{98DBD78B-333B-4B90-AFE2-579B092698BC}"/>
              </a:ext>
            </a:extLst>
          </p:cNvPr>
          <p:cNvSpPr>
            <a:spLocks noGrp="1"/>
          </p:cNvSpPr>
          <p:nvPr>
            <p:ph type="sldNum" sz="quarter" idx="12"/>
          </p:nvPr>
        </p:nvSpPr>
        <p:spPr/>
        <p:txBody>
          <a:bodyPr/>
          <a:lstStyle/>
          <a:p>
            <a:fld id="{08CF7B41-8972-4B54-B2ED-1FFF63F18177}" type="slidenum">
              <a:rPr lang="en-BE" smtClean="0"/>
              <a:t>27</a:t>
            </a:fld>
            <a:endParaRPr lang="en-BE"/>
          </a:p>
        </p:txBody>
      </p:sp>
    </p:spTree>
    <p:extLst>
      <p:ext uri="{BB962C8B-B14F-4D97-AF65-F5344CB8AC3E}">
        <p14:creationId xmlns:p14="http://schemas.microsoft.com/office/powerpoint/2010/main" val="28749195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F97938-A5BA-4598-A822-C7CD4A5090CC}"/>
              </a:ext>
            </a:extLst>
          </p:cNvPr>
          <p:cNvSpPr>
            <a:spLocks noGrp="1"/>
          </p:cNvSpPr>
          <p:nvPr>
            <p:ph type="title"/>
          </p:nvPr>
        </p:nvSpPr>
        <p:spPr/>
        <p:txBody>
          <a:bodyPr/>
          <a:lstStyle/>
          <a:p>
            <a:r>
              <a:rPr lang="en-US" dirty="0"/>
              <a:t>Independence </a:t>
            </a:r>
            <a:endParaRPr lang="en-B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805117A-6464-4111-9419-382AE57C1747}"/>
                  </a:ext>
                </a:extLst>
              </p:cNvPr>
              <p:cNvSpPr>
                <a:spLocks noGrp="1"/>
              </p:cNvSpPr>
              <p:nvPr>
                <p:ph idx="1"/>
              </p:nvPr>
            </p:nvSpPr>
            <p:spPr>
              <a:xfrm>
                <a:off x="838200" y="1309036"/>
                <a:ext cx="10515600" cy="5047313"/>
              </a:xfrm>
            </p:spPr>
            <p:txBody>
              <a:bodyPr>
                <a:normAutofit lnSpcReduction="10000"/>
              </a:bodyPr>
              <a:lstStyle/>
              <a:p>
                <a:pPr algn="just"/>
                <a:r>
                  <a:rPr lang="en-US" dirty="0"/>
                  <a:t>Let E be the event of generating at random a 3-bit string that contains an odd number of 1s, and let F be the event of generating at random a 3-bit string that starts with 1. Are the events E and F independent?</a:t>
                </a:r>
              </a:p>
              <a:p>
                <a:pPr marL="0" indent="0" algn="just">
                  <a:lnSpc>
                    <a:spcPct val="110000"/>
                  </a:lnSpc>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𝐸</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𝑜𝑛𝑒</m:t>
                          </m:r>
                          <m:r>
                            <a:rPr lang="en-US" b="0" i="1" smtClean="0">
                              <a:latin typeface="Cambria Math" panose="02040503050406030204" pitchFamily="18" charset="0"/>
                            </a:rPr>
                            <m:t> </m:t>
                          </m:r>
                          <m:r>
                            <a:rPr lang="en-US" b="0" i="1" smtClean="0">
                              <a:latin typeface="Cambria Math" panose="02040503050406030204" pitchFamily="18" charset="0"/>
                            </a:rPr>
                            <m:t>𝑜𝑟</m:t>
                          </m:r>
                          <m:r>
                            <a:rPr lang="en-US" b="0" i="1" smtClean="0">
                              <a:latin typeface="Cambria Math" panose="02040503050406030204" pitchFamily="18" charset="0"/>
                            </a:rPr>
                            <m:t> </m:t>
                          </m:r>
                          <m:r>
                            <a:rPr lang="en-US" b="0" i="1" smtClean="0">
                              <a:latin typeface="Cambria Math" panose="02040503050406030204" pitchFamily="18" charset="0"/>
                            </a:rPr>
                            <m:t>𝑡h𝑟𝑒𝑒</m:t>
                          </m:r>
                          <m:r>
                            <a:rPr lang="en-US" b="0" i="1" smtClean="0">
                              <a:latin typeface="Cambria Math" panose="02040503050406030204" pitchFamily="18" charset="0"/>
                            </a:rPr>
                            <m:t> 1</m:t>
                          </m:r>
                          <m:r>
                            <a:rPr lang="en-US" b="0" i="1" smtClean="0">
                              <a:latin typeface="Cambria Math" panose="02040503050406030204" pitchFamily="18" charset="0"/>
                            </a:rPr>
                            <m:t>𝑠</m:t>
                          </m:r>
                        </m:e>
                      </m:d>
                      <m:r>
                        <a:rPr lang="en-US" b="0" i="1" smtClean="0">
                          <a:latin typeface="Cambria Math" panose="02040503050406030204" pitchFamily="18" charset="0"/>
                        </a:rPr>
                        <m:t>,  </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𝐸</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3+1</m:t>
                          </m:r>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2</m:t>
                              </m:r>
                            </m:e>
                            <m:sup>
                              <m:r>
                                <a:rPr lang="en-US" b="0" i="1" smtClean="0">
                                  <a:latin typeface="Cambria Math" panose="02040503050406030204" pitchFamily="18" charset="0"/>
                                </a:rPr>
                                <m:t>3</m:t>
                              </m:r>
                            </m:sup>
                          </m:sSup>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oMath>
                  </m:oMathPara>
                </a14:m>
                <a:endParaRPr lang="en-US" dirty="0"/>
              </a:p>
              <a:p>
                <a:pPr marL="0" indent="0" algn="ctr">
                  <a:lnSpc>
                    <a:spcPct val="110000"/>
                  </a:lnSpc>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𝐹</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1∗∗</m:t>
                          </m:r>
                        </m:e>
                      </m:d>
                      <m:r>
                        <a:rPr lang="en-US" b="0" i="1" smtClean="0">
                          <a:latin typeface="Cambria Math" panose="02040503050406030204" pitchFamily="18" charset="0"/>
                        </a:rPr>
                        <m:t>,  </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𝐹</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rPr>
                                <m:t>2</m:t>
                              </m:r>
                            </m:e>
                            <m:sup>
                              <m:r>
                                <a:rPr lang="en-US" b="0" i="1" smtClean="0">
                                  <a:latin typeface="Cambria Math" panose="02040503050406030204" pitchFamily="18" charset="0"/>
                                </a:rPr>
                                <m:t>2</m:t>
                              </m:r>
                            </m:sup>
                          </m:sSup>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2</m:t>
                              </m:r>
                            </m:e>
                            <m:sup>
                              <m:r>
                                <a:rPr lang="en-US" b="0" i="1" smtClean="0">
                                  <a:latin typeface="Cambria Math" panose="02040503050406030204" pitchFamily="18" charset="0"/>
                                </a:rPr>
                                <m:t>3</m:t>
                              </m:r>
                            </m:sup>
                          </m:sSup>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oMath>
                  </m:oMathPara>
                </a14:m>
                <a:endParaRPr lang="en-US" dirty="0"/>
              </a:p>
              <a:p>
                <a:pPr marL="0" indent="0" algn="ctr">
                  <a:lnSpc>
                    <a:spcPct val="110000"/>
                  </a:lnSpc>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𝐸</m:t>
                          </m:r>
                          <m:r>
                            <a:rPr lang="en-US" b="0" i="1" smtClean="0">
                              <a:latin typeface="Cambria Math" panose="02040503050406030204" pitchFamily="18" charset="0"/>
                            </a:rPr>
                            <m:t> </m:t>
                          </m:r>
                          <m:r>
                            <a:rPr lang="en-US" b="0" i="1" smtClean="0">
                              <a:latin typeface="Cambria Math" panose="02040503050406030204" pitchFamily="18" charset="0"/>
                            </a:rPr>
                            <m:t>𝑎𝑛𝑑</m:t>
                          </m:r>
                          <m:r>
                            <a:rPr lang="en-US" b="0" i="1" smtClean="0">
                              <a:latin typeface="Cambria Math" panose="02040503050406030204" pitchFamily="18" charset="0"/>
                            </a:rPr>
                            <m:t> </m:t>
                          </m:r>
                          <m:r>
                            <a:rPr lang="en-US" b="0" i="1" smtClean="0">
                              <a:latin typeface="Cambria Math" panose="02040503050406030204" pitchFamily="18" charset="0"/>
                            </a:rPr>
                            <m:t>𝐹</m:t>
                          </m:r>
                        </m:e>
                      </m:d>
                      <m:r>
                        <a:rPr lang="en-US" b="0" i="1" smtClean="0">
                          <a:latin typeface="Cambria Math" panose="02040503050406030204" pitchFamily="18" charset="0"/>
                        </a:rPr>
                        <m:t>=</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100 </m:t>
                          </m:r>
                          <m:r>
                            <m:rPr>
                              <m:sty m:val="p"/>
                            </m:rPr>
                            <a:rPr lang="en-US" b="0" i="0" smtClean="0">
                              <a:latin typeface="Cambria Math" panose="02040503050406030204" pitchFamily="18" charset="0"/>
                            </a:rPr>
                            <m:t>or</m:t>
                          </m:r>
                          <m:r>
                            <a:rPr lang="en-US" b="0" i="1" smtClean="0">
                              <a:latin typeface="Cambria Math" panose="02040503050406030204" pitchFamily="18" charset="0"/>
                            </a:rPr>
                            <m:t> 111</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1+1</m:t>
                          </m:r>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2</m:t>
                              </m:r>
                            </m:e>
                            <m:sup>
                              <m:r>
                                <a:rPr lang="en-US" b="0" i="1" smtClean="0">
                                  <a:latin typeface="Cambria Math" panose="02040503050406030204" pitchFamily="18" charset="0"/>
                                </a:rPr>
                                <m:t>3</m:t>
                              </m:r>
                            </m:sup>
                          </m:sSup>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4</m:t>
                          </m:r>
                        </m:den>
                      </m:f>
                    </m:oMath>
                  </m:oMathPara>
                </a14:m>
                <a:endParaRPr lang="en-US" dirty="0"/>
              </a:p>
              <a:p>
                <a:pPr marL="0" indent="0" algn="ctr">
                  <a:lnSpc>
                    <a:spcPct val="110000"/>
                  </a:lnSpc>
                  <a:buNone/>
                </a:pPr>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4</m:t>
                        </m:r>
                      </m:den>
                    </m:f>
                    <m:r>
                      <a:rPr lang="en-US" b="0" i="1" smtClean="0">
                        <a:latin typeface="Cambria Math" panose="02040503050406030204" pitchFamily="18" charset="0"/>
                      </a:rPr>
                      <m:t>=</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𝐸</m:t>
                        </m:r>
                        <m:r>
                          <a:rPr lang="en-US" b="0" i="1" smtClean="0">
                            <a:latin typeface="Cambria Math" panose="02040503050406030204" pitchFamily="18" charset="0"/>
                          </a:rPr>
                          <m:t> </m:t>
                        </m:r>
                        <m:r>
                          <a:rPr lang="en-US" b="0" i="1" smtClean="0">
                            <a:latin typeface="Cambria Math" panose="02040503050406030204" pitchFamily="18" charset="0"/>
                          </a:rPr>
                          <m:t>𝑎𝑛𝑑</m:t>
                        </m:r>
                        <m:r>
                          <a:rPr lang="en-US" b="0" i="1" smtClean="0">
                            <a:latin typeface="Cambria Math" panose="02040503050406030204" pitchFamily="18" charset="0"/>
                          </a:rPr>
                          <m:t> </m:t>
                        </m:r>
                        <m:r>
                          <a:rPr lang="en-US" b="0" i="1" smtClean="0">
                            <a:latin typeface="Cambria Math" panose="02040503050406030204" pitchFamily="18" charset="0"/>
                          </a:rPr>
                          <m:t>𝐹</m:t>
                        </m:r>
                      </m:e>
                    </m:d>
                    <m:r>
                      <a:rPr lang="en-US" b="0" i="1" smtClean="0">
                        <a:latin typeface="Cambria Math" panose="02040503050406030204" pitchFamily="18" charset="0"/>
                      </a:rPr>
                      <m:t>=</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𝐸</m:t>
                        </m:r>
                      </m:e>
                    </m:d>
                    <m:r>
                      <a:rPr lang="en-US" b="0" i="1" smtClean="0">
                        <a:latin typeface="Cambria Math" panose="02040503050406030204" pitchFamily="18" charset="0"/>
                      </a:rPr>
                      <m:t>⋅</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𝐹</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𝐸</m:t>
                    </m:r>
                    <m:r>
                      <a:rPr lang="en-US" b="0" i="1" smtClean="0">
                        <a:solidFill>
                          <a:schemeClr val="bg1"/>
                        </a:solidFill>
                        <a:latin typeface="Cambria Math" panose="02040503050406030204" pitchFamily="18" charset="0"/>
                      </a:rPr>
                      <m:t> </m:t>
                    </m:r>
                    <m:r>
                      <a:rPr lang="en-US" b="0" i="1" smtClean="0">
                        <a:solidFill>
                          <a:schemeClr val="bg1"/>
                        </a:solidFill>
                        <a:latin typeface="Cambria Math" panose="02040503050406030204" pitchFamily="18" charset="0"/>
                      </a:rPr>
                      <m:t>𝑎𝑛𝑑</m:t>
                    </m:r>
                    <m:r>
                      <a:rPr lang="en-US" b="0" i="1" smtClean="0">
                        <a:solidFill>
                          <a:schemeClr val="bg1"/>
                        </a:solidFill>
                        <a:latin typeface="Cambria Math" panose="02040503050406030204" pitchFamily="18" charset="0"/>
                      </a:rPr>
                      <m:t> </m:t>
                    </m:r>
                    <m:r>
                      <a:rPr lang="en-US" b="0" i="1" smtClean="0">
                        <a:solidFill>
                          <a:schemeClr val="bg1"/>
                        </a:solidFill>
                        <a:latin typeface="Cambria Math" panose="02040503050406030204" pitchFamily="18" charset="0"/>
                      </a:rPr>
                      <m:t>𝐹</m:t>
                    </m:r>
                  </m:oMath>
                </a14:m>
                <a:r>
                  <a:rPr lang="en-US" dirty="0">
                    <a:solidFill>
                      <a:schemeClr val="bg1"/>
                    </a:solidFill>
                  </a:rPr>
                  <a:t> are independent</a:t>
                </a:r>
                <a:endParaRPr lang="en-US" dirty="0"/>
              </a:p>
            </p:txBody>
          </p:sp>
        </mc:Choice>
        <mc:Fallback xmlns="">
          <p:sp>
            <p:nvSpPr>
              <p:cNvPr id="3" name="Content Placeholder 2">
                <a:extLst>
                  <a:ext uri="{FF2B5EF4-FFF2-40B4-BE49-F238E27FC236}">
                    <a16:creationId xmlns:a16="http://schemas.microsoft.com/office/drawing/2014/main" id="{C805117A-6464-4111-9419-382AE57C1747}"/>
                  </a:ext>
                </a:extLst>
              </p:cNvPr>
              <p:cNvSpPr>
                <a:spLocks noGrp="1" noRot="1" noChangeAspect="1" noMove="1" noResize="1" noEditPoints="1" noAdjustHandles="1" noChangeArrowheads="1" noChangeShapeType="1" noTextEdit="1"/>
              </p:cNvSpPr>
              <p:nvPr>
                <p:ph idx="1"/>
              </p:nvPr>
            </p:nvSpPr>
            <p:spPr>
              <a:xfrm>
                <a:off x="838200" y="1309036"/>
                <a:ext cx="10515600" cy="5047313"/>
              </a:xfrm>
              <a:blipFill>
                <a:blip r:embed="rId2"/>
                <a:stretch>
                  <a:fillRect l="-1043" t="-2778" r="-1159"/>
                </a:stretch>
              </a:blipFill>
            </p:spPr>
            <p:txBody>
              <a:bodyPr/>
              <a:lstStyle/>
              <a:p>
                <a:r>
                  <a:rPr lang="en-BE">
                    <a:noFill/>
                  </a:rPr>
                  <a:t> </a:t>
                </a:r>
              </a:p>
            </p:txBody>
          </p:sp>
        </mc:Fallback>
      </mc:AlternateContent>
      <p:sp>
        <p:nvSpPr>
          <p:cNvPr id="4" name="Footer Placeholder 3">
            <a:extLst>
              <a:ext uri="{FF2B5EF4-FFF2-40B4-BE49-F238E27FC236}">
                <a16:creationId xmlns:a16="http://schemas.microsoft.com/office/drawing/2014/main" id="{984BC796-ED95-460C-8CB4-A7971F217C70}"/>
              </a:ext>
            </a:extLst>
          </p:cNvPr>
          <p:cNvSpPr>
            <a:spLocks noGrp="1"/>
          </p:cNvSpPr>
          <p:nvPr>
            <p:ph type="ftr" sz="quarter" idx="11"/>
          </p:nvPr>
        </p:nvSpPr>
        <p:spPr/>
        <p:txBody>
          <a:bodyPr/>
          <a:lstStyle/>
          <a:p>
            <a:r>
              <a:rPr lang="en-US"/>
              <a:t>Elementary Combinatorics and Probability - March 2021</a:t>
            </a:r>
            <a:endParaRPr lang="en-BE"/>
          </a:p>
        </p:txBody>
      </p:sp>
      <p:sp>
        <p:nvSpPr>
          <p:cNvPr id="5" name="Slide Number Placeholder 4">
            <a:extLst>
              <a:ext uri="{FF2B5EF4-FFF2-40B4-BE49-F238E27FC236}">
                <a16:creationId xmlns:a16="http://schemas.microsoft.com/office/drawing/2014/main" id="{98DBD78B-333B-4B90-AFE2-579B092698BC}"/>
              </a:ext>
            </a:extLst>
          </p:cNvPr>
          <p:cNvSpPr>
            <a:spLocks noGrp="1"/>
          </p:cNvSpPr>
          <p:nvPr>
            <p:ph type="sldNum" sz="quarter" idx="12"/>
          </p:nvPr>
        </p:nvSpPr>
        <p:spPr/>
        <p:txBody>
          <a:bodyPr/>
          <a:lstStyle/>
          <a:p>
            <a:fld id="{08CF7B41-8972-4B54-B2ED-1FFF63F18177}" type="slidenum">
              <a:rPr lang="en-BE" smtClean="0"/>
              <a:t>28</a:t>
            </a:fld>
            <a:endParaRPr lang="en-BE"/>
          </a:p>
        </p:txBody>
      </p:sp>
    </p:spTree>
    <p:extLst>
      <p:ext uri="{BB962C8B-B14F-4D97-AF65-F5344CB8AC3E}">
        <p14:creationId xmlns:p14="http://schemas.microsoft.com/office/powerpoint/2010/main" val="103935654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F97938-A5BA-4598-A822-C7CD4A5090CC}"/>
              </a:ext>
            </a:extLst>
          </p:cNvPr>
          <p:cNvSpPr>
            <a:spLocks noGrp="1"/>
          </p:cNvSpPr>
          <p:nvPr>
            <p:ph type="title"/>
          </p:nvPr>
        </p:nvSpPr>
        <p:spPr/>
        <p:txBody>
          <a:bodyPr/>
          <a:lstStyle/>
          <a:p>
            <a:r>
              <a:rPr lang="en-US" dirty="0"/>
              <a:t>Independence </a:t>
            </a:r>
            <a:endParaRPr lang="en-B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805117A-6464-4111-9419-382AE57C1747}"/>
                  </a:ext>
                </a:extLst>
              </p:cNvPr>
              <p:cNvSpPr>
                <a:spLocks noGrp="1"/>
              </p:cNvSpPr>
              <p:nvPr>
                <p:ph idx="1"/>
              </p:nvPr>
            </p:nvSpPr>
            <p:spPr>
              <a:xfrm>
                <a:off x="838200" y="1309036"/>
                <a:ext cx="10515600" cy="5047313"/>
              </a:xfrm>
            </p:spPr>
            <p:txBody>
              <a:bodyPr>
                <a:normAutofit lnSpcReduction="10000"/>
              </a:bodyPr>
              <a:lstStyle/>
              <a:p>
                <a:pPr algn="just"/>
                <a:r>
                  <a:rPr lang="en-US" dirty="0"/>
                  <a:t>Let E be the event of generating at random a 3-bit string that contains an odd number of 1s, and let F be the event of generating at random a 3-bit string that starts with 1. Are the events E and F independent?</a:t>
                </a:r>
              </a:p>
              <a:p>
                <a:pPr marL="0" indent="0" algn="just">
                  <a:lnSpc>
                    <a:spcPct val="110000"/>
                  </a:lnSpc>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𝐸</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𝑜𝑛𝑒</m:t>
                          </m:r>
                          <m:r>
                            <a:rPr lang="en-US" b="0" i="1" smtClean="0">
                              <a:latin typeface="Cambria Math" panose="02040503050406030204" pitchFamily="18" charset="0"/>
                            </a:rPr>
                            <m:t> </m:t>
                          </m:r>
                          <m:r>
                            <a:rPr lang="en-US" b="0" i="1" smtClean="0">
                              <a:latin typeface="Cambria Math" panose="02040503050406030204" pitchFamily="18" charset="0"/>
                            </a:rPr>
                            <m:t>𝑜𝑟</m:t>
                          </m:r>
                          <m:r>
                            <a:rPr lang="en-US" b="0" i="1" smtClean="0">
                              <a:latin typeface="Cambria Math" panose="02040503050406030204" pitchFamily="18" charset="0"/>
                            </a:rPr>
                            <m:t> </m:t>
                          </m:r>
                          <m:r>
                            <a:rPr lang="en-US" b="0" i="1" smtClean="0">
                              <a:latin typeface="Cambria Math" panose="02040503050406030204" pitchFamily="18" charset="0"/>
                            </a:rPr>
                            <m:t>𝑡h𝑟𝑒𝑒</m:t>
                          </m:r>
                          <m:r>
                            <a:rPr lang="en-US" b="0" i="1" smtClean="0">
                              <a:latin typeface="Cambria Math" panose="02040503050406030204" pitchFamily="18" charset="0"/>
                            </a:rPr>
                            <m:t> 1</m:t>
                          </m:r>
                          <m:r>
                            <a:rPr lang="en-US" b="0" i="1" smtClean="0">
                              <a:latin typeface="Cambria Math" panose="02040503050406030204" pitchFamily="18" charset="0"/>
                            </a:rPr>
                            <m:t>𝑠</m:t>
                          </m:r>
                        </m:e>
                      </m:d>
                      <m:r>
                        <a:rPr lang="en-US" b="0" i="1" smtClean="0">
                          <a:latin typeface="Cambria Math" panose="02040503050406030204" pitchFamily="18" charset="0"/>
                        </a:rPr>
                        <m:t>,  </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𝐸</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3+1</m:t>
                          </m:r>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2</m:t>
                              </m:r>
                            </m:e>
                            <m:sup>
                              <m:r>
                                <a:rPr lang="en-US" b="0" i="1" smtClean="0">
                                  <a:latin typeface="Cambria Math" panose="02040503050406030204" pitchFamily="18" charset="0"/>
                                </a:rPr>
                                <m:t>3</m:t>
                              </m:r>
                            </m:sup>
                          </m:sSup>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oMath>
                  </m:oMathPara>
                </a14:m>
                <a:endParaRPr lang="en-US" dirty="0"/>
              </a:p>
              <a:p>
                <a:pPr marL="0" indent="0" algn="ctr">
                  <a:lnSpc>
                    <a:spcPct val="110000"/>
                  </a:lnSpc>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𝐹</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1∗∗</m:t>
                          </m:r>
                        </m:e>
                      </m:d>
                      <m:r>
                        <a:rPr lang="en-US" b="0" i="1" smtClean="0">
                          <a:latin typeface="Cambria Math" panose="02040503050406030204" pitchFamily="18" charset="0"/>
                        </a:rPr>
                        <m:t>,  </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𝐹</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rPr>
                                <m:t>2</m:t>
                              </m:r>
                            </m:e>
                            <m:sup>
                              <m:r>
                                <a:rPr lang="en-US" b="0" i="1" smtClean="0">
                                  <a:latin typeface="Cambria Math" panose="02040503050406030204" pitchFamily="18" charset="0"/>
                                </a:rPr>
                                <m:t>2</m:t>
                              </m:r>
                            </m:sup>
                          </m:sSup>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2</m:t>
                              </m:r>
                            </m:e>
                            <m:sup>
                              <m:r>
                                <a:rPr lang="en-US" b="0" i="1" smtClean="0">
                                  <a:latin typeface="Cambria Math" panose="02040503050406030204" pitchFamily="18" charset="0"/>
                                </a:rPr>
                                <m:t>3</m:t>
                              </m:r>
                            </m:sup>
                          </m:sSup>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oMath>
                  </m:oMathPara>
                </a14:m>
                <a:endParaRPr lang="en-US" dirty="0"/>
              </a:p>
              <a:p>
                <a:pPr marL="0" indent="0" algn="ctr">
                  <a:lnSpc>
                    <a:spcPct val="110000"/>
                  </a:lnSpc>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𝐸</m:t>
                          </m:r>
                          <m:r>
                            <a:rPr lang="en-US" b="0" i="1" smtClean="0">
                              <a:latin typeface="Cambria Math" panose="02040503050406030204" pitchFamily="18" charset="0"/>
                            </a:rPr>
                            <m:t> </m:t>
                          </m:r>
                          <m:r>
                            <a:rPr lang="en-US" b="0" i="1" smtClean="0">
                              <a:latin typeface="Cambria Math" panose="02040503050406030204" pitchFamily="18" charset="0"/>
                            </a:rPr>
                            <m:t>𝑎𝑛𝑑</m:t>
                          </m:r>
                          <m:r>
                            <a:rPr lang="en-US" b="0" i="1" smtClean="0">
                              <a:latin typeface="Cambria Math" panose="02040503050406030204" pitchFamily="18" charset="0"/>
                            </a:rPr>
                            <m:t> </m:t>
                          </m:r>
                          <m:r>
                            <a:rPr lang="en-US" b="0" i="1" smtClean="0">
                              <a:latin typeface="Cambria Math" panose="02040503050406030204" pitchFamily="18" charset="0"/>
                            </a:rPr>
                            <m:t>𝐹</m:t>
                          </m:r>
                        </m:e>
                      </m:d>
                      <m:r>
                        <a:rPr lang="en-US" b="0" i="1" smtClean="0">
                          <a:latin typeface="Cambria Math" panose="02040503050406030204" pitchFamily="18" charset="0"/>
                        </a:rPr>
                        <m:t>=</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100 </m:t>
                          </m:r>
                          <m:r>
                            <m:rPr>
                              <m:sty m:val="p"/>
                            </m:rPr>
                            <a:rPr lang="en-US" b="0" i="0" smtClean="0">
                              <a:latin typeface="Cambria Math" panose="02040503050406030204" pitchFamily="18" charset="0"/>
                            </a:rPr>
                            <m:t>or</m:t>
                          </m:r>
                          <m:r>
                            <a:rPr lang="en-US" b="0" i="1" smtClean="0">
                              <a:latin typeface="Cambria Math" panose="02040503050406030204" pitchFamily="18" charset="0"/>
                            </a:rPr>
                            <m:t> 111</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1+1</m:t>
                          </m:r>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2</m:t>
                              </m:r>
                            </m:e>
                            <m:sup>
                              <m:r>
                                <a:rPr lang="en-US" b="0" i="1" smtClean="0">
                                  <a:latin typeface="Cambria Math" panose="02040503050406030204" pitchFamily="18" charset="0"/>
                                </a:rPr>
                                <m:t>3</m:t>
                              </m:r>
                            </m:sup>
                          </m:sSup>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4</m:t>
                          </m:r>
                        </m:den>
                      </m:f>
                    </m:oMath>
                  </m:oMathPara>
                </a14:m>
                <a:endParaRPr lang="en-US" dirty="0"/>
              </a:p>
              <a:p>
                <a:pPr marL="0" indent="0" algn="ctr">
                  <a:lnSpc>
                    <a:spcPct val="110000"/>
                  </a:lnSpc>
                  <a:buNone/>
                </a:pPr>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4</m:t>
                        </m:r>
                      </m:den>
                    </m:f>
                    <m:r>
                      <a:rPr lang="en-US" b="0" i="1" smtClean="0">
                        <a:latin typeface="Cambria Math" panose="02040503050406030204" pitchFamily="18" charset="0"/>
                      </a:rPr>
                      <m:t>=</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𝐸</m:t>
                        </m:r>
                        <m:r>
                          <a:rPr lang="en-US" b="0" i="1" smtClean="0">
                            <a:latin typeface="Cambria Math" panose="02040503050406030204" pitchFamily="18" charset="0"/>
                          </a:rPr>
                          <m:t> </m:t>
                        </m:r>
                        <m:r>
                          <a:rPr lang="en-US" b="0" i="1" smtClean="0">
                            <a:latin typeface="Cambria Math" panose="02040503050406030204" pitchFamily="18" charset="0"/>
                          </a:rPr>
                          <m:t>𝑎𝑛𝑑</m:t>
                        </m:r>
                        <m:r>
                          <a:rPr lang="en-US" b="0" i="1" smtClean="0">
                            <a:latin typeface="Cambria Math" panose="02040503050406030204" pitchFamily="18" charset="0"/>
                          </a:rPr>
                          <m:t> </m:t>
                        </m:r>
                        <m:r>
                          <a:rPr lang="en-US" b="0" i="1" smtClean="0">
                            <a:latin typeface="Cambria Math" panose="02040503050406030204" pitchFamily="18" charset="0"/>
                          </a:rPr>
                          <m:t>𝐹</m:t>
                        </m:r>
                      </m:e>
                    </m:d>
                    <m:r>
                      <a:rPr lang="en-US" b="0" i="1" smtClean="0">
                        <a:latin typeface="Cambria Math" panose="02040503050406030204" pitchFamily="18" charset="0"/>
                      </a:rPr>
                      <m:t>=</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𝐸</m:t>
                        </m:r>
                      </m:e>
                    </m:d>
                    <m:r>
                      <a:rPr lang="en-US" b="0" i="1" smtClean="0">
                        <a:latin typeface="Cambria Math" panose="02040503050406030204" pitchFamily="18" charset="0"/>
                      </a:rPr>
                      <m:t>⋅</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𝐹</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r>
                      <a:rPr lang="en-US" b="0" i="1" smtClean="0">
                        <a:latin typeface="Cambria Math" panose="02040503050406030204" pitchFamily="18" charset="0"/>
                      </a:rPr>
                      <m:t>→</m:t>
                    </m:r>
                    <m:r>
                      <a:rPr lang="en-US" b="0" i="1" smtClean="0">
                        <a:latin typeface="Cambria Math" panose="02040503050406030204" pitchFamily="18" charset="0"/>
                      </a:rPr>
                      <m:t>𝐸</m:t>
                    </m:r>
                    <m:r>
                      <a:rPr lang="en-US" b="0" i="1" smtClean="0">
                        <a:latin typeface="Cambria Math" panose="02040503050406030204" pitchFamily="18" charset="0"/>
                      </a:rPr>
                      <m:t> </m:t>
                    </m:r>
                    <m:r>
                      <a:rPr lang="en-US" b="0" i="1" smtClean="0">
                        <a:latin typeface="Cambria Math" panose="02040503050406030204" pitchFamily="18" charset="0"/>
                      </a:rPr>
                      <m:t>𝑎𝑛𝑑</m:t>
                    </m:r>
                    <m:r>
                      <a:rPr lang="en-US" b="0" i="1" smtClean="0">
                        <a:latin typeface="Cambria Math" panose="02040503050406030204" pitchFamily="18" charset="0"/>
                      </a:rPr>
                      <m:t> </m:t>
                    </m:r>
                    <m:r>
                      <a:rPr lang="en-US" b="0" i="1" smtClean="0">
                        <a:latin typeface="Cambria Math" panose="02040503050406030204" pitchFamily="18" charset="0"/>
                      </a:rPr>
                      <m:t>𝐹</m:t>
                    </m:r>
                  </m:oMath>
                </a14:m>
                <a:r>
                  <a:rPr lang="en-US" dirty="0"/>
                  <a:t> are independent</a:t>
                </a:r>
              </a:p>
            </p:txBody>
          </p:sp>
        </mc:Choice>
        <mc:Fallback xmlns="">
          <p:sp>
            <p:nvSpPr>
              <p:cNvPr id="3" name="Content Placeholder 2">
                <a:extLst>
                  <a:ext uri="{FF2B5EF4-FFF2-40B4-BE49-F238E27FC236}">
                    <a16:creationId xmlns:a16="http://schemas.microsoft.com/office/drawing/2014/main" id="{C805117A-6464-4111-9419-382AE57C1747}"/>
                  </a:ext>
                </a:extLst>
              </p:cNvPr>
              <p:cNvSpPr>
                <a:spLocks noGrp="1" noRot="1" noChangeAspect="1" noMove="1" noResize="1" noEditPoints="1" noAdjustHandles="1" noChangeArrowheads="1" noChangeShapeType="1" noTextEdit="1"/>
              </p:cNvSpPr>
              <p:nvPr>
                <p:ph idx="1"/>
              </p:nvPr>
            </p:nvSpPr>
            <p:spPr>
              <a:xfrm>
                <a:off x="838200" y="1309036"/>
                <a:ext cx="10515600" cy="5047313"/>
              </a:xfrm>
              <a:blipFill>
                <a:blip r:embed="rId2"/>
                <a:stretch>
                  <a:fillRect l="-1043" t="-2778" r="-1159"/>
                </a:stretch>
              </a:blipFill>
            </p:spPr>
            <p:txBody>
              <a:bodyPr/>
              <a:lstStyle/>
              <a:p>
                <a:r>
                  <a:rPr lang="en-BE">
                    <a:noFill/>
                  </a:rPr>
                  <a:t> </a:t>
                </a:r>
              </a:p>
            </p:txBody>
          </p:sp>
        </mc:Fallback>
      </mc:AlternateContent>
      <p:sp>
        <p:nvSpPr>
          <p:cNvPr id="4" name="Footer Placeholder 3">
            <a:extLst>
              <a:ext uri="{FF2B5EF4-FFF2-40B4-BE49-F238E27FC236}">
                <a16:creationId xmlns:a16="http://schemas.microsoft.com/office/drawing/2014/main" id="{984BC796-ED95-460C-8CB4-A7971F217C70}"/>
              </a:ext>
            </a:extLst>
          </p:cNvPr>
          <p:cNvSpPr>
            <a:spLocks noGrp="1"/>
          </p:cNvSpPr>
          <p:nvPr>
            <p:ph type="ftr" sz="quarter" idx="11"/>
          </p:nvPr>
        </p:nvSpPr>
        <p:spPr/>
        <p:txBody>
          <a:bodyPr/>
          <a:lstStyle/>
          <a:p>
            <a:r>
              <a:rPr lang="en-US"/>
              <a:t>Elementary Combinatorics and Probability - March 2021</a:t>
            </a:r>
            <a:endParaRPr lang="en-BE"/>
          </a:p>
        </p:txBody>
      </p:sp>
      <p:sp>
        <p:nvSpPr>
          <p:cNvPr id="5" name="Slide Number Placeholder 4">
            <a:extLst>
              <a:ext uri="{FF2B5EF4-FFF2-40B4-BE49-F238E27FC236}">
                <a16:creationId xmlns:a16="http://schemas.microsoft.com/office/drawing/2014/main" id="{98DBD78B-333B-4B90-AFE2-579B092698BC}"/>
              </a:ext>
            </a:extLst>
          </p:cNvPr>
          <p:cNvSpPr>
            <a:spLocks noGrp="1"/>
          </p:cNvSpPr>
          <p:nvPr>
            <p:ph type="sldNum" sz="quarter" idx="12"/>
          </p:nvPr>
        </p:nvSpPr>
        <p:spPr/>
        <p:txBody>
          <a:bodyPr/>
          <a:lstStyle/>
          <a:p>
            <a:fld id="{08CF7B41-8972-4B54-B2ED-1FFF63F18177}" type="slidenum">
              <a:rPr lang="en-BE" smtClean="0"/>
              <a:t>29</a:t>
            </a:fld>
            <a:endParaRPr lang="en-BE"/>
          </a:p>
        </p:txBody>
      </p:sp>
    </p:spTree>
    <p:extLst>
      <p:ext uri="{BB962C8B-B14F-4D97-AF65-F5344CB8AC3E}">
        <p14:creationId xmlns:p14="http://schemas.microsoft.com/office/powerpoint/2010/main" val="29328489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C6DC225-B3A4-4E18-ABEC-C346E0F3EFA2}"/>
              </a:ext>
            </a:extLst>
          </p:cNvPr>
          <p:cNvSpPr>
            <a:spLocks noGrp="1"/>
          </p:cNvSpPr>
          <p:nvPr>
            <p:ph type="title"/>
          </p:nvPr>
        </p:nvSpPr>
        <p:spPr/>
        <p:txBody>
          <a:bodyPr/>
          <a:lstStyle/>
          <a:p>
            <a:r>
              <a:rPr lang="en-US" dirty="0"/>
              <a:t>Review interim exam 2</a:t>
            </a:r>
            <a:endParaRPr lang="en-BE" dirty="0"/>
          </a:p>
        </p:txBody>
      </p:sp>
      <p:sp>
        <p:nvSpPr>
          <p:cNvPr id="7" name="Text Placeholder 6">
            <a:extLst>
              <a:ext uri="{FF2B5EF4-FFF2-40B4-BE49-F238E27FC236}">
                <a16:creationId xmlns:a16="http://schemas.microsoft.com/office/drawing/2014/main" id="{9E9EAA91-1AF7-4E5B-93BC-645985F4FD20}"/>
              </a:ext>
            </a:extLst>
          </p:cNvPr>
          <p:cNvSpPr>
            <a:spLocks noGrp="1"/>
          </p:cNvSpPr>
          <p:nvPr>
            <p:ph type="body" idx="1"/>
          </p:nvPr>
        </p:nvSpPr>
        <p:spPr/>
        <p:txBody>
          <a:bodyPr/>
          <a:lstStyle/>
          <a:p>
            <a:endParaRPr lang="en-BE"/>
          </a:p>
        </p:txBody>
      </p:sp>
      <p:sp>
        <p:nvSpPr>
          <p:cNvPr id="4" name="Footer Placeholder 3">
            <a:extLst>
              <a:ext uri="{FF2B5EF4-FFF2-40B4-BE49-F238E27FC236}">
                <a16:creationId xmlns:a16="http://schemas.microsoft.com/office/drawing/2014/main" id="{DADA0B64-DD8B-4BAE-B6B8-8A94F3C85052}"/>
              </a:ext>
            </a:extLst>
          </p:cNvPr>
          <p:cNvSpPr>
            <a:spLocks noGrp="1"/>
          </p:cNvSpPr>
          <p:nvPr>
            <p:ph type="ftr" sz="quarter" idx="11"/>
          </p:nvPr>
        </p:nvSpPr>
        <p:spPr/>
        <p:txBody>
          <a:bodyPr/>
          <a:lstStyle/>
          <a:p>
            <a:r>
              <a:rPr lang="en-US"/>
              <a:t>Elementary Combinatorics and Probability - March 2021</a:t>
            </a:r>
            <a:endParaRPr lang="en-BE"/>
          </a:p>
        </p:txBody>
      </p:sp>
      <p:sp>
        <p:nvSpPr>
          <p:cNvPr id="5" name="Slide Number Placeholder 4">
            <a:extLst>
              <a:ext uri="{FF2B5EF4-FFF2-40B4-BE49-F238E27FC236}">
                <a16:creationId xmlns:a16="http://schemas.microsoft.com/office/drawing/2014/main" id="{A594DBB8-396F-4446-87EC-3FBA0B87D371}"/>
              </a:ext>
            </a:extLst>
          </p:cNvPr>
          <p:cNvSpPr>
            <a:spLocks noGrp="1"/>
          </p:cNvSpPr>
          <p:nvPr>
            <p:ph type="sldNum" sz="quarter" idx="12"/>
          </p:nvPr>
        </p:nvSpPr>
        <p:spPr/>
        <p:txBody>
          <a:bodyPr/>
          <a:lstStyle/>
          <a:p>
            <a:fld id="{08CF7B41-8972-4B54-B2ED-1FFF63F18177}" type="slidenum">
              <a:rPr lang="en-BE" smtClean="0"/>
              <a:t>3</a:t>
            </a:fld>
            <a:endParaRPr lang="en-BE"/>
          </a:p>
        </p:txBody>
      </p:sp>
    </p:spTree>
    <p:extLst>
      <p:ext uri="{BB962C8B-B14F-4D97-AF65-F5344CB8AC3E}">
        <p14:creationId xmlns:p14="http://schemas.microsoft.com/office/powerpoint/2010/main" val="34250932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8F8ED2-04B7-4A12-B45C-B9511B2FFDAA}"/>
              </a:ext>
            </a:extLst>
          </p:cNvPr>
          <p:cNvSpPr>
            <a:spLocks noGrp="1"/>
          </p:cNvSpPr>
          <p:nvPr>
            <p:ph type="title"/>
          </p:nvPr>
        </p:nvSpPr>
        <p:spPr/>
        <p:txBody>
          <a:bodyPr/>
          <a:lstStyle/>
          <a:p>
            <a:r>
              <a:rPr lang="en-US" dirty="0"/>
              <a:t>fruits</a:t>
            </a:r>
            <a:endParaRPr lang="en-B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00B4A89-201B-4782-9648-6F6F5502F3ED}"/>
                  </a:ext>
                </a:extLst>
              </p:cNvPr>
              <p:cNvSpPr>
                <a:spLocks noGrp="1"/>
              </p:cNvSpPr>
              <p:nvPr>
                <p:ph idx="1"/>
              </p:nvPr>
            </p:nvSpPr>
            <p:spPr>
              <a:xfrm>
                <a:off x="587141" y="1443789"/>
                <a:ext cx="11261557" cy="4995512"/>
              </a:xfrm>
            </p:spPr>
            <p:txBody>
              <a:bodyPr/>
              <a:lstStyle/>
              <a:p>
                <a:pPr algn="just"/>
                <a:endParaRPr lang="en-US" dirty="0"/>
              </a:p>
              <a:p>
                <a:pPr algn="just"/>
                <a:endParaRPr lang="en-US" dirty="0"/>
              </a:p>
              <a:p>
                <a:pPr algn="just"/>
                <a:endParaRPr lang="en-US" dirty="0"/>
              </a:p>
              <a:p>
                <a:pPr algn="just"/>
                <a:endParaRPr lang="en-US" dirty="0"/>
              </a:p>
              <a:p>
                <a:pPr algn="just"/>
                <a:endParaRPr lang="en-US" dirty="0"/>
              </a:p>
              <a:p>
                <a:pPr algn="just"/>
                <a:endParaRPr lang="en-US" dirty="0"/>
              </a:p>
              <a:p>
                <a:pPr algn="just"/>
                <a:endParaRPr lang="en-US" sz="300" dirty="0"/>
              </a:p>
              <a:p>
                <a:pPr algn="just"/>
                <a:r>
                  <a:rPr lang="en-US" dirty="0">
                    <a:solidFill>
                      <a:schemeClr val="bg1"/>
                    </a:solidFill>
                  </a:rPr>
                  <a:t>What is the probability to pick an </a:t>
                </a:r>
                <a:r>
                  <a:rPr lang="en-US" u="sng" dirty="0">
                    <a:solidFill>
                      <a:schemeClr val="bg1"/>
                    </a:solidFill>
                  </a:rPr>
                  <a:t>orange</a:t>
                </a:r>
                <a:r>
                  <a:rPr lang="en-US" dirty="0">
                    <a:solidFill>
                      <a:schemeClr val="bg1"/>
                    </a:solidFill>
                  </a:rPr>
                  <a:t> given that you’ve chosen </a:t>
                </a:r>
                <a:r>
                  <a:rPr lang="en-US" u="sng" dirty="0">
                    <a:solidFill>
                      <a:schemeClr val="bg1"/>
                    </a:solidFill>
                  </a:rPr>
                  <a:t>box A</a:t>
                </a:r>
                <a:r>
                  <a:rPr lang="en-US" dirty="0">
                    <a:solidFill>
                      <a:schemeClr val="bg1"/>
                    </a:solidFill>
                  </a:rPr>
                  <a:t>?</a:t>
                </a:r>
              </a:p>
              <a:p>
                <a:pPr marL="0" indent="0" algn="just">
                  <a:buNone/>
                </a:pPr>
                <a:endParaRPr lang="en-US" sz="900" dirty="0">
                  <a:solidFill>
                    <a:schemeClr val="bg1"/>
                  </a:solidFill>
                </a:endParaRPr>
              </a:p>
              <a:p>
                <a:pPr marL="0" indent="0" algn="just">
                  <a:buNone/>
                </a:pPr>
                <a14:m>
                  <m:oMathPara xmlns:m="http://schemas.openxmlformats.org/officeDocument/2006/math">
                    <m:oMathParaPr>
                      <m:jc m:val="centerGroup"/>
                    </m:oMathParaPr>
                    <m:oMath xmlns:m="http://schemas.openxmlformats.org/officeDocument/2006/math">
                      <m:r>
                        <a:rPr lang="en-US" i="1">
                          <a:solidFill>
                            <a:schemeClr val="bg1"/>
                          </a:solidFill>
                          <a:latin typeface="Cambria Math" panose="02040503050406030204" pitchFamily="18" charset="0"/>
                        </a:rPr>
                        <m:t>𝑃</m:t>
                      </m:r>
                      <m:d>
                        <m:dPr>
                          <m:ctrlPr>
                            <a:rPr lang="en-US" i="1">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𝑜𝑟𝑎𝑛𝑔𝑒</m:t>
                          </m:r>
                          <m:r>
                            <a:rPr lang="en-US" i="1">
                              <a:solidFill>
                                <a:schemeClr val="bg1"/>
                              </a:solidFill>
                              <a:latin typeface="Cambria Math" panose="02040503050406030204" pitchFamily="18" charset="0"/>
                            </a:rPr>
                            <m:t>|</m:t>
                          </m:r>
                          <m:r>
                            <a:rPr lang="en-US" i="1">
                              <a:solidFill>
                                <a:schemeClr val="bg1"/>
                              </a:solidFill>
                              <a:latin typeface="Cambria Math" panose="02040503050406030204" pitchFamily="18" charset="0"/>
                            </a:rPr>
                            <m:t>𝐴</m:t>
                          </m:r>
                        </m:e>
                      </m:d>
                      <m:r>
                        <a:rPr lang="en-US" i="1">
                          <a:solidFill>
                            <a:schemeClr val="bg1"/>
                          </a:solidFill>
                          <a:latin typeface="Cambria Math" panose="02040503050406030204" pitchFamily="18" charset="0"/>
                        </a:rPr>
                        <m:t>=</m:t>
                      </m:r>
                      <m:f>
                        <m:fPr>
                          <m:ctrlPr>
                            <a:rPr lang="en-US" i="1">
                              <a:solidFill>
                                <a:schemeClr val="bg1"/>
                              </a:solidFill>
                              <a:latin typeface="Cambria Math" panose="02040503050406030204" pitchFamily="18" charset="0"/>
                            </a:rPr>
                          </m:ctrlPr>
                        </m:fPr>
                        <m:num>
                          <m:r>
                            <a:rPr lang="en-US" i="1">
                              <a:solidFill>
                                <a:schemeClr val="bg1"/>
                              </a:solidFill>
                              <a:latin typeface="Cambria Math" panose="02040503050406030204" pitchFamily="18" charset="0"/>
                            </a:rPr>
                            <m:t>5</m:t>
                          </m:r>
                        </m:num>
                        <m:den>
                          <m:r>
                            <a:rPr lang="en-US" i="1">
                              <a:solidFill>
                                <a:schemeClr val="bg1"/>
                              </a:solidFill>
                              <a:latin typeface="Cambria Math" panose="02040503050406030204" pitchFamily="18" charset="0"/>
                            </a:rPr>
                            <m:t>10</m:t>
                          </m:r>
                        </m:den>
                      </m:f>
                      <m:r>
                        <a:rPr lang="en-US" i="1">
                          <a:solidFill>
                            <a:schemeClr val="bg1"/>
                          </a:solidFill>
                          <a:latin typeface="Cambria Math" panose="02040503050406030204" pitchFamily="18" charset="0"/>
                        </a:rPr>
                        <m:t>=0.5</m:t>
                      </m:r>
                    </m:oMath>
                  </m:oMathPara>
                </a14:m>
                <a:endParaRPr lang="en-BE" dirty="0">
                  <a:solidFill>
                    <a:schemeClr val="bg1"/>
                  </a:solidFill>
                </a:endParaRPr>
              </a:p>
              <a:p>
                <a:pPr marL="0" indent="0" algn="just">
                  <a:buNone/>
                </a:pPr>
                <a:endParaRPr lang="en-BE" dirty="0"/>
              </a:p>
            </p:txBody>
          </p:sp>
        </mc:Choice>
        <mc:Fallback xmlns="">
          <p:sp>
            <p:nvSpPr>
              <p:cNvPr id="3" name="Content Placeholder 2">
                <a:extLst>
                  <a:ext uri="{FF2B5EF4-FFF2-40B4-BE49-F238E27FC236}">
                    <a16:creationId xmlns:a16="http://schemas.microsoft.com/office/drawing/2014/main" id="{B00B4A89-201B-4782-9648-6F6F5502F3ED}"/>
                  </a:ext>
                </a:extLst>
              </p:cNvPr>
              <p:cNvSpPr>
                <a:spLocks noGrp="1" noRot="1" noChangeAspect="1" noMove="1" noResize="1" noEditPoints="1" noAdjustHandles="1" noChangeArrowheads="1" noChangeShapeType="1" noTextEdit="1"/>
              </p:cNvSpPr>
              <p:nvPr>
                <p:ph idx="1"/>
              </p:nvPr>
            </p:nvSpPr>
            <p:spPr>
              <a:xfrm>
                <a:off x="587141" y="1443789"/>
                <a:ext cx="11261557" cy="4995512"/>
              </a:xfrm>
              <a:blipFill>
                <a:blip r:embed="rId2"/>
                <a:stretch>
                  <a:fillRect l="-974"/>
                </a:stretch>
              </a:blipFill>
            </p:spPr>
            <p:txBody>
              <a:bodyPr/>
              <a:lstStyle/>
              <a:p>
                <a:r>
                  <a:rPr lang="en-BE">
                    <a:noFill/>
                  </a:rPr>
                  <a:t> </a:t>
                </a:r>
              </a:p>
            </p:txBody>
          </p:sp>
        </mc:Fallback>
      </mc:AlternateContent>
      <p:sp>
        <p:nvSpPr>
          <p:cNvPr id="4" name="Footer Placeholder 3">
            <a:extLst>
              <a:ext uri="{FF2B5EF4-FFF2-40B4-BE49-F238E27FC236}">
                <a16:creationId xmlns:a16="http://schemas.microsoft.com/office/drawing/2014/main" id="{2B955210-6E1C-4F53-9E00-90F5D3180AE9}"/>
              </a:ext>
            </a:extLst>
          </p:cNvPr>
          <p:cNvSpPr>
            <a:spLocks noGrp="1"/>
          </p:cNvSpPr>
          <p:nvPr>
            <p:ph type="ftr" sz="quarter" idx="11"/>
          </p:nvPr>
        </p:nvSpPr>
        <p:spPr/>
        <p:txBody>
          <a:bodyPr/>
          <a:lstStyle/>
          <a:p>
            <a:r>
              <a:rPr lang="en-US"/>
              <a:t>Elementary Combinatorics and Probability - March 2021</a:t>
            </a:r>
            <a:endParaRPr lang="en-BE"/>
          </a:p>
        </p:txBody>
      </p:sp>
      <p:sp>
        <p:nvSpPr>
          <p:cNvPr id="5" name="Slide Number Placeholder 4">
            <a:extLst>
              <a:ext uri="{FF2B5EF4-FFF2-40B4-BE49-F238E27FC236}">
                <a16:creationId xmlns:a16="http://schemas.microsoft.com/office/drawing/2014/main" id="{DD3B8377-99E3-4482-A8C2-9599A698DF1E}"/>
              </a:ext>
            </a:extLst>
          </p:cNvPr>
          <p:cNvSpPr>
            <a:spLocks noGrp="1"/>
          </p:cNvSpPr>
          <p:nvPr>
            <p:ph type="sldNum" sz="quarter" idx="12"/>
          </p:nvPr>
        </p:nvSpPr>
        <p:spPr/>
        <p:txBody>
          <a:bodyPr/>
          <a:lstStyle/>
          <a:p>
            <a:fld id="{08CF7B41-8972-4B54-B2ED-1FFF63F18177}" type="slidenum">
              <a:rPr lang="en-BE" smtClean="0"/>
              <a:t>30</a:t>
            </a:fld>
            <a:endParaRPr lang="en-BE"/>
          </a:p>
        </p:txBody>
      </p:sp>
      <p:grpSp>
        <p:nvGrpSpPr>
          <p:cNvPr id="32" name="Group 31">
            <a:extLst>
              <a:ext uri="{FF2B5EF4-FFF2-40B4-BE49-F238E27FC236}">
                <a16:creationId xmlns:a16="http://schemas.microsoft.com/office/drawing/2014/main" id="{81ACB355-2AA3-455C-B91A-403012F8F552}"/>
              </a:ext>
            </a:extLst>
          </p:cNvPr>
          <p:cNvGrpSpPr/>
          <p:nvPr/>
        </p:nvGrpSpPr>
        <p:grpSpPr>
          <a:xfrm>
            <a:off x="2493745" y="1341589"/>
            <a:ext cx="7488455" cy="3089709"/>
            <a:chOff x="2407118" y="2367814"/>
            <a:chExt cx="7488455" cy="3089709"/>
          </a:xfrm>
        </p:grpSpPr>
        <p:grpSp>
          <p:nvGrpSpPr>
            <p:cNvPr id="33" name="Group 32">
              <a:extLst>
                <a:ext uri="{FF2B5EF4-FFF2-40B4-BE49-F238E27FC236}">
                  <a16:creationId xmlns:a16="http://schemas.microsoft.com/office/drawing/2014/main" id="{BCCD956F-1DC8-4419-8D56-D145099616E7}"/>
                </a:ext>
              </a:extLst>
            </p:cNvPr>
            <p:cNvGrpSpPr/>
            <p:nvPr/>
          </p:nvGrpSpPr>
          <p:grpSpPr>
            <a:xfrm>
              <a:off x="2407118" y="2367814"/>
              <a:ext cx="3089709" cy="3089709"/>
              <a:chOff x="2407118" y="2367814"/>
              <a:chExt cx="3089709" cy="3089709"/>
            </a:xfrm>
          </p:grpSpPr>
          <p:sp>
            <p:nvSpPr>
              <p:cNvPr id="50" name="Rectangle 49">
                <a:extLst>
                  <a:ext uri="{FF2B5EF4-FFF2-40B4-BE49-F238E27FC236}">
                    <a16:creationId xmlns:a16="http://schemas.microsoft.com/office/drawing/2014/main" id="{0586C2E7-FED9-4D63-843C-94B3EB5F9EC7}"/>
                  </a:ext>
                </a:extLst>
              </p:cNvPr>
              <p:cNvSpPr/>
              <p:nvPr/>
            </p:nvSpPr>
            <p:spPr>
              <a:xfrm>
                <a:off x="2407118" y="2367814"/>
                <a:ext cx="3089709" cy="3089709"/>
              </a:xfrm>
              <a:prstGeom prst="rect">
                <a:avLst/>
              </a:prstGeom>
              <a:ln w="28575"/>
            </p:spPr>
            <p:style>
              <a:lnRef idx="2">
                <a:schemeClr val="accent2"/>
              </a:lnRef>
              <a:fillRef idx="1">
                <a:schemeClr val="lt1"/>
              </a:fillRef>
              <a:effectRef idx="0">
                <a:schemeClr val="accent2"/>
              </a:effectRef>
              <a:fontRef idx="minor">
                <a:schemeClr val="dk1"/>
              </a:fontRef>
            </p:style>
            <p:txBody>
              <a:bodyPr rtlCol="0" anchor="ctr"/>
              <a:lstStyle/>
              <a:p>
                <a:pPr algn="ctr"/>
                <a:endParaRPr lang="en-BE"/>
              </a:p>
            </p:txBody>
          </p:sp>
          <p:pic>
            <p:nvPicPr>
              <p:cNvPr id="51" name="Picture 50" descr="Background pattern&#10;&#10;Description automatically generated">
                <a:extLst>
                  <a:ext uri="{FF2B5EF4-FFF2-40B4-BE49-F238E27FC236}">
                    <a16:creationId xmlns:a16="http://schemas.microsoft.com/office/drawing/2014/main" id="{7A75748E-9EE1-42E7-9898-82FA4BFFDA10}"/>
                  </a:ext>
                </a:extLst>
              </p:cNvPr>
              <p:cNvPicPr>
                <a:picLocks noChangeAspect="1"/>
              </p:cNvPicPr>
              <p:nvPr/>
            </p:nvPicPr>
            <p:blipFill rotWithShape="1">
              <a:blip r:embed="rId3">
                <a:extLst>
                  <a:ext uri="{28A0092B-C50C-407E-A947-70E740481C1C}">
                    <a14:useLocalDpi xmlns:a14="http://schemas.microsoft.com/office/drawing/2010/main" val="0"/>
                  </a:ext>
                </a:extLst>
              </a:blip>
              <a:srcRect l="3522" t="1792" r="75830" b="70975"/>
              <a:stretch/>
            </p:blipFill>
            <p:spPr>
              <a:xfrm>
                <a:off x="2738461" y="2464067"/>
                <a:ext cx="586752" cy="683393"/>
              </a:xfrm>
              <a:prstGeom prst="rect">
                <a:avLst/>
              </a:prstGeom>
            </p:spPr>
          </p:pic>
          <p:pic>
            <p:nvPicPr>
              <p:cNvPr id="52" name="Picture 51" descr="Background pattern&#10;&#10;Description automatically generated">
                <a:extLst>
                  <a:ext uri="{FF2B5EF4-FFF2-40B4-BE49-F238E27FC236}">
                    <a16:creationId xmlns:a16="http://schemas.microsoft.com/office/drawing/2014/main" id="{8177E3B4-63B3-48CD-8E6B-A3710574536C}"/>
                  </a:ext>
                </a:extLst>
              </p:cNvPr>
              <p:cNvPicPr>
                <a:picLocks noChangeAspect="1"/>
              </p:cNvPicPr>
              <p:nvPr/>
            </p:nvPicPr>
            <p:blipFill rotWithShape="1">
              <a:blip r:embed="rId3">
                <a:extLst>
                  <a:ext uri="{28A0092B-C50C-407E-A947-70E740481C1C}">
                    <a14:useLocalDpi xmlns:a14="http://schemas.microsoft.com/office/drawing/2010/main" val="0"/>
                  </a:ext>
                </a:extLst>
              </a:blip>
              <a:srcRect l="74939" t="36727" r="2956" b="36865"/>
              <a:stretch/>
            </p:blipFill>
            <p:spPr>
              <a:xfrm>
                <a:off x="4726199" y="2516370"/>
                <a:ext cx="548640" cy="578785"/>
              </a:xfrm>
              <a:prstGeom prst="rect">
                <a:avLst/>
              </a:prstGeom>
            </p:spPr>
          </p:pic>
          <p:pic>
            <p:nvPicPr>
              <p:cNvPr id="53" name="Picture 52" descr="Background pattern&#10;&#10;Description automatically generated">
                <a:extLst>
                  <a:ext uri="{FF2B5EF4-FFF2-40B4-BE49-F238E27FC236}">
                    <a16:creationId xmlns:a16="http://schemas.microsoft.com/office/drawing/2014/main" id="{2B541849-5C83-40E2-89B1-764031821C64}"/>
                  </a:ext>
                </a:extLst>
              </p:cNvPr>
              <p:cNvPicPr>
                <a:picLocks noChangeAspect="1"/>
              </p:cNvPicPr>
              <p:nvPr/>
            </p:nvPicPr>
            <p:blipFill rotWithShape="1">
              <a:blip r:embed="rId3">
                <a:extLst>
                  <a:ext uri="{28A0092B-C50C-407E-A947-70E740481C1C}">
                    <a14:useLocalDpi xmlns:a14="http://schemas.microsoft.com/office/drawing/2010/main" val="0"/>
                  </a:ext>
                </a:extLst>
              </a:blip>
              <a:srcRect l="3522" t="1792" r="75830" b="70975"/>
              <a:stretch/>
            </p:blipFill>
            <p:spPr>
              <a:xfrm>
                <a:off x="2445085" y="3475990"/>
                <a:ext cx="586752" cy="683393"/>
              </a:xfrm>
              <a:prstGeom prst="rect">
                <a:avLst/>
              </a:prstGeom>
            </p:spPr>
          </p:pic>
          <p:pic>
            <p:nvPicPr>
              <p:cNvPr id="54" name="Picture 53" descr="Background pattern&#10;&#10;Description automatically generated">
                <a:extLst>
                  <a:ext uri="{FF2B5EF4-FFF2-40B4-BE49-F238E27FC236}">
                    <a16:creationId xmlns:a16="http://schemas.microsoft.com/office/drawing/2014/main" id="{FF6BFC77-A0B5-45FF-8846-81C6E9860A4D}"/>
                  </a:ext>
                </a:extLst>
              </p:cNvPr>
              <p:cNvPicPr>
                <a:picLocks noChangeAspect="1"/>
              </p:cNvPicPr>
              <p:nvPr/>
            </p:nvPicPr>
            <p:blipFill rotWithShape="1">
              <a:blip r:embed="rId3">
                <a:extLst>
                  <a:ext uri="{28A0092B-C50C-407E-A947-70E740481C1C}">
                    <a14:useLocalDpi xmlns:a14="http://schemas.microsoft.com/office/drawing/2010/main" val="0"/>
                  </a:ext>
                </a:extLst>
              </a:blip>
              <a:srcRect l="3522" t="1792" r="75830" b="70975"/>
              <a:stretch/>
            </p:blipFill>
            <p:spPr>
              <a:xfrm>
                <a:off x="3177528" y="3265369"/>
                <a:ext cx="586752" cy="683393"/>
              </a:xfrm>
              <a:prstGeom prst="rect">
                <a:avLst/>
              </a:prstGeom>
            </p:spPr>
          </p:pic>
          <p:pic>
            <p:nvPicPr>
              <p:cNvPr id="55" name="Picture 54" descr="Background pattern&#10;&#10;Description automatically generated">
                <a:extLst>
                  <a:ext uri="{FF2B5EF4-FFF2-40B4-BE49-F238E27FC236}">
                    <a16:creationId xmlns:a16="http://schemas.microsoft.com/office/drawing/2014/main" id="{8CA81FBB-7A97-4756-BFA2-E2EBDEB48B00}"/>
                  </a:ext>
                </a:extLst>
              </p:cNvPr>
              <p:cNvPicPr>
                <a:picLocks noChangeAspect="1"/>
              </p:cNvPicPr>
              <p:nvPr/>
            </p:nvPicPr>
            <p:blipFill rotWithShape="1">
              <a:blip r:embed="rId3">
                <a:extLst>
                  <a:ext uri="{28A0092B-C50C-407E-A947-70E740481C1C}">
                    <a14:useLocalDpi xmlns:a14="http://schemas.microsoft.com/office/drawing/2010/main" val="0"/>
                  </a:ext>
                </a:extLst>
              </a:blip>
              <a:srcRect l="3522" t="1792" r="75830" b="70975"/>
              <a:stretch/>
            </p:blipFill>
            <p:spPr>
              <a:xfrm>
                <a:off x="2884152" y="4277292"/>
                <a:ext cx="586752" cy="683393"/>
              </a:xfrm>
              <a:prstGeom prst="rect">
                <a:avLst/>
              </a:prstGeom>
            </p:spPr>
          </p:pic>
          <p:pic>
            <p:nvPicPr>
              <p:cNvPr id="56" name="Picture 55" descr="Background pattern&#10;&#10;Description automatically generated">
                <a:extLst>
                  <a:ext uri="{FF2B5EF4-FFF2-40B4-BE49-F238E27FC236}">
                    <a16:creationId xmlns:a16="http://schemas.microsoft.com/office/drawing/2014/main" id="{EF6BD32E-627F-4BAE-8BDA-FA4BDC96ACF3}"/>
                  </a:ext>
                </a:extLst>
              </p:cNvPr>
              <p:cNvPicPr>
                <a:picLocks noChangeAspect="1"/>
              </p:cNvPicPr>
              <p:nvPr/>
            </p:nvPicPr>
            <p:blipFill rotWithShape="1">
              <a:blip r:embed="rId3">
                <a:extLst>
                  <a:ext uri="{28A0092B-C50C-407E-A947-70E740481C1C}">
                    <a14:useLocalDpi xmlns:a14="http://schemas.microsoft.com/office/drawing/2010/main" val="0"/>
                  </a:ext>
                </a:extLst>
              </a:blip>
              <a:srcRect l="3522" t="1792" r="75830" b="70975"/>
              <a:stretch/>
            </p:blipFill>
            <p:spPr>
              <a:xfrm>
                <a:off x="3538670" y="4721188"/>
                <a:ext cx="586752" cy="683393"/>
              </a:xfrm>
              <a:prstGeom prst="rect">
                <a:avLst/>
              </a:prstGeom>
            </p:spPr>
          </p:pic>
          <p:pic>
            <p:nvPicPr>
              <p:cNvPr id="57" name="Picture 56" descr="Background pattern&#10;&#10;Description automatically generated">
                <a:extLst>
                  <a:ext uri="{FF2B5EF4-FFF2-40B4-BE49-F238E27FC236}">
                    <a16:creationId xmlns:a16="http://schemas.microsoft.com/office/drawing/2014/main" id="{77372722-D66B-427D-80ED-5C8F470B0A9F}"/>
                  </a:ext>
                </a:extLst>
              </p:cNvPr>
              <p:cNvPicPr>
                <a:picLocks noChangeAspect="1"/>
              </p:cNvPicPr>
              <p:nvPr/>
            </p:nvPicPr>
            <p:blipFill rotWithShape="1">
              <a:blip r:embed="rId3">
                <a:extLst>
                  <a:ext uri="{28A0092B-C50C-407E-A947-70E740481C1C}">
                    <a14:useLocalDpi xmlns:a14="http://schemas.microsoft.com/office/drawing/2010/main" val="0"/>
                  </a:ext>
                </a:extLst>
              </a:blip>
              <a:srcRect l="74939" t="36727" r="2956" b="36865"/>
              <a:stretch/>
            </p:blipFill>
            <p:spPr>
              <a:xfrm>
                <a:off x="4100362" y="3317672"/>
                <a:ext cx="548640" cy="578785"/>
              </a:xfrm>
              <a:prstGeom prst="rect">
                <a:avLst/>
              </a:prstGeom>
            </p:spPr>
          </p:pic>
          <p:pic>
            <p:nvPicPr>
              <p:cNvPr id="58" name="Picture 57" descr="Background pattern&#10;&#10;Description automatically generated">
                <a:extLst>
                  <a:ext uri="{FF2B5EF4-FFF2-40B4-BE49-F238E27FC236}">
                    <a16:creationId xmlns:a16="http://schemas.microsoft.com/office/drawing/2014/main" id="{684A32A9-A5DB-458D-98FC-683E312290DA}"/>
                  </a:ext>
                </a:extLst>
              </p:cNvPr>
              <p:cNvPicPr>
                <a:picLocks noChangeAspect="1"/>
              </p:cNvPicPr>
              <p:nvPr/>
            </p:nvPicPr>
            <p:blipFill rotWithShape="1">
              <a:blip r:embed="rId3">
                <a:extLst>
                  <a:ext uri="{28A0092B-C50C-407E-A947-70E740481C1C}">
                    <a14:useLocalDpi xmlns:a14="http://schemas.microsoft.com/office/drawing/2010/main" val="0"/>
                  </a:ext>
                </a:extLst>
              </a:blip>
              <a:srcRect l="74939" t="36727" r="2956" b="36865"/>
              <a:stretch/>
            </p:blipFill>
            <p:spPr>
              <a:xfrm>
                <a:off x="4837193" y="3341101"/>
                <a:ext cx="548640" cy="578785"/>
              </a:xfrm>
              <a:prstGeom prst="rect">
                <a:avLst/>
              </a:prstGeom>
            </p:spPr>
          </p:pic>
          <p:pic>
            <p:nvPicPr>
              <p:cNvPr id="59" name="Picture 58" descr="Background pattern&#10;&#10;Description automatically generated">
                <a:extLst>
                  <a:ext uri="{FF2B5EF4-FFF2-40B4-BE49-F238E27FC236}">
                    <a16:creationId xmlns:a16="http://schemas.microsoft.com/office/drawing/2014/main" id="{F04552B2-921B-435C-818B-EF496AC5C4FD}"/>
                  </a:ext>
                </a:extLst>
              </p:cNvPr>
              <p:cNvPicPr>
                <a:picLocks noChangeAspect="1"/>
              </p:cNvPicPr>
              <p:nvPr/>
            </p:nvPicPr>
            <p:blipFill rotWithShape="1">
              <a:blip r:embed="rId3">
                <a:extLst>
                  <a:ext uri="{28A0092B-C50C-407E-A947-70E740481C1C}">
                    <a14:useLocalDpi xmlns:a14="http://schemas.microsoft.com/office/drawing/2010/main" val="0"/>
                  </a:ext>
                </a:extLst>
              </a:blip>
              <a:srcRect l="74939" t="36727" r="2956" b="36865"/>
              <a:stretch/>
            </p:blipFill>
            <p:spPr>
              <a:xfrm>
                <a:off x="4451879" y="4040203"/>
                <a:ext cx="548640" cy="578785"/>
              </a:xfrm>
              <a:prstGeom prst="rect">
                <a:avLst/>
              </a:prstGeom>
            </p:spPr>
          </p:pic>
          <p:pic>
            <p:nvPicPr>
              <p:cNvPr id="60" name="Picture 59" descr="Background pattern&#10;&#10;Description automatically generated">
                <a:extLst>
                  <a:ext uri="{FF2B5EF4-FFF2-40B4-BE49-F238E27FC236}">
                    <a16:creationId xmlns:a16="http://schemas.microsoft.com/office/drawing/2014/main" id="{F08DEC88-FBA7-4096-B2D6-96957E4047A5}"/>
                  </a:ext>
                </a:extLst>
              </p:cNvPr>
              <p:cNvPicPr>
                <a:picLocks noChangeAspect="1"/>
              </p:cNvPicPr>
              <p:nvPr/>
            </p:nvPicPr>
            <p:blipFill rotWithShape="1">
              <a:blip r:embed="rId3">
                <a:extLst>
                  <a:ext uri="{28A0092B-C50C-407E-A947-70E740481C1C}">
                    <a14:useLocalDpi xmlns:a14="http://schemas.microsoft.com/office/drawing/2010/main" val="0"/>
                  </a:ext>
                </a:extLst>
              </a:blip>
              <a:srcRect l="74939" t="36727" r="2956" b="36865"/>
              <a:stretch/>
            </p:blipFill>
            <p:spPr>
              <a:xfrm>
                <a:off x="4774109" y="4818713"/>
                <a:ext cx="548640" cy="578785"/>
              </a:xfrm>
              <a:prstGeom prst="rect">
                <a:avLst/>
              </a:prstGeom>
            </p:spPr>
          </p:pic>
        </p:grpSp>
        <p:grpSp>
          <p:nvGrpSpPr>
            <p:cNvPr id="34" name="Group 33">
              <a:extLst>
                <a:ext uri="{FF2B5EF4-FFF2-40B4-BE49-F238E27FC236}">
                  <a16:creationId xmlns:a16="http://schemas.microsoft.com/office/drawing/2014/main" id="{903A3A46-D69C-4E71-ACAD-7C082D3CCA26}"/>
                </a:ext>
              </a:extLst>
            </p:cNvPr>
            <p:cNvGrpSpPr/>
            <p:nvPr/>
          </p:nvGrpSpPr>
          <p:grpSpPr>
            <a:xfrm>
              <a:off x="6805864" y="2367814"/>
              <a:ext cx="3089709" cy="3089709"/>
              <a:chOff x="6805864" y="2367814"/>
              <a:chExt cx="3089709" cy="3089709"/>
            </a:xfrm>
          </p:grpSpPr>
          <p:sp>
            <p:nvSpPr>
              <p:cNvPr id="37" name="Rectangle 36">
                <a:extLst>
                  <a:ext uri="{FF2B5EF4-FFF2-40B4-BE49-F238E27FC236}">
                    <a16:creationId xmlns:a16="http://schemas.microsoft.com/office/drawing/2014/main" id="{35A4C7C8-6686-4C5E-A75B-71AF11D6C1D2}"/>
                  </a:ext>
                </a:extLst>
              </p:cNvPr>
              <p:cNvSpPr/>
              <p:nvPr/>
            </p:nvSpPr>
            <p:spPr>
              <a:xfrm>
                <a:off x="6805864" y="2367814"/>
                <a:ext cx="3089709" cy="3089709"/>
              </a:xfrm>
              <a:prstGeom prst="rect">
                <a:avLst/>
              </a:prstGeom>
              <a:ln w="28575"/>
            </p:spPr>
            <p:style>
              <a:lnRef idx="2">
                <a:schemeClr val="accent2"/>
              </a:lnRef>
              <a:fillRef idx="1">
                <a:schemeClr val="lt1"/>
              </a:fillRef>
              <a:effectRef idx="0">
                <a:schemeClr val="accent2"/>
              </a:effectRef>
              <a:fontRef idx="minor">
                <a:schemeClr val="dk1"/>
              </a:fontRef>
            </p:style>
            <p:txBody>
              <a:bodyPr rtlCol="0" anchor="ctr"/>
              <a:lstStyle/>
              <a:p>
                <a:pPr algn="ctr"/>
                <a:endParaRPr lang="en-BE"/>
              </a:p>
            </p:txBody>
          </p:sp>
          <p:pic>
            <p:nvPicPr>
              <p:cNvPr id="38" name="Picture 37" descr="Background pattern&#10;&#10;Description automatically generated">
                <a:extLst>
                  <a:ext uri="{FF2B5EF4-FFF2-40B4-BE49-F238E27FC236}">
                    <a16:creationId xmlns:a16="http://schemas.microsoft.com/office/drawing/2014/main" id="{B95DFE34-69EB-4928-B767-3016A4FDE7CE}"/>
                  </a:ext>
                </a:extLst>
              </p:cNvPr>
              <p:cNvPicPr>
                <a:picLocks noChangeAspect="1"/>
              </p:cNvPicPr>
              <p:nvPr/>
            </p:nvPicPr>
            <p:blipFill rotWithShape="1">
              <a:blip r:embed="rId3">
                <a:extLst>
                  <a:ext uri="{28A0092B-C50C-407E-A947-70E740481C1C}">
                    <a14:useLocalDpi xmlns:a14="http://schemas.microsoft.com/office/drawing/2010/main" val="0"/>
                  </a:ext>
                </a:extLst>
              </a:blip>
              <a:srcRect l="34879" t="1243" r="36720" b="70424"/>
              <a:stretch/>
            </p:blipFill>
            <p:spPr>
              <a:xfrm>
                <a:off x="7486630" y="4607522"/>
                <a:ext cx="904753" cy="797059"/>
              </a:xfrm>
              <a:prstGeom prst="rect">
                <a:avLst/>
              </a:prstGeom>
            </p:spPr>
          </p:pic>
          <p:pic>
            <p:nvPicPr>
              <p:cNvPr id="39" name="Picture 38" descr="Background pattern&#10;&#10;Description automatically generated">
                <a:extLst>
                  <a:ext uri="{FF2B5EF4-FFF2-40B4-BE49-F238E27FC236}">
                    <a16:creationId xmlns:a16="http://schemas.microsoft.com/office/drawing/2014/main" id="{0291E08E-0C37-470C-9E47-366275106AB7}"/>
                  </a:ext>
                </a:extLst>
              </p:cNvPr>
              <p:cNvPicPr>
                <a:picLocks noChangeAspect="1"/>
              </p:cNvPicPr>
              <p:nvPr/>
            </p:nvPicPr>
            <p:blipFill rotWithShape="1">
              <a:blip r:embed="rId3">
                <a:extLst>
                  <a:ext uri="{28A0092B-C50C-407E-A947-70E740481C1C}">
                    <a14:useLocalDpi xmlns:a14="http://schemas.microsoft.com/office/drawing/2010/main" val="0"/>
                  </a:ext>
                </a:extLst>
              </a:blip>
              <a:srcRect l="3522" t="1792" r="75830" b="70975"/>
              <a:stretch/>
            </p:blipFill>
            <p:spPr>
              <a:xfrm>
                <a:off x="7231854" y="2445948"/>
                <a:ext cx="586752" cy="683393"/>
              </a:xfrm>
              <a:prstGeom prst="rect">
                <a:avLst/>
              </a:prstGeom>
            </p:spPr>
          </p:pic>
          <p:pic>
            <p:nvPicPr>
              <p:cNvPr id="40" name="Picture 39" descr="Background pattern&#10;&#10;Description automatically generated">
                <a:extLst>
                  <a:ext uri="{FF2B5EF4-FFF2-40B4-BE49-F238E27FC236}">
                    <a16:creationId xmlns:a16="http://schemas.microsoft.com/office/drawing/2014/main" id="{B8B12FDC-A3A6-4C0D-9519-9F5A735BB336}"/>
                  </a:ext>
                </a:extLst>
              </p:cNvPr>
              <p:cNvPicPr>
                <a:picLocks noChangeAspect="1"/>
              </p:cNvPicPr>
              <p:nvPr/>
            </p:nvPicPr>
            <p:blipFill rotWithShape="1">
              <a:blip r:embed="rId3">
                <a:extLst>
                  <a:ext uri="{28A0092B-C50C-407E-A947-70E740481C1C}">
                    <a14:useLocalDpi xmlns:a14="http://schemas.microsoft.com/office/drawing/2010/main" val="0"/>
                  </a:ext>
                </a:extLst>
              </a:blip>
              <a:srcRect l="3522" t="1792" r="75830" b="70975"/>
              <a:stretch/>
            </p:blipFill>
            <p:spPr>
              <a:xfrm>
                <a:off x="6938478" y="3457871"/>
                <a:ext cx="586752" cy="683393"/>
              </a:xfrm>
              <a:prstGeom prst="rect">
                <a:avLst/>
              </a:prstGeom>
            </p:spPr>
          </p:pic>
          <p:pic>
            <p:nvPicPr>
              <p:cNvPr id="41" name="Picture 40" descr="Background pattern&#10;&#10;Description automatically generated">
                <a:extLst>
                  <a:ext uri="{FF2B5EF4-FFF2-40B4-BE49-F238E27FC236}">
                    <a16:creationId xmlns:a16="http://schemas.microsoft.com/office/drawing/2014/main" id="{F9BA1C1B-ACFC-434D-8468-AB5A6F3DBBA1}"/>
                  </a:ext>
                </a:extLst>
              </p:cNvPr>
              <p:cNvPicPr>
                <a:picLocks noChangeAspect="1"/>
              </p:cNvPicPr>
              <p:nvPr/>
            </p:nvPicPr>
            <p:blipFill rotWithShape="1">
              <a:blip r:embed="rId3">
                <a:extLst>
                  <a:ext uri="{28A0092B-C50C-407E-A947-70E740481C1C}">
                    <a14:useLocalDpi xmlns:a14="http://schemas.microsoft.com/office/drawing/2010/main" val="0"/>
                  </a:ext>
                </a:extLst>
              </a:blip>
              <a:srcRect l="3522" t="1792" r="75830" b="70975"/>
              <a:stretch/>
            </p:blipFill>
            <p:spPr>
              <a:xfrm>
                <a:off x="7670921" y="3247250"/>
                <a:ext cx="586752" cy="683393"/>
              </a:xfrm>
              <a:prstGeom prst="rect">
                <a:avLst/>
              </a:prstGeom>
            </p:spPr>
          </p:pic>
          <p:pic>
            <p:nvPicPr>
              <p:cNvPr id="42" name="Picture 41" descr="Background pattern&#10;&#10;Description automatically generated">
                <a:extLst>
                  <a:ext uri="{FF2B5EF4-FFF2-40B4-BE49-F238E27FC236}">
                    <a16:creationId xmlns:a16="http://schemas.microsoft.com/office/drawing/2014/main" id="{32E3F93C-1D9F-4982-880A-F7234F3E5F1C}"/>
                  </a:ext>
                </a:extLst>
              </p:cNvPr>
              <p:cNvPicPr>
                <a:picLocks noChangeAspect="1"/>
              </p:cNvPicPr>
              <p:nvPr/>
            </p:nvPicPr>
            <p:blipFill rotWithShape="1">
              <a:blip r:embed="rId3">
                <a:extLst>
                  <a:ext uri="{28A0092B-C50C-407E-A947-70E740481C1C}">
                    <a14:useLocalDpi xmlns:a14="http://schemas.microsoft.com/office/drawing/2010/main" val="0"/>
                  </a:ext>
                </a:extLst>
              </a:blip>
              <a:srcRect l="74939" t="36727" r="2956" b="36865"/>
              <a:stretch/>
            </p:blipFill>
            <p:spPr>
              <a:xfrm>
                <a:off x="9087281" y="2496488"/>
                <a:ext cx="548640" cy="578785"/>
              </a:xfrm>
              <a:prstGeom prst="rect">
                <a:avLst/>
              </a:prstGeom>
            </p:spPr>
          </p:pic>
          <p:pic>
            <p:nvPicPr>
              <p:cNvPr id="43" name="Picture 42" descr="Background pattern&#10;&#10;Description automatically generated">
                <a:extLst>
                  <a:ext uri="{FF2B5EF4-FFF2-40B4-BE49-F238E27FC236}">
                    <a16:creationId xmlns:a16="http://schemas.microsoft.com/office/drawing/2014/main" id="{6005C1A8-8ABF-45AB-A93B-1CF80E48D38A}"/>
                  </a:ext>
                </a:extLst>
              </p:cNvPr>
              <p:cNvPicPr>
                <a:picLocks noChangeAspect="1"/>
              </p:cNvPicPr>
              <p:nvPr/>
            </p:nvPicPr>
            <p:blipFill rotWithShape="1">
              <a:blip r:embed="rId3">
                <a:extLst>
                  <a:ext uri="{28A0092B-C50C-407E-A947-70E740481C1C}">
                    <a14:useLocalDpi xmlns:a14="http://schemas.microsoft.com/office/drawing/2010/main" val="0"/>
                  </a:ext>
                </a:extLst>
              </a:blip>
              <a:srcRect l="74939" t="36727" r="2956" b="36865"/>
              <a:stretch/>
            </p:blipFill>
            <p:spPr>
              <a:xfrm>
                <a:off x="8463314" y="3621997"/>
                <a:ext cx="548640" cy="578785"/>
              </a:xfrm>
              <a:prstGeom prst="rect">
                <a:avLst/>
              </a:prstGeom>
            </p:spPr>
          </p:pic>
          <p:pic>
            <p:nvPicPr>
              <p:cNvPr id="44" name="Picture 43" descr="Background pattern&#10;&#10;Description automatically generated">
                <a:extLst>
                  <a:ext uri="{FF2B5EF4-FFF2-40B4-BE49-F238E27FC236}">
                    <a16:creationId xmlns:a16="http://schemas.microsoft.com/office/drawing/2014/main" id="{8F43EEBB-77EC-4AC7-A0AC-3BE510ED929C}"/>
                  </a:ext>
                </a:extLst>
              </p:cNvPr>
              <p:cNvPicPr>
                <a:picLocks noChangeAspect="1"/>
              </p:cNvPicPr>
              <p:nvPr/>
            </p:nvPicPr>
            <p:blipFill rotWithShape="1">
              <a:blip r:embed="rId3">
                <a:extLst>
                  <a:ext uri="{28A0092B-C50C-407E-A947-70E740481C1C}">
                    <a14:useLocalDpi xmlns:a14="http://schemas.microsoft.com/office/drawing/2010/main" val="0"/>
                  </a:ext>
                </a:extLst>
              </a:blip>
              <a:srcRect l="74939" t="36727" r="2956" b="36865"/>
              <a:stretch/>
            </p:blipFill>
            <p:spPr>
              <a:xfrm>
                <a:off x="9198275" y="3321219"/>
                <a:ext cx="548640" cy="578785"/>
              </a:xfrm>
              <a:prstGeom prst="rect">
                <a:avLst/>
              </a:prstGeom>
            </p:spPr>
          </p:pic>
          <p:pic>
            <p:nvPicPr>
              <p:cNvPr id="45" name="Picture 44" descr="Background pattern&#10;&#10;Description automatically generated">
                <a:extLst>
                  <a:ext uri="{FF2B5EF4-FFF2-40B4-BE49-F238E27FC236}">
                    <a16:creationId xmlns:a16="http://schemas.microsoft.com/office/drawing/2014/main" id="{39455F6E-ED0B-4491-8D51-3B3B928A572C}"/>
                  </a:ext>
                </a:extLst>
              </p:cNvPr>
              <p:cNvPicPr>
                <a:picLocks noChangeAspect="1"/>
              </p:cNvPicPr>
              <p:nvPr/>
            </p:nvPicPr>
            <p:blipFill rotWithShape="1">
              <a:blip r:embed="rId3">
                <a:extLst>
                  <a:ext uri="{28A0092B-C50C-407E-A947-70E740481C1C}">
                    <a14:useLocalDpi xmlns:a14="http://schemas.microsoft.com/office/drawing/2010/main" val="0"/>
                  </a:ext>
                </a:extLst>
              </a:blip>
              <a:srcRect l="74939" t="36727" r="2956" b="36865"/>
              <a:stretch/>
            </p:blipFill>
            <p:spPr>
              <a:xfrm>
                <a:off x="8544291" y="4484099"/>
                <a:ext cx="548640" cy="578785"/>
              </a:xfrm>
              <a:prstGeom prst="rect">
                <a:avLst/>
              </a:prstGeom>
            </p:spPr>
          </p:pic>
          <p:pic>
            <p:nvPicPr>
              <p:cNvPr id="46" name="Picture 45" descr="Background pattern&#10;&#10;Description automatically generated">
                <a:extLst>
                  <a:ext uri="{FF2B5EF4-FFF2-40B4-BE49-F238E27FC236}">
                    <a16:creationId xmlns:a16="http://schemas.microsoft.com/office/drawing/2014/main" id="{1264DBF0-AE92-4805-A7E3-CFD65F280910}"/>
                  </a:ext>
                </a:extLst>
              </p:cNvPr>
              <p:cNvPicPr>
                <a:picLocks noChangeAspect="1"/>
              </p:cNvPicPr>
              <p:nvPr/>
            </p:nvPicPr>
            <p:blipFill rotWithShape="1">
              <a:blip r:embed="rId3">
                <a:extLst>
                  <a:ext uri="{28A0092B-C50C-407E-A947-70E740481C1C}">
                    <a14:useLocalDpi xmlns:a14="http://schemas.microsoft.com/office/drawing/2010/main" val="0"/>
                  </a:ext>
                </a:extLst>
              </a:blip>
              <a:srcRect l="74939" t="36727" r="2956" b="36865"/>
              <a:stretch/>
            </p:blipFill>
            <p:spPr>
              <a:xfrm>
                <a:off x="8443994" y="2854394"/>
                <a:ext cx="548640" cy="578785"/>
              </a:xfrm>
              <a:prstGeom prst="rect">
                <a:avLst/>
              </a:prstGeom>
            </p:spPr>
          </p:pic>
          <p:pic>
            <p:nvPicPr>
              <p:cNvPr id="47" name="Picture 46" descr="Background pattern&#10;&#10;Description automatically generated">
                <a:extLst>
                  <a:ext uri="{FF2B5EF4-FFF2-40B4-BE49-F238E27FC236}">
                    <a16:creationId xmlns:a16="http://schemas.microsoft.com/office/drawing/2014/main" id="{50949F6D-C570-49B4-8127-EC80A9AF2D05}"/>
                  </a:ext>
                </a:extLst>
              </p:cNvPr>
              <p:cNvPicPr>
                <a:picLocks noChangeAspect="1"/>
              </p:cNvPicPr>
              <p:nvPr/>
            </p:nvPicPr>
            <p:blipFill rotWithShape="1">
              <a:blip r:embed="rId3">
                <a:extLst>
                  <a:ext uri="{28A0092B-C50C-407E-A947-70E740481C1C}">
                    <a14:useLocalDpi xmlns:a14="http://schemas.microsoft.com/office/drawing/2010/main" val="0"/>
                  </a:ext>
                </a:extLst>
              </a:blip>
              <a:srcRect l="74939" t="36727" r="2956" b="36865"/>
              <a:stretch/>
            </p:blipFill>
            <p:spPr>
              <a:xfrm>
                <a:off x="9234005" y="4028678"/>
                <a:ext cx="548640" cy="578785"/>
              </a:xfrm>
              <a:prstGeom prst="rect">
                <a:avLst/>
              </a:prstGeom>
            </p:spPr>
          </p:pic>
          <p:pic>
            <p:nvPicPr>
              <p:cNvPr id="48" name="Picture 47" descr="Background pattern&#10;&#10;Description automatically generated">
                <a:extLst>
                  <a:ext uri="{FF2B5EF4-FFF2-40B4-BE49-F238E27FC236}">
                    <a16:creationId xmlns:a16="http://schemas.microsoft.com/office/drawing/2014/main" id="{AA3C79B8-EBF0-4CA9-A1C5-58764502BE7B}"/>
                  </a:ext>
                </a:extLst>
              </p:cNvPr>
              <p:cNvPicPr>
                <a:picLocks noChangeAspect="1"/>
              </p:cNvPicPr>
              <p:nvPr/>
            </p:nvPicPr>
            <p:blipFill rotWithShape="1">
              <a:blip r:embed="rId3">
                <a:extLst>
                  <a:ext uri="{28A0092B-C50C-407E-A947-70E740481C1C}">
                    <a14:useLocalDpi xmlns:a14="http://schemas.microsoft.com/office/drawing/2010/main" val="0"/>
                  </a:ext>
                </a:extLst>
              </a:blip>
              <a:srcRect l="74939" t="36727" r="2956" b="36865"/>
              <a:stretch/>
            </p:blipFill>
            <p:spPr>
              <a:xfrm>
                <a:off x="9291975" y="4815172"/>
                <a:ext cx="548640" cy="578785"/>
              </a:xfrm>
              <a:prstGeom prst="rect">
                <a:avLst/>
              </a:prstGeom>
            </p:spPr>
          </p:pic>
          <p:pic>
            <p:nvPicPr>
              <p:cNvPr id="49" name="Picture 48" descr="Background pattern&#10;&#10;Description automatically generated">
                <a:extLst>
                  <a:ext uri="{FF2B5EF4-FFF2-40B4-BE49-F238E27FC236}">
                    <a16:creationId xmlns:a16="http://schemas.microsoft.com/office/drawing/2014/main" id="{A54F9E64-6D49-455E-A45E-60B87FF445EC}"/>
                  </a:ext>
                </a:extLst>
              </p:cNvPr>
              <p:cNvPicPr>
                <a:picLocks noChangeAspect="1"/>
              </p:cNvPicPr>
              <p:nvPr/>
            </p:nvPicPr>
            <p:blipFill rotWithShape="1">
              <a:blip r:embed="rId3">
                <a:extLst>
                  <a:ext uri="{28A0092B-C50C-407E-A947-70E740481C1C}">
                    <a14:useLocalDpi xmlns:a14="http://schemas.microsoft.com/office/drawing/2010/main" val="0"/>
                  </a:ext>
                </a:extLst>
              </a:blip>
              <a:srcRect l="34879" t="1243" r="36720" b="70424"/>
              <a:stretch/>
            </p:blipFill>
            <p:spPr>
              <a:xfrm>
                <a:off x="6948247" y="4203823"/>
                <a:ext cx="904753" cy="797059"/>
              </a:xfrm>
              <a:prstGeom prst="rect">
                <a:avLst/>
              </a:prstGeom>
            </p:spPr>
          </p:pic>
        </p:grpSp>
        <p:sp>
          <p:nvSpPr>
            <p:cNvPr id="35" name="TextBox 34">
              <a:extLst>
                <a:ext uri="{FF2B5EF4-FFF2-40B4-BE49-F238E27FC236}">
                  <a16:creationId xmlns:a16="http://schemas.microsoft.com/office/drawing/2014/main" id="{E47FC1FE-513A-4816-9DA0-6B0D3E6D24F0}"/>
                </a:ext>
              </a:extLst>
            </p:cNvPr>
            <p:cNvSpPr txBox="1"/>
            <p:nvPr/>
          </p:nvSpPr>
          <p:spPr>
            <a:xfrm>
              <a:off x="3504628" y="2490498"/>
              <a:ext cx="884722" cy="584775"/>
            </a:xfrm>
            <a:prstGeom prst="rect">
              <a:avLst/>
            </a:prstGeom>
            <a:noFill/>
          </p:spPr>
          <p:txBody>
            <a:bodyPr wrap="square" rtlCol="0">
              <a:spAutoFit/>
            </a:bodyPr>
            <a:lstStyle/>
            <a:p>
              <a:pPr algn="ctr"/>
              <a:r>
                <a:rPr lang="en-US" sz="3200" b="1" dirty="0">
                  <a:solidFill>
                    <a:srgbClr val="C00000"/>
                  </a:solidFill>
                </a:rPr>
                <a:t>A</a:t>
              </a:r>
              <a:endParaRPr lang="en-BE" b="1" dirty="0">
                <a:solidFill>
                  <a:srgbClr val="C00000"/>
                </a:solidFill>
              </a:endParaRPr>
            </a:p>
          </p:txBody>
        </p:sp>
        <p:sp>
          <p:nvSpPr>
            <p:cNvPr id="36" name="TextBox 35">
              <a:extLst>
                <a:ext uri="{FF2B5EF4-FFF2-40B4-BE49-F238E27FC236}">
                  <a16:creationId xmlns:a16="http://schemas.microsoft.com/office/drawing/2014/main" id="{5C8448AA-361A-4219-96AB-7C2B19AF7BC4}"/>
                </a:ext>
              </a:extLst>
            </p:cNvPr>
            <p:cNvSpPr txBox="1"/>
            <p:nvPr/>
          </p:nvSpPr>
          <p:spPr>
            <a:xfrm>
              <a:off x="7906986" y="2471252"/>
              <a:ext cx="884722" cy="584775"/>
            </a:xfrm>
            <a:prstGeom prst="rect">
              <a:avLst/>
            </a:prstGeom>
            <a:noFill/>
          </p:spPr>
          <p:txBody>
            <a:bodyPr wrap="square" rtlCol="0">
              <a:spAutoFit/>
            </a:bodyPr>
            <a:lstStyle/>
            <a:p>
              <a:pPr algn="ctr"/>
              <a:r>
                <a:rPr lang="en-US" sz="3200" b="1" dirty="0">
                  <a:solidFill>
                    <a:srgbClr val="C00000"/>
                  </a:solidFill>
                </a:rPr>
                <a:t>B</a:t>
              </a:r>
              <a:endParaRPr lang="en-BE" b="1" dirty="0">
                <a:solidFill>
                  <a:srgbClr val="C00000"/>
                </a:solidFill>
              </a:endParaRPr>
            </a:p>
          </p:txBody>
        </p:sp>
      </p:grpSp>
    </p:spTree>
    <p:extLst>
      <p:ext uri="{BB962C8B-B14F-4D97-AF65-F5344CB8AC3E}">
        <p14:creationId xmlns:p14="http://schemas.microsoft.com/office/powerpoint/2010/main" val="5679562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8F8ED2-04B7-4A12-B45C-B9511B2FFDAA}"/>
              </a:ext>
            </a:extLst>
          </p:cNvPr>
          <p:cNvSpPr>
            <a:spLocks noGrp="1"/>
          </p:cNvSpPr>
          <p:nvPr>
            <p:ph type="title"/>
          </p:nvPr>
        </p:nvSpPr>
        <p:spPr/>
        <p:txBody>
          <a:bodyPr/>
          <a:lstStyle/>
          <a:p>
            <a:r>
              <a:rPr lang="en-US" dirty="0"/>
              <a:t>fruits</a:t>
            </a:r>
            <a:endParaRPr lang="en-B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00B4A89-201B-4782-9648-6F6F5502F3ED}"/>
                  </a:ext>
                </a:extLst>
              </p:cNvPr>
              <p:cNvSpPr>
                <a:spLocks noGrp="1"/>
              </p:cNvSpPr>
              <p:nvPr>
                <p:ph idx="1"/>
              </p:nvPr>
            </p:nvSpPr>
            <p:spPr>
              <a:xfrm>
                <a:off x="587141" y="1443789"/>
                <a:ext cx="11261557" cy="4995512"/>
              </a:xfrm>
            </p:spPr>
            <p:txBody>
              <a:bodyPr/>
              <a:lstStyle/>
              <a:p>
                <a:pPr algn="just"/>
                <a:endParaRPr lang="en-US" dirty="0"/>
              </a:p>
              <a:p>
                <a:pPr algn="just"/>
                <a:endParaRPr lang="en-US" dirty="0"/>
              </a:p>
              <a:p>
                <a:pPr algn="just"/>
                <a:endParaRPr lang="en-US" dirty="0"/>
              </a:p>
              <a:p>
                <a:pPr algn="just"/>
                <a:endParaRPr lang="en-US" dirty="0"/>
              </a:p>
              <a:p>
                <a:pPr algn="just"/>
                <a:endParaRPr lang="en-US" dirty="0"/>
              </a:p>
              <a:p>
                <a:pPr algn="just"/>
                <a:endParaRPr lang="en-US" dirty="0"/>
              </a:p>
              <a:p>
                <a:pPr algn="just"/>
                <a:endParaRPr lang="en-US" sz="300" dirty="0"/>
              </a:p>
              <a:p>
                <a:pPr algn="just"/>
                <a:r>
                  <a:rPr lang="en-US" dirty="0"/>
                  <a:t>What is the probability to pick an </a:t>
                </a:r>
                <a:r>
                  <a:rPr lang="en-US" u="sng" dirty="0"/>
                  <a:t>orange</a:t>
                </a:r>
                <a:r>
                  <a:rPr lang="en-US" dirty="0"/>
                  <a:t> given that you’ve chosen </a:t>
                </a:r>
                <a:r>
                  <a:rPr lang="en-US" u="sng" dirty="0"/>
                  <a:t>box A</a:t>
                </a:r>
                <a:r>
                  <a:rPr lang="en-US" dirty="0"/>
                  <a:t>?</a:t>
                </a:r>
              </a:p>
              <a:p>
                <a:pPr marL="0" indent="0" algn="just">
                  <a:buNone/>
                </a:pPr>
                <a:endParaRPr lang="en-US" sz="900" dirty="0"/>
              </a:p>
              <a:p>
                <a:pPr marL="0" indent="0" algn="just">
                  <a:buNone/>
                </a:pPr>
                <a14:m>
                  <m:oMathPara xmlns:m="http://schemas.openxmlformats.org/officeDocument/2006/math">
                    <m:oMathParaPr>
                      <m:jc m:val="centerGroup"/>
                    </m:oMathParaPr>
                    <m:oMath xmlns:m="http://schemas.openxmlformats.org/officeDocument/2006/math">
                      <m:r>
                        <a:rPr lang="en-US" i="1" smtClean="0">
                          <a:solidFill>
                            <a:schemeClr val="bg1"/>
                          </a:solidFill>
                          <a:latin typeface="Cambria Math" panose="02040503050406030204" pitchFamily="18" charset="0"/>
                        </a:rPr>
                        <m:t>𝑃</m:t>
                      </m:r>
                      <m:d>
                        <m:dPr>
                          <m:ctrlPr>
                            <a:rPr lang="en-US" i="1">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𝑜𝑟𝑎𝑛𝑔𝑒</m:t>
                          </m:r>
                          <m:r>
                            <a:rPr lang="en-US" i="1">
                              <a:solidFill>
                                <a:schemeClr val="bg1"/>
                              </a:solidFill>
                              <a:latin typeface="Cambria Math" panose="02040503050406030204" pitchFamily="18" charset="0"/>
                            </a:rPr>
                            <m:t>|</m:t>
                          </m:r>
                          <m:r>
                            <a:rPr lang="en-US" i="1">
                              <a:solidFill>
                                <a:schemeClr val="bg1"/>
                              </a:solidFill>
                              <a:latin typeface="Cambria Math" panose="02040503050406030204" pitchFamily="18" charset="0"/>
                            </a:rPr>
                            <m:t>𝐴</m:t>
                          </m:r>
                        </m:e>
                      </m:d>
                      <m:r>
                        <a:rPr lang="en-US" i="1">
                          <a:solidFill>
                            <a:schemeClr val="bg1"/>
                          </a:solidFill>
                          <a:latin typeface="Cambria Math" panose="02040503050406030204" pitchFamily="18" charset="0"/>
                        </a:rPr>
                        <m:t>=</m:t>
                      </m:r>
                      <m:f>
                        <m:fPr>
                          <m:ctrlPr>
                            <a:rPr lang="en-US" i="1" smtClean="0">
                              <a:solidFill>
                                <a:schemeClr val="bg1"/>
                              </a:solidFill>
                              <a:latin typeface="Cambria Math" panose="02040503050406030204" pitchFamily="18" charset="0"/>
                            </a:rPr>
                          </m:ctrlPr>
                        </m:fPr>
                        <m:num>
                          <m:r>
                            <a:rPr lang="en-US" i="1">
                              <a:solidFill>
                                <a:schemeClr val="bg1"/>
                              </a:solidFill>
                              <a:latin typeface="Cambria Math" panose="02040503050406030204" pitchFamily="18" charset="0"/>
                            </a:rPr>
                            <m:t>5</m:t>
                          </m:r>
                        </m:num>
                        <m:den>
                          <m:r>
                            <a:rPr lang="en-US" i="1">
                              <a:solidFill>
                                <a:schemeClr val="bg1"/>
                              </a:solidFill>
                              <a:latin typeface="Cambria Math" panose="02040503050406030204" pitchFamily="18" charset="0"/>
                            </a:rPr>
                            <m:t>10</m:t>
                          </m:r>
                        </m:den>
                      </m:f>
                      <m:r>
                        <a:rPr lang="en-US" i="1">
                          <a:solidFill>
                            <a:schemeClr val="bg1"/>
                          </a:solidFill>
                          <a:latin typeface="Cambria Math" panose="02040503050406030204" pitchFamily="18" charset="0"/>
                        </a:rPr>
                        <m:t>=0.5</m:t>
                      </m:r>
                    </m:oMath>
                  </m:oMathPara>
                </a14:m>
                <a:endParaRPr lang="en-BE" dirty="0">
                  <a:solidFill>
                    <a:schemeClr val="bg1"/>
                  </a:solidFill>
                </a:endParaRPr>
              </a:p>
              <a:p>
                <a:pPr marL="0" indent="0" algn="just">
                  <a:buNone/>
                </a:pPr>
                <a:endParaRPr lang="en-BE" dirty="0"/>
              </a:p>
            </p:txBody>
          </p:sp>
        </mc:Choice>
        <mc:Fallback xmlns="">
          <p:sp>
            <p:nvSpPr>
              <p:cNvPr id="3" name="Content Placeholder 2">
                <a:extLst>
                  <a:ext uri="{FF2B5EF4-FFF2-40B4-BE49-F238E27FC236}">
                    <a16:creationId xmlns:a16="http://schemas.microsoft.com/office/drawing/2014/main" id="{B00B4A89-201B-4782-9648-6F6F5502F3ED}"/>
                  </a:ext>
                </a:extLst>
              </p:cNvPr>
              <p:cNvSpPr>
                <a:spLocks noGrp="1" noRot="1" noChangeAspect="1" noMove="1" noResize="1" noEditPoints="1" noAdjustHandles="1" noChangeArrowheads="1" noChangeShapeType="1" noTextEdit="1"/>
              </p:cNvSpPr>
              <p:nvPr>
                <p:ph idx="1"/>
              </p:nvPr>
            </p:nvSpPr>
            <p:spPr>
              <a:xfrm>
                <a:off x="587141" y="1443789"/>
                <a:ext cx="11261557" cy="4995512"/>
              </a:xfrm>
              <a:blipFill>
                <a:blip r:embed="rId2"/>
                <a:stretch>
                  <a:fillRect l="-974"/>
                </a:stretch>
              </a:blipFill>
            </p:spPr>
            <p:txBody>
              <a:bodyPr/>
              <a:lstStyle/>
              <a:p>
                <a:r>
                  <a:rPr lang="en-BE">
                    <a:noFill/>
                  </a:rPr>
                  <a:t> </a:t>
                </a:r>
              </a:p>
            </p:txBody>
          </p:sp>
        </mc:Fallback>
      </mc:AlternateContent>
      <p:sp>
        <p:nvSpPr>
          <p:cNvPr id="4" name="Footer Placeholder 3">
            <a:extLst>
              <a:ext uri="{FF2B5EF4-FFF2-40B4-BE49-F238E27FC236}">
                <a16:creationId xmlns:a16="http://schemas.microsoft.com/office/drawing/2014/main" id="{2B955210-6E1C-4F53-9E00-90F5D3180AE9}"/>
              </a:ext>
            </a:extLst>
          </p:cNvPr>
          <p:cNvSpPr>
            <a:spLocks noGrp="1"/>
          </p:cNvSpPr>
          <p:nvPr>
            <p:ph type="ftr" sz="quarter" idx="11"/>
          </p:nvPr>
        </p:nvSpPr>
        <p:spPr/>
        <p:txBody>
          <a:bodyPr/>
          <a:lstStyle/>
          <a:p>
            <a:r>
              <a:rPr lang="en-US"/>
              <a:t>Elementary Combinatorics and Probability - March 2021</a:t>
            </a:r>
            <a:endParaRPr lang="en-BE"/>
          </a:p>
        </p:txBody>
      </p:sp>
      <p:sp>
        <p:nvSpPr>
          <p:cNvPr id="5" name="Slide Number Placeholder 4">
            <a:extLst>
              <a:ext uri="{FF2B5EF4-FFF2-40B4-BE49-F238E27FC236}">
                <a16:creationId xmlns:a16="http://schemas.microsoft.com/office/drawing/2014/main" id="{DD3B8377-99E3-4482-A8C2-9599A698DF1E}"/>
              </a:ext>
            </a:extLst>
          </p:cNvPr>
          <p:cNvSpPr>
            <a:spLocks noGrp="1"/>
          </p:cNvSpPr>
          <p:nvPr>
            <p:ph type="sldNum" sz="quarter" idx="12"/>
          </p:nvPr>
        </p:nvSpPr>
        <p:spPr/>
        <p:txBody>
          <a:bodyPr/>
          <a:lstStyle/>
          <a:p>
            <a:fld id="{08CF7B41-8972-4B54-B2ED-1FFF63F18177}" type="slidenum">
              <a:rPr lang="en-BE" smtClean="0"/>
              <a:t>31</a:t>
            </a:fld>
            <a:endParaRPr lang="en-BE"/>
          </a:p>
        </p:txBody>
      </p:sp>
      <p:grpSp>
        <p:nvGrpSpPr>
          <p:cNvPr id="32" name="Group 31">
            <a:extLst>
              <a:ext uri="{FF2B5EF4-FFF2-40B4-BE49-F238E27FC236}">
                <a16:creationId xmlns:a16="http://schemas.microsoft.com/office/drawing/2014/main" id="{81ACB355-2AA3-455C-B91A-403012F8F552}"/>
              </a:ext>
            </a:extLst>
          </p:cNvPr>
          <p:cNvGrpSpPr/>
          <p:nvPr/>
        </p:nvGrpSpPr>
        <p:grpSpPr>
          <a:xfrm>
            <a:off x="2493745" y="1341589"/>
            <a:ext cx="7488455" cy="3089709"/>
            <a:chOff x="2407118" y="2367814"/>
            <a:chExt cx="7488455" cy="3089709"/>
          </a:xfrm>
        </p:grpSpPr>
        <p:grpSp>
          <p:nvGrpSpPr>
            <p:cNvPr id="33" name="Group 32">
              <a:extLst>
                <a:ext uri="{FF2B5EF4-FFF2-40B4-BE49-F238E27FC236}">
                  <a16:creationId xmlns:a16="http://schemas.microsoft.com/office/drawing/2014/main" id="{BCCD956F-1DC8-4419-8D56-D145099616E7}"/>
                </a:ext>
              </a:extLst>
            </p:cNvPr>
            <p:cNvGrpSpPr/>
            <p:nvPr/>
          </p:nvGrpSpPr>
          <p:grpSpPr>
            <a:xfrm>
              <a:off x="2407118" y="2367814"/>
              <a:ext cx="3089709" cy="3089709"/>
              <a:chOff x="2407118" y="2367814"/>
              <a:chExt cx="3089709" cy="3089709"/>
            </a:xfrm>
          </p:grpSpPr>
          <p:sp>
            <p:nvSpPr>
              <p:cNvPr id="50" name="Rectangle 49">
                <a:extLst>
                  <a:ext uri="{FF2B5EF4-FFF2-40B4-BE49-F238E27FC236}">
                    <a16:creationId xmlns:a16="http://schemas.microsoft.com/office/drawing/2014/main" id="{0586C2E7-FED9-4D63-843C-94B3EB5F9EC7}"/>
                  </a:ext>
                </a:extLst>
              </p:cNvPr>
              <p:cNvSpPr/>
              <p:nvPr/>
            </p:nvSpPr>
            <p:spPr>
              <a:xfrm>
                <a:off x="2407118" y="2367814"/>
                <a:ext cx="3089709" cy="3089709"/>
              </a:xfrm>
              <a:prstGeom prst="rect">
                <a:avLst/>
              </a:prstGeom>
              <a:ln w="28575"/>
            </p:spPr>
            <p:style>
              <a:lnRef idx="2">
                <a:schemeClr val="accent2"/>
              </a:lnRef>
              <a:fillRef idx="1">
                <a:schemeClr val="lt1"/>
              </a:fillRef>
              <a:effectRef idx="0">
                <a:schemeClr val="accent2"/>
              </a:effectRef>
              <a:fontRef idx="minor">
                <a:schemeClr val="dk1"/>
              </a:fontRef>
            </p:style>
            <p:txBody>
              <a:bodyPr rtlCol="0" anchor="ctr"/>
              <a:lstStyle/>
              <a:p>
                <a:pPr algn="ctr"/>
                <a:endParaRPr lang="en-BE"/>
              </a:p>
            </p:txBody>
          </p:sp>
          <p:pic>
            <p:nvPicPr>
              <p:cNvPr id="51" name="Picture 50" descr="Background pattern&#10;&#10;Description automatically generated">
                <a:extLst>
                  <a:ext uri="{FF2B5EF4-FFF2-40B4-BE49-F238E27FC236}">
                    <a16:creationId xmlns:a16="http://schemas.microsoft.com/office/drawing/2014/main" id="{7A75748E-9EE1-42E7-9898-82FA4BFFDA10}"/>
                  </a:ext>
                </a:extLst>
              </p:cNvPr>
              <p:cNvPicPr>
                <a:picLocks noChangeAspect="1"/>
              </p:cNvPicPr>
              <p:nvPr/>
            </p:nvPicPr>
            <p:blipFill rotWithShape="1">
              <a:blip r:embed="rId3">
                <a:extLst>
                  <a:ext uri="{28A0092B-C50C-407E-A947-70E740481C1C}">
                    <a14:useLocalDpi xmlns:a14="http://schemas.microsoft.com/office/drawing/2010/main" val="0"/>
                  </a:ext>
                </a:extLst>
              </a:blip>
              <a:srcRect l="3522" t="1792" r="75830" b="70975"/>
              <a:stretch/>
            </p:blipFill>
            <p:spPr>
              <a:xfrm>
                <a:off x="2738461" y="2464067"/>
                <a:ext cx="586752" cy="683393"/>
              </a:xfrm>
              <a:prstGeom prst="rect">
                <a:avLst/>
              </a:prstGeom>
            </p:spPr>
          </p:pic>
          <p:pic>
            <p:nvPicPr>
              <p:cNvPr id="52" name="Picture 51" descr="Background pattern&#10;&#10;Description automatically generated">
                <a:extLst>
                  <a:ext uri="{FF2B5EF4-FFF2-40B4-BE49-F238E27FC236}">
                    <a16:creationId xmlns:a16="http://schemas.microsoft.com/office/drawing/2014/main" id="{8177E3B4-63B3-48CD-8E6B-A3710574536C}"/>
                  </a:ext>
                </a:extLst>
              </p:cNvPr>
              <p:cNvPicPr>
                <a:picLocks noChangeAspect="1"/>
              </p:cNvPicPr>
              <p:nvPr/>
            </p:nvPicPr>
            <p:blipFill rotWithShape="1">
              <a:blip r:embed="rId3">
                <a:extLst>
                  <a:ext uri="{28A0092B-C50C-407E-A947-70E740481C1C}">
                    <a14:useLocalDpi xmlns:a14="http://schemas.microsoft.com/office/drawing/2010/main" val="0"/>
                  </a:ext>
                </a:extLst>
              </a:blip>
              <a:srcRect l="74939" t="36727" r="2956" b="36865"/>
              <a:stretch/>
            </p:blipFill>
            <p:spPr>
              <a:xfrm>
                <a:off x="4726199" y="2516370"/>
                <a:ext cx="548640" cy="578785"/>
              </a:xfrm>
              <a:prstGeom prst="rect">
                <a:avLst/>
              </a:prstGeom>
            </p:spPr>
          </p:pic>
          <p:pic>
            <p:nvPicPr>
              <p:cNvPr id="53" name="Picture 52" descr="Background pattern&#10;&#10;Description automatically generated">
                <a:extLst>
                  <a:ext uri="{FF2B5EF4-FFF2-40B4-BE49-F238E27FC236}">
                    <a16:creationId xmlns:a16="http://schemas.microsoft.com/office/drawing/2014/main" id="{2B541849-5C83-40E2-89B1-764031821C64}"/>
                  </a:ext>
                </a:extLst>
              </p:cNvPr>
              <p:cNvPicPr>
                <a:picLocks noChangeAspect="1"/>
              </p:cNvPicPr>
              <p:nvPr/>
            </p:nvPicPr>
            <p:blipFill rotWithShape="1">
              <a:blip r:embed="rId3">
                <a:extLst>
                  <a:ext uri="{28A0092B-C50C-407E-A947-70E740481C1C}">
                    <a14:useLocalDpi xmlns:a14="http://schemas.microsoft.com/office/drawing/2010/main" val="0"/>
                  </a:ext>
                </a:extLst>
              </a:blip>
              <a:srcRect l="3522" t="1792" r="75830" b="70975"/>
              <a:stretch/>
            </p:blipFill>
            <p:spPr>
              <a:xfrm>
                <a:off x="2445085" y="3475990"/>
                <a:ext cx="586752" cy="683393"/>
              </a:xfrm>
              <a:prstGeom prst="rect">
                <a:avLst/>
              </a:prstGeom>
            </p:spPr>
          </p:pic>
          <p:pic>
            <p:nvPicPr>
              <p:cNvPr id="54" name="Picture 53" descr="Background pattern&#10;&#10;Description automatically generated">
                <a:extLst>
                  <a:ext uri="{FF2B5EF4-FFF2-40B4-BE49-F238E27FC236}">
                    <a16:creationId xmlns:a16="http://schemas.microsoft.com/office/drawing/2014/main" id="{FF6BFC77-A0B5-45FF-8846-81C6E9860A4D}"/>
                  </a:ext>
                </a:extLst>
              </p:cNvPr>
              <p:cNvPicPr>
                <a:picLocks noChangeAspect="1"/>
              </p:cNvPicPr>
              <p:nvPr/>
            </p:nvPicPr>
            <p:blipFill rotWithShape="1">
              <a:blip r:embed="rId3">
                <a:extLst>
                  <a:ext uri="{28A0092B-C50C-407E-A947-70E740481C1C}">
                    <a14:useLocalDpi xmlns:a14="http://schemas.microsoft.com/office/drawing/2010/main" val="0"/>
                  </a:ext>
                </a:extLst>
              </a:blip>
              <a:srcRect l="3522" t="1792" r="75830" b="70975"/>
              <a:stretch/>
            </p:blipFill>
            <p:spPr>
              <a:xfrm>
                <a:off x="3177528" y="3265369"/>
                <a:ext cx="586752" cy="683393"/>
              </a:xfrm>
              <a:prstGeom prst="rect">
                <a:avLst/>
              </a:prstGeom>
            </p:spPr>
          </p:pic>
          <p:pic>
            <p:nvPicPr>
              <p:cNvPr id="55" name="Picture 54" descr="Background pattern&#10;&#10;Description automatically generated">
                <a:extLst>
                  <a:ext uri="{FF2B5EF4-FFF2-40B4-BE49-F238E27FC236}">
                    <a16:creationId xmlns:a16="http://schemas.microsoft.com/office/drawing/2014/main" id="{8CA81FBB-7A97-4756-BFA2-E2EBDEB48B00}"/>
                  </a:ext>
                </a:extLst>
              </p:cNvPr>
              <p:cNvPicPr>
                <a:picLocks noChangeAspect="1"/>
              </p:cNvPicPr>
              <p:nvPr/>
            </p:nvPicPr>
            <p:blipFill rotWithShape="1">
              <a:blip r:embed="rId3">
                <a:extLst>
                  <a:ext uri="{28A0092B-C50C-407E-A947-70E740481C1C}">
                    <a14:useLocalDpi xmlns:a14="http://schemas.microsoft.com/office/drawing/2010/main" val="0"/>
                  </a:ext>
                </a:extLst>
              </a:blip>
              <a:srcRect l="3522" t="1792" r="75830" b="70975"/>
              <a:stretch/>
            </p:blipFill>
            <p:spPr>
              <a:xfrm>
                <a:off x="2884152" y="4277292"/>
                <a:ext cx="586752" cy="683393"/>
              </a:xfrm>
              <a:prstGeom prst="rect">
                <a:avLst/>
              </a:prstGeom>
            </p:spPr>
          </p:pic>
          <p:pic>
            <p:nvPicPr>
              <p:cNvPr id="56" name="Picture 55" descr="Background pattern&#10;&#10;Description automatically generated">
                <a:extLst>
                  <a:ext uri="{FF2B5EF4-FFF2-40B4-BE49-F238E27FC236}">
                    <a16:creationId xmlns:a16="http://schemas.microsoft.com/office/drawing/2014/main" id="{EF6BD32E-627F-4BAE-8BDA-FA4BDC96ACF3}"/>
                  </a:ext>
                </a:extLst>
              </p:cNvPr>
              <p:cNvPicPr>
                <a:picLocks noChangeAspect="1"/>
              </p:cNvPicPr>
              <p:nvPr/>
            </p:nvPicPr>
            <p:blipFill rotWithShape="1">
              <a:blip r:embed="rId3">
                <a:extLst>
                  <a:ext uri="{28A0092B-C50C-407E-A947-70E740481C1C}">
                    <a14:useLocalDpi xmlns:a14="http://schemas.microsoft.com/office/drawing/2010/main" val="0"/>
                  </a:ext>
                </a:extLst>
              </a:blip>
              <a:srcRect l="3522" t="1792" r="75830" b="70975"/>
              <a:stretch/>
            </p:blipFill>
            <p:spPr>
              <a:xfrm>
                <a:off x="3538670" y="4721188"/>
                <a:ext cx="586752" cy="683393"/>
              </a:xfrm>
              <a:prstGeom prst="rect">
                <a:avLst/>
              </a:prstGeom>
            </p:spPr>
          </p:pic>
          <p:pic>
            <p:nvPicPr>
              <p:cNvPr id="57" name="Picture 56" descr="Background pattern&#10;&#10;Description automatically generated">
                <a:extLst>
                  <a:ext uri="{FF2B5EF4-FFF2-40B4-BE49-F238E27FC236}">
                    <a16:creationId xmlns:a16="http://schemas.microsoft.com/office/drawing/2014/main" id="{77372722-D66B-427D-80ED-5C8F470B0A9F}"/>
                  </a:ext>
                </a:extLst>
              </p:cNvPr>
              <p:cNvPicPr>
                <a:picLocks noChangeAspect="1"/>
              </p:cNvPicPr>
              <p:nvPr/>
            </p:nvPicPr>
            <p:blipFill rotWithShape="1">
              <a:blip r:embed="rId3">
                <a:extLst>
                  <a:ext uri="{28A0092B-C50C-407E-A947-70E740481C1C}">
                    <a14:useLocalDpi xmlns:a14="http://schemas.microsoft.com/office/drawing/2010/main" val="0"/>
                  </a:ext>
                </a:extLst>
              </a:blip>
              <a:srcRect l="74939" t="36727" r="2956" b="36865"/>
              <a:stretch/>
            </p:blipFill>
            <p:spPr>
              <a:xfrm>
                <a:off x="4100362" y="3317672"/>
                <a:ext cx="548640" cy="578785"/>
              </a:xfrm>
              <a:prstGeom prst="rect">
                <a:avLst/>
              </a:prstGeom>
            </p:spPr>
          </p:pic>
          <p:pic>
            <p:nvPicPr>
              <p:cNvPr id="58" name="Picture 57" descr="Background pattern&#10;&#10;Description automatically generated">
                <a:extLst>
                  <a:ext uri="{FF2B5EF4-FFF2-40B4-BE49-F238E27FC236}">
                    <a16:creationId xmlns:a16="http://schemas.microsoft.com/office/drawing/2014/main" id="{684A32A9-A5DB-458D-98FC-683E312290DA}"/>
                  </a:ext>
                </a:extLst>
              </p:cNvPr>
              <p:cNvPicPr>
                <a:picLocks noChangeAspect="1"/>
              </p:cNvPicPr>
              <p:nvPr/>
            </p:nvPicPr>
            <p:blipFill rotWithShape="1">
              <a:blip r:embed="rId3">
                <a:extLst>
                  <a:ext uri="{28A0092B-C50C-407E-A947-70E740481C1C}">
                    <a14:useLocalDpi xmlns:a14="http://schemas.microsoft.com/office/drawing/2010/main" val="0"/>
                  </a:ext>
                </a:extLst>
              </a:blip>
              <a:srcRect l="74939" t="36727" r="2956" b="36865"/>
              <a:stretch/>
            </p:blipFill>
            <p:spPr>
              <a:xfrm>
                <a:off x="4837193" y="3341101"/>
                <a:ext cx="548640" cy="578785"/>
              </a:xfrm>
              <a:prstGeom prst="rect">
                <a:avLst/>
              </a:prstGeom>
            </p:spPr>
          </p:pic>
          <p:pic>
            <p:nvPicPr>
              <p:cNvPr id="59" name="Picture 58" descr="Background pattern&#10;&#10;Description automatically generated">
                <a:extLst>
                  <a:ext uri="{FF2B5EF4-FFF2-40B4-BE49-F238E27FC236}">
                    <a16:creationId xmlns:a16="http://schemas.microsoft.com/office/drawing/2014/main" id="{F04552B2-921B-435C-818B-EF496AC5C4FD}"/>
                  </a:ext>
                </a:extLst>
              </p:cNvPr>
              <p:cNvPicPr>
                <a:picLocks noChangeAspect="1"/>
              </p:cNvPicPr>
              <p:nvPr/>
            </p:nvPicPr>
            <p:blipFill rotWithShape="1">
              <a:blip r:embed="rId3">
                <a:extLst>
                  <a:ext uri="{28A0092B-C50C-407E-A947-70E740481C1C}">
                    <a14:useLocalDpi xmlns:a14="http://schemas.microsoft.com/office/drawing/2010/main" val="0"/>
                  </a:ext>
                </a:extLst>
              </a:blip>
              <a:srcRect l="74939" t="36727" r="2956" b="36865"/>
              <a:stretch/>
            </p:blipFill>
            <p:spPr>
              <a:xfrm>
                <a:off x="4451879" y="4040203"/>
                <a:ext cx="548640" cy="578785"/>
              </a:xfrm>
              <a:prstGeom prst="rect">
                <a:avLst/>
              </a:prstGeom>
            </p:spPr>
          </p:pic>
          <p:pic>
            <p:nvPicPr>
              <p:cNvPr id="60" name="Picture 59" descr="Background pattern&#10;&#10;Description automatically generated">
                <a:extLst>
                  <a:ext uri="{FF2B5EF4-FFF2-40B4-BE49-F238E27FC236}">
                    <a16:creationId xmlns:a16="http://schemas.microsoft.com/office/drawing/2014/main" id="{F08DEC88-FBA7-4096-B2D6-96957E4047A5}"/>
                  </a:ext>
                </a:extLst>
              </p:cNvPr>
              <p:cNvPicPr>
                <a:picLocks noChangeAspect="1"/>
              </p:cNvPicPr>
              <p:nvPr/>
            </p:nvPicPr>
            <p:blipFill rotWithShape="1">
              <a:blip r:embed="rId3">
                <a:extLst>
                  <a:ext uri="{28A0092B-C50C-407E-A947-70E740481C1C}">
                    <a14:useLocalDpi xmlns:a14="http://schemas.microsoft.com/office/drawing/2010/main" val="0"/>
                  </a:ext>
                </a:extLst>
              </a:blip>
              <a:srcRect l="74939" t="36727" r="2956" b="36865"/>
              <a:stretch/>
            </p:blipFill>
            <p:spPr>
              <a:xfrm>
                <a:off x="4774109" y="4818713"/>
                <a:ext cx="548640" cy="578785"/>
              </a:xfrm>
              <a:prstGeom prst="rect">
                <a:avLst/>
              </a:prstGeom>
            </p:spPr>
          </p:pic>
        </p:grpSp>
        <p:grpSp>
          <p:nvGrpSpPr>
            <p:cNvPr id="34" name="Group 33">
              <a:extLst>
                <a:ext uri="{FF2B5EF4-FFF2-40B4-BE49-F238E27FC236}">
                  <a16:creationId xmlns:a16="http://schemas.microsoft.com/office/drawing/2014/main" id="{903A3A46-D69C-4E71-ACAD-7C082D3CCA26}"/>
                </a:ext>
              </a:extLst>
            </p:cNvPr>
            <p:cNvGrpSpPr/>
            <p:nvPr/>
          </p:nvGrpSpPr>
          <p:grpSpPr>
            <a:xfrm>
              <a:off x="6805864" y="2367814"/>
              <a:ext cx="3089709" cy="3089709"/>
              <a:chOff x="6805864" y="2367814"/>
              <a:chExt cx="3089709" cy="3089709"/>
            </a:xfrm>
          </p:grpSpPr>
          <p:sp>
            <p:nvSpPr>
              <p:cNvPr id="37" name="Rectangle 36">
                <a:extLst>
                  <a:ext uri="{FF2B5EF4-FFF2-40B4-BE49-F238E27FC236}">
                    <a16:creationId xmlns:a16="http://schemas.microsoft.com/office/drawing/2014/main" id="{35A4C7C8-6686-4C5E-A75B-71AF11D6C1D2}"/>
                  </a:ext>
                </a:extLst>
              </p:cNvPr>
              <p:cNvSpPr/>
              <p:nvPr/>
            </p:nvSpPr>
            <p:spPr>
              <a:xfrm>
                <a:off x="6805864" y="2367814"/>
                <a:ext cx="3089709" cy="3089709"/>
              </a:xfrm>
              <a:prstGeom prst="rect">
                <a:avLst/>
              </a:prstGeom>
              <a:ln w="28575"/>
            </p:spPr>
            <p:style>
              <a:lnRef idx="2">
                <a:schemeClr val="accent2"/>
              </a:lnRef>
              <a:fillRef idx="1">
                <a:schemeClr val="lt1"/>
              </a:fillRef>
              <a:effectRef idx="0">
                <a:schemeClr val="accent2"/>
              </a:effectRef>
              <a:fontRef idx="minor">
                <a:schemeClr val="dk1"/>
              </a:fontRef>
            </p:style>
            <p:txBody>
              <a:bodyPr rtlCol="0" anchor="ctr"/>
              <a:lstStyle/>
              <a:p>
                <a:pPr algn="ctr"/>
                <a:endParaRPr lang="en-BE"/>
              </a:p>
            </p:txBody>
          </p:sp>
          <p:pic>
            <p:nvPicPr>
              <p:cNvPr id="38" name="Picture 37" descr="Background pattern&#10;&#10;Description automatically generated">
                <a:extLst>
                  <a:ext uri="{FF2B5EF4-FFF2-40B4-BE49-F238E27FC236}">
                    <a16:creationId xmlns:a16="http://schemas.microsoft.com/office/drawing/2014/main" id="{B95DFE34-69EB-4928-B767-3016A4FDE7CE}"/>
                  </a:ext>
                </a:extLst>
              </p:cNvPr>
              <p:cNvPicPr>
                <a:picLocks noChangeAspect="1"/>
              </p:cNvPicPr>
              <p:nvPr/>
            </p:nvPicPr>
            <p:blipFill rotWithShape="1">
              <a:blip r:embed="rId3">
                <a:extLst>
                  <a:ext uri="{28A0092B-C50C-407E-A947-70E740481C1C}">
                    <a14:useLocalDpi xmlns:a14="http://schemas.microsoft.com/office/drawing/2010/main" val="0"/>
                  </a:ext>
                </a:extLst>
              </a:blip>
              <a:srcRect l="34879" t="1243" r="36720" b="70424"/>
              <a:stretch/>
            </p:blipFill>
            <p:spPr>
              <a:xfrm>
                <a:off x="7486630" y="4607522"/>
                <a:ext cx="904753" cy="797059"/>
              </a:xfrm>
              <a:prstGeom prst="rect">
                <a:avLst/>
              </a:prstGeom>
            </p:spPr>
          </p:pic>
          <p:pic>
            <p:nvPicPr>
              <p:cNvPr id="39" name="Picture 38" descr="Background pattern&#10;&#10;Description automatically generated">
                <a:extLst>
                  <a:ext uri="{FF2B5EF4-FFF2-40B4-BE49-F238E27FC236}">
                    <a16:creationId xmlns:a16="http://schemas.microsoft.com/office/drawing/2014/main" id="{0291E08E-0C37-470C-9E47-366275106AB7}"/>
                  </a:ext>
                </a:extLst>
              </p:cNvPr>
              <p:cNvPicPr>
                <a:picLocks noChangeAspect="1"/>
              </p:cNvPicPr>
              <p:nvPr/>
            </p:nvPicPr>
            <p:blipFill rotWithShape="1">
              <a:blip r:embed="rId3">
                <a:extLst>
                  <a:ext uri="{28A0092B-C50C-407E-A947-70E740481C1C}">
                    <a14:useLocalDpi xmlns:a14="http://schemas.microsoft.com/office/drawing/2010/main" val="0"/>
                  </a:ext>
                </a:extLst>
              </a:blip>
              <a:srcRect l="3522" t="1792" r="75830" b="70975"/>
              <a:stretch/>
            </p:blipFill>
            <p:spPr>
              <a:xfrm>
                <a:off x="7231854" y="2445948"/>
                <a:ext cx="586752" cy="683393"/>
              </a:xfrm>
              <a:prstGeom prst="rect">
                <a:avLst/>
              </a:prstGeom>
            </p:spPr>
          </p:pic>
          <p:pic>
            <p:nvPicPr>
              <p:cNvPr id="40" name="Picture 39" descr="Background pattern&#10;&#10;Description automatically generated">
                <a:extLst>
                  <a:ext uri="{FF2B5EF4-FFF2-40B4-BE49-F238E27FC236}">
                    <a16:creationId xmlns:a16="http://schemas.microsoft.com/office/drawing/2014/main" id="{B8B12FDC-A3A6-4C0D-9519-9F5A735BB336}"/>
                  </a:ext>
                </a:extLst>
              </p:cNvPr>
              <p:cNvPicPr>
                <a:picLocks noChangeAspect="1"/>
              </p:cNvPicPr>
              <p:nvPr/>
            </p:nvPicPr>
            <p:blipFill rotWithShape="1">
              <a:blip r:embed="rId3">
                <a:extLst>
                  <a:ext uri="{28A0092B-C50C-407E-A947-70E740481C1C}">
                    <a14:useLocalDpi xmlns:a14="http://schemas.microsoft.com/office/drawing/2010/main" val="0"/>
                  </a:ext>
                </a:extLst>
              </a:blip>
              <a:srcRect l="3522" t="1792" r="75830" b="70975"/>
              <a:stretch/>
            </p:blipFill>
            <p:spPr>
              <a:xfrm>
                <a:off x="6938478" y="3457871"/>
                <a:ext cx="586752" cy="683393"/>
              </a:xfrm>
              <a:prstGeom prst="rect">
                <a:avLst/>
              </a:prstGeom>
            </p:spPr>
          </p:pic>
          <p:pic>
            <p:nvPicPr>
              <p:cNvPr id="41" name="Picture 40" descr="Background pattern&#10;&#10;Description automatically generated">
                <a:extLst>
                  <a:ext uri="{FF2B5EF4-FFF2-40B4-BE49-F238E27FC236}">
                    <a16:creationId xmlns:a16="http://schemas.microsoft.com/office/drawing/2014/main" id="{F9BA1C1B-ACFC-434D-8468-AB5A6F3DBBA1}"/>
                  </a:ext>
                </a:extLst>
              </p:cNvPr>
              <p:cNvPicPr>
                <a:picLocks noChangeAspect="1"/>
              </p:cNvPicPr>
              <p:nvPr/>
            </p:nvPicPr>
            <p:blipFill rotWithShape="1">
              <a:blip r:embed="rId3">
                <a:extLst>
                  <a:ext uri="{28A0092B-C50C-407E-A947-70E740481C1C}">
                    <a14:useLocalDpi xmlns:a14="http://schemas.microsoft.com/office/drawing/2010/main" val="0"/>
                  </a:ext>
                </a:extLst>
              </a:blip>
              <a:srcRect l="3522" t="1792" r="75830" b="70975"/>
              <a:stretch/>
            </p:blipFill>
            <p:spPr>
              <a:xfrm>
                <a:off x="7670921" y="3247250"/>
                <a:ext cx="586752" cy="683393"/>
              </a:xfrm>
              <a:prstGeom prst="rect">
                <a:avLst/>
              </a:prstGeom>
            </p:spPr>
          </p:pic>
          <p:pic>
            <p:nvPicPr>
              <p:cNvPr id="42" name="Picture 41" descr="Background pattern&#10;&#10;Description automatically generated">
                <a:extLst>
                  <a:ext uri="{FF2B5EF4-FFF2-40B4-BE49-F238E27FC236}">
                    <a16:creationId xmlns:a16="http://schemas.microsoft.com/office/drawing/2014/main" id="{32E3F93C-1D9F-4982-880A-F7234F3E5F1C}"/>
                  </a:ext>
                </a:extLst>
              </p:cNvPr>
              <p:cNvPicPr>
                <a:picLocks noChangeAspect="1"/>
              </p:cNvPicPr>
              <p:nvPr/>
            </p:nvPicPr>
            <p:blipFill rotWithShape="1">
              <a:blip r:embed="rId3">
                <a:extLst>
                  <a:ext uri="{28A0092B-C50C-407E-A947-70E740481C1C}">
                    <a14:useLocalDpi xmlns:a14="http://schemas.microsoft.com/office/drawing/2010/main" val="0"/>
                  </a:ext>
                </a:extLst>
              </a:blip>
              <a:srcRect l="74939" t="36727" r="2956" b="36865"/>
              <a:stretch/>
            </p:blipFill>
            <p:spPr>
              <a:xfrm>
                <a:off x="9087281" y="2496488"/>
                <a:ext cx="548640" cy="578785"/>
              </a:xfrm>
              <a:prstGeom prst="rect">
                <a:avLst/>
              </a:prstGeom>
            </p:spPr>
          </p:pic>
          <p:pic>
            <p:nvPicPr>
              <p:cNvPr id="43" name="Picture 42" descr="Background pattern&#10;&#10;Description automatically generated">
                <a:extLst>
                  <a:ext uri="{FF2B5EF4-FFF2-40B4-BE49-F238E27FC236}">
                    <a16:creationId xmlns:a16="http://schemas.microsoft.com/office/drawing/2014/main" id="{6005C1A8-8ABF-45AB-A93B-1CF80E48D38A}"/>
                  </a:ext>
                </a:extLst>
              </p:cNvPr>
              <p:cNvPicPr>
                <a:picLocks noChangeAspect="1"/>
              </p:cNvPicPr>
              <p:nvPr/>
            </p:nvPicPr>
            <p:blipFill rotWithShape="1">
              <a:blip r:embed="rId3">
                <a:extLst>
                  <a:ext uri="{28A0092B-C50C-407E-A947-70E740481C1C}">
                    <a14:useLocalDpi xmlns:a14="http://schemas.microsoft.com/office/drawing/2010/main" val="0"/>
                  </a:ext>
                </a:extLst>
              </a:blip>
              <a:srcRect l="74939" t="36727" r="2956" b="36865"/>
              <a:stretch/>
            </p:blipFill>
            <p:spPr>
              <a:xfrm>
                <a:off x="8463314" y="3621997"/>
                <a:ext cx="548640" cy="578785"/>
              </a:xfrm>
              <a:prstGeom prst="rect">
                <a:avLst/>
              </a:prstGeom>
            </p:spPr>
          </p:pic>
          <p:pic>
            <p:nvPicPr>
              <p:cNvPr id="44" name="Picture 43" descr="Background pattern&#10;&#10;Description automatically generated">
                <a:extLst>
                  <a:ext uri="{FF2B5EF4-FFF2-40B4-BE49-F238E27FC236}">
                    <a16:creationId xmlns:a16="http://schemas.microsoft.com/office/drawing/2014/main" id="{8F43EEBB-77EC-4AC7-A0AC-3BE510ED929C}"/>
                  </a:ext>
                </a:extLst>
              </p:cNvPr>
              <p:cNvPicPr>
                <a:picLocks noChangeAspect="1"/>
              </p:cNvPicPr>
              <p:nvPr/>
            </p:nvPicPr>
            <p:blipFill rotWithShape="1">
              <a:blip r:embed="rId3">
                <a:extLst>
                  <a:ext uri="{28A0092B-C50C-407E-A947-70E740481C1C}">
                    <a14:useLocalDpi xmlns:a14="http://schemas.microsoft.com/office/drawing/2010/main" val="0"/>
                  </a:ext>
                </a:extLst>
              </a:blip>
              <a:srcRect l="74939" t="36727" r="2956" b="36865"/>
              <a:stretch/>
            </p:blipFill>
            <p:spPr>
              <a:xfrm>
                <a:off x="9198275" y="3321219"/>
                <a:ext cx="548640" cy="578785"/>
              </a:xfrm>
              <a:prstGeom prst="rect">
                <a:avLst/>
              </a:prstGeom>
            </p:spPr>
          </p:pic>
          <p:pic>
            <p:nvPicPr>
              <p:cNvPr id="45" name="Picture 44" descr="Background pattern&#10;&#10;Description automatically generated">
                <a:extLst>
                  <a:ext uri="{FF2B5EF4-FFF2-40B4-BE49-F238E27FC236}">
                    <a16:creationId xmlns:a16="http://schemas.microsoft.com/office/drawing/2014/main" id="{39455F6E-ED0B-4491-8D51-3B3B928A572C}"/>
                  </a:ext>
                </a:extLst>
              </p:cNvPr>
              <p:cNvPicPr>
                <a:picLocks noChangeAspect="1"/>
              </p:cNvPicPr>
              <p:nvPr/>
            </p:nvPicPr>
            <p:blipFill rotWithShape="1">
              <a:blip r:embed="rId3">
                <a:extLst>
                  <a:ext uri="{28A0092B-C50C-407E-A947-70E740481C1C}">
                    <a14:useLocalDpi xmlns:a14="http://schemas.microsoft.com/office/drawing/2010/main" val="0"/>
                  </a:ext>
                </a:extLst>
              </a:blip>
              <a:srcRect l="74939" t="36727" r="2956" b="36865"/>
              <a:stretch/>
            </p:blipFill>
            <p:spPr>
              <a:xfrm>
                <a:off x="8544291" y="4484099"/>
                <a:ext cx="548640" cy="578785"/>
              </a:xfrm>
              <a:prstGeom prst="rect">
                <a:avLst/>
              </a:prstGeom>
            </p:spPr>
          </p:pic>
          <p:pic>
            <p:nvPicPr>
              <p:cNvPr id="46" name="Picture 45" descr="Background pattern&#10;&#10;Description automatically generated">
                <a:extLst>
                  <a:ext uri="{FF2B5EF4-FFF2-40B4-BE49-F238E27FC236}">
                    <a16:creationId xmlns:a16="http://schemas.microsoft.com/office/drawing/2014/main" id="{1264DBF0-AE92-4805-A7E3-CFD65F280910}"/>
                  </a:ext>
                </a:extLst>
              </p:cNvPr>
              <p:cNvPicPr>
                <a:picLocks noChangeAspect="1"/>
              </p:cNvPicPr>
              <p:nvPr/>
            </p:nvPicPr>
            <p:blipFill rotWithShape="1">
              <a:blip r:embed="rId3">
                <a:extLst>
                  <a:ext uri="{28A0092B-C50C-407E-A947-70E740481C1C}">
                    <a14:useLocalDpi xmlns:a14="http://schemas.microsoft.com/office/drawing/2010/main" val="0"/>
                  </a:ext>
                </a:extLst>
              </a:blip>
              <a:srcRect l="74939" t="36727" r="2956" b="36865"/>
              <a:stretch/>
            </p:blipFill>
            <p:spPr>
              <a:xfrm>
                <a:off x="8443994" y="2854394"/>
                <a:ext cx="548640" cy="578785"/>
              </a:xfrm>
              <a:prstGeom prst="rect">
                <a:avLst/>
              </a:prstGeom>
            </p:spPr>
          </p:pic>
          <p:pic>
            <p:nvPicPr>
              <p:cNvPr id="47" name="Picture 46" descr="Background pattern&#10;&#10;Description automatically generated">
                <a:extLst>
                  <a:ext uri="{FF2B5EF4-FFF2-40B4-BE49-F238E27FC236}">
                    <a16:creationId xmlns:a16="http://schemas.microsoft.com/office/drawing/2014/main" id="{50949F6D-C570-49B4-8127-EC80A9AF2D05}"/>
                  </a:ext>
                </a:extLst>
              </p:cNvPr>
              <p:cNvPicPr>
                <a:picLocks noChangeAspect="1"/>
              </p:cNvPicPr>
              <p:nvPr/>
            </p:nvPicPr>
            <p:blipFill rotWithShape="1">
              <a:blip r:embed="rId3">
                <a:extLst>
                  <a:ext uri="{28A0092B-C50C-407E-A947-70E740481C1C}">
                    <a14:useLocalDpi xmlns:a14="http://schemas.microsoft.com/office/drawing/2010/main" val="0"/>
                  </a:ext>
                </a:extLst>
              </a:blip>
              <a:srcRect l="74939" t="36727" r="2956" b="36865"/>
              <a:stretch/>
            </p:blipFill>
            <p:spPr>
              <a:xfrm>
                <a:off x="9234005" y="4028678"/>
                <a:ext cx="548640" cy="578785"/>
              </a:xfrm>
              <a:prstGeom prst="rect">
                <a:avLst/>
              </a:prstGeom>
            </p:spPr>
          </p:pic>
          <p:pic>
            <p:nvPicPr>
              <p:cNvPr id="48" name="Picture 47" descr="Background pattern&#10;&#10;Description automatically generated">
                <a:extLst>
                  <a:ext uri="{FF2B5EF4-FFF2-40B4-BE49-F238E27FC236}">
                    <a16:creationId xmlns:a16="http://schemas.microsoft.com/office/drawing/2014/main" id="{AA3C79B8-EBF0-4CA9-A1C5-58764502BE7B}"/>
                  </a:ext>
                </a:extLst>
              </p:cNvPr>
              <p:cNvPicPr>
                <a:picLocks noChangeAspect="1"/>
              </p:cNvPicPr>
              <p:nvPr/>
            </p:nvPicPr>
            <p:blipFill rotWithShape="1">
              <a:blip r:embed="rId3">
                <a:extLst>
                  <a:ext uri="{28A0092B-C50C-407E-A947-70E740481C1C}">
                    <a14:useLocalDpi xmlns:a14="http://schemas.microsoft.com/office/drawing/2010/main" val="0"/>
                  </a:ext>
                </a:extLst>
              </a:blip>
              <a:srcRect l="74939" t="36727" r="2956" b="36865"/>
              <a:stretch/>
            </p:blipFill>
            <p:spPr>
              <a:xfrm>
                <a:off x="9291975" y="4815172"/>
                <a:ext cx="548640" cy="578785"/>
              </a:xfrm>
              <a:prstGeom prst="rect">
                <a:avLst/>
              </a:prstGeom>
            </p:spPr>
          </p:pic>
          <p:pic>
            <p:nvPicPr>
              <p:cNvPr id="49" name="Picture 48" descr="Background pattern&#10;&#10;Description automatically generated">
                <a:extLst>
                  <a:ext uri="{FF2B5EF4-FFF2-40B4-BE49-F238E27FC236}">
                    <a16:creationId xmlns:a16="http://schemas.microsoft.com/office/drawing/2014/main" id="{A54F9E64-6D49-455E-A45E-60B87FF445EC}"/>
                  </a:ext>
                </a:extLst>
              </p:cNvPr>
              <p:cNvPicPr>
                <a:picLocks noChangeAspect="1"/>
              </p:cNvPicPr>
              <p:nvPr/>
            </p:nvPicPr>
            <p:blipFill rotWithShape="1">
              <a:blip r:embed="rId3">
                <a:extLst>
                  <a:ext uri="{28A0092B-C50C-407E-A947-70E740481C1C}">
                    <a14:useLocalDpi xmlns:a14="http://schemas.microsoft.com/office/drawing/2010/main" val="0"/>
                  </a:ext>
                </a:extLst>
              </a:blip>
              <a:srcRect l="34879" t="1243" r="36720" b="70424"/>
              <a:stretch/>
            </p:blipFill>
            <p:spPr>
              <a:xfrm>
                <a:off x="6948247" y="4203823"/>
                <a:ext cx="904753" cy="797059"/>
              </a:xfrm>
              <a:prstGeom prst="rect">
                <a:avLst/>
              </a:prstGeom>
            </p:spPr>
          </p:pic>
        </p:grpSp>
        <p:sp>
          <p:nvSpPr>
            <p:cNvPr id="35" name="TextBox 34">
              <a:extLst>
                <a:ext uri="{FF2B5EF4-FFF2-40B4-BE49-F238E27FC236}">
                  <a16:creationId xmlns:a16="http://schemas.microsoft.com/office/drawing/2014/main" id="{E47FC1FE-513A-4816-9DA0-6B0D3E6D24F0}"/>
                </a:ext>
              </a:extLst>
            </p:cNvPr>
            <p:cNvSpPr txBox="1"/>
            <p:nvPr/>
          </p:nvSpPr>
          <p:spPr>
            <a:xfrm>
              <a:off x="3504628" y="2490498"/>
              <a:ext cx="884722" cy="584775"/>
            </a:xfrm>
            <a:prstGeom prst="rect">
              <a:avLst/>
            </a:prstGeom>
            <a:noFill/>
          </p:spPr>
          <p:txBody>
            <a:bodyPr wrap="square" rtlCol="0">
              <a:spAutoFit/>
            </a:bodyPr>
            <a:lstStyle/>
            <a:p>
              <a:pPr algn="ctr"/>
              <a:r>
                <a:rPr lang="en-US" sz="3200" b="1" dirty="0">
                  <a:solidFill>
                    <a:srgbClr val="C00000"/>
                  </a:solidFill>
                </a:rPr>
                <a:t>A</a:t>
              </a:r>
              <a:endParaRPr lang="en-BE" b="1" dirty="0">
                <a:solidFill>
                  <a:srgbClr val="C00000"/>
                </a:solidFill>
              </a:endParaRPr>
            </a:p>
          </p:txBody>
        </p:sp>
        <p:sp>
          <p:nvSpPr>
            <p:cNvPr id="36" name="TextBox 35">
              <a:extLst>
                <a:ext uri="{FF2B5EF4-FFF2-40B4-BE49-F238E27FC236}">
                  <a16:creationId xmlns:a16="http://schemas.microsoft.com/office/drawing/2014/main" id="{5C8448AA-361A-4219-96AB-7C2B19AF7BC4}"/>
                </a:ext>
              </a:extLst>
            </p:cNvPr>
            <p:cNvSpPr txBox="1"/>
            <p:nvPr/>
          </p:nvSpPr>
          <p:spPr>
            <a:xfrm>
              <a:off x="7906986" y="2471252"/>
              <a:ext cx="884722" cy="584775"/>
            </a:xfrm>
            <a:prstGeom prst="rect">
              <a:avLst/>
            </a:prstGeom>
            <a:noFill/>
          </p:spPr>
          <p:txBody>
            <a:bodyPr wrap="square" rtlCol="0">
              <a:spAutoFit/>
            </a:bodyPr>
            <a:lstStyle/>
            <a:p>
              <a:pPr algn="ctr"/>
              <a:r>
                <a:rPr lang="en-US" sz="3200" b="1" dirty="0">
                  <a:solidFill>
                    <a:srgbClr val="C00000"/>
                  </a:solidFill>
                </a:rPr>
                <a:t>B</a:t>
              </a:r>
              <a:endParaRPr lang="en-BE" b="1" dirty="0">
                <a:solidFill>
                  <a:srgbClr val="C00000"/>
                </a:solidFill>
              </a:endParaRPr>
            </a:p>
          </p:txBody>
        </p:sp>
      </p:grpSp>
    </p:spTree>
    <p:extLst>
      <p:ext uri="{BB962C8B-B14F-4D97-AF65-F5344CB8AC3E}">
        <p14:creationId xmlns:p14="http://schemas.microsoft.com/office/powerpoint/2010/main" val="338887091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8F8ED2-04B7-4A12-B45C-B9511B2FFDAA}"/>
              </a:ext>
            </a:extLst>
          </p:cNvPr>
          <p:cNvSpPr>
            <a:spLocks noGrp="1"/>
          </p:cNvSpPr>
          <p:nvPr>
            <p:ph type="title"/>
          </p:nvPr>
        </p:nvSpPr>
        <p:spPr/>
        <p:txBody>
          <a:bodyPr/>
          <a:lstStyle/>
          <a:p>
            <a:r>
              <a:rPr lang="en-US" dirty="0"/>
              <a:t>fruits</a:t>
            </a:r>
            <a:endParaRPr lang="en-B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00B4A89-201B-4782-9648-6F6F5502F3ED}"/>
                  </a:ext>
                </a:extLst>
              </p:cNvPr>
              <p:cNvSpPr>
                <a:spLocks noGrp="1"/>
              </p:cNvSpPr>
              <p:nvPr>
                <p:ph idx="1"/>
              </p:nvPr>
            </p:nvSpPr>
            <p:spPr>
              <a:xfrm>
                <a:off x="587141" y="1443789"/>
                <a:ext cx="11261557" cy="4995512"/>
              </a:xfrm>
            </p:spPr>
            <p:txBody>
              <a:bodyPr/>
              <a:lstStyle/>
              <a:p>
                <a:pPr algn="just"/>
                <a:endParaRPr lang="en-US" dirty="0"/>
              </a:p>
              <a:p>
                <a:pPr algn="just"/>
                <a:endParaRPr lang="en-US" dirty="0"/>
              </a:p>
              <a:p>
                <a:pPr algn="just"/>
                <a:endParaRPr lang="en-US" dirty="0"/>
              </a:p>
              <a:p>
                <a:pPr algn="just"/>
                <a:endParaRPr lang="en-US" dirty="0"/>
              </a:p>
              <a:p>
                <a:pPr algn="just"/>
                <a:endParaRPr lang="en-US" dirty="0"/>
              </a:p>
              <a:p>
                <a:pPr algn="just"/>
                <a:endParaRPr lang="en-US" dirty="0"/>
              </a:p>
              <a:p>
                <a:pPr algn="just"/>
                <a:endParaRPr lang="en-US" sz="300" dirty="0"/>
              </a:p>
              <a:p>
                <a:pPr algn="just"/>
                <a:r>
                  <a:rPr lang="en-US" dirty="0"/>
                  <a:t>What is the probability to pick an </a:t>
                </a:r>
                <a:r>
                  <a:rPr lang="en-US" u="sng" dirty="0"/>
                  <a:t>orange</a:t>
                </a:r>
                <a:r>
                  <a:rPr lang="en-US" dirty="0"/>
                  <a:t> given that you’ve chosen </a:t>
                </a:r>
                <a:r>
                  <a:rPr lang="en-US" u="sng" dirty="0"/>
                  <a:t>box A</a:t>
                </a:r>
                <a:r>
                  <a:rPr lang="en-US" dirty="0"/>
                  <a:t>?</a:t>
                </a:r>
              </a:p>
              <a:p>
                <a:pPr marL="0" indent="0" algn="just">
                  <a:buNone/>
                </a:pPr>
                <a:endParaRPr lang="en-US" sz="900" dirty="0"/>
              </a:p>
              <a:p>
                <a:pPr marL="0" indent="0" algn="just">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r>
                            <a:rPr lang="en-US" b="0" i="1" smtClean="0">
                              <a:latin typeface="Cambria Math" panose="02040503050406030204" pitchFamily="18" charset="0"/>
                            </a:rPr>
                            <m:t>𝑜𝑟𝑎𝑛𝑔𝑒</m:t>
                          </m:r>
                          <m:r>
                            <a:rPr lang="en-US" i="1">
                              <a:latin typeface="Cambria Math" panose="02040503050406030204" pitchFamily="18" charset="0"/>
                            </a:rPr>
                            <m:t>|</m:t>
                          </m:r>
                          <m:r>
                            <a:rPr lang="en-US" i="1">
                              <a:latin typeface="Cambria Math" panose="02040503050406030204" pitchFamily="18" charset="0"/>
                            </a:rPr>
                            <m:t>𝐴</m:t>
                          </m:r>
                        </m:e>
                      </m:d>
                      <m:r>
                        <a:rPr lang="en-US" i="1">
                          <a:latin typeface="Cambria Math" panose="02040503050406030204" pitchFamily="18" charset="0"/>
                        </a:rPr>
                        <m:t>=</m:t>
                      </m:r>
                      <m:f>
                        <m:fPr>
                          <m:ctrlPr>
                            <a:rPr lang="en-US" i="1" smtClean="0">
                              <a:solidFill>
                                <a:schemeClr val="bg1"/>
                              </a:solidFill>
                              <a:latin typeface="Cambria Math" panose="02040503050406030204" pitchFamily="18" charset="0"/>
                            </a:rPr>
                          </m:ctrlPr>
                        </m:fPr>
                        <m:num>
                          <m:r>
                            <a:rPr lang="en-US" i="1">
                              <a:solidFill>
                                <a:schemeClr val="bg1"/>
                              </a:solidFill>
                              <a:latin typeface="Cambria Math" panose="02040503050406030204" pitchFamily="18" charset="0"/>
                            </a:rPr>
                            <m:t>5</m:t>
                          </m:r>
                        </m:num>
                        <m:den>
                          <m:r>
                            <a:rPr lang="en-US" i="1">
                              <a:solidFill>
                                <a:schemeClr val="bg1"/>
                              </a:solidFill>
                              <a:latin typeface="Cambria Math" panose="02040503050406030204" pitchFamily="18" charset="0"/>
                            </a:rPr>
                            <m:t>10</m:t>
                          </m:r>
                        </m:den>
                      </m:f>
                      <m:r>
                        <a:rPr lang="en-US" i="1">
                          <a:solidFill>
                            <a:schemeClr val="bg1"/>
                          </a:solidFill>
                          <a:latin typeface="Cambria Math" panose="02040503050406030204" pitchFamily="18" charset="0"/>
                        </a:rPr>
                        <m:t>=0.5</m:t>
                      </m:r>
                    </m:oMath>
                  </m:oMathPara>
                </a14:m>
                <a:endParaRPr lang="en-BE" dirty="0">
                  <a:solidFill>
                    <a:schemeClr val="bg1"/>
                  </a:solidFill>
                </a:endParaRPr>
              </a:p>
              <a:p>
                <a:pPr marL="0" indent="0" algn="just">
                  <a:buNone/>
                </a:pPr>
                <a:endParaRPr lang="en-BE" dirty="0"/>
              </a:p>
            </p:txBody>
          </p:sp>
        </mc:Choice>
        <mc:Fallback xmlns="">
          <p:sp>
            <p:nvSpPr>
              <p:cNvPr id="3" name="Content Placeholder 2">
                <a:extLst>
                  <a:ext uri="{FF2B5EF4-FFF2-40B4-BE49-F238E27FC236}">
                    <a16:creationId xmlns:a16="http://schemas.microsoft.com/office/drawing/2014/main" id="{B00B4A89-201B-4782-9648-6F6F5502F3ED}"/>
                  </a:ext>
                </a:extLst>
              </p:cNvPr>
              <p:cNvSpPr>
                <a:spLocks noGrp="1" noRot="1" noChangeAspect="1" noMove="1" noResize="1" noEditPoints="1" noAdjustHandles="1" noChangeArrowheads="1" noChangeShapeType="1" noTextEdit="1"/>
              </p:cNvSpPr>
              <p:nvPr>
                <p:ph idx="1"/>
              </p:nvPr>
            </p:nvSpPr>
            <p:spPr>
              <a:xfrm>
                <a:off x="587141" y="1443789"/>
                <a:ext cx="11261557" cy="4995512"/>
              </a:xfrm>
              <a:blipFill>
                <a:blip r:embed="rId2"/>
                <a:stretch>
                  <a:fillRect l="-974"/>
                </a:stretch>
              </a:blipFill>
            </p:spPr>
            <p:txBody>
              <a:bodyPr/>
              <a:lstStyle/>
              <a:p>
                <a:r>
                  <a:rPr lang="en-BE">
                    <a:noFill/>
                  </a:rPr>
                  <a:t> </a:t>
                </a:r>
              </a:p>
            </p:txBody>
          </p:sp>
        </mc:Fallback>
      </mc:AlternateContent>
      <p:sp>
        <p:nvSpPr>
          <p:cNvPr id="4" name="Footer Placeholder 3">
            <a:extLst>
              <a:ext uri="{FF2B5EF4-FFF2-40B4-BE49-F238E27FC236}">
                <a16:creationId xmlns:a16="http://schemas.microsoft.com/office/drawing/2014/main" id="{2B955210-6E1C-4F53-9E00-90F5D3180AE9}"/>
              </a:ext>
            </a:extLst>
          </p:cNvPr>
          <p:cNvSpPr>
            <a:spLocks noGrp="1"/>
          </p:cNvSpPr>
          <p:nvPr>
            <p:ph type="ftr" sz="quarter" idx="11"/>
          </p:nvPr>
        </p:nvSpPr>
        <p:spPr/>
        <p:txBody>
          <a:bodyPr/>
          <a:lstStyle/>
          <a:p>
            <a:r>
              <a:rPr lang="en-US"/>
              <a:t>Elementary Combinatorics and Probability - March 2021</a:t>
            </a:r>
            <a:endParaRPr lang="en-BE"/>
          </a:p>
        </p:txBody>
      </p:sp>
      <p:sp>
        <p:nvSpPr>
          <p:cNvPr id="5" name="Slide Number Placeholder 4">
            <a:extLst>
              <a:ext uri="{FF2B5EF4-FFF2-40B4-BE49-F238E27FC236}">
                <a16:creationId xmlns:a16="http://schemas.microsoft.com/office/drawing/2014/main" id="{DD3B8377-99E3-4482-A8C2-9599A698DF1E}"/>
              </a:ext>
            </a:extLst>
          </p:cNvPr>
          <p:cNvSpPr>
            <a:spLocks noGrp="1"/>
          </p:cNvSpPr>
          <p:nvPr>
            <p:ph type="sldNum" sz="quarter" idx="12"/>
          </p:nvPr>
        </p:nvSpPr>
        <p:spPr/>
        <p:txBody>
          <a:bodyPr/>
          <a:lstStyle/>
          <a:p>
            <a:fld id="{08CF7B41-8972-4B54-B2ED-1FFF63F18177}" type="slidenum">
              <a:rPr lang="en-BE" smtClean="0"/>
              <a:t>32</a:t>
            </a:fld>
            <a:endParaRPr lang="en-BE"/>
          </a:p>
        </p:txBody>
      </p:sp>
      <p:grpSp>
        <p:nvGrpSpPr>
          <p:cNvPr id="32" name="Group 31">
            <a:extLst>
              <a:ext uri="{FF2B5EF4-FFF2-40B4-BE49-F238E27FC236}">
                <a16:creationId xmlns:a16="http://schemas.microsoft.com/office/drawing/2014/main" id="{81ACB355-2AA3-455C-B91A-403012F8F552}"/>
              </a:ext>
            </a:extLst>
          </p:cNvPr>
          <p:cNvGrpSpPr/>
          <p:nvPr/>
        </p:nvGrpSpPr>
        <p:grpSpPr>
          <a:xfrm>
            <a:off x="2493745" y="1341589"/>
            <a:ext cx="7488455" cy="3089709"/>
            <a:chOff x="2407118" y="2367814"/>
            <a:chExt cx="7488455" cy="3089709"/>
          </a:xfrm>
        </p:grpSpPr>
        <p:grpSp>
          <p:nvGrpSpPr>
            <p:cNvPr id="33" name="Group 32">
              <a:extLst>
                <a:ext uri="{FF2B5EF4-FFF2-40B4-BE49-F238E27FC236}">
                  <a16:creationId xmlns:a16="http://schemas.microsoft.com/office/drawing/2014/main" id="{BCCD956F-1DC8-4419-8D56-D145099616E7}"/>
                </a:ext>
              </a:extLst>
            </p:cNvPr>
            <p:cNvGrpSpPr/>
            <p:nvPr/>
          </p:nvGrpSpPr>
          <p:grpSpPr>
            <a:xfrm>
              <a:off x="2407118" y="2367814"/>
              <a:ext cx="3089709" cy="3089709"/>
              <a:chOff x="2407118" y="2367814"/>
              <a:chExt cx="3089709" cy="3089709"/>
            </a:xfrm>
          </p:grpSpPr>
          <p:sp>
            <p:nvSpPr>
              <p:cNvPr id="50" name="Rectangle 49">
                <a:extLst>
                  <a:ext uri="{FF2B5EF4-FFF2-40B4-BE49-F238E27FC236}">
                    <a16:creationId xmlns:a16="http://schemas.microsoft.com/office/drawing/2014/main" id="{0586C2E7-FED9-4D63-843C-94B3EB5F9EC7}"/>
                  </a:ext>
                </a:extLst>
              </p:cNvPr>
              <p:cNvSpPr/>
              <p:nvPr/>
            </p:nvSpPr>
            <p:spPr>
              <a:xfrm>
                <a:off x="2407118" y="2367814"/>
                <a:ext cx="3089709" cy="3089709"/>
              </a:xfrm>
              <a:prstGeom prst="rect">
                <a:avLst/>
              </a:prstGeom>
              <a:ln w="28575"/>
            </p:spPr>
            <p:style>
              <a:lnRef idx="2">
                <a:schemeClr val="accent2"/>
              </a:lnRef>
              <a:fillRef idx="1">
                <a:schemeClr val="lt1"/>
              </a:fillRef>
              <a:effectRef idx="0">
                <a:schemeClr val="accent2"/>
              </a:effectRef>
              <a:fontRef idx="minor">
                <a:schemeClr val="dk1"/>
              </a:fontRef>
            </p:style>
            <p:txBody>
              <a:bodyPr rtlCol="0" anchor="ctr"/>
              <a:lstStyle/>
              <a:p>
                <a:pPr algn="ctr"/>
                <a:endParaRPr lang="en-BE"/>
              </a:p>
            </p:txBody>
          </p:sp>
          <p:pic>
            <p:nvPicPr>
              <p:cNvPr id="51" name="Picture 50" descr="Background pattern&#10;&#10;Description automatically generated">
                <a:extLst>
                  <a:ext uri="{FF2B5EF4-FFF2-40B4-BE49-F238E27FC236}">
                    <a16:creationId xmlns:a16="http://schemas.microsoft.com/office/drawing/2014/main" id="{7A75748E-9EE1-42E7-9898-82FA4BFFDA10}"/>
                  </a:ext>
                </a:extLst>
              </p:cNvPr>
              <p:cNvPicPr>
                <a:picLocks noChangeAspect="1"/>
              </p:cNvPicPr>
              <p:nvPr/>
            </p:nvPicPr>
            <p:blipFill rotWithShape="1">
              <a:blip r:embed="rId3">
                <a:extLst>
                  <a:ext uri="{28A0092B-C50C-407E-A947-70E740481C1C}">
                    <a14:useLocalDpi xmlns:a14="http://schemas.microsoft.com/office/drawing/2010/main" val="0"/>
                  </a:ext>
                </a:extLst>
              </a:blip>
              <a:srcRect l="3522" t="1792" r="75830" b="70975"/>
              <a:stretch/>
            </p:blipFill>
            <p:spPr>
              <a:xfrm>
                <a:off x="2738461" y="2464067"/>
                <a:ext cx="586752" cy="683393"/>
              </a:xfrm>
              <a:prstGeom prst="rect">
                <a:avLst/>
              </a:prstGeom>
            </p:spPr>
          </p:pic>
          <p:pic>
            <p:nvPicPr>
              <p:cNvPr id="52" name="Picture 51" descr="Background pattern&#10;&#10;Description automatically generated">
                <a:extLst>
                  <a:ext uri="{FF2B5EF4-FFF2-40B4-BE49-F238E27FC236}">
                    <a16:creationId xmlns:a16="http://schemas.microsoft.com/office/drawing/2014/main" id="{8177E3B4-63B3-48CD-8E6B-A3710574536C}"/>
                  </a:ext>
                </a:extLst>
              </p:cNvPr>
              <p:cNvPicPr>
                <a:picLocks noChangeAspect="1"/>
              </p:cNvPicPr>
              <p:nvPr/>
            </p:nvPicPr>
            <p:blipFill rotWithShape="1">
              <a:blip r:embed="rId3">
                <a:extLst>
                  <a:ext uri="{28A0092B-C50C-407E-A947-70E740481C1C}">
                    <a14:useLocalDpi xmlns:a14="http://schemas.microsoft.com/office/drawing/2010/main" val="0"/>
                  </a:ext>
                </a:extLst>
              </a:blip>
              <a:srcRect l="74939" t="36727" r="2956" b="36865"/>
              <a:stretch/>
            </p:blipFill>
            <p:spPr>
              <a:xfrm>
                <a:off x="4726199" y="2516370"/>
                <a:ext cx="548640" cy="578785"/>
              </a:xfrm>
              <a:prstGeom prst="rect">
                <a:avLst/>
              </a:prstGeom>
            </p:spPr>
          </p:pic>
          <p:pic>
            <p:nvPicPr>
              <p:cNvPr id="53" name="Picture 52" descr="Background pattern&#10;&#10;Description automatically generated">
                <a:extLst>
                  <a:ext uri="{FF2B5EF4-FFF2-40B4-BE49-F238E27FC236}">
                    <a16:creationId xmlns:a16="http://schemas.microsoft.com/office/drawing/2014/main" id="{2B541849-5C83-40E2-89B1-764031821C64}"/>
                  </a:ext>
                </a:extLst>
              </p:cNvPr>
              <p:cNvPicPr>
                <a:picLocks noChangeAspect="1"/>
              </p:cNvPicPr>
              <p:nvPr/>
            </p:nvPicPr>
            <p:blipFill rotWithShape="1">
              <a:blip r:embed="rId3">
                <a:extLst>
                  <a:ext uri="{28A0092B-C50C-407E-A947-70E740481C1C}">
                    <a14:useLocalDpi xmlns:a14="http://schemas.microsoft.com/office/drawing/2010/main" val="0"/>
                  </a:ext>
                </a:extLst>
              </a:blip>
              <a:srcRect l="3522" t="1792" r="75830" b="70975"/>
              <a:stretch/>
            </p:blipFill>
            <p:spPr>
              <a:xfrm>
                <a:off x="2445085" y="3475990"/>
                <a:ext cx="586752" cy="683393"/>
              </a:xfrm>
              <a:prstGeom prst="rect">
                <a:avLst/>
              </a:prstGeom>
            </p:spPr>
          </p:pic>
          <p:pic>
            <p:nvPicPr>
              <p:cNvPr id="54" name="Picture 53" descr="Background pattern&#10;&#10;Description automatically generated">
                <a:extLst>
                  <a:ext uri="{FF2B5EF4-FFF2-40B4-BE49-F238E27FC236}">
                    <a16:creationId xmlns:a16="http://schemas.microsoft.com/office/drawing/2014/main" id="{FF6BFC77-A0B5-45FF-8846-81C6E9860A4D}"/>
                  </a:ext>
                </a:extLst>
              </p:cNvPr>
              <p:cNvPicPr>
                <a:picLocks noChangeAspect="1"/>
              </p:cNvPicPr>
              <p:nvPr/>
            </p:nvPicPr>
            <p:blipFill rotWithShape="1">
              <a:blip r:embed="rId3">
                <a:extLst>
                  <a:ext uri="{28A0092B-C50C-407E-A947-70E740481C1C}">
                    <a14:useLocalDpi xmlns:a14="http://schemas.microsoft.com/office/drawing/2010/main" val="0"/>
                  </a:ext>
                </a:extLst>
              </a:blip>
              <a:srcRect l="3522" t="1792" r="75830" b="70975"/>
              <a:stretch/>
            </p:blipFill>
            <p:spPr>
              <a:xfrm>
                <a:off x="3177528" y="3265369"/>
                <a:ext cx="586752" cy="683393"/>
              </a:xfrm>
              <a:prstGeom prst="rect">
                <a:avLst/>
              </a:prstGeom>
            </p:spPr>
          </p:pic>
          <p:pic>
            <p:nvPicPr>
              <p:cNvPr id="55" name="Picture 54" descr="Background pattern&#10;&#10;Description automatically generated">
                <a:extLst>
                  <a:ext uri="{FF2B5EF4-FFF2-40B4-BE49-F238E27FC236}">
                    <a16:creationId xmlns:a16="http://schemas.microsoft.com/office/drawing/2014/main" id="{8CA81FBB-7A97-4756-BFA2-E2EBDEB48B00}"/>
                  </a:ext>
                </a:extLst>
              </p:cNvPr>
              <p:cNvPicPr>
                <a:picLocks noChangeAspect="1"/>
              </p:cNvPicPr>
              <p:nvPr/>
            </p:nvPicPr>
            <p:blipFill rotWithShape="1">
              <a:blip r:embed="rId3">
                <a:extLst>
                  <a:ext uri="{28A0092B-C50C-407E-A947-70E740481C1C}">
                    <a14:useLocalDpi xmlns:a14="http://schemas.microsoft.com/office/drawing/2010/main" val="0"/>
                  </a:ext>
                </a:extLst>
              </a:blip>
              <a:srcRect l="3522" t="1792" r="75830" b="70975"/>
              <a:stretch/>
            </p:blipFill>
            <p:spPr>
              <a:xfrm>
                <a:off x="2884152" y="4277292"/>
                <a:ext cx="586752" cy="683393"/>
              </a:xfrm>
              <a:prstGeom prst="rect">
                <a:avLst/>
              </a:prstGeom>
            </p:spPr>
          </p:pic>
          <p:pic>
            <p:nvPicPr>
              <p:cNvPr id="56" name="Picture 55" descr="Background pattern&#10;&#10;Description automatically generated">
                <a:extLst>
                  <a:ext uri="{FF2B5EF4-FFF2-40B4-BE49-F238E27FC236}">
                    <a16:creationId xmlns:a16="http://schemas.microsoft.com/office/drawing/2014/main" id="{EF6BD32E-627F-4BAE-8BDA-FA4BDC96ACF3}"/>
                  </a:ext>
                </a:extLst>
              </p:cNvPr>
              <p:cNvPicPr>
                <a:picLocks noChangeAspect="1"/>
              </p:cNvPicPr>
              <p:nvPr/>
            </p:nvPicPr>
            <p:blipFill rotWithShape="1">
              <a:blip r:embed="rId3">
                <a:extLst>
                  <a:ext uri="{28A0092B-C50C-407E-A947-70E740481C1C}">
                    <a14:useLocalDpi xmlns:a14="http://schemas.microsoft.com/office/drawing/2010/main" val="0"/>
                  </a:ext>
                </a:extLst>
              </a:blip>
              <a:srcRect l="3522" t="1792" r="75830" b="70975"/>
              <a:stretch/>
            </p:blipFill>
            <p:spPr>
              <a:xfrm>
                <a:off x="3538670" y="4721188"/>
                <a:ext cx="586752" cy="683393"/>
              </a:xfrm>
              <a:prstGeom prst="rect">
                <a:avLst/>
              </a:prstGeom>
            </p:spPr>
          </p:pic>
          <p:pic>
            <p:nvPicPr>
              <p:cNvPr id="57" name="Picture 56" descr="Background pattern&#10;&#10;Description automatically generated">
                <a:extLst>
                  <a:ext uri="{FF2B5EF4-FFF2-40B4-BE49-F238E27FC236}">
                    <a16:creationId xmlns:a16="http://schemas.microsoft.com/office/drawing/2014/main" id="{77372722-D66B-427D-80ED-5C8F470B0A9F}"/>
                  </a:ext>
                </a:extLst>
              </p:cNvPr>
              <p:cNvPicPr>
                <a:picLocks noChangeAspect="1"/>
              </p:cNvPicPr>
              <p:nvPr/>
            </p:nvPicPr>
            <p:blipFill rotWithShape="1">
              <a:blip r:embed="rId3">
                <a:extLst>
                  <a:ext uri="{28A0092B-C50C-407E-A947-70E740481C1C}">
                    <a14:useLocalDpi xmlns:a14="http://schemas.microsoft.com/office/drawing/2010/main" val="0"/>
                  </a:ext>
                </a:extLst>
              </a:blip>
              <a:srcRect l="74939" t="36727" r="2956" b="36865"/>
              <a:stretch/>
            </p:blipFill>
            <p:spPr>
              <a:xfrm>
                <a:off x="4100362" y="3317672"/>
                <a:ext cx="548640" cy="578785"/>
              </a:xfrm>
              <a:prstGeom prst="rect">
                <a:avLst/>
              </a:prstGeom>
            </p:spPr>
          </p:pic>
          <p:pic>
            <p:nvPicPr>
              <p:cNvPr id="58" name="Picture 57" descr="Background pattern&#10;&#10;Description automatically generated">
                <a:extLst>
                  <a:ext uri="{FF2B5EF4-FFF2-40B4-BE49-F238E27FC236}">
                    <a16:creationId xmlns:a16="http://schemas.microsoft.com/office/drawing/2014/main" id="{684A32A9-A5DB-458D-98FC-683E312290DA}"/>
                  </a:ext>
                </a:extLst>
              </p:cNvPr>
              <p:cNvPicPr>
                <a:picLocks noChangeAspect="1"/>
              </p:cNvPicPr>
              <p:nvPr/>
            </p:nvPicPr>
            <p:blipFill rotWithShape="1">
              <a:blip r:embed="rId3">
                <a:extLst>
                  <a:ext uri="{28A0092B-C50C-407E-A947-70E740481C1C}">
                    <a14:useLocalDpi xmlns:a14="http://schemas.microsoft.com/office/drawing/2010/main" val="0"/>
                  </a:ext>
                </a:extLst>
              </a:blip>
              <a:srcRect l="74939" t="36727" r="2956" b="36865"/>
              <a:stretch/>
            </p:blipFill>
            <p:spPr>
              <a:xfrm>
                <a:off x="4837193" y="3341101"/>
                <a:ext cx="548640" cy="578785"/>
              </a:xfrm>
              <a:prstGeom prst="rect">
                <a:avLst/>
              </a:prstGeom>
            </p:spPr>
          </p:pic>
          <p:pic>
            <p:nvPicPr>
              <p:cNvPr id="59" name="Picture 58" descr="Background pattern&#10;&#10;Description automatically generated">
                <a:extLst>
                  <a:ext uri="{FF2B5EF4-FFF2-40B4-BE49-F238E27FC236}">
                    <a16:creationId xmlns:a16="http://schemas.microsoft.com/office/drawing/2014/main" id="{F04552B2-921B-435C-818B-EF496AC5C4FD}"/>
                  </a:ext>
                </a:extLst>
              </p:cNvPr>
              <p:cNvPicPr>
                <a:picLocks noChangeAspect="1"/>
              </p:cNvPicPr>
              <p:nvPr/>
            </p:nvPicPr>
            <p:blipFill rotWithShape="1">
              <a:blip r:embed="rId3">
                <a:extLst>
                  <a:ext uri="{28A0092B-C50C-407E-A947-70E740481C1C}">
                    <a14:useLocalDpi xmlns:a14="http://schemas.microsoft.com/office/drawing/2010/main" val="0"/>
                  </a:ext>
                </a:extLst>
              </a:blip>
              <a:srcRect l="74939" t="36727" r="2956" b="36865"/>
              <a:stretch/>
            </p:blipFill>
            <p:spPr>
              <a:xfrm>
                <a:off x="4451879" y="4040203"/>
                <a:ext cx="548640" cy="578785"/>
              </a:xfrm>
              <a:prstGeom prst="rect">
                <a:avLst/>
              </a:prstGeom>
            </p:spPr>
          </p:pic>
          <p:pic>
            <p:nvPicPr>
              <p:cNvPr id="60" name="Picture 59" descr="Background pattern&#10;&#10;Description automatically generated">
                <a:extLst>
                  <a:ext uri="{FF2B5EF4-FFF2-40B4-BE49-F238E27FC236}">
                    <a16:creationId xmlns:a16="http://schemas.microsoft.com/office/drawing/2014/main" id="{F08DEC88-FBA7-4096-B2D6-96957E4047A5}"/>
                  </a:ext>
                </a:extLst>
              </p:cNvPr>
              <p:cNvPicPr>
                <a:picLocks noChangeAspect="1"/>
              </p:cNvPicPr>
              <p:nvPr/>
            </p:nvPicPr>
            <p:blipFill rotWithShape="1">
              <a:blip r:embed="rId3">
                <a:extLst>
                  <a:ext uri="{28A0092B-C50C-407E-A947-70E740481C1C}">
                    <a14:useLocalDpi xmlns:a14="http://schemas.microsoft.com/office/drawing/2010/main" val="0"/>
                  </a:ext>
                </a:extLst>
              </a:blip>
              <a:srcRect l="74939" t="36727" r="2956" b="36865"/>
              <a:stretch/>
            </p:blipFill>
            <p:spPr>
              <a:xfrm>
                <a:off x="4774109" y="4818713"/>
                <a:ext cx="548640" cy="578785"/>
              </a:xfrm>
              <a:prstGeom prst="rect">
                <a:avLst/>
              </a:prstGeom>
            </p:spPr>
          </p:pic>
        </p:grpSp>
        <p:grpSp>
          <p:nvGrpSpPr>
            <p:cNvPr id="34" name="Group 33">
              <a:extLst>
                <a:ext uri="{FF2B5EF4-FFF2-40B4-BE49-F238E27FC236}">
                  <a16:creationId xmlns:a16="http://schemas.microsoft.com/office/drawing/2014/main" id="{903A3A46-D69C-4E71-ACAD-7C082D3CCA26}"/>
                </a:ext>
              </a:extLst>
            </p:cNvPr>
            <p:cNvGrpSpPr/>
            <p:nvPr/>
          </p:nvGrpSpPr>
          <p:grpSpPr>
            <a:xfrm>
              <a:off x="6805864" y="2367814"/>
              <a:ext cx="3089709" cy="3089709"/>
              <a:chOff x="6805864" y="2367814"/>
              <a:chExt cx="3089709" cy="3089709"/>
            </a:xfrm>
          </p:grpSpPr>
          <p:sp>
            <p:nvSpPr>
              <p:cNvPr id="37" name="Rectangle 36">
                <a:extLst>
                  <a:ext uri="{FF2B5EF4-FFF2-40B4-BE49-F238E27FC236}">
                    <a16:creationId xmlns:a16="http://schemas.microsoft.com/office/drawing/2014/main" id="{35A4C7C8-6686-4C5E-A75B-71AF11D6C1D2}"/>
                  </a:ext>
                </a:extLst>
              </p:cNvPr>
              <p:cNvSpPr/>
              <p:nvPr/>
            </p:nvSpPr>
            <p:spPr>
              <a:xfrm>
                <a:off x="6805864" y="2367814"/>
                <a:ext cx="3089709" cy="3089709"/>
              </a:xfrm>
              <a:prstGeom prst="rect">
                <a:avLst/>
              </a:prstGeom>
              <a:ln w="28575"/>
            </p:spPr>
            <p:style>
              <a:lnRef idx="2">
                <a:schemeClr val="accent2"/>
              </a:lnRef>
              <a:fillRef idx="1">
                <a:schemeClr val="lt1"/>
              </a:fillRef>
              <a:effectRef idx="0">
                <a:schemeClr val="accent2"/>
              </a:effectRef>
              <a:fontRef idx="minor">
                <a:schemeClr val="dk1"/>
              </a:fontRef>
            </p:style>
            <p:txBody>
              <a:bodyPr rtlCol="0" anchor="ctr"/>
              <a:lstStyle/>
              <a:p>
                <a:pPr algn="ctr"/>
                <a:endParaRPr lang="en-BE"/>
              </a:p>
            </p:txBody>
          </p:sp>
          <p:pic>
            <p:nvPicPr>
              <p:cNvPr id="38" name="Picture 37" descr="Background pattern&#10;&#10;Description automatically generated">
                <a:extLst>
                  <a:ext uri="{FF2B5EF4-FFF2-40B4-BE49-F238E27FC236}">
                    <a16:creationId xmlns:a16="http://schemas.microsoft.com/office/drawing/2014/main" id="{B95DFE34-69EB-4928-B767-3016A4FDE7CE}"/>
                  </a:ext>
                </a:extLst>
              </p:cNvPr>
              <p:cNvPicPr>
                <a:picLocks noChangeAspect="1"/>
              </p:cNvPicPr>
              <p:nvPr/>
            </p:nvPicPr>
            <p:blipFill rotWithShape="1">
              <a:blip r:embed="rId3">
                <a:extLst>
                  <a:ext uri="{28A0092B-C50C-407E-A947-70E740481C1C}">
                    <a14:useLocalDpi xmlns:a14="http://schemas.microsoft.com/office/drawing/2010/main" val="0"/>
                  </a:ext>
                </a:extLst>
              </a:blip>
              <a:srcRect l="34879" t="1243" r="36720" b="70424"/>
              <a:stretch/>
            </p:blipFill>
            <p:spPr>
              <a:xfrm>
                <a:off x="7486630" y="4607522"/>
                <a:ext cx="904753" cy="797059"/>
              </a:xfrm>
              <a:prstGeom prst="rect">
                <a:avLst/>
              </a:prstGeom>
            </p:spPr>
          </p:pic>
          <p:pic>
            <p:nvPicPr>
              <p:cNvPr id="39" name="Picture 38" descr="Background pattern&#10;&#10;Description automatically generated">
                <a:extLst>
                  <a:ext uri="{FF2B5EF4-FFF2-40B4-BE49-F238E27FC236}">
                    <a16:creationId xmlns:a16="http://schemas.microsoft.com/office/drawing/2014/main" id="{0291E08E-0C37-470C-9E47-366275106AB7}"/>
                  </a:ext>
                </a:extLst>
              </p:cNvPr>
              <p:cNvPicPr>
                <a:picLocks noChangeAspect="1"/>
              </p:cNvPicPr>
              <p:nvPr/>
            </p:nvPicPr>
            <p:blipFill rotWithShape="1">
              <a:blip r:embed="rId3">
                <a:extLst>
                  <a:ext uri="{28A0092B-C50C-407E-A947-70E740481C1C}">
                    <a14:useLocalDpi xmlns:a14="http://schemas.microsoft.com/office/drawing/2010/main" val="0"/>
                  </a:ext>
                </a:extLst>
              </a:blip>
              <a:srcRect l="3522" t="1792" r="75830" b="70975"/>
              <a:stretch/>
            </p:blipFill>
            <p:spPr>
              <a:xfrm>
                <a:off x="7231854" y="2445948"/>
                <a:ext cx="586752" cy="683393"/>
              </a:xfrm>
              <a:prstGeom prst="rect">
                <a:avLst/>
              </a:prstGeom>
            </p:spPr>
          </p:pic>
          <p:pic>
            <p:nvPicPr>
              <p:cNvPr id="40" name="Picture 39" descr="Background pattern&#10;&#10;Description automatically generated">
                <a:extLst>
                  <a:ext uri="{FF2B5EF4-FFF2-40B4-BE49-F238E27FC236}">
                    <a16:creationId xmlns:a16="http://schemas.microsoft.com/office/drawing/2014/main" id="{B8B12FDC-A3A6-4C0D-9519-9F5A735BB336}"/>
                  </a:ext>
                </a:extLst>
              </p:cNvPr>
              <p:cNvPicPr>
                <a:picLocks noChangeAspect="1"/>
              </p:cNvPicPr>
              <p:nvPr/>
            </p:nvPicPr>
            <p:blipFill rotWithShape="1">
              <a:blip r:embed="rId3">
                <a:extLst>
                  <a:ext uri="{28A0092B-C50C-407E-A947-70E740481C1C}">
                    <a14:useLocalDpi xmlns:a14="http://schemas.microsoft.com/office/drawing/2010/main" val="0"/>
                  </a:ext>
                </a:extLst>
              </a:blip>
              <a:srcRect l="3522" t="1792" r="75830" b="70975"/>
              <a:stretch/>
            </p:blipFill>
            <p:spPr>
              <a:xfrm>
                <a:off x="6938478" y="3457871"/>
                <a:ext cx="586752" cy="683393"/>
              </a:xfrm>
              <a:prstGeom prst="rect">
                <a:avLst/>
              </a:prstGeom>
            </p:spPr>
          </p:pic>
          <p:pic>
            <p:nvPicPr>
              <p:cNvPr id="41" name="Picture 40" descr="Background pattern&#10;&#10;Description automatically generated">
                <a:extLst>
                  <a:ext uri="{FF2B5EF4-FFF2-40B4-BE49-F238E27FC236}">
                    <a16:creationId xmlns:a16="http://schemas.microsoft.com/office/drawing/2014/main" id="{F9BA1C1B-ACFC-434D-8468-AB5A6F3DBBA1}"/>
                  </a:ext>
                </a:extLst>
              </p:cNvPr>
              <p:cNvPicPr>
                <a:picLocks noChangeAspect="1"/>
              </p:cNvPicPr>
              <p:nvPr/>
            </p:nvPicPr>
            <p:blipFill rotWithShape="1">
              <a:blip r:embed="rId3">
                <a:extLst>
                  <a:ext uri="{28A0092B-C50C-407E-A947-70E740481C1C}">
                    <a14:useLocalDpi xmlns:a14="http://schemas.microsoft.com/office/drawing/2010/main" val="0"/>
                  </a:ext>
                </a:extLst>
              </a:blip>
              <a:srcRect l="3522" t="1792" r="75830" b="70975"/>
              <a:stretch/>
            </p:blipFill>
            <p:spPr>
              <a:xfrm>
                <a:off x="7670921" y="3247250"/>
                <a:ext cx="586752" cy="683393"/>
              </a:xfrm>
              <a:prstGeom prst="rect">
                <a:avLst/>
              </a:prstGeom>
            </p:spPr>
          </p:pic>
          <p:pic>
            <p:nvPicPr>
              <p:cNvPr id="42" name="Picture 41" descr="Background pattern&#10;&#10;Description automatically generated">
                <a:extLst>
                  <a:ext uri="{FF2B5EF4-FFF2-40B4-BE49-F238E27FC236}">
                    <a16:creationId xmlns:a16="http://schemas.microsoft.com/office/drawing/2014/main" id="{32E3F93C-1D9F-4982-880A-F7234F3E5F1C}"/>
                  </a:ext>
                </a:extLst>
              </p:cNvPr>
              <p:cNvPicPr>
                <a:picLocks noChangeAspect="1"/>
              </p:cNvPicPr>
              <p:nvPr/>
            </p:nvPicPr>
            <p:blipFill rotWithShape="1">
              <a:blip r:embed="rId3">
                <a:extLst>
                  <a:ext uri="{28A0092B-C50C-407E-A947-70E740481C1C}">
                    <a14:useLocalDpi xmlns:a14="http://schemas.microsoft.com/office/drawing/2010/main" val="0"/>
                  </a:ext>
                </a:extLst>
              </a:blip>
              <a:srcRect l="74939" t="36727" r="2956" b="36865"/>
              <a:stretch/>
            </p:blipFill>
            <p:spPr>
              <a:xfrm>
                <a:off x="9087281" y="2496488"/>
                <a:ext cx="548640" cy="578785"/>
              </a:xfrm>
              <a:prstGeom prst="rect">
                <a:avLst/>
              </a:prstGeom>
            </p:spPr>
          </p:pic>
          <p:pic>
            <p:nvPicPr>
              <p:cNvPr id="43" name="Picture 42" descr="Background pattern&#10;&#10;Description automatically generated">
                <a:extLst>
                  <a:ext uri="{FF2B5EF4-FFF2-40B4-BE49-F238E27FC236}">
                    <a16:creationId xmlns:a16="http://schemas.microsoft.com/office/drawing/2014/main" id="{6005C1A8-8ABF-45AB-A93B-1CF80E48D38A}"/>
                  </a:ext>
                </a:extLst>
              </p:cNvPr>
              <p:cNvPicPr>
                <a:picLocks noChangeAspect="1"/>
              </p:cNvPicPr>
              <p:nvPr/>
            </p:nvPicPr>
            <p:blipFill rotWithShape="1">
              <a:blip r:embed="rId3">
                <a:extLst>
                  <a:ext uri="{28A0092B-C50C-407E-A947-70E740481C1C}">
                    <a14:useLocalDpi xmlns:a14="http://schemas.microsoft.com/office/drawing/2010/main" val="0"/>
                  </a:ext>
                </a:extLst>
              </a:blip>
              <a:srcRect l="74939" t="36727" r="2956" b="36865"/>
              <a:stretch/>
            </p:blipFill>
            <p:spPr>
              <a:xfrm>
                <a:off x="8463314" y="3621997"/>
                <a:ext cx="548640" cy="578785"/>
              </a:xfrm>
              <a:prstGeom prst="rect">
                <a:avLst/>
              </a:prstGeom>
            </p:spPr>
          </p:pic>
          <p:pic>
            <p:nvPicPr>
              <p:cNvPr id="44" name="Picture 43" descr="Background pattern&#10;&#10;Description automatically generated">
                <a:extLst>
                  <a:ext uri="{FF2B5EF4-FFF2-40B4-BE49-F238E27FC236}">
                    <a16:creationId xmlns:a16="http://schemas.microsoft.com/office/drawing/2014/main" id="{8F43EEBB-77EC-4AC7-A0AC-3BE510ED929C}"/>
                  </a:ext>
                </a:extLst>
              </p:cNvPr>
              <p:cNvPicPr>
                <a:picLocks noChangeAspect="1"/>
              </p:cNvPicPr>
              <p:nvPr/>
            </p:nvPicPr>
            <p:blipFill rotWithShape="1">
              <a:blip r:embed="rId3">
                <a:extLst>
                  <a:ext uri="{28A0092B-C50C-407E-A947-70E740481C1C}">
                    <a14:useLocalDpi xmlns:a14="http://schemas.microsoft.com/office/drawing/2010/main" val="0"/>
                  </a:ext>
                </a:extLst>
              </a:blip>
              <a:srcRect l="74939" t="36727" r="2956" b="36865"/>
              <a:stretch/>
            </p:blipFill>
            <p:spPr>
              <a:xfrm>
                <a:off x="9198275" y="3321219"/>
                <a:ext cx="548640" cy="578785"/>
              </a:xfrm>
              <a:prstGeom prst="rect">
                <a:avLst/>
              </a:prstGeom>
            </p:spPr>
          </p:pic>
          <p:pic>
            <p:nvPicPr>
              <p:cNvPr id="45" name="Picture 44" descr="Background pattern&#10;&#10;Description automatically generated">
                <a:extLst>
                  <a:ext uri="{FF2B5EF4-FFF2-40B4-BE49-F238E27FC236}">
                    <a16:creationId xmlns:a16="http://schemas.microsoft.com/office/drawing/2014/main" id="{39455F6E-ED0B-4491-8D51-3B3B928A572C}"/>
                  </a:ext>
                </a:extLst>
              </p:cNvPr>
              <p:cNvPicPr>
                <a:picLocks noChangeAspect="1"/>
              </p:cNvPicPr>
              <p:nvPr/>
            </p:nvPicPr>
            <p:blipFill rotWithShape="1">
              <a:blip r:embed="rId3">
                <a:extLst>
                  <a:ext uri="{28A0092B-C50C-407E-A947-70E740481C1C}">
                    <a14:useLocalDpi xmlns:a14="http://schemas.microsoft.com/office/drawing/2010/main" val="0"/>
                  </a:ext>
                </a:extLst>
              </a:blip>
              <a:srcRect l="74939" t="36727" r="2956" b="36865"/>
              <a:stretch/>
            </p:blipFill>
            <p:spPr>
              <a:xfrm>
                <a:off x="8544291" y="4484099"/>
                <a:ext cx="548640" cy="578785"/>
              </a:xfrm>
              <a:prstGeom prst="rect">
                <a:avLst/>
              </a:prstGeom>
            </p:spPr>
          </p:pic>
          <p:pic>
            <p:nvPicPr>
              <p:cNvPr id="46" name="Picture 45" descr="Background pattern&#10;&#10;Description automatically generated">
                <a:extLst>
                  <a:ext uri="{FF2B5EF4-FFF2-40B4-BE49-F238E27FC236}">
                    <a16:creationId xmlns:a16="http://schemas.microsoft.com/office/drawing/2014/main" id="{1264DBF0-AE92-4805-A7E3-CFD65F280910}"/>
                  </a:ext>
                </a:extLst>
              </p:cNvPr>
              <p:cNvPicPr>
                <a:picLocks noChangeAspect="1"/>
              </p:cNvPicPr>
              <p:nvPr/>
            </p:nvPicPr>
            <p:blipFill rotWithShape="1">
              <a:blip r:embed="rId3">
                <a:extLst>
                  <a:ext uri="{28A0092B-C50C-407E-A947-70E740481C1C}">
                    <a14:useLocalDpi xmlns:a14="http://schemas.microsoft.com/office/drawing/2010/main" val="0"/>
                  </a:ext>
                </a:extLst>
              </a:blip>
              <a:srcRect l="74939" t="36727" r="2956" b="36865"/>
              <a:stretch/>
            </p:blipFill>
            <p:spPr>
              <a:xfrm>
                <a:off x="8443994" y="2854394"/>
                <a:ext cx="548640" cy="578785"/>
              </a:xfrm>
              <a:prstGeom prst="rect">
                <a:avLst/>
              </a:prstGeom>
            </p:spPr>
          </p:pic>
          <p:pic>
            <p:nvPicPr>
              <p:cNvPr id="47" name="Picture 46" descr="Background pattern&#10;&#10;Description automatically generated">
                <a:extLst>
                  <a:ext uri="{FF2B5EF4-FFF2-40B4-BE49-F238E27FC236}">
                    <a16:creationId xmlns:a16="http://schemas.microsoft.com/office/drawing/2014/main" id="{50949F6D-C570-49B4-8127-EC80A9AF2D05}"/>
                  </a:ext>
                </a:extLst>
              </p:cNvPr>
              <p:cNvPicPr>
                <a:picLocks noChangeAspect="1"/>
              </p:cNvPicPr>
              <p:nvPr/>
            </p:nvPicPr>
            <p:blipFill rotWithShape="1">
              <a:blip r:embed="rId3">
                <a:extLst>
                  <a:ext uri="{28A0092B-C50C-407E-A947-70E740481C1C}">
                    <a14:useLocalDpi xmlns:a14="http://schemas.microsoft.com/office/drawing/2010/main" val="0"/>
                  </a:ext>
                </a:extLst>
              </a:blip>
              <a:srcRect l="74939" t="36727" r="2956" b="36865"/>
              <a:stretch/>
            </p:blipFill>
            <p:spPr>
              <a:xfrm>
                <a:off x="9234005" y="4028678"/>
                <a:ext cx="548640" cy="578785"/>
              </a:xfrm>
              <a:prstGeom prst="rect">
                <a:avLst/>
              </a:prstGeom>
            </p:spPr>
          </p:pic>
          <p:pic>
            <p:nvPicPr>
              <p:cNvPr id="48" name="Picture 47" descr="Background pattern&#10;&#10;Description automatically generated">
                <a:extLst>
                  <a:ext uri="{FF2B5EF4-FFF2-40B4-BE49-F238E27FC236}">
                    <a16:creationId xmlns:a16="http://schemas.microsoft.com/office/drawing/2014/main" id="{AA3C79B8-EBF0-4CA9-A1C5-58764502BE7B}"/>
                  </a:ext>
                </a:extLst>
              </p:cNvPr>
              <p:cNvPicPr>
                <a:picLocks noChangeAspect="1"/>
              </p:cNvPicPr>
              <p:nvPr/>
            </p:nvPicPr>
            <p:blipFill rotWithShape="1">
              <a:blip r:embed="rId3">
                <a:extLst>
                  <a:ext uri="{28A0092B-C50C-407E-A947-70E740481C1C}">
                    <a14:useLocalDpi xmlns:a14="http://schemas.microsoft.com/office/drawing/2010/main" val="0"/>
                  </a:ext>
                </a:extLst>
              </a:blip>
              <a:srcRect l="74939" t="36727" r="2956" b="36865"/>
              <a:stretch/>
            </p:blipFill>
            <p:spPr>
              <a:xfrm>
                <a:off x="9291975" y="4815172"/>
                <a:ext cx="548640" cy="578785"/>
              </a:xfrm>
              <a:prstGeom prst="rect">
                <a:avLst/>
              </a:prstGeom>
            </p:spPr>
          </p:pic>
          <p:pic>
            <p:nvPicPr>
              <p:cNvPr id="49" name="Picture 48" descr="Background pattern&#10;&#10;Description automatically generated">
                <a:extLst>
                  <a:ext uri="{FF2B5EF4-FFF2-40B4-BE49-F238E27FC236}">
                    <a16:creationId xmlns:a16="http://schemas.microsoft.com/office/drawing/2014/main" id="{A54F9E64-6D49-455E-A45E-60B87FF445EC}"/>
                  </a:ext>
                </a:extLst>
              </p:cNvPr>
              <p:cNvPicPr>
                <a:picLocks noChangeAspect="1"/>
              </p:cNvPicPr>
              <p:nvPr/>
            </p:nvPicPr>
            <p:blipFill rotWithShape="1">
              <a:blip r:embed="rId3">
                <a:extLst>
                  <a:ext uri="{28A0092B-C50C-407E-A947-70E740481C1C}">
                    <a14:useLocalDpi xmlns:a14="http://schemas.microsoft.com/office/drawing/2010/main" val="0"/>
                  </a:ext>
                </a:extLst>
              </a:blip>
              <a:srcRect l="34879" t="1243" r="36720" b="70424"/>
              <a:stretch/>
            </p:blipFill>
            <p:spPr>
              <a:xfrm>
                <a:off x="6948247" y="4203823"/>
                <a:ext cx="904753" cy="797059"/>
              </a:xfrm>
              <a:prstGeom prst="rect">
                <a:avLst/>
              </a:prstGeom>
            </p:spPr>
          </p:pic>
        </p:grpSp>
        <p:sp>
          <p:nvSpPr>
            <p:cNvPr id="35" name="TextBox 34">
              <a:extLst>
                <a:ext uri="{FF2B5EF4-FFF2-40B4-BE49-F238E27FC236}">
                  <a16:creationId xmlns:a16="http://schemas.microsoft.com/office/drawing/2014/main" id="{E47FC1FE-513A-4816-9DA0-6B0D3E6D24F0}"/>
                </a:ext>
              </a:extLst>
            </p:cNvPr>
            <p:cNvSpPr txBox="1"/>
            <p:nvPr/>
          </p:nvSpPr>
          <p:spPr>
            <a:xfrm>
              <a:off x="3504628" y="2490498"/>
              <a:ext cx="884722" cy="584775"/>
            </a:xfrm>
            <a:prstGeom prst="rect">
              <a:avLst/>
            </a:prstGeom>
            <a:noFill/>
          </p:spPr>
          <p:txBody>
            <a:bodyPr wrap="square" rtlCol="0">
              <a:spAutoFit/>
            </a:bodyPr>
            <a:lstStyle/>
            <a:p>
              <a:pPr algn="ctr"/>
              <a:r>
                <a:rPr lang="en-US" sz="3200" b="1" dirty="0">
                  <a:solidFill>
                    <a:srgbClr val="C00000"/>
                  </a:solidFill>
                </a:rPr>
                <a:t>A</a:t>
              </a:r>
              <a:endParaRPr lang="en-BE" b="1" dirty="0">
                <a:solidFill>
                  <a:srgbClr val="C00000"/>
                </a:solidFill>
              </a:endParaRPr>
            </a:p>
          </p:txBody>
        </p:sp>
        <p:sp>
          <p:nvSpPr>
            <p:cNvPr id="36" name="TextBox 35">
              <a:extLst>
                <a:ext uri="{FF2B5EF4-FFF2-40B4-BE49-F238E27FC236}">
                  <a16:creationId xmlns:a16="http://schemas.microsoft.com/office/drawing/2014/main" id="{5C8448AA-361A-4219-96AB-7C2B19AF7BC4}"/>
                </a:ext>
              </a:extLst>
            </p:cNvPr>
            <p:cNvSpPr txBox="1"/>
            <p:nvPr/>
          </p:nvSpPr>
          <p:spPr>
            <a:xfrm>
              <a:off x="7906986" y="2471252"/>
              <a:ext cx="884722" cy="584775"/>
            </a:xfrm>
            <a:prstGeom prst="rect">
              <a:avLst/>
            </a:prstGeom>
            <a:noFill/>
          </p:spPr>
          <p:txBody>
            <a:bodyPr wrap="square" rtlCol="0">
              <a:spAutoFit/>
            </a:bodyPr>
            <a:lstStyle/>
            <a:p>
              <a:pPr algn="ctr"/>
              <a:r>
                <a:rPr lang="en-US" sz="3200" b="1" dirty="0">
                  <a:solidFill>
                    <a:srgbClr val="C00000"/>
                  </a:solidFill>
                </a:rPr>
                <a:t>B</a:t>
              </a:r>
              <a:endParaRPr lang="en-BE" b="1" dirty="0">
                <a:solidFill>
                  <a:srgbClr val="C00000"/>
                </a:solidFill>
              </a:endParaRPr>
            </a:p>
          </p:txBody>
        </p:sp>
      </p:grpSp>
    </p:spTree>
    <p:extLst>
      <p:ext uri="{BB962C8B-B14F-4D97-AF65-F5344CB8AC3E}">
        <p14:creationId xmlns:p14="http://schemas.microsoft.com/office/powerpoint/2010/main" val="331101186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8F8ED2-04B7-4A12-B45C-B9511B2FFDAA}"/>
              </a:ext>
            </a:extLst>
          </p:cNvPr>
          <p:cNvSpPr>
            <a:spLocks noGrp="1"/>
          </p:cNvSpPr>
          <p:nvPr>
            <p:ph type="title"/>
          </p:nvPr>
        </p:nvSpPr>
        <p:spPr/>
        <p:txBody>
          <a:bodyPr/>
          <a:lstStyle/>
          <a:p>
            <a:r>
              <a:rPr lang="en-US" dirty="0"/>
              <a:t>fruits</a:t>
            </a:r>
            <a:endParaRPr lang="en-B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00B4A89-201B-4782-9648-6F6F5502F3ED}"/>
                  </a:ext>
                </a:extLst>
              </p:cNvPr>
              <p:cNvSpPr>
                <a:spLocks noGrp="1"/>
              </p:cNvSpPr>
              <p:nvPr>
                <p:ph idx="1"/>
              </p:nvPr>
            </p:nvSpPr>
            <p:spPr>
              <a:xfrm>
                <a:off x="587141" y="1443789"/>
                <a:ext cx="11261557" cy="4995512"/>
              </a:xfrm>
            </p:spPr>
            <p:txBody>
              <a:bodyPr/>
              <a:lstStyle/>
              <a:p>
                <a:pPr algn="just"/>
                <a:endParaRPr lang="en-US" dirty="0"/>
              </a:p>
              <a:p>
                <a:pPr algn="just"/>
                <a:endParaRPr lang="en-US" dirty="0"/>
              </a:p>
              <a:p>
                <a:pPr algn="just"/>
                <a:endParaRPr lang="en-US" dirty="0"/>
              </a:p>
              <a:p>
                <a:pPr algn="just"/>
                <a:endParaRPr lang="en-US" dirty="0"/>
              </a:p>
              <a:p>
                <a:pPr algn="just"/>
                <a:endParaRPr lang="en-US" dirty="0"/>
              </a:p>
              <a:p>
                <a:pPr algn="just"/>
                <a:endParaRPr lang="en-US" dirty="0"/>
              </a:p>
              <a:p>
                <a:pPr algn="just"/>
                <a:endParaRPr lang="en-US" sz="300" dirty="0"/>
              </a:p>
              <a:p>
                <a:pPr algn="just"/>
                <a:r>
                  <a:rPr lang="en-US" dirty="0"/>
                  <a:t>What is the probability to pick an </a:t>
                </a:r>
                <a:r>
                  <a:rPr lang="en-US" u="sng" dirty="0"/>
                  <a:t>orange</a:t>
                </a:r>
                <a:r>
                  <a:rPr lang="en-US" dirty="0"/>
                  <a:t> given that you’ve chosen </a:t>
                </a:r>
                <a:r>
                  <a:rPr lang="en-US" u="sng" dirty="0"/>
                  <a:t>box A</a:t>
                </a:r>
                <a:r>
                  <a:rPr lang="en-US" dirty="0"/>
                  <a:t>?</a:t>
                </a:r>
              </a:p>
              <a:p>
                <a:pPr marL="0" indent="0" algn="just">
                  <a:buNone/>
                </a:pPr>
                <a:endParaRPr lang="en-US" sz="900" dirty="0"/>
              </a:p>
              <a:p>
                <a:pPr marL="0" indent="0" algn="just">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r>
                            <a:rPr lang="en-US" b="0" i="1" smtClean="0">
                              <a:latin typeface="Cambria Math" panose="02040503050406030204" pitchFamily="18" charset="0"/>
                            </a:rPr>
                            <m:t>𝑜𝑟𝑎𝑛𝑔𝑒</m:t>
                          </m:r>
                          <m:r>
                            <a:rPr lang="en-US" i="1">
                              <a:latin typeface="Cambria Math" panose="02040503050406030204" pitchFamily="18" charset="0"/>
                            </a:rPr>
                            <m:t>|</m:t>
                          </m:r>
                          <m:r>
                            <a:rPr lang="en-US" i="1">
                              <a:latin typeface="Cambria Math" panose="02040503050406030204" pitchFamily="18" charset="0"/>
                            </a:rPr>
                            <m:t>𝐴</m:t>
                          </m:r>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5</m:t>
                          </m:r>
                        </m:num>
                        <m:den>
                          <m:r>
                            <a:rPr lang="en-US" i="1">
                              <a:latin typeface="Cambria Math" panose="02040503050406030204" pitchFamily="18" charset="0"/>
                            </a:rPr>
                            <m:t>10</m:t>
                          </m:r>
                        </m:den>
                      </m:f>
                      <m:r>
                        <a:rPr lang="en-US" i="1">
                          <a:latin typeface="Cambria Math" panose="02040503050406030204" pitchFamily="18" charset="0"/>
                        </a:rPr>
                        <m:t>=0.5</m:t>
                      </m:r>
                    </m:oMath>
                  </m:oMathPara>
                </a14:m>
                <a:endParaRPr lang="en-BE" dirty="0"/>
              </a:p>
              <a:p>
                <a:pPr marL="0" indent="0" algn="just">
                  <a:buNone/>
                </a:pPr>
                <a:endParaRPr lang="en-BE" dirty="0"/>
              </a:p>
            </p:txBody>
          </p:sp>
        </mc:Choice>
        <mc:Fallback xmlns="">
          <p:sp>
            <p:nvSpPr>
              <p:cNvPr id="3" name="Content Placeholder 2">
                <a:extLst>
                  <a:ext uri="{FF2B5EF4-FFF2-40B4-BE49-F238E27FC236}">
                    <a16:creationId xmlns:a16="http://schemas.microsoft.com/office/drawing/2014/main" id="{B00B4A89-201B-4782-9648-6F6F5502F3ED}"/>
                  </a:ext>
                </a:extLst>
              </p:cNvPr>
              <p:cNvSpPr>
                <a:spLocks noGrp="1" noRot="1" noChangeAspect="1" noMove="1" noResize="1" noEditPoints="1" noAdjustHandles="1" noChangeArrowheads="1" noChangeShapeType="1" noTextEdit="1"/>
              </p:cNvSpPr>
              <p:nvPr>
                <p:ph idx="1"/>
              </p:nvPr>
            </p:nvSpPr>
            <p:spPr>
              <a:xfrm>
                <a:off x="587141" y="1443789"/>
                <a:ext cx="11261557" cy="4995512"/>
              </a:xfrm>
              <a:blipFill>
                <a:blip r:embed="rId2"/>
                <a:stretch>
                  <a:fillRect l="-974"/>
                </a:stretch>
              </a:blipFill>
            </p:spPr>
            <p:txBody>
              <a:bodyPr/>
              <a:lstStyle/>
              <a:p>
                <a:r>
                  <a:rPr lang="en-BE">
                    <a:noFill/>
                  </a:rPr>
                  <a:t> </a:t>
                </a:r>
              </a:p>
            </p:txBody>
          </p:sp>
        </mc:Fallback>
      </mc:AlternateContent>
      <p:sp>
        <p:nvSpPr>
          <p:cNvPr id="4" name="Footer Placeholder 3">
            <a:extLst>
              <a:ext uri="{FF2B5EF4-FFF2-40B4-BE49-F238E27FC236}">
                <a16:creationId xmlns:a16="http://schemas.microsoft.com/office/drawing/2014/main" id="{2B955210-6E1C-4F53-9E00-90F5D3180AE9}"/>
              </a:ext>
            </a:extLst>
          </p:cNvPr>
          <p:cNvSpPr>
            <a:spLocks noGrp="1"/>
          </p:cNvSpPr>
          <p:nvPr>
            <p:ph type="ftr" sz="quarter" idx="11"/>
          </p:nvPr>
        </p:nvSpPr>
        <p:spPr/>
        <p:txBody>
          <a:bodyPr/>
          <a:lstStyle/>
          <a:p>
            <a:r>
              <a:rPr lang="en-US"/>
              <a:t>Elementary Combinatorics and Probability - March 2021</a:t>
            </a:r>
            <a:endParaRPr lang="en-BE"/>
          </a:p>
        </p:txBody>
      </p:sp>
      <p:sp>
        <p:nvSpPr>
          <p:cNvPr id="5" name="Slide Number Placeholder 4">
            <a:extLst>
              <a:ext uri="{FF2B5EF4-FFF2-40B4-BE49-F238E27FC236}">
                <a16:creationId xmlns:a16="http://schemas.microsoft.com/office/drawing/2014/main" id="{DD3B8377-99E3-4482-A8C2-9599A698DF1E}"/>
              </a:ext>
            </a:extLst>
          </p:cNvPr>
          <p:cNvSpPr>
            <a:spLocks noGrp="1"/>
          </p:cNvSpPr>
          <p:nvPr>
            <p:ph type="sldNum" sz="quarter" idx="12"/>
          </p:nvPr>
        </p:nvSpPr>
        <p:spPr/>
        <p:txBody>
          <a:bodyPr/>
          <a:lstStyle/>
          <a:p>
            <a:fld id="{08CF7B41-8972-4B54-B2ED-1FFF63F18177}" type="slidenum">
              <a:rPr lang="en-BE" smtClean="0"/>
              <a:t>33</a:t>
            </a:fld>
            <a:endParaRPr lang="en-BE"/>
          </a:p>
        </p:txBody>
      </p:sp>
      <p:grpSp>
        <p:nvGrpSpPr>
          <p:cNvPr id="32" name="Group 31">
            <a:extLst>
              <a:ext uri="{FF2B5EF4-FFF2-40B4-BE49-F238E27FC236}">
                <a16:creationId xmlns:a16="http://schemas.microsoft.com/office/drawing/2014/main" id="{81ACB355-2AA3-455C-B91A-403012F8F552}"/>
              </a:ext>
            </a:extLst>
          </p:cNvPr>
          <p:cNvGrpSpPr/>
          <p:nvPr/>
        </p:nvGrpSpPr>
        <p:grpSpPr>
          <a:xfrm>
            <a:off x="2493745" y="1341589"/>
            <a:ext cx="7488455" cy="3089709"/>
            <a:chOff x="2407118" y="2367814"/>
            <a:chExt cx="7488455" cy="3089709"/>
          </a:xfrm>
        </p:grpSpPr>
        <p:grpSp>
          <p:nvGrpSpPr>
            <p:cNvPr id="33" name="Group 32">
              <a:extLst>
                <a:ext uri="{FF2B5EF4-FFF2-40B4-BE49-F238E27FC236}">
                  <a16:creationId xmlns:a16="http://schemas.microsoft.com/office/drawing/2014/main" id="{BCCD956F-1DC8-4419-8D56-D145099616E7}"/>
                </a:ext>
              </a:extLst>
            </p:cNvPr>
            <p:cNvGrpSpPr/>
            <p:nvPr/>
          </p:nvGrpSpPr>
          <p:grpSpPr>
            <a:xfrm>
              <a:off x="2407118" y="2367814"/>
              <a:ext cx="3089709" cy="3089709"/>
              <a:chOff x="2407118" y="2367814"/>
              <a:chExt cx="3089709" cy="3089709"/>
            </a:xfrm>
          </p:grpSpPr>
          <p:sp>
            <p:nvSpPr>
              <p:cNvPr id="50" name="Rectangle 49">
                <a:extLst>
                  <a:ext uri="{FF2B5EF4-FFF2-40B4-BE49-F238E27FC236}">
                    <a16:creationId xmlns:a16="http://schemas.microsoft.com/office/drawing/2014/main" id="{0586C2E7-FED9-4D63-843C-94B3EB5F9EC7}"/>
                  </a:ext>
                </a:extLst>
              </p:cNvPr>
              <p:cNvSpPr/>
              <p:nvPr/>
            </p:nvSpPr>
            <p:spPr>
              <a:xfrm>
                <a:off x="2407118" y="2367814"/>
                <a:ext cx="3089709" cy="3089709"/>
              </a:xfrm>
              <a:prstGeom prst="rect">
                <a:avLst/>
              </a:prstGeom>
              <a:ln w="28575"/>
            </p:spPr>
            <p:style>
              <a:lnRef idx="2">
                <a:schemeClr val="accent2"/>
              </a:lnRef>
              <a:fillRef idx="1">
                <a:schemeClr val="lt1"/>
              </a:fillRef>
              <a:effectRef idx="0">
                <a:schemeClr val="accent2"/>
              </a:effectRef>
              <a:fontRef idx="minor">
                <a:schemeClr val="dk1"/>
              </a:fontRef>
            </p:style>
            <p:txBody>
              <a:bodyPr rtlCol="0" anchor="ctr"/>
              <a:lstStyle/>
              <a:p>
                <a:pPr algn="ctr"/>
                <a:endParaRPr lang="en-BE"/>
              </a:p>
            </p:txBody>
          </p:sp>
          <p:pic>
            <p:nvPicPr>
              <p:cNvPr id="51" name="Picture 50" descr="Background pattern&#10;&#10;Description automatically generated">
                <a:extLst>
                  <a:ext uri="{FF2B5EF4-FFF2-40B4-BE49-F238E27FC236}">
                    <a16:creationId xmlns:a16="http://schemas.microsoft.com/office/drawing/2014/main" id="{7A75748E-9EE1-42E7-9898-82FA4BFFDA10}"/>
                  </a:ext>
                </a:extLst>
              </p:cNvPr>
              <p:cNvPicPr>
                <a:picLocks noChangeAspect="1"/>
              </p:cNvPicPr>
              <p:nvPr/>
            </p:nvPicPr>
            <p:blipFill rotWithShape="1">
              <a:blip r:embed="rId3">
                <a:extLst>
                  <a:ext uri="{28A0092B-C50C-407E-A947-70E740481C1C}">
                    <a14:useLocalDpi xmlns:a14="http://schemas.microsoft.com/office/drawing/2010/main" val="0"/>
                  </a:ext>
                </a:extLst>
              </a:blip>
              <a:srcRect l="3522" t="1792" r="75830" b="70975"/>
              <a:stretch/>
            </p:blipFill>
            <p:spPr>
              <a:xfrm>
                <a:off x="2738461" y="2464067"/>
                <a:ext cx="586752" cy="683393"/>
              </a:xfrm>
              <a:prstGeom prst="rect">
                <a:avLst/>
              </a:prstGeom>
            </p:spPr>
          </p:pic>
          <p:pic>
            <p:nvPicPr>
              <p:cNvPr id="52" name="Picture 51" descr="Background pattern&#10;&#10;Description automatically generated">
                <a:extLst>
                  <a:ext uri="{FF2B5EF4-FFF2-40B4-BE49-F238E27FC236}">
                    <a16:creationId xmlns:a16="http://schemas.microsoft.com/office/drawing/2014/main" id="{8177E3B4-63B3-48CD-8E6B-A3710574536C}"/>
                  </a:ext>
                </a:extLst>
              </p:cNvPr>
              <p:cNvPicPr>
                <a:picLocks noChangeAspect="1"/>
              </p:cNvPicPr>
              <p:nvPr/>
            </p:nvPicPr>
            <p:blipFill rotWithShape="1">
              <a:blip r:embed="rId3">
                <a:extLst>
                  <a:ext uri="{28A0092B-C50C-407E-A947-70E740481C1C}">
                    <a14:useLocalDpi xmlns:a14="http://schemas.microsoft.com/office/drawing/2010/main" val="0"/>
                  </a:ext>
                </a:extLst>
              </a:blip>
              <a:srcRect l="74939" t="36727" r="2956" b="36865"/>
              <a:stretch/>
            </p:blipFill>
            <p:spPr>
              <a:xfrm>
                <a:off x="4726199" y="2516370"/>
                <a:ext cx="548640" cy="578785"/>
              </a:xfrm>
              <a:prstGeom prst="rect">
                <a:avLst/>
              </a:prstGeom>
            </p:spPr>
          </p:pic>
          <p:pic>
            <p:nvPicPr>
              <p:cNvPr id="53" name="Picture 52" descr="Background pattern&#10;&#10;Description automatically generated">
                <a:extLst>
                  <a:ext uri="{FF2B5EF4-FFF2-40B4-BE49-F238E27FC236}">
                    <a16:creationId xmlns:a16="http://schemas.microsoft.com/office/drawing/2014/main" id="{2B541849-5C83-40E2-89B1-764031821C64}"/>
                  </a:ext>
                </a:extLst>
              </p:cNvPr>
              <p:cNvPicPr>
                <a:picLocks noChangeAspect="1"/>
              </p:cNvPicPr>
              <p:nvPr/>
            </p:nvPicPr>
            <p:blipFill rotWithShape="1">
              <a:blip r:embed="rId3">
                <a:extLst>
                  <a:ext uri="{28A0092B-C50C-407E-A947-70E740481C1C}">
                    <a14:useLocalDpi xmlns:a14="http://schemas.microsoft.com/office/drawing/2010/main" val="0"/>
                  </a:ext>
                </a:extLst>
              </a:blip>
              <a:srcRect l="3522" t="1792" r="75830" b="70975"/>
              <a:stretch/>
            </p:blipFill>
            <p:spPr>
              <a:xfrm>
                <a:off x="2445085" y="3475990"/>
                <a:ext cx="586752" cy="683393"/>
              </a:xfrm>
              <a:prstGeom prst="rect">
                <a:avLst/>
              </a:prstGeom>
            </p:spPr>
          </p:pic>
          <p:pic>
            <p:nvPicPr>
              <p:cNvPr id="54" name="Picture 53" descr="Background pattern&#10;&#10;Description automatically generated">
                <a:extLst>
                  <a:ext uri="{FF2B5EF4-FFF2-40B4-BE49-F238E27FC236}">
                    <a16:creationId xmlns:a16="http://schemas.microsoft.com/office/drawing/2014/main" id="{FF6BFC77-A0B5-45FF-8846-81C6E9860A4D}"/>
                  </a:ext>
                </a:extLst>
              </p:cNvPr>
              <p:cNvPicPr>
                <a:picLocks noChangeAspect="1"/>
              </p:cNvPicPr>
              <p:nvPr/>
            </p:nvPicPr>
            <p:blipFill rotWithShape="1">
              <a:blip r:embed="rId3">
                <a:extLst>
                  <a:ext uri="{28A0092B-C50C-407E-A947-70E740481C1C}">
                    <a14:useLocalDpi xmlns:a14="http://schemas.microsoft.com/office/drawing/2010/main" val="0"/>
                  </a:ext>
                </a:extLst>
              </a:blip>
              <a:srcRect l="3522" t="1792" r="75830" b="70975"/>
              <a:stretch/>
            </p:blipFill>
            <p:spPr>
              <a:xfrm>
                <a:off x="3177528" y="3265369"/>
                <a:ext cx="586752" cy="683393"/>
              </a:xfrm>
              <a:prstGeom prst="rect">
                <a:avLst/>
              </a:prstGeom>
            </p:spPr>
          </p:pic>
          <p:pic>
            <p:nvPicPr>
              <p:cNvPr id="55" name="Picture 54" descr="Background pattern&#10;&#10;Description automatically generated">
                <a:extLst>
                  <a:ext uri="{FF2B5EF4-FFF2-40B4-BE49-F238E27FC236}">
                    <a16:creationId xmlns:a16="http://schemas.microsoft.com/office/drawing/2014/main" id="{8CA81FBB-7A97-4756-BFA2-E2EBDEB48B00}"/>
                  </a:ext>
                </a:extLst>
              </p:cNvPr>
              <p:cNvPicPr>
                <a:picLocks noChangeAspect="1"/>
              </p:cNvPicPr>
              <p:nvPr/>
            </p:nvPicPr>
            <p:blipFill rotWithShape="1">
              <a:blip r:embed="rId3">
                <a:extLst>
                  <a:ext uri="{28A0092B-C50C-407E-A947-70E740481C1C}">
                    <a14:useLocalDpi xmlns:a14="http://schemas.microsoft.com/office/drawing/2010/main" val="0"/>
                  </a:ext>
                </a:extLst>
              </a:blip>
              <a:srcRect l="3522" t="1792" r="75830" b="70975"/>
              <a:stretch/>
            </p:blipFill>
            <p:spPr>
              <a:xfrm>
                <a:off x="2884152" y="4277292"/>
                <a:ext cx="586752" cy="683393"/>
              </a:xfrm>
              <a:prstGeom prst="rect">
                <a:avLst/>
              </a:prstGeom>
            </p:spPr>
          </p:pic>
          <p:pic>
            <p:nvPicPr>
              <p:cNvPr id="56" name="Picture 55" descr="Background pattern&#10;&#10;Description automatically generated">
                <a:extLst>
                  <a:ext uri="{FF2B5EF4-FFF2-40B4-BE49-F238E27FC236}">
                    <a16:creationId xmlns:a16="http://schemas.microsoft.com/office/drawing/2014/main" id="{EF6BD32E-627F-4BAE-8BDA-FA4BDC96ACF3}"/>
                  </a:ext>
                </a:extLst>
              </p:cNvPr>
              <p:cNvPicPr>
                <a:picLocks noChangeAspect="1"/>
              </p:cNvPicPr>
              <p:nvPr/>
            </p:nvPicPr>
            <p:blipFill rotWithShape="1">
              <a:blip r:embed="rId3">
                <a:extLst>
                  <a:ext uri="{28A0092B-C50C-407E-A947-70E740481C1C}">
                    <a14:useLocalDpi xmlns:a14="http://schemas.microsoft.com/office/drawing/2010/main" val="0"/>
                  </a:ext>
                </a:extLst>
              </a:blip>
              <a:srcRect l="3522" t="1792" r="75830" b="70975"/>
              <a:stretch/>
            </p:blipFill>
            <p:spPr>
              <a:xfrm>
                <a:off x="3538670" y="4721188"/>
                <a:ext cx="586752" cy="683393"/>
              </a:xfrm>
              <a:prstGeom prst="rect">
                <a:avLst/>
              </a:prstGeom>
            </p:spPr>
          </p:pic>
          <p:pic>
            <p:nvPicPr>
              <p:cNvPr id="57" name="Picture 56" descr="Background pattern&#10;&#10;Description automatically generated">
                <a:extLst>
                  <a:ext uri="{FF2B5EF4-FFF2-40B4-BE49-F238E27FC236}">
                    <a16:creationId xmlns:a16="http://schemas.microsoft.com/office/drawing/2014/main" id="{77372722-D66B-427D-80ED-5C8F470B0A9F}"/>
                  </a:ext>
                </a:extLst>
              </p:cNvPr>
              <p:cNvPicPr>
                <a:picLocks noChangeAspect="1"/>
              </p:cNvPicPr>
              <p:nvPr/>
            </p:nvPicPr>
            <p:blipFill rotWithShape="1">
              <a:blip r:embed="rId3">
                <a:extLst>
                  <a:ext uri="{28A0092B-C50C-407E-A947-70E740481C1C}">
                    <a14:useLocalDpi xmlns:a14="http://schemas.microsoft.com/office/drawing/2010/main" val="0"/>
                  </a:ext>
                </a:extLst>
              </a:blip>
              <a:srcRect l="74939" t="36727" r="2956" b="36865"/>
              <a:stretch/>
            </p:blipFill>
            <p:spPr>
              <a:xfrm>
                <a:off x="4100362" y="3317672"/>
                <a:ext cx="548640" cy="578785"/>
              </a:xfrm>
              <a:prstGeom prst="rect">
                <a:avLst/>
              </a:prstGeom>
            </p:spPr>
          </p:pic>
          <p:pic>
            <p:nvPicPr>
              <p:cNvPr id="58" name="Picture 57" descr="Background pattern&#10;&#10;Description automatically generated">
                <a:extLst>
                  <a:ext uri="{FF2B5EF4-FFF2-40B4-BE49-F238E27FC236}">
                    <a16:creationId xmlns:a16="http://schemas.microsoft.com/office/drawing/2014/main" id="{684A32A9-A5DB-458D-98FC-683E312290DA}"/>
                  </a:ext>
                </a:extLst>
              </p:cNvPr>
              <p:cNvPicPr>
                <a:picLocks noChangeAspect="1"/>
              </p:cNvPicPr>
              <p:nvPr/>
            </p:nvPicPr>
            <p:blipFill rotWithShape="1">
              <a:blip r:embed="rId3">
                <a:extLst>
                  <a:ext uri="{28A0092B-C50C-407E-A947-70E740481C1C}">
                    <a14:useLocalDpi xmlns:a14="http://schemas.microsoft.com/office/drawing/2010/main" val="0"/>
                  </a:ext>
                </a:extLst>
              </a:blip>
              <a:srcRect l="74939" t="36727" r="2956" b="36865"/>
              <a:stretch/>
            </p:blipFill>
            <p:spPr>
              <a:xfrm>
                <a:off x="4837193" y="3341101"/>
                <a:ext cx="548640" cy="578785"/>
              </a:xfrm>
              <a:prstGeom prst="rect">
                <a:avLst/>
              </a:prstGeom>
            </p:spPr>
          </p:pic>
          <p:pic>
            <p:nvPicPr>
              <p:cNvPr id="59" name="Picture 58" descr="Background pattern&#10;&#10;Description automatically generated">
                <a:extLst>
                  <a:ext uri="{FF2B5EF4-FFF2-40B4-BE49-F238E27FC236}">
                    <a16:creationId xmlns:a16="http://schemas.microsoft.com/office/drawing/2014/main" id="{F04552B2-921B-435C-818B-EF496AC5C4FD}"/>
                  </a:ext>
                </a:extLst>
              </p:cNvPr>
              <p:cNvPicPr>
                <a:picLocks noChangeAspect="1"/>
              </p:cNvPicPr>
              <p:nvPr/>
            </p:nvPicPr>
            <p:blipFill rotWithShape="1">
              <a:blip r:embed="rId3">
                <a:extLst>
                  <a:ext uri="{28A0092B-C50C-407E-A947-70E740481C1C}">
                    <a14:useLocalDpi xmlns:a14="http://schemas.microsoft.com/office/drawing/2010/main" val="0"/>
                  </a:ext>
                </a:extLst>
              </a:blip>
              <a:srcRect l="74939" t="36727" r="2956" b="36865"/>
              <a:stretch/>
            </p:blipFill>
            <p:spPr>
              <a:xfrm>
                <a:off x="4451879" y="4040203"/>
                <a:ext cx="548640" cy="578785"/>
              </a:xfrm>
              <a:prstGeom prst="rect">
                <a:avLst/>
              </a:prstGeom>
            </p:spPr>
          </p:pic>
          <p:pic>
            <p:nvPicPr>
              <p:cNvPr id="60" name="Picture 59" descr="Background pattern&#10;&#10;Description automatically generated">
                <a:extLst>
                  <a:ext uri="{FF2B5EF4-FFF2-40B4-BE49-F238E27FC236}">
                    <a16:creationId xmlns:a16="http://schemas.microsoft.com/office/drawing/2014/main" id="{F08DEC88-FBA7-4096-B2D6-96957E4047A5}"/>
                  </a:ext>
                </a:extLst>
              </p:cNvPr>
              <p:cNvPicPr>
                <a:picLocks noChangeAspect="1"/>
              </p:cNvPicPr>
              <p:nvPr/>
            </p:nvPicPr>
            <p:blipFill rotWithShape="1">
              <a:blip r:embed="rId3">
                <a:extLst>
                  <a:ext uri="{28A0092B-C50C-407E-A947-70E740481C1C}">
                    <a14:useLocalDpi xmlns:a14="http://schemas.microsoft.com/office/drawing/2010/main" val="0"/>
                  </a:ext>
                </a:extLst>
              </a:blip>
              <a:srcRect l="74939" t="36727" r="2956" b="36865"/>
              <a:stretch/>
            </p:blipFill>
            <p:spPr>
              <a:xfrm>
                <a:off x="4774109" y="4818713"/>
                <a:ext cx="548640" cy="578785"/>
              </a:xfrm>
              <a:prstGeom prst="rect">
                <a:avLst/>
              </a:prstGeom>
            </p:spPr>
          </p:pic>
        </p:grpSp>
        <p:grpSp>
          <p:nvGrpSpPr>
            <p:cNvPr id="34" name="Group 33">
              <a:extLst>
                <a:ext uri="{FF2B5EF4-FFF2-40B4-BE49-F238E27FC236}">
                  <a16:creationId xmlns:a16="http://schemas.microsoft.com/office/drawing/2014/main" id="{903A3A46-D69C-4E71-ACAD-7C082D3CCA26}"/>
                </a:ext>
              </a:extLst>
            </p:cNvPr>
            <p:cNvGrpSpPr/>
            <p:nvPr/>
          </p:nvGrpSpPr>
          <p:grpSpPr>
            <a:xfrm>
              <a:off x="6805864" y="2367814"/>
              <a:ext cx="3089709" cy="3089709"/>
              <a:chOff x="6805864" y="2367814"/>
              <a:chExt cx="3089709" cy="3089709"/>
            </a:xfrm>
          </p:grpSpPr>
          <p:sp>
            <p:nvSpPr>
              <p:cNvPr id="37" name="Rectangle 36">
                <a:extLst>
                  <a:ext uri="{FF2B5EF4-FFF2-40B4-BE49-F238E27FC236}">
                    <a16:creationId xmlns:a16="http://schemas.microsoft.com/office/drawing/2014/main" id="{35A4C7C8-6686-4C5E-A75B-71AF11D6C1D2}"/>
                  </a:ext>
                </a:extLst>
              </p:cNvPr>
              <p:cNvSpPr/>
              <p:nvPr/>
            </p:nvSpPr>
            <p:spPr>
              <a:xfrm>
                <a:off x="6805864" y="2367814"/>
                <a:ext cx="3089709" cy="3089709"/>
              </a:xfrm>
              <a:prstGeom prst="rect">
                <a:avLst/>
              </a:prstGeom>
              <a:ln w="28575"/>
            </p:spPr>
            <p:style>
              <a:lnRef idx="2">
                <a:schemeClr val="accent2"/>
              </a:lnRef>
              <a:fillRef idx="1">
                <a:schemeClr val="lt1"/>
              </a:fillRef>
              <a:effectRef idx="0">
                <a:schemeClr val="accent2"/>
              </a:effectRef>
              <a:fontRef idx="minor">
                <a:schemeClr val="dk1"/>
              </a:fontRef>
            </p:style>
            <p:txBody>
              <a:bodyPr rtlCol="0" anchor="ctr"/>
              <a:lstStyle/>
              <a:p>
                <a:pPr algn="ctr"/>
                <a:endParaRPr lang="en-BE"/>
              </a:p>
            </p:txBody>
          </p:sp>
          <p:pic>
            <p:nvPicPr>
              <p:cNvPr id="38" name="Picture 37" descr="Background pattern&#10;&#10;Description automatically generated">
                <a:extLst>
                  <a:ext uri="{FF2B5EF4-FFF2-40B4-BE49-F238E27FC236}">
                    <a16:creationId xmlns:a16="http://schemas.microsoft.com/office/drawing/2014/main" id="{B95DFE34-69EB-4928-B767-3016A4FDE7CE}"/>
                  </a:ext>
                </a:extLst>
              </p:cNvPr>
              <p:cNvPicPr>
                <a:picLocks noChangeAspect="1"/>
              </p:cNvPicPr>
              <p:nvPr/>
            </p:nvPicPr>
            <p:blipFill rotWithShape="1">
              <a:blip r:embed="rId3">
                <a:extLst>
                  <a:ext uri="{28A0092B-C50C-407E-A947-70E740481C1C}">
                    <a14:useLocalDpi xmlns:a14="http://schemas.microsoft.com/office/drawing/2010/main" val="0"/>
                  </a:ext>
                </a:extLst>
              </a:blip>
              <a:srcRect l="34879" t="1243" r="36720" b="70424"/>
              <a:stretch/>
            </p:blipFill>
            <p:spPr>
              <a:xfrm>
                <a:off x="7486630" y="4607522"/>
                <a:ext cx="904753" cy="797059"/>
              </a:xfrm>
              <a:prstGeom prst="rect">
                <a:avLst/>
              </a:prstGeom>
            </p:spPr>
          </p:pic>
          <p:pic>
            <p:nvPicPr>
              <p:cNvPr id="39" name="Picture 38" descr="Background pattern&#10;&#10;Description automatically generated">
                <a:extLst>
                  <a:ext uri="{FF2B5EF4-FFF2-40B4-BE49-F238E27FC236}">
                    <a16:creationId xmlns:a16="http://schemas.microsoft.com/office/drawing/2014/main" id="{0291E08E-0C37-470C-9E47-366275106AB7}"/>
                  </a:ext>
                </a:extLst>
              </p:cNvPr>
              <p:cNvPicPr>
                <a:picLocks noChangeAspect="1"/>
              </p:cNvPicPr>
              <p:nvPr/>
            </p:nvPicPr>
            <p:blipFill rotWithShape="1">
              <a:blip r:embed="rId3">
                <a:extLst>
                  <a:ext uri="{28A0092B-C50C-407E-A947-70E740481C1C}">
                    <a14:useLocalDpi xmlns:a14="http://schemas.microsoft.com/office/drawing/2010/main" val="0"/>
                  </a:ext>
                </a:extLst>
              </a:blip>
              <a:srcRect l="3522" t="1792" r="75830" b="70975"/>
              <a:stretch/>
            </p:blipFill>
            <p:spPr>
              <a:xfrm>
                <a:off x="7231854" y="2445948"/>
                <a:ext cx="586752" cy="683393"/>
              </a:xfrm>
              <a:prstGeom prst="rect">
                <a:avLst/>
              </a:prstGeom>
            </p:spPr>
          </p:pic>
          <p:pic>
            <p:nvPicPr>
              <p:cNvPr id="40" name="Picture 39" descr="Background pattern&#10;&#10;Description automatically generated">
                <a:extLst>
                  <a:ext uri="{FF2B5EF4-FFF2-40B4-BE49-F238E27FC236}">
                    <a16:creationId xmlns:a16="http://schemas.microsoft.com/office/drawing/2014/main" id="{B8B12FDC-A3A6-4C0D-9519-9F5A735BB336}"/>
                  </a:ext>
                </a:extLst>
              </p:cNvPr>
              <p:cNvPicPr>
                <a:picLocks noChangeAspect="1"/>
              </p:cNvPicPr>
              <p:nvPr/>
            </p:nvPicPr>
            <p:blipFill rotWithShape="1">
              <a:blip r:embed="rId3">
                <a:extLst>
                  <a:ext uri="{28A0092B-C50C-407E-A947-70E740481C1C}">
                    <a14:useLocalDpi xmlns:a14="http://schemas.microsoft.com/office/drawing/2010/main" val="0"/>
                  </a:ext>
                </a:extLst>
              </a:blip>
              <a:srcRect l="3522" t="1792" r="75830" b="70975"/>
              <a:stretch/>
            </p:blipFill>
            <p:spPr>
              <a:xfrm>
                <a:off x="6938478" y="3457871"/>
                <a:ext cx="586752" cy="683393"/>
              </a:xfrm>
              <a:prstGeom prst="rect">
                <a:avLst/>
              </a:prstGeom>
            </p:spPr>
          </p:pic>
          <p:pic>
            <p:nvPicPr>
              <p:cNvPr id="41" name="Picture 40" descr="Background pattern&#10;&#10;Description automatically generated">
                <a:extLst>
                  <a:ext uri="{FF2B5EF4-FFF2-40B4-BE49-F238E27FC236}">
                    <a16:creationId xmlns:a16="http://schemas.microsoft.com/office/drawing/2014/main" id="{F9BA1C1B-ACFC-434D-8468-AB5A6F3DBBA1}"/>
                  </a:ext>
                </a:extLst>
              </p:cNvPr>
              <p:cNvPicPr>
                <a:picLocks noChangeAspect="1"/>
              </p:cNvPicPr>
              <p:nvPr/>
            </p:nvPicPr>
            <p:blipFill rotWithShape="1">
              <a:blip r:embed="rId3">
                <a:extLst>
                  <a:ext uri="{28A0092B-C50C-407E-A947-70E740481C1C}">
                    <a14:useLocalDpi xmlns:a14="http://schemas.microsoft.com/office/drawing/2010/main" val="0"/>
                  </a:ext>
                </a:extLst>
              </a:blip>
              <a:srcRect l="3522" t="1792" r="75830" b="70975"/>
              <a:stretch/>
            </p:blipFill>
            <p:spPr>
              <a:xfrm>
                <a:off x="7670921" y="3247250"/>
                <a:ext cx="586752" cy="683393"/>
              </a:xfrm>
              <a:prstGeom prst="rect">
                <a:avLst/>
              </a:prstGeom>
            </p:spPr>
          </p:pic>
          <p:pic>
            <p:nvPicPr>
              <p:cNvPr id="42" name="Picture 41" descr="Background pattern&#10;&#10;Description automatically generated">
                <a:extLst>
                  <a:ext uri="{FF2B5EF4-FFF2-40B4-BE49-F238E27FC236}">
                    <a16:creationId xmlns:a16="http://schemas.microsoft.com/office/drawing/2014/main" id="{32E3F93C-1D9F-4982-880A-F7234F3E5F1C}"/>
                  </a:ext>
                </a:extLst>
              </p:cNvPr>
              <p:cNvPicPr>
                <a:picLocks noChangeAspect="1"/>
              </p:cNvPicPr>
              <p:nvPr/>
            </p:nvPicPr>
            <p:blipFill rotWithShape="1">
              <a:blip r:embed="rId3">
                <a:extLst>
                  <a:ext uri="{28A0092B-C50C-407E-A947-70E740481C1C}">
                    <a14:useLocalDpi xmlns:a14="http://schemas.microsoft.com/office/drawing/2010/main" val="0"/>
                  </a:ext>
                </a:extLst>
              </a:blip>
              <a:srcRect l="74939" t="36727" r="2956" b="36865"/>
              <a:stretch/>
            </p:blipFill>
            <p:spPr>
              <a:xfrm>
                <a:off x="9087281" y="2496488"/>
                <a:ext cx="548640" cy="578785"/>
              </a:xfrm>
              <a:prstGeom prst="rect">
                <a:avLst/>
              </a:prstGeom>
            </p:spPr>
          </p:pic>
          <p:pic>
            <p:nvPicPr>
              <p:cNvPr id="43" name="Picture 42" descr="Background pattern&#10;&#10;Description automatically generated">
                <a:extLst>
                  <a:ext uri="{FF2B5EF4-FFF2-40B4-BE49-F238E27FC236}">
                    <a16:creationId xmlns:a16="http://schemas.microsoft.com/office/drawing/2014/main" id="{6005C1A8-8ABF-45AB-A93B-1CF80E48D38A}"/>
                  </a:ext>
                </a:extLst>
              </p:cNvPr>
              <p:cNvPicPr>
                <a:picLocks noChangeAspect="1"/>
              </p:cNvPicPr>
              <p:nvPr/>
            </p:nvPicPr>
            <p:blipFill rotWithShape="1">
              <a:blip r:embed="rId3">
                <a:extLst>
                  <a:ext uri="{28A0092B-C50C-407E-A947-70E740481C1C}">
                    <a14:useLocalDpi xmlns:a14="http://schemas.microsoft.com/office/drawing/2010/main" val="0"/>
                  </a:ext>
                </a:extLst>
              </a:blip>
              <a:srcRect l="74939" t="36727" r="2956" b="36865"/>
              <a:stretch/>
            </p:blipFill>
            <p:spPr>
              <a:xfrm>
                <a:off x="8463314" y="3621997"/>
                <a:ext cx="548640" cy="578785"/>
              </a:xfrm>
              <a:prstGeom prst="rect">
                <a:avLst/>
              </a:prstGeom>
            </p:spPr>
          </p:pic>
          <p:pic>
            <p:nvPicPr>
              <p:cNvPr id="44" name="Picture 43" descr="Background pattern&#10;&#10;Description automatically generated">
                <a:extLst>
                  <a:ext uri="{FF2B5EF4-FFF2-40B4-BE49-F238E27FC236}">
                    <a16:creationId xmlns:a16="http://schemas.microsoft.com/office/drawing/2014/main" id="{8F43EEBB-77EC-4AC7-A0AC-3BE510ED929C}"/>
                  </a:ext>
                </a:extLst>
              </p:cNvPr>
              <p:cNvPicPr>
                <a:picLocks noChangeAspect="1"/>
              </p:cNvPicPr>
              <p:nvPr/>
            </p:nvPicPr>
            <p:blipFill rotWithShape="1">
              <a:blip r:embed="rId3">
                <a:extLst>
                  <a:ext uri="{28A0092B-C50C-407E-A947-70E740481C1C}">
                    <a14:useLocalDpi xmlns:a14="http://schemas.microsoft.com/office/drawing/2010/main" val="0"/>
                  </a:ext>
                </a:extLst>
              </a:blip>
              <a:srcRect l="74939" t="36727" r="2956" b="36865"/>
              <a:stretch/>
            </p:blipFill>
            <p:spPr>
              <a:xfrm>
                <a:off x="9198275" y="3321219"/>
                <a:ext cx="548640" cy="578785"/>
              </a:xfrm>
              <a:prstGeom prst="rect">
                <a:avLst/>
              </a:prstGeom>
            </p:spPr>
          </p:pic>
          <p:pic>
            <p:nvPicPr>
              <p:cNvPr id="45" name="Picture 44" descr="Background pattern&#10;&#10;Description automatically generated">
                <a:extLst>
                  <a:ext uri="{FF2B5EF4-FFF2-40B4-BE49-F238E27FC236}">
                    <a16:creationId xmlns:a16="http://schemas.microsoft.com/office/drawing/2014/main" id="{39455F6E-ED0B-4491-8D51-3B3B928A572C}"/>
                  </a:ext>
                </a:extLst>
              </p:cNvPr>
              <p:cNvPicPr>
                <a:picLocks noChangeAspect="1"/>
              </p:cNvPicPr>
              <p:nvPr/>
            </p:nvPicPr>
            <p:blipFill rotWithShape="1">
              <a:blip r:embed="rId3">
                <a:extLst>
                  <a:ext uri="{28A0092B-C50C-407E-A947-70E740481C1C}">
                    <a14:useLocalDpi xmlns:a14="http://schemas.microsoft.com/office/drawing/2010/main" val="0"/>
                  </a:ext>
                </a:extLst>
              </a:blip>
              <a:srcRect l="74939" t="36727" r="2956" b="36865"/>
              <a:stretch/>
            </p:blipFill>
            <p:spPr>
              <a:xfrm>
                <a:off x="8544291" y="4484099"/>
                <a:ext cx="548640" cy="578785"/>
              </a:xfrm>
              <a:prstGeom prst="rect">
                <a:avLst/>
              </a:prstGeom>
            </p:spPr>
          </p:pic>
          <p:pic>
            <p:nvPicPr>
              <p:cNvPr id="46" name="Picture 45" descr="Background pattern&#10;&#10;Description automatically generated">
                <a:extLst>
                  <a:ext uri="{FF2B5EF4-FFF2-40B4-BE49-F238E27FC236}">
                    <a16:creationId xmlns:a16="http://schemas.microsoft.com/office/drawing/2014/main" id="{1264DBF0-AE92-4805-A7E3-CFD65F280910}"/>
                  </a:ext>
                </a:extLst>
              </p:cNvPr>
              <p:cNvPicPr>
                <a:picLocks noChangeAspect="1"/>
              </p:cNvPicPr>
              <p:nvPr/>
            </p:nvPicPr>
            <p:blipFill rotWithShape="1">
              <a:blip r:embed="rId3">
                <a:extLst>
                  <a:ext uri="{28A0092B-C50C-407E-A947-70E740481C1C}">
                    <a14:useLocalDpi xmlns:a14="http://schemas.microsoft.com/office/drawing/2010/main" val="0"/>
                  </a:ext>
                </a:extLst>
              </a:blip>
              <a:srcRect l="74939" t="36727" r="2956" b="36865"/>
              <a:stretch/>
            </p:blipFill>
            <p:spPr>
              <a:xfrm>
                <a:off x="8443994" y="2854394"/>
                <a:ext cx="548640" cy="578785"/>
              </a:xfrm>
              <a:prstGeom prst="rect">
                <a:avLst/>
              </a:prstGeom>
            </p:spPr>
          </p:pic>
          <p:pic>
            <p:nvPicPr>
              <p:cNvPr id="47" name="Picture 46" descr="Background pattern&#10;&#10;Description automatically generated">
                <a:extLst>
                  <a:ext uri="{FF2B5EF4-FFF2-40B4-BE49-F238E27FC236}">
                    <a16:creationId xmlns:a16="http://schemas.microsoft.com/office/drawing/2014/main" id="{50949F6D-C570-49B4-8127-EC80A9AF2D05}"/>
                  </a:ext>
                </a:extLst>
              </p:cNvPr>
              <p:cNvPicPr>
                <a:picLocks noChangeAspect="1"/>
              </p:cNvPicPr>
              <p:nvPr/>
            </p:nvPicPr>
            <p:blipFill rotWithShape="1">
              <a:blip r:embed="rId3">
                <a:extLst>
                  <a:ext uri="{28A0092B-C50C-407E-A947-70E740481C1C}">
                    <a14:useLocalDpi xmlns:a14="http://schemas.microsoft.com/office/drawing/2010/main" val="0"/>
                  </a:ext>
                </a:extLst>
              </a:blip>
              <a:srcRect l="74939" t="36727" r="2956" b="36865"/>
              <a:stretch/>
            </p:blipFill>
            <p:spPr>
              <a:xfrm>
                <a:off x="9234005" y="4028678"/>
                <a:ext cx="548640" cy="578785"/>
              </a:xfrm>
              <a:prstGeom prst="rect">
                <a:avLst/>
              </a:prstGeom>
            </p:spPr>
          </p:pic>
          <p:pic>
            <p:nvPicPr>
              <p:cNvPr id="48" name="Picture 47" descr="Background pattern&#10;&#10;Description automatically generated">
                <a:extLst>
                  <a:ext uri="{FF2B5EF4-FFF2-40B4-BE49-F238E27FC236}">
                    <a16:creationId xmlns:a16="http://schemas.microsoft.com/office/drawing/2014/main" id="{AA3C79B8-EBF0-4CA9-A1C5-58764502BE7B}"/>
                  </a:ext>
                </a:extLst>
              </p:cNvPr>
              <p:cNvPicPr>
                <a:picLocks noChangeAspect="1"/>
              </p:cNvPicPr>
              <p:nvPr/>
            </p:nvPicPr>
            <p:blipFill rotWithShape="1">
              <a:blip r:embed="rId3">
                <a:extLst>
                  <a:ext uri="{28A0092B-C50C-407E-A947-70E740481C1C}">
                    <a14:useLocalDpi xmlns:a14="http://schemas.microsoft.com/office/drawing/2010/main" val="0"/>
                  </a:ext>
                </a:extLst>
              </a:blip>
              <a:srcRect l="74939" t="36727" r="2956" b="36865"/>
              <a:stretch/>
            </p:blipFill>
            <p:spPr>
              <a:xfrm>
                <a:off x="9291975" y="4815172"/>
                <a:ext cx="548640" cy="578785"/>
              </a:xfrm>
              <a:prstGeom prst="rect">
                <a:avLst/>
              </a:prstGeom>
            </p:spPr>
          </p:pic>
          <p:pic>
            <p:nvPicPr>
              <p:cNvPr id="49" name="Picture 48" descr="Background pattern&#10;&#10;Description automatically generated">
                <a:extLst>
                  <a:ext uri="{FF2B5EF4-FFF2-40B4-BE49-F238E27FC236}">
                    <a16:creationId xmlns:a16="http://schemas.microsoft.com/office/drawing/2014/main" id="{A54F9E64-6D49-455E-A45E-60B87FF445EC}"/>
                  </a:ext>
                </a:extLst>
              </p:cNvPr>
              <p:cNvPicPr>
                <a:picLocks noChangeAspect="1"/>
              </p:cNvPicPr>
              <p:nvPr/>
            </p:nvPicPr>
            <p:blipFill rotWithShape="1">
              <a:blip r:embed="rId3">
                <a:extLst>
                  <a:ext uri="{28A0092B-C50C-407E-A947-70E740481C1C}">
                    <a14:useLocalDpi xmlns:a14="http://schemas.microsoft.com/office/drawing/2010/main" val="0"/>
                  </a:ext>
                </a:extLst>
              </a:blip>
              <a:srcRect l="34879" t="1243" r="36720" b="70424"/>
              <a:stretch/>
            </p:blipFill>
            <p:spPr>
              <a:xfrm>
                <a:off x="6948247" y="4203823"/>
                <a:ext cx="904753" cy="797059"/>
              </a:xfrm>
              <a:prstGeom prst="rect">
                <a:avLst/>
              </a:prstGeom>
            </p:spPr>
          </p:pic>
        </p:grpSp>
        <p:sp>
          <p:nvSpPr>
            <p:cNvPr id="35" name="TextBox 34">
              <a:extLst>
                <a:ext uri="{FF2B5EF4-FFF2-40B4-BE49-F238E27FC236}">
                  <a16:creationId xmlns:a16="http://schemas.microsoft.com/office/drawing/2014/main" id="{E47FC1FE-513A-4816-9DA0-6B0D3E6D24F0}"/>
                </a:ext>
              </a:extLst>
            </p:cNvPr>
            <p:cNvSpPr txBox="1"/>
            <p:nvPr/>
          </p:nvSpPr>
          <p:spPr>
            <a:xfrm>
              <a:off x="3504628" y="2490498"/>
              <a:ext cx="884722" cy="584775"/>
            </a:xfrm>
            <a:prstGeom prst="rect">
              <a:avLst/>
            </a:prstGeom>
            <a:noFill/>
          </p:spPr>
          <p:txBody>
            <a:bodyPr wrap="square" rtlCol="0">
              <a:spAutoFit/>
            </a:bodyPr>
            <a:lstStyle/>
            <a:p>
              <a:pPr algn="ctr"/>
              <a:r>
                <a:rPr lang="en-US" sz="3200" b="1" dirty="0">
                  <a:solidFill>
                    <a:srgbClr val="C00000"/>
                  </a:solidFill>
                </a:rPr>
                <a:t>A</a:t>
              </a:r>
              <a:endParaRPr lang="en-BE" b="1" dirty="0">
                <a:solidFill>
                  <a:srgbClr val="C00000"/>
                </a:solidFill>
              </a:endParaRPr>
            </a:p>
          </p:txBody>
        </p:sp>
        <p:sp>
          <p:nvSpPr>
            <p:cNvPr id="36" name="TextBox 35">
              <a:extLst>
                <a:ext uri="{FF2B5EF4-FFF2-40B4-BE49-F238E27FC236}">
                  <a16:creationId xmlns:a16="http://schemas.microsoft.com/office/drawing/2014/main" id="{5C8448AA-361A-4219-96AB-7C2B19AF7BC4}"/>
                </a:ext>
              </a:extLst>
            </p:cNvPr>
            <p:cNvSpPr txBox="1"/>
            <p:nvPr/>
          </p:nvSpPr>
          <p:spPr>
            <a:xfrm>
              <a:off x="7906986" y="2471252"/>
              <a:ext cx="884722" cy="584775"/>
            </a:xfrm>
            <a:prstGeom prst="rect">
              <a:avLst/>
            </a:prstGeom>
            <a:noFill/>
          </p:spPr>
          <p:txBody>
            <a:bodyPr wrap="square" rtlCol="0">
              <a:spAutoFit/>
            </a:bodyPr>
            <a:lstStyle/>
            <a:p>
              <a:pPr algn="ctr"/>
              <a:r>
                <a:rPr lang="en-US" sz="3200" b="1" dirty="0">
                  <a:solidFill>
                    <a:srgbClr val="C00000"/>
                  </a:solidFill>
                </a:rPr>
                <a:t>B</a:t>
              </a:r>
              <a:endParaRPr lang="en-BE" b="1" dirty="0">
                <a:solidFill>
                  <a:srgbClr val="C00000"/>
                </a:solidFill>
              </a:endParaRPr>
            </a:p>
          </p:txBody>
        </p:sp>
      </p:grpSp>
    </p:spTree>
    <p:extLst>
      <p:ext uri="{BB962C8B-B14F-4D97-AF65-F5344CB8AC3E}">
        <p14:creationId xmlns:p14="http://schemas.microsoft.com/office/powerpoint/2010/main" val="164550225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8F8ED2-04B7-4A12-B45C-B9511B2FFDAA}"/>
              </a:ext>
            </a:extLst>
          </p:cNvPr>
          <p:cNvSpPr>
            <a:spLocks noGrp="1"/>
          </p:cNvSpPr>
          <p:nvPr>
            <p:ph type="title"/>
          </p:nvPr>
        </p:nvSpPr>
        <p:spPr/>
        <p:txBody>
          <a:bodyPr/>
          <a:lstStyle/>
          <a:p>
            <a:r>
              <a:rPr lang="en-US" dirty="0"/>
              <a:t>fruits</a:t>
            </a:r>
            <a:endParaRPr lang="en-B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00B4A89-201B-4782-9648-6F6F5502F3ED}"/>
                  </a:ext>
                </a:extLst>
              </p:cNvPr>
              <p:cNvSpPr>
                <a:spLocks noGrp="1"/>
              </p:cNvSpPr>
              <p:nvPr>
                <p:ph idx="1"/>
              </p:nvPr>
            </p:nvSpPr>
            <p:spPr>
              <a:xfrm>
                <a:off x="587141" y="1443789"/>
                <a:ext cx="11261557" cy="4995512"/>
              </a:xfrm>
            </p:spPr>
            <p:txBody>
              <a:bodyPr/>
              <a:lstStyle/>
              <a:p>
                <a:pPr algn="just"/>
                <a:endParaRPr lang="en-US" dirty="0"/>
              </a:p>
              <a:p>
                <a:pPr algn="just"/>
                <a:endParaRPr lang="en-US" dirty="0"/>
              </a:p>
              <a:p>
                <a:pPr algn="just"/>
                <a:endParaRPr lang="en-US" dirty="0"/>
              </a:p>
              <a:p>
                <a:pPr algn="just"/>
                <a:endParaRPr lang="en-US" dirty="0"/>
              </a:p>
              <a:p>
                <a:pPr algn="just"/>
                <a:endParaRPr lang="en-US" dirty="0"/>
              </a:p>
              <a:p>
                <a:pPr algn="just"/>
                <a:endParaRPr lang="en-US" dirty="0"/>
              </a:p>
              <a:p>
                <a:pPr algn="just"/>
                <a:endParaRPr lang="en-US" sz="300" dirty="0"/>
              </a:p>
              <a:p>
                <a:pPr algn="just"/>
                <a:r>
                  <a:rPr lang="en-US" dirty="0"/>
                  <a:t>What is the probability to pick an </a:t>
                </a:r>
                <a:r>
                  <a:rPr lang="en-US" u="sng" dirty="0"/>
                  <a:t>apple</a:t>
                </a:r>
                <a:r>
                  <a:rPr lang="en-US" dirty="0"/>
                  <a:t> given that you’ve chosen </a:t>
                </a:r>
                <a:r>
                  <a:rPr lang="en-US" u="sng" dirty="0"/>
                  <a:t>box A</a:t>
                </a:r>
                <a:r>
                  <a:rPr lang="en-US" dirty="0"/>
                  <a:t>?</a:t>
                </a:r>
              </a:p>
              <a:p>
                <a:pPr marL="0" indent="0" algn="ctr">
                  <a:buNone/>
                </a:pPr>
                <a:endParaRPr lang="en-US" sz="900" dirty="0"/>
              </a:p>
              <a:p>
                <a:pPr marL="0" indent="0" algn="ctr">
                  <a:buNone/>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rPr>
                        <m:t>𝑃</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𝑎𝑝𝑝𝑙𝑒</m:t>
                          </m:r>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𝐴</m:t>
                          </m:r>
                        </m:e>
                      </m:d>
                      <m:r>
                        <a:rPr lang="en-US" b="0" i="1" smtClean="0">
                          <a:solidFill>
                            <a:schemeClr val="bg1"/>
                          </a:solidFill>
                          <a:latin typeface="Cambria Math" panose="02040503050406030204" pitchFamily="18" charset="0"/>
                        </a:rPr>
                        <m:t>=</m:t>
                      </m:r>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5</m:t>
                          </m:r>
                        </m:num>
                        <m:den>
                          <m:r>
                            <a:rPr lang="en-US" b="0" i="1" smtClean="0">
                              <a:solidFill>
                                <a:schemeClr val="bg1"/>
                              </a:solidFill>
                              <a:latin typeface="Cambria Math" panose="02040503050406030204" pitchFamily="18" charset="0"/>
                            </a:rPr>
                            <m:t>10</m:t>
                          </m:r>
                        </m:den>
                      </m:f>
                      <m:r>
                        <a:rPr lang="en-US" b="0" i="1" smtClean="0">
                          <a:solidFill>
                            <a:schemeClr val="bg1"/>
                          </a:solidFill>
                          <a:latin typeface="Cambria Math" panose="02040503050406030204" pitchFamily="18" charset="0"/>
                        </a:rPr>
                        <m:t>=0.5</m:t>
                      </m:r>
                    </m:oMath>
                  </m:oMathPara>
                </a14:m>
                <a:endParaRPr lang="en-BE" dirty="0">
                  <a:solidFill>
                    <a:schemeClr val="bg1"/>
                  </a:solidFill>
                </a:endParaRPr>
              </a:p>
            </p:txBody>
          </p:sp>
        </mc:Choice>
        <mc:Fallback xmlns="">
          <p:sp>
            <p:nvSpPr>
              <p:cNvPr id="3" name="Content Placeholder 2">
                <a:extLst>
                  <a:ext uri="{FF2B5EF4-FFF2-40B4-BE49-F238E27FC236}">
                    <a16:creationId xmlns:a16="http://schemas.microsoft.com/office/drawing/2014/main" id="{B00B4A89-201B-4782-9648-6F6F5502F3ED}"/>
                  </a:ext>
                </a:extLst>
              </p:cNvPr>
              <p:cNvSpPr>
                <a:spLocks noGrp="1" noRot="1" noChangeAspect="1" noMove="1" noResize="1" noEditPoints="1" noAdjustHandles="1" noChangeArrowheads="1" noChangeShapeType="1" noTextEdit="1"/>
              </p:cNvSpPr>
              <p:nvPr>
                <p:ph idx="1"/>
              </p:nvPr>
            </p:nvSpPr>
            <p:spPr>
              <a:xfrm>
                <a:off x="587141" y="1443789"/>
                <a:ext cx="11261557" cy="4995512"/>
              </a:xfrm>
              <a:blipFill>
                <a:blip r:embed="rId2"/>
                <a:stretch>
                  <a:fillRect l="-974"/>
                </a:stretch>
              </a:blipFill>
            </p:spPr>
            <p:txBody>
              <a:bodyPr/>
              <a:lstStyle/>
              <a:p>
                <a:r>
                  <a:rPr lang="en-BE">
                    <a:noFill/>
                  </a:rPr>
                  <a:t> </a:t>
                </a:r>
              </a:p>
            </p:txBody>
          </p:sp>
        </mc:Fallback>
      </mc:AlternateContent>
      <p:sp>
        <p:nvSpPr>
          <p:cNvPr id="4" name="Footer Placeholder 3">
            <a:extLst>
              <a:ext uri="{FF2B5EF4-FFF2-40B4-BE49-F238E27FC236}">
                <a16:creationId xmlns:a16="http://schemas.microsoft.com/office/drawing/2014/main" id="{2B955210-6E1C-4F53-9E00-90F5D3180AE9}"/>
              </a:ext>
            </a:extLst>
          </p:cNvPr>
          <p:cNvSpPr>
            <a:spLocks noGrp="1"/>
          </p:cNvSpPr>
          <p:nvPr>
            <p:ph type="ftr" sz="quarter" idx="11"/>
          </p:nvPr>
        </p:nvSpPr>
        <p:spPr/>
        <p:txBody>
          <a:bodyPr/>
          <a:lstStyle/>
          <a:p>
            <a:r>
              <a:rPr lang="en-US"/>
              <a:t>Elementary Combinatorics and Probability - March 2021</a:t>
            </a:r>
            <a:endParaRPr lang="en-BE"/>
          </a:p>
        </p:txBody>
      </p:sp>
      <p:sp>
        <p:nvSpPr>
          <p:cNvPr id="5" name="Slide Number Placeholder 4">
            <a:extLst>
              <a:ext uri="{FF2B5EF4-FFF2-40B4-BE49-F238E27FC236}">
                <a16:creationId xmlns:a16="http://schemas.microsoft.com/office/drawing/2014/main" id="{DD3B8377-99E3-4482-A8C2-9599A698DF1E}"/>
              </a:ext>
            </a:extLst>
          </p:cNvPr>
          <p:cNvSpPr>
            <a:spLocks noGrp="1"/>
          </p:cNvSpPr>
          <p:nvPr>
            <p:ph type="sldNum" sz="quarter" idx="12"/>
          </p:nvPr>
        </p:nvSpPr>
        <p:spPr/>
        <p:txBody>
          <a:bodyPr/>
          <a:lstStyle/>
          <a:p>
            <a:fld id="{08CF7B41-8972-4B54-B2ED-1FFF63F18177}" type="slidenum">
              <a:rPr lang="en-BE" smtClean="0"/>
              <a:t>34</a:t>
            </a:fld>
            <a:endParaRPr lang="en-BE"/>
          </a:p>
        </p:txBody>
      </p:sp>
      <p:grpSp>
        <p:nvGrpSpPr>
          <p:cNvPr id="32" name="Group 31">
            <a:extLst>
              <a:ext uri="{FF2B5EF4-FFF2-40B4-BE49-F238E27FC236}">
                <a16:creationId xmlns:a16="http://schemas.microsoft.com/office/drawing/2014/main" id="{81ACB355-2AA3-455C-B91A-403012F8F552}"/>
              </a:ext>
            </a:extLst>
          </p:cNvPr>
          <p:cNvGrpSpPr/>
          <p:nvPr/>
        </p:nvGrpSpPr>
        <p:grpSpPr>
          <a:xfrm>
            <a:off x="2493745" y="1341589"/>
            <a:ext cx="7488455" cy="3089709"/>
            <a:chOff x="2407118" y="2367814"/>
            <a:chExt cx="7488455" cy="3089709"/>
          </a:xfrm>
        </p:grpSpPr>
        <p:grpSp>
          <p:nvGrpSpPr>
            <p:cNvPr id="33" name="Group 32">
              <a:extLst>
                <a:ext uri="{FF2B5EF4-FFF2-40B4-BE49-F238E27FC236}">
                  <a16:creationId xmlns:a16="http://schemas.microsoft.com/office/drawing/2014/main" id="{BCCD956F-1DC8-4419-8D56-D145099616E7}"/>
                </a:ext>
              </a:extLst>
            </p:cNvPr>
            <p:cNvGrpSpPr/>
            <p:nvPr/>
          </p:nvGrpSpPr>
          <p:grpSpPr>
            <a:xfrm>
              <a:off x="2407118" y="2367814"/>
              <a:ext cx="3089709" cy="3089709"/>
              <a:chOff x="2407118" y="2367814"/>
              <a:chExt cx="3089709" cy="3089709"/>
            </a:xfrm>
          </p:grpSpPr>
          <p:sp>
            <p:nvSpPr>
              <p:cNvPr id="50" name="Rectangle 49">
                <a:extLst>
                  <a:ext uri="{FF2B5EF4-FFF2-40B4-BE49-F238E27FC236}">
                    <a16:creationId xmlns:a16="http://schemas.microsoft.com/office/drawing/2014/main" id="{0586C2E7-FED9-4D63-843C-94B3EB5F9EC7}"/>
                  </a:ext>
                </a:extLst>
              </p:cNvPr>
              <p:cNvSpPr/>
              <p:nvPr/>
            </p:nvSpPr>
            <p:spPr>
              <a:xfrm>
                <a:off x="2407118" y="2367814"/>
                <a:ext cx="3089709" cy="3089709"/>
              </a:xfrm>
              <a:prstGeom prst="rect">
                <a:avLst/>
              </a:prstGeom>
              <a:ln w="28575"/>
            </p:spPr>
            <p:style>
              <a:lnRef idx="2">
                <a:schemeClr val="accent2"/>
              </a:lnRef>
              <a:fillRef idx="1">
                <a:schemeClr val="lt1"/>
              </a:fillRef>
              <a:effectRef idx="0">
                <a:schemeClr val="accent2"/>
              </a:effectRef>
              <a:fontRef idx="minor">
                <a:schemeClr val="dk1"/>
              </a:fontRef>
            </p:style>
            <p:txBody>
              <a:bodyPr rtlCol="0" anchor="ctr"/>
              <a:lstStyle/>
              <a:p>
                <a:pPr algn="ctr"/>
                <a:endParaRPr lang="en-BE"/>
              </a:p>
            </p:txBody>
          </p:sp>
          <p:pic>
            <p:nvPicPr>
              <p:cNvPr id="51" name="Picture 50" descr="Background pattern&#10;&#10;Description automatically generated">
                <a:extLst>
                  <a:ext uri="{FF2B5EF4-FFF2-40B4-BE49-F238E27FC236}">
                    <a16:creationId xmlns:a16="http://schemas.microsoft.com/office/drawing/2014/main" id="{7A75748E-9EE1-42E7-9898-82FA4BFFDA10}"/>
                  </a:ext>
                </a:extLst>
              </p:cNvPr>
              <p:cNvPicPr>
                <a:picLocks noChangeAspect="1"/>
              </p:cNvPicPr>
              <p:nvPr/>
            </p:nvPicPr>
            <p:blipFill rotWithShape="1">
              <a:blip r:embed="rId3">
                <a:extLst>
                  <a:ext uri="{28A0092B-C50C-407E-A947-70E740481C1C}">
                    <a14:useLocalDpi xmlns:a14="http://schemas.microsoft.com/office/drawing/2010/main" val="0"/>
                  </a:ext>
                </a:extLst>
              </a:blip>
              <a:srcRect l="3522" t="1792" r="75830" b="70975"/>
              <a:stretch/>
            </p:blipFill>
            <p:spPr>
              <a:xfrm>
                <a:off x="2738461" y="2464067"/>
                <a:ext cx="586752" cy="683393"/>
              </a:xfrm>
              <a:prstGeom prst="rect">
                <a:avLst/>
              </a:prstGeom>
            </p:spPr>
          </p:pic>
          <p:pic>
            <p:nvPicPr>
              <p:cNvPr id="52" name="Picture 51" descr="Background pattern&#10;&#10;Description automatically generated">
                <a:extLst>
                  <a:ext uri="{FF2B5EF4-FFF2-40B4-BE49-F238E27FC236}">
                    <a16:creationId xmlns:a16="http://schemas.microsoft.com/office/drawing/2014/main" id="{8177E3B4-63B3-48CD-8E6B-A3710574536C}"/>
                  </a:ext>
                </a:extLst>
              </p:cNvPr>
              <p:cNvPicPr>
                <a:picLocks noChangeAspect="1"/>
              </p:cNvPicPr>
              <p:nvPr/>
            </p:nvPicPr>
            <p:blipFill rotWithShape="1">
              <a:blip r:embed="rId3">
                <a:extLst>
                  <a:ext uri="{28A0092B-C50C-407E-A947-70E740481C1C}">
                    <a14:useLocalDpi xmlns:a14="http://schemas.microsoft.com/office/drawing/2010/main" val="0"/>
                  </a:ext>
                </a:extLst>
              </a:blip>
              <a:srcRect l="74939" t="36727" r="2956" b="36865"/>
              <a:stretch/>
            </p:blipFill>
            <p:spPr>
              <a:xfrm>
                <a:off x="4726199" y="2516370"/>
                <a:ext cx="548640" cy="578785"/>
              </a:xfrm>
              <a:prstGeom prst="rect">
                <a:avLst/>
              </a:prstGeom>
            </p:spPr>
          </p:pic>
          <p:pic>
            <p:nvPicPr>
              <p:cNvPr id="53" name="Picture 52" descr="Background pattern&#10;&#10;Description automatically generated">
                <a:extLst>
                  <a:ext uri="{FF2B5EF4-FFF2-40B4-BE49-F238E27FC236}">
                    <a16:creationId xmlns:a16="http://schemas.microsoft.com/office/drawing/2014/main" id="{2B541849-5C83-40E2-89B1-764031821C64}"/>
                  </a:ext>
                </a:extLst>
              </p:cNvPr>
              <p:cNvPicPr>
                <a:picLocks noChangeAspect="1"/>
              </p:cNvPicPr>
              <p:nvPr/>
            </p:nvPicPr>
            <p:blipFill rotWithShape="1">
              <a:blip r:embed="rId3">
                <a:extLst>
                  <a:ext uri="{28A0092B-C50C-407E-A947-70E740481C1C}">
                    <a14:useLocalDpi xmlns:a14="http://schemas.microsoft.com/office/drawing/2010/main" val="0"/>
                  </a:ext>
                </a:extLst>
              </a:blip>
              <a:srcRect l="3522" t="1792" r="75830" b="70975"/>
              <a:stretch/>
            </p:blipFill>
            <p:spPr>
              <a:xfrm>
                <a:off x="2445085" y="3475990"/>
                <a:ext cx="586752" cy="683393"/>
              </a:xfrm>
              <a:prstGeom prst="rect">
                <a:avLst/>
              </a:prstGeom>
            </p:spPr>
          </p:pic>
          <p:pic>
            <p:nvPicPr>
              <p:cNvPr id="54" name="Picture 53" descr="Background pattern&#10;&#10;Description automatically generated">
                <a:extLst>
                  <a:ext uri="{FF2B5EF4-FFF2-40B4-BE49-F238E27FC236}">
                    <a16:creationId xmlns:a16="http://schemas.microsoft.com/office/drawing/2014/main" id="{FF6BFC77-A0B5-45FF-8846-81C6E9860A4D}"/>
                  </a:ext>
                </a:extLst>
              </p:cNvPr>
              <p:cNvPicPr>
                <a:picLocks noChangeAspect="1"/>
              </p:cNvPicPr>
              <p:nvPr/>
            </p:nvPicPr>
            <p:blipFill rotWithShape="1">
              <a:blip r:embed="rId3">
                <a:extLst>
                  <a:ext uri="{28A0092B-C50C-407E-A947-70E740481C1C}">
                    <a14:useLocalDpi xmlns:a14="http://schemas.microsoft.com/office/drawing/2010/main" val="0"/>
                  </a:ext>
                </a:extLst>
              </a:blip>
              <a:srcRect l="3522" t="1792" r="75830" b="70975"/>
              <a:stretch/>
            </p:blipFill>
            <p:spPr>
              <a:xfrm>
                <a:off x="3177528" y="3265369"/>
                <a:ext cx="586752" cy="683393"/>
              </a:xfrm>
              <a:prstGeom prst="rect">
                <a:avLst/>
              </a:prstGeom>
            </p:spPr>
          </p:pic>
          <p:pic>
            <p:nvPicPr>
              <p:cNvPr id="55" name="Picture 54" descr="Background pattern&#10;&#10;Description automatically generated">
                <a:extLst>
                  <a:ext uri="{FF2B5EF4-FFF2-40B4-BE49-F238E27FC236}">
                    <a16:creationId xmlns:a16="http://schemas.microsoft.com/office/drawing/2014/main" id="{8CA81FBB-7A97-4756-BFA2-E2EBDEB48B00}"/>
                  </a:ext>
                </a:extLst>
              </p:cNvPr>
              <p:cNvPicPr>
                <a:picLocks noChangeAspect="1"/>
              </p:cNvPicPr>
              <p:nvPr/>
            </p:nvPicPr>
            <p:blipFill rotWithShape="1">
              <a:blip r:embed="rId3">
                <a:extLst>
                  <a:ext uri="{28A0092B-C50C-407E-A947-70E740481C1C}">
                    <a14:useLocalDpi xmlns:a14="http://schemas.microsoft.com/office/drawing/2010/main" val="0"/>
                  </a:ext>
                </a:extLst>
              </a:blip>
              <a:srcRect l="3522" t="1792" r="75830" b="70975"/>
              <a:stretch/>
            </p:blipFill>
            <p:spPr>
              <a:xfrm>
                <a:off x="2884152" y="4277292"/>
                <a:ext cx="586752" cy="683393"/>
              </a:xfrm>
              <a:prstGeom prst="rect">
                <a:avLst/>
              </a:prstGeom>
            </p:spPr>
          </p:pic>
          <p:pic>
            <p:nvPicPr>
              <p:cNvPr id="56" name="Picture 55" descr="Background pattern&#10;&#10;Description automatically generated">
                <a:extLst>
                  <a:ext uri="{FF2B5EF4-FFF2-40B4-BE49-F238E27FC236}">
                    <a16:creationId xmlns:a16="http://schemas.microsoft.com/office/drawing/2014/main" id="{EF6BD32E-627F-4BAE-8BDA-FA4BDC96ACF3}"/>
                  </a:ext>
                </a:extLst>
              </p:cNvPr>
              <p:cNvPicPr>
                <a:picLocks noChangeAspect="1"/>
              </p:cNvPicPr>
              <p:nvPr/>
            </p:nvPicPr>
            <p:blipFill rotWithShape="1">
              <a:blip r:embed="rId3">
                <a:extLst>
                  <a:ext uri="{28A0092B-C50C-407E-A947-70E740481C1C}">
                    <a14:useLocalDpi xmlns:a14="http://schemas.microsoft.com/office/drawing/2010/main" val="0"/>
                  </a:ext>
                </a:extLst>
              </a:blip>
              <a:srcRect l="3522" t="1792" r="75830" b="70975"/>
              <a:stretch/>
            </p:blipFill>
            <p:spPr>
              <a:xfrm>
                <a:off x="3538670" y="4721188"/>
                <a:ext cx="586752" cy="683393"/>
              </a:xfrm>
              <a:prstGeom prst="rect">
                <a:avLst/>
              </a:prstGeom>
            </p:spPr>
          </p:pic>
          <p:pic>
            <p:nvPicPr>
              <p:cNvPr id="57" name="Picture 56" descr="Background pattern&#10;&#10;Description automatically generated">
                <a:extLst>
                  <a:ext uri="{FF2B5EF4-FFF2-40B4-BE49-F238E27FC236}">
                    <a16:creationId xmlns:a16="http://schemas.microsoft.com/office/drawing/2014/main" id="{77372722-D66B-427D-80ED-5C8F470B0A9F}"/>
                  </a:ext>
                </a:extLst>
              </p:cNvPr>
              <p:cNvPicPr>
                <a:picLocks noChangeAspect="1"/>
              </p:cNvPicPr>
              <p:nvPr/>
            </p:nvPicPr>
            <p:blipFill rotWithShape="1">
              <a:blip r:embed="rId3">
                <a:extLst>
                  <a:ext uri="{28A0092B-C50C-407E-A947-70E740481C1C}">
                    <a14:useLocalDpi xmlns:a14="http://schemas.microsoft.com/office/drawing/2010/main" val="0"/>
                  </a:ext>
                </a:extLst>
              </a:blip>
              <a:srcRect l="74939" t="36727" r="2956" b="36865"/>
              <a:stretch/>
            </p:blipFill>
            <p:spPr>
              <a:xfrm>
                <a:off x="4100362" y="3317672"/>
                <a:ext cx="548640" cy="578785"/>
              </a:xfrm>
              <a:prstGeom prst="rect">
                <a:avLst/>
              </a:prstGeom>
            </p:spPr>
          </p:pic>
          <p:pic>
            <p:nvPicPr>
              <p:cNvPr id="58" name="Picture 57" descr="Background pattern&#10;&#10;Description automatically generated">
                <a:extLst>
                  <a:ext uri="{FF2B5EF4-FFF2-40B4-BE49-F238E27FC236}">
                    <a16:creationId xmlns:a16="http://schemas.microsoft.com/office/drawing/2014/main" id="{684A32A9-A5DB-458D-98FC-683E312290DA}"/>
                  </a:ext>
                </a:extLst>
              </p:cNvPr>
              <p:cNvPicPr>
                <a:picLocks noChangeAspect="1"/>
              </p:cNvPicPr>
              <p:nvPr/>
            </p:nvPicPr>
            <p:blipFill rotWithShape="1">
              <a:blip r:embed="rId3">
                <a:extLst>
                  <a:ext uri="{28A0092B-C50C-407E-A947-70E740481C1C}">
                    <a14:useLocalDpi xmlns:a14="http://schemas.microsoft.com/office/drawing/2010/main" val="0"/>
                  </a:ext>
                </a:extLst>
              </a:blip>
              <a:srcRect l="74939" t="36727" r="2956" b="36865"/>
              <a:stretch/>
            </p:blipFill>
            <p:spPr>
              <a:xfrm>
                <a:off x="4837193" y="3341101"/>
                <a:ext cx="548640" cy="578785"/>
              </a:xfrm>
              <a:prstGeom prst="rect">
                <a:avLst/>
              </a:prstGeom>
            </p:spPr>
          </p:pic>
          <p:pic>
            <p:nvPicPr>
              <p:cNvPr id="59" name="Picture 58" descr="Background pattern&#10;&#10;Description automatically generated">
                <a:extLst>
                  <a:ext uri="{FF2B5EF4-FFF2-40B4-BE49-F238E27FC236}">
                    <a16:creationId xmlns:a16="http://schemas.microsoft.com/office/drawing/2014/main" id="{F04552B2-921B-435C-818B-EF496AC5C4FD}"/>
                  </a:ext>
                </a:extLst>
              </p:cNvPr>
              <p:cNvPicPr>
                <a:picLocks noChangeAspect="1"/>
              </p:cNvPicPr>
              <p:nvPr/>
            </p:nvPicPr>
            <p:blipFill rotWithShape="1">
              <a:blip r:embed="rId3">
                <a:extLst>
                  <a:ext uri="{28A0092B-C50C-407E-A947-70E740481C1C}">
                    <a14:useLocalDpi xmlns:a14="http://schemas.microsoft.com/office/drawing/2010/main" val="0"/>
                  </a:ext>
                </a:extLst>
              </a:blip>
              <a:srcRect l="74939" t="36727" r="2956" b="36865"/>
              <a:stretch/>
            </p:blipFill>
            <p:spPr>
              <a:xfrm>
                <a:off x="4451879" y="4040203"/>
                <a:ext cx="548640" cy="578785"/>
              </a:xfrm>
              <a:prstGeom prst="rect">
                <a:avLst/>
              </a:prstGeom>
            </p:spPr>
          </p:pic>
          <p:pic>
            <p:nvPicPr>
              <p:cNvPr id="60" name="Picture 59" descr="Background pattern&#10;&#10;Description automatically generated">
                <a:extLst>
                  <a:ext uri="{FF2B5EF4-FFF2-40B4-BE49-F238E27FC236}">
                    <a16:creationId xmlns:a16="http://schemas.microsoft.com/office/drawing/2014/main" id="{F08DEC88-FBA7-4096-B2D6-96957E4047A5}"/>
                  </a:ext>
                </a:extLst>
              </p:cNvPr>
              <p:cNvPicPr>
                <a:picLocks noChangeAspect="1"/>
              </p:cNvPicPr>
              <p:nvPr/>
            </p:nvPicPr>
            <p:blipFill rotWithShape="1">
              <a:blip r:embed="rId3">
                <a:extLst>
                  <a:ext uri="{28A0092B-C50C-407E-A947-70E740481C1C}">
                    <a14:useLocalDpi xmlns:a14="http://schemas.microsoft.com/office/drawing/2010/main" val="0"/>
                  </a:ext>
                </a:extLst>
              </a:blip>
              <a:srcRect l="74939" t="36727" r="2956" b="36865"/>
              <a:stretch/>
            </p:blipFill>
            <p:spPr>
              <a:xfrm>
                <a:off x="4774109" y="4818713"/>
                <a:ext cx="548640" cy="578785"/>
              </a:xfrm>
              <a:prstGeom prst="rect">
                <a:avLst/>
              </a:prstGeom>
            </p:spPr>
          </p:pic>
        </p:grpSp>
        <p:grpSp>
          <p:nvGrpSpPr>
            <p:cNvPr id="34" name="Group 33">
              <a:extLst>
                <a:ext uri="{FF2B5EF4-FFF2-40B4-BE49-F238E27FC236}">
                  <a16:creationId xmlns:a16="http://schemas.microsoft.com/office/drawing/2014/main" id="{903A3A46-D69C-4E71-ACAD-7C082D3CCA26}"/>
                </a:ext>
              </a:extLst>
            </p:cNvPr>
            <p:cNvGrpSpPr/>
            <p:nvPr/>
          </p:nvGrpSpPr>
          <p:grpSpPr>
            <a:xfrm>
              <a:off x="6805864" y="2367814"/>
              <a:ext cx="3089709" cy="3089709"/>
              <a:chOff x="6805864" y="2367814"/>
              <a:chExt cx="3089709" cy="3089709"/>
            </a:xfrm>
          </p:grpSpPr>
          <p:sp>
            <p:nvSpPr>
              <p:cNvPr id="37" name="Rectangle 36">
                <a:extLst>
                  <a:ext uri="{FF2B5EF4-FFF2-40B4-BE49-F238E27FC236}">
                    <a16:creationId xmlns:a16="http://schemas.microsoft.com/office/drawing/2014/main" id="{35A4C7C8-6686-4C5E-A75B-71AF11D6C1D2}"/>
                  </a:ext>
                </a:extLst>
              </p:cNvPr>
              <p:cNvSpPr/>
              <p:nvPr/>
            </p:nvSpPr>
            <p:spPr>
              <a:xfrm>
                <a:off x="6805864" y="2367814"/>
                <a:ext cx="3089709" cy="3089709"/>
              </a:xfrm>
              <a:prstGeom prst="rect">
                <a:avLst/>
              </a:prstGeom>
              <a:ln w="28575"/>
            </p:spPr>
            <p:style>
              <a:lnRef idx="2">
                <a:schemeClr val="accent2"/>
              </a:lnRef>
              <a:fillRef idx="1">
                <a:schemeClr val="lt1"/>
              </a:fillRef>
              <a:effectRef idx="0">
                <a:schemeClr val="accent2"/>
              </a:effectRef>
              <a:fontRef idx="minor">
                <a:schemeClr val="dk1"/>
              </a:fontRef>
            </p:style>
            <p:txBody>
              <a:bodyPr rtlCol="0" anchor="ctr"/>
              <a:lstStyle/>
              <a:p>
                <a:pPr algn="ctr"/>
                <a:endParaRPr lang="en-BE"/>
              </a:p>
            </p:txBody>
          </p:sp>
          <p:pic>
            <p:nvPicPr>
              <p:cNvPr id="38" name="Picture 37" descr="Background pattern&#10;&#10;Description automatically generated">
                <a:extLst>
                  <a:ext uri="{FF2B5EF4-FFF2-40B4-BE49-F238E27FC236}">
                    <a16:creationId xmlns:a16="http://schemas.microsoft.com/office/drawing/2014/main" id="{B95DFE34-69EB-4928-B767-3016A4FDE7CE}"/>
                  </a:ext>
                </a:extLst>
              </p:cNvPr>
              <p:cNvPicPr>
                <a:picLocks noChangeAspect="1"/>
              </p:cNvPicPr>
              <p:nvPr/>
            </p:nvPicPr>
            <p:blipFill rotWithShape="1">
              <a:blip r:embed="rId3">
                <a:extLst>
                  <a:ext uri="{28A0092B-C50C-407E-A947-70E740481C1C}">
                    <a14:useLocalDpi xmlns:a14="http://schemas.microsoft.com/office/drawing/2010/main" val="0"/>
                  </a:ext>
                </a:extLst>
              </a:blip>
              <a:srcRect l="34879" t="1243" r="36720" b="70424"/>
              <a:stretch/>
            </p:blipFill>
            <p:spPr>
              <a:xfrm>
                <a:off x="7486630" y="4607522"/>
                <a:ext cx="904753" cy="797059"/>
              </a:xfrm>
              <a:prstGeom prst="rect">
                <a:avLst/>
              </a:prstGeom>
            </p:spPr>
          </p:pic>
          <p:pic>
            <p:nvPicPr>
              <p:cNvPr id="39" name="Picture 38" descr="Background pattern&#10;&#10;Description automatically generated">
                <a:extLst>
                  <a:ext uri="{FF2B5EF4-FFF2-40B4-BE49-F238E27FC236}">
                    <a16:creationId xmlns:a16="http://schemas.microsoft.com/office/drawing/2014/main" id="{0291E08E-0C37-470C-9E47-366275106AB7}"/>
                  </a:ext>
                </a:extLst>
              </p:cNvPr>
              <p:cNvPicPr>
                <a:picLocks noChangeAspect="1"/>
              </p:cNvPicPr>
              <p:nvPr/>
            </p:nvPicPr>
            <p:blipFill rotWithShape="1">
              <a:blip r:embed="rId3">
                <a:extLst>
                  <a:ext uri="{28A0092B-C50C-407E-A947-70E740481C1C}">
                    <a14:useLocalDpi xmlns:a14="http://schemas.microsoft.com/office/drawing/2010/main" val="0"/>
                  </a:ext>
                </a:extLst>
              </a:blip>
              <a:srcRect l="3522" t="1792" r="75830" b="70975"/>
              <a:stretch/>
            </p:blipFill>
            <p:spPr>
              <a:xfrm>
                <a:off x="7231854" y="2445948"/>
                <a:ext cx="586752" cy="683393"/>
              </a:xfrm>
              <a:prstGeom prst="rect">
                <a:avLst/>
              </a:prstGeom>
            </p:spPr>
          </p:pic>
          <p:pic>
            <p:nvPicPr>
              <p:cNvPr id="40" name="Picture 39" descr="Background pattern&#10;&#10;Description automatically generated">
                <a:extLst>
                  <a:ext uri="{FF2B5EF4-FFF2-40B4-BE49-F238E27FC236}">
                    <a16:creationId xmlns:a16="http://schemas.microsoft.com/office/drawing/2014/main" id="{B8B12FDC-A3A6-4C0D-9519-9F5A735BB336}"/>
                  </a:ext>
                </a:extLst>
              </p:cNvPr>
              <p:cNvPicPr>
                <a:picLocks noChangeAspect="1"/>
              </p:cNvPicPr>
              <p:nvPr/>
            </p:nvPicPr>
            <p:blipFill rotWithShape="1">
              <a:blip r:embed="rId3">
                <a:extLst>
                  <a:ext uri="{28A0092B-C50C-407E-A947-70E740481C1C}">
                    <a14:useLocalDpi xmlns:a14="http://schemas.microsoft.com/office/drawing/2010/main" val="0"/>
                  </a:ext>
                </a:extLst>
              </a:blip>
              <a:srcRect l="3522" t="1792" r="75830" b="70975"/>
              <a:stretch/>
            </p:blipFill>
            <p:spPr>
              <a:xfrm>
                <a:off x="6938478" y="3457871"/>
                <a:ext cx="586752" cy="683393"/>
              </a:xfrm>
              <a:prstGeom prst="rect">
                <a:avLst/>
              </a:prstGeom>
            </p:spPr>
          </p:pic>
          <p:pic>
            <p:nvPicPr>
              <p:cNvPr id="41" name="Picture 40" descr="Background pattern&#10;&#10;Description automatically generated">
                <a:extLst>
                  <a:ext uri="{FF2B5EF4-FFF2-40B4-BE49-F238E27FC236}">
                    <a16:creationId xmlns:a16="http://schemas.microsoft.com/office/drawing/2014/main" id="{F9BA1C1B-ACFC-434D-8468-AB5A6F3DBBA1}"/>
                  </a:ext>
                </a:extLst>
              </p:cNvPr>
              <p:cNvPicPr>
                <a:picLocks noChangeAspect="1"/>
              </p:cNvPicPr>
              <p:nvPr/>
            </p:nvPicPr>
            <p:blipFill rotWithShape="1">
              <a:blip r:embed="rId3">
                <a:extLst>
                  <a:ext uri="{28A0092B-C50C-407E-A947-70E740481C1C}">
                    <a14:useLocalDpi xmlns:a14="http://schemas.microsoft.com/office/drawing/2010/main" val="0"/>
                  </a:ext>
                </a:extLst>
              </a:blip>
              <a:srcRect l="3522" t="1792" r="75830" b="70975"/>
              <a:stretch/>
            </p:blipFill>
            <p:spPr>
              <a:xfrm>
                <a:off x="7670921" y="3247250"/>
                <a:ext cx="586752" cy="683393"/>
              </a:xfrm>
              <a:prstGeom prst="rect">
                <a:avLst/>
              </a:prstGeom>
            </p:spPr>
          </p:pic>
          <p:pic>
            <p:nvPicPr>
              <p:cNvPr id="42" name="Picture 41" descr="Background pattern&#10;&#10;Description automatically generated">
                <a:extLst>
                  <a:ext uri="{FF2B5EF4-FFF2-40B4-BE49-F238E27FC236}">
                    <a16:creationId xmlns:a16="http://schemas.microsoft.com/office/drawing/2014/main" id="{32E3F93C-1D9F-4982-880A-F7234F3E5F1C}"/>
                  </a:ext>
                </a:extLst>
              </p:cNvPr>
              <p:cNvPicPr>
                <a:picLocks noChangeAspect="1"/>
              </p:cNvPicPr>
              <p:nvPr/>
            </p:nvPicPr>
            <p:blipFill rotWithShape="1">
              <a:blip r:embed="rId3">
                <a:extLst>
                  <a:ext uri="{28A0092B-C50C-407E-A947-70E740481C1C}">
                    <a14:useLocalDpi xmlns:a14="http://schemas.microsoft.com/office/drawing/2010/main" val="0"/>
                  </a:ext>
                </a:extLst>
              </a:blip>
              <a:srcRect l="74939" t="36727" r="2956" b="36865"/>
              <a:stretch/>
            </p:blipFill>
            <p:spPr>
              <a:xfrm>
                <a:off x="9087281" y="2496488"/>
                <a:ext cx="548640" cy="578785"/>
              </a:xfrm>
              <a:prstGeom prst="rect">
                <a:avLst/>
              </a:prstGeom>
            </p:spPr>
          </p:pic>
          <p:pic>
            <p:nvPicPr>
              <p:cNvPr id="43" name="Picture 42" descr="Background pattern&#10;&#10;Description automatically generated">
                <a:extLst>
                  <a:ext uri="{FF2B5EF4-FFF2-40B4-BE49-F238E27FC236}">
                    <a16:creationId xmlns:a16="http://schemas.microsoft.com/office/drawing/2014/main" id="{6005C1A8-8ABF-45AB-A93B-1CF80E48D38A}"/>
                  </a:ext>
                </a:extLst>
              </p:cNvPr>
              <p:cNvPicPr>
                <a:picLocks noChangeAspect="1"/>
              </p:cNvPicPr>
              <p:nvPr/>
            </p:nvPicPr>
            <p:blipFill rotWithShape="1">
              <a:blip r:embed="rId3">
                <a:extLst>
                  <a:ext uri="{28A0092B-C50C-407E-A947-70E740481C1C}">
                    <a14:useLocalDpi xmlns:a14="http://schemas.microsoft.com/office/drawing/2010/main" val="0"/>
                  </a:ext>
                </a:extLst>
              </a:blip>
              <a:srcRect l="74939" t="36727" r="2956" b="36865"/>
              <a:stretch/>
            </p:blipFill>
            <p:spPr>
              <a:xfrm>
                <a:off x="8463314" y="3621997"/>
                <a:ext cx="548640" cy="578785"/>
              </a:xfrm>
              <a:prstGeom prst="rect">
                <a:avLst/>
              </a:prstGeom>
            </p:spPr>
          </p:pic>
          <p:pic>
            <p:nvPicPr>
              <p:cNvPr id="44" name="Picture 43" descr="Background pattern&#10;&#10;Description automatically generated">
                <a:extLst>
                  <a:ext uri="{FF2B5EF4-FFF2-40B4-BE49-F238E27FC236}">
                    <a16:creationId xmlns:a16="http://schemas.microsoft.com/office/drawing/2014/main" id="{8F43EEBB-77EC-4AC7-A0AC-3BE510ED929C}"/>
                  </a:ext>
                </a:extLst>
              </p:cNvPr>
              <p:cNvPicPr>
                <a:picLocks noChangeAspect="1"/>
              </p:cNvPicPr>
              <p:nvPr/>
            </p:nvPicPr>
            <p:blipFill rotWithShape="1">
              <a:blip r:embed="rId3">
                <a:extLst>
                  <a:ext uri="{28A0092B-C50C-407E-A947-70E740481C1C}">
                    <a14:useLocalDpi xmlns:a14="http://schemas.microsoft.com/office/drawing/2010/main" val="0"/>
                  </a:ext>
                </a:extLst>
              </a:blip>
              <a:srcRect l="74939" t="36727" r="2956" b="36865"/>
              <a:stretch/>
            </p:blipFill>
            <p:spPr>
              <a:xfrm>
                <a:off x="9198275" y="3321219"/>
                <a:ext cx="548640" cy="578785"/>
              </a:xfrm>
              <a:prstGeom prst="rect">
                <a:avLst/>
              </a:prstGeom>
            </p:spPr>
          </p:pic>
          <p:pic>
            <p:nvPicPr>
              <p:cNvPr id="45" name="Picture 44" descr="Background pattern&#10;&#10;Description automatically generated">
                <a:extLst>
                  <a:ext uri="{FF2B5EF4-FFF2-40B4-BE49-F238E27FC236}">
                    <a16:creationId xmlns:a16="http://schemas.microsoft.com/office/drawing/2014/main" id="{39455F6E-ED0B-4491-8D51-3B3B928A572C}"/>
                  </a:ext>
                </a:extLst>
              </p:cNvPr>
              <p:cNvPicPr>
                <a:picLocks noChangeAspect="1"/>
              </p:cNvPicPr>
              <p:nvPr/>
            </p:nvPicPr>
            <p:blipFill rotWithShape="1">
              <a:blip r:embed="rId3">
                <a:extLst>
                  <a:ext uri="{28A0092B-C50C-407E-A947-70E740481C1C}">
                    <a14:useLocalDpi xmlns:a14="http://schemas.microsoft.com/office/drawing/2010/main" val="0"/>
                  </a:ext>
                </a:extLst>
              </a:blip>
              <a:srcRect l="74939" t="36727" r="2956" b="36865"/>
              <a:stretch/>
            </p:blipFill>
            <p:spPr>
              <a:xfrm>
                <a:off x="8544291" y="4484099"/>
                <a:ext cx="548640" cy="578785"/>
              </a:xfrm>
              <a:prstGeom prst="rect">
                <a:avLst/>
              </a:prstGeom>
            </p:spPr>
          </p:pic>
          <p:pic>
            <p:nvPicPr>
              <p:cNvPr id="46" name="Picture 45" descr="Background pattern&#10;&#10;Description automatically generated">
                <a:extLst>
                  <a:ext uri="{FF2B5EF4-FFF2-40B4-BE49-F238E27FC236}">
                    <a16:creationId xmlns:a16="http://schemas.microsoft.com/office/drawing/2014/main" id="{1264DBF0-AE92-4805-A7E3-CFD65F280910}"/>
                  </a:ext>
                </a:extLst>
              </p:cNvPr>
              <p:cNvPicPr>
                <a:picLocks noChangeAspect="1"/>
              </p:cNvPicPr>
              <p:nvPr/>
            </p:nvPicPr>
            <p:blipFill rotWithShape="1">
              <a:blip r:embed="rId3">
                <a:extLst>
                  <a:ext uri="{28A0092B-C50C-407E-A947-70E740481C1C}">
                    <a14:useLocalDpi xmlns:a14="http://schemas.microsoft.com/office/drawing/2010/main" val="0"/>
                  </a:ext>
                </a:extLst>
              </a:blip>
              <a:srcRect l="74939" t="36727" r="2956" b="36865"/>
              <a:stretch/>
            </p:blipFill>
            <p:spPr>
              <a:xfrm>
                <a:off x="8443994" y="2854394"/>
                <a:ext cx="548640" cy="578785"/>
              </a:xfrm>
              <a:prstGeom prst="rect">
                <a:avLst/>
              </a:prstGeom>
            </p:spPr>
          </p:pic>
          <p:pic>
            <p:nvPicPr>
              <p:cNvPr id="47" name="Picture 46" descr="Background pattern&#10;&#10;Description automatically generated">
                <a:extLst>
                  <a:ext uri="{FF2B5EF4-FFF2-40B4-BE49-F238E27FC236}">
                    <a16:creationId xmlns:a16="http://schemas.microsoft.com/office/drawing/2014/main" id="{50949F6D-C570-49B4-8127-EC80A9AF2D05}"/>
                  </a:ext>
                </a:extLst>
              </p:cNvPr>
              <p:cNvPicPr>
                <a:picLocks noChangeAspect="1"/>
              </p:cNvPicPr>
              <p:nvPr/>
            </p:nvPicPr>
            <p:blipFill rotWithShape="1">
              <a:blip r:embed="rId3">
                <a:extLst>
                  <a:ext uri="{28A0092B-C50C-407E-A947-70E740481C1C}">
                    <a14:useLocalDpi xmlns:a14="http://schemas.microsoft.com/office/drawing/2010/main" val="0"/>
                  </a:ext>
                </a:extLst>
              </a:blip>
              <a:srcRect l="74939" t="36727" r="2956" b="36865"/>
              <a:stretch/>
            </p:blipFill>
            <p:spPr>
              <a:xfrm>
                <a:off x="9234005" y="4028678"/>
                <a:ext cx="548640" cy="578785"/>
              </a:xfrm>
              <a:prstGeom prst="rect">
                <a:avLst/>
              </a:prstGeom>
            </p:spPr>
          </p:pic>
          <p:pic>
            <p:nvPicPr>
              <p:cNvPr id="48" name="Picture 47" descr="Background pattern&#10;&#10;Description automatically generated">
                <a:extLst>
                  <a:ext uri="{FF2B5EF4-FFF2-40B4-BE49-F238E27FC236}">
                    <a16:creationId xmlns:a16="http://schemas.microsoft.com/office/drawing/2014/main" id="{AA3C79B8-EBF0-4CA9-A1C5-58764502BE7B}"/>
                  </a:ext>
                </a:extLst>
              </p:cNvPr>
              <p:cNvPicPr>
                <a:picLocks noChangeAspect="1"/>
              </p:cNvPicPr>
              <p:nvPr/>
            </p:nvPicPr>
            <p:blipFill rotWithShape="1">
              <a:blip r:embed="rId3">
                <a:extLst>
                  <a:ext uri="{28A0092B-C50C-407E-A947-70E740481C1C}">
                    <a14:useLocalDpi xmlns:a14="http://schemas.microsoft.com/office/drawing/2010/main" val="0"/>
                  </a:ext>
                </a:extLst>
              </a:blip>
              <a:srcRect l="74939" t="36727" r="2956" b="36865"/>
              <a:stretch/>
            </p:blipFill>
            <p:spPr>
              <a:xfrm>
                <a:off x="9291975" y="4815172"/>
                <a:ext cx="548640" cy="578785"/>
              </a:xfrm>
              <a:prstGeom prst="rect">
                <a:avLst/>
              </a:prstGeom>
            </p:spPr>
          </p:pic>
          <p:pic>
            <p:nvPicPr>
              <p:cNvPr id="49" name="Picture 48" descr="Background pattern&#10;&#10;Description automatically generated">
                <a:extLst>
                  <a:ext uri="{FF2B5EF4-FFF2-40B4-BE49-F238E27FC236}">
                    <a16:creationId xmlns:a16="http://schemas.microsoft.com/office/drawing/2014/main" id="{A54F9E64-6D49-455E-A45E-60B87FF445EC}"/>
                  </a:ext>
                </a:extLst>
              </p:cNvPr>
              <p:cNvPicPr>
                <a:picLocks noChangeAspect="1"/>
              </p:cNvPicPr>
              <p:nvPr/>
            </p:nvPicPr>
            <p:blipFill rotWithShape="1">
              <a:blip r:embed="rId3">
                <a:extLst>
                  <a:ext uri="{28A0092B-C50C-407E-A947-70E740481C1C}">
                    <a14:useLocalDpi xmlns:a14="http://schemas.microsoft.com/office/drawing/2010/main" val="0"/>
                  </a:ext>
                </a:extLst>
              </a:blip>
              <a:srcRect l="34879" t="1243" r="36720" b="70424"/>
              <a:stretch/>
            </p:blipFill>
            <p:spPr>
              <a:xfrm>
                <a:off x="6948247" y="4203823"/>
                <a:ext cx="904753" cy="797059"/>
              </a:xfrm>
              <a:prstGeom prst="rect">
                <a:avLst/>
              </a:prstGeom>
            </p:spPr>
          </p:pic>
        </p:grpSp>
        <p:sp>
          <p:nvSpPr>
            <p:cNvPr id="35" name="TextBox 34">
              <a:extLst>
                <a:ext uri="{FF2B5EF4-FFF2-40B4-BE49-F238E27FC236}">
                  <a16:creationId xmlns:a16="http://schemas.microsoft.com/office/drawing/2014/main" id="{E47FC1FE-513A-4816-9DA0-6B0D3E6D24F0}"/>
                </a:ext>
              </a:extLst>
            </p:cNvPr>
            <p:cNvSpPr txBox="1"/>
            <p:nvPr/>
          </p:nvSpPr>
          <p:spPr>
            <a:xfrm>
              <a:off x="3504628" y="2490498"/>
              <a:ext cx="884722" cy="584775"/>
            </a:xfrm>
            <a:prstGeom prst="rect">
              <a:avLst/>
            </a:prstGeom>
            <a:noFill/>
          </p:spPr>
          <p:txBody>
            <a:bodyPr wrap="square" rtlCol="0">
              <a:spAutoFit/>
            </a:bodyPr>
            <a:lstStyle/>
            <a:p>
              <a:pPr algn="ctr"/>
              <a:r>
                <a:rPr lang="en-US" sz="3200" b="1" dirty="0">
                  <a:solidFill>
                    <a:srgbClr val="C00000"/>
                  </a:solidFill>
                </a:rPr>
                <a:t>A</a:t>
              </a:r>
              <a:endParaRPr lang="en-BE" b="1" dirty="0">
                <a:solidFill>
                  <a:srgbClr val="C00000"/>
                </a:solidFill>
              </a:endParaRPr>
            </a:p>
          </p:txBody>
        </p:sp>
        <p:sp>
          <p:nvSpPr>
            <p:cNvPr id="36" name="TextBox 35">
              <a:extLst>
                <a:ext uri="{FF2B5EF4-FFF2-40B4-BE49-F238E27FC236}">
                  <a16:creationId xmlns:a16="http://schemas.microsoft.com/office/drawing/2014/main" id="{5C8448AA-361A-4219-96AB-7C2B19AF7BC4}"/>
                </a:ext>
              </a:extLst>
            </p:cNvPr>
            <p:cNvSpPr txBox="1"/>
            <p:nvPr/>
          </p:nvSpPr>
          <p:spPr>
            <a:xfrm>
              <a:off x="7906986" y="2471252"/>
              <a:ext cx="884722" cy="584775"/>
            </a:xfrm>
            <a:prstGeom prst="rect">
              <a:avLst/>
            </a:prstGeom>
            <a:noFill/>
          </p:spPr>
          <p:txBody>
            <a:bodyPr wrap="square" rtlCol="0">
              <a:spAutoFit/>
            </a:bodyPr>
            <a:lstStyle/>
            <a:p>
              <a:pPr algn="ctr"/>
              <a:r>
                <a:rPr lang="en-US" sz="3200" b="1" dirty="0">
                  <a:solidFill>
                    <a:srgbClr val="C00000"/>
                  </a:solidFill>
                </a:rPr>
                <a:t>B</a:t>
              </a:r>
              <a:endParaRPr lang="en-BE" b="1" dirty="0">
                <a:solidFill>
                  <a:srgbClr val="C00000"/>
                </a:solidFill>
              </a:endParaRPr>
            </a:p>
          </p:txBody>
        </p:sp>
      </p:grpSp>
    </p:spTree>
    <p:extLst>
      <p:ext uri="{BB962C8B-B14F-4D97-AF65-F5344CB8AC3E}">
        <p14:creationId xmlns:p14="http://schemas.microsoft.com/office/powerpoint/2010/main" val="90339803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8F8ED2-04B7-4A12-B45C-B9511B2FFDAA}"/>
              </a:ext>
            </a:extLst>
          </p:cNvPr>
          <p:cNvSpPr>
            <a:spLocks noGrp="1"/>
          </p:cNvSpPr>
          <p:nvPr>
            <p:ph type="title"/>
          </p:nvPr>
        </p:nvSpPr>
        <p:spPr/>
        <p:txBody>
          <a:bodyPr/>
          <a:lstStyle/>
          <a:p>
            <a:r>
              <a:rPr lang="en-US" dirty="0"/>
              <a:t>fruits</a:t>
            </a:r>
            <a:endParaRPr lang="en-B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00B4A89-201B-4782-9648-6F6F5502F3ED}"/>
                  </a:ext>
                </a:extLst>
              </p:cNvPr>
              <p:cNvSpPr>
                <a:spLocks noGrp="1"/>
              </p:cNvSpPr>
              <p:nvPr>
                <p:ph idx="1"/>
              </p:nvPr>
            </p:nvSpPr>
            <p:spPr>
              <a:xfrm>
                <a:off x="587141" y="1443789"/>
                <a:ext cx="11261557" cy="4995512"/>
              </a:xfrm>
            </p:spPr>
            <p:txBody>
              <a:bodyPr/>
              <a:lstStyle/>
              <a:p>
                <a:pPr algn="just"/>
                <a:endParaRPr lang="en-US" dirty="0"/>
              </a:p>
              <a:p>
                <a:pPr algn="just"/>
                <a:endParaRPr lang="en-US" dirty="0"/>
              </a:p>
              <a:p>
                <a:pPr algn="just"/>
                <a:endParaRPr lang="en-US" dirty="0"/>
              </a:p>
              <a:p>
                <a:pPr algn="just"/>
                <a:endParaRPr lang="en-US" dirty="0"/>
              </a:p>
              <a:p>
                <a:pPr algn="just"/>
                <a:endParaRPr lang="en-US" dirty="0"/>
              </a:p>
              <a:p>
                <a:pPr algn="just"/>
                <a:endParaRPr lang="en-US" dirty="0"/>
              </a:p>
              <a:p>
                <a:pPr algn="just"/>
                <a:endParaRPr lang="en-US" sz="300" dirty="0"/>
              </a:p>
              <a:p>
                <a:pPr algn="just"/>
                <a:r>
                  <a:rPr lang="en-US" dirty="0"/>
                  <a:t>What is the probability to pick an </a:t>
                </a:r>
                <a:r>
                  <a:rPr lang="en-US" u="sng" dirty="0"/>
                  <a:t>apple</a:t>
                </a:r>
                <a:r>
                  <a:rPr lang="en-US" dirty="0"/>
                  <a:t> given that you’ve chosen </a:t>
                </a:r>
                <a:r>
                  <a:rPr lang="en-US" u="sng" dirty="0"/>
                  <a:t>box A</a:t>
                </a:r>
                <a:r>
                  <a:rPr lang="en-US" dirty="0"/>
                  <a:t>?</a:t>
                </a:r>
              </a:p>
              <a:p>
                <a:pPr marL="0" indent="0" algn="ctr">
                  <a:buNone/>
                </a:pPr>
                <a:endParaRPr lang="en-US" sz="900" dirty="0"/>
              </a:p>
              <a:p>
                <a:pPr marL="0" indent="0" algn="ctr">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𝑎𝑝𝑝𝑙𝑒</m:t>
                          </m:r>
                          <m:r>
                            <a:rPr lang="en-US" b="0" i="1" smtClean="0">
                              <a:latin typeface="Cambria Math" panose="02040503050406030204" pitchFamily="18" charset="0"/>
                            </a:rPr>
                            <m:t>|</m:t>
                          </m:r>
                          <m:r>
                            <a:rPr lang="en-US" b="0" i="1" smtClean="0">
                              <a:latin typeface="Cambria Math" panose="02040503050406030204" pitchFamily="18" charset="0"/>
                            </a:rPr>
                            <m:t>𝐴</m:t>
                          </m:r>
                        </m:e>
                      </m:d>
                      <m:r>
                        <a:rPr lang="en-US" b="0" i="1" smtClean="0">
                          <a:latin typeface="Cambria Math" panose="02040503050406030204" pitchFamily="18" charset="0"/>
                        </a:rPr>
                        <m:t>=</m:t>
                      </m:r>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5</m:t>
                          </m:r>
                        </m:num>
                        <m:den>
                          <m:r>
                            <a:rPr lang="en-US" b="0" i="1" smtClean="0">
                              <a:solidFill>
                                <a:schemeClr val="bg1"/>
                              </a:solidFill>
                              <a:latin typeface="Cambria Math" panose="02040503050406030204" pitchFamily="18" charset="0"/>
                            </a:rPr>
                            <m:t>10</m:t>
                          </m:r>
                        </m:den>
                      </m:f>
                      <m:r>
                        <a:rPr lang="en-US" b="0" i="1" smtClean="0">
                          <a:solidFill>
                            <a:schemeClr val="bg1"/>
                          </a:solidFill>
                          <a:latin typeface="Cambria Math" panose="02040503050406030204" pitchFamily="18" charset="0"/>
                        </a:rPr>
                        <m:t>=0.5</m:t>
                      </m:r>
                    </m:oMath>
                  </m:oMathPara>
                </a14:m>
                <a:endParaRPr lang="en-BE" dirty="0"/>
              </a:p>
            </p:txBody>
          </p:sp>
        </mc:Choice>
        <mc:Fallback xmlns="">
          <p:sp>
            <p:nvSpPr>
              <p:cNvPr id="3" name="Content Placeholder 2">
                <a:extLst>
                  <a:ext uri="{FF2B5EF4-FFF2-40B4-BE49-F238E27FC236}">
                    <a16:creationId xmlns:a16="http://schemas.microsoft.com/office/drawing/2014/main" id="{B00B4A89-201B-4782-9648-6F6F5502F3ED}"/>
                  </a:ext>
                </a:extLst>
              </p:cNvPr>
              <p:cNvSpPr>
                <a:spLocks noGrp="1" noRot="1" noChangeAspect="1" noMove="1" noResize="1" noEditPoints="1" noAdjustHandles="1" noChangeArrowheads="1" noChangeShapeType="1" noTextEdit="1"/>
              </p:cNvSpPr>
              <p:nvPr>
                <p:ph idx="1"/>
              </p:nvPr>
            </p:nvSpPr>
            <p:spPr>
              <a:xfrm>
                <a:off x="587141" y="1443789"/>
                <a:ext cx="11261557" cy="4995512"/>
              </a:xfrm>
              <a:blipFill>
                <a:blip r:embed="rId2"/>
                <a:stretch>
                  <a:fillRect l="-974"/>
                </a:stretch>
              </a:blipFill>
            </p:spPr>
            <p:txBody>
              <a:bodyPr/>
              <a:lstStyle/>
              <a:p>
                <a:r>
                  <a:rPr lang="en-BE">
                    <a:noFill/>
                  </a:rPr>
                  <a:t> </a:t>
                </a:r>
              </a:p>
            </p:txBody>
          </p:sp>
        </mc:Fallback>
      </mc:AlternateContent>
      <p:sp>
        <p:nvSpPr>
          <p:cNvPr id="4" name="Footer Placeholder 3">
            <a:extLst>
              <a:ext uri="{FF2B5EF4-FFF2-40B4-BE49-F238E27FC236}">
                <a16:creationId xmlns:a16="http://schemas.microsoft.com/office/drawing/2014/main" id="{2B955210-6E1C-4F53-9E00-90F5D3180AE9}"/>
              </a:ext>
            </a:extLst>
          </p:cNvPr>
          <p:cNvSpPr>
            <a:spLocks noGrp="1"/>
          </p:cNvSpPr>
          <p:nvPr>
            <p:ph type="ftr" sz="quarter" idx="11"/>
          </p:nvPr>
        </p:nvSpPr>
        <p:spPr/>
        <p:txBody>
          <a:bodyPr/>
          <a:lstStyle/>
          <a:p>
            <a:r>
              <a:rPr lang="en-US"/>
              <a:t>Elementary Combinatorics and Probability - March 2021</a:t>
            </a:r>
            <a:endParaRPr lang="en-BE"/>
          </a:p>
        </p:txBody>
      </p:sp>
      <p:sp>
        <p:nvSpPr>
          <p:cNvPr id="5" name="Slide Number Placeholder 4">
            <a:extLst>
              <a:ext uri="{FF2B5EF4-FFF2-40B4-BE49-F238E27FC236}">
                <a16:creationId xmlns:a16="http://schemas.microsoft.com/office/drawing/2014/main" id="{DD3B8377-99E3-4482-A8C2-9599A698DF1E}"/>
              </a:ext>
            </a:extLst>
          </p:cNvPr>
          <p:cNvSpPr>
            <a:spLocks noGrp="1"/>
          </p:cNvSpPr>
          <p:nvPr>
            <p:ph type="sldNum" sz="quarter" idx="12"/>
          </p:nvPr>
        </p:nvSpPr>
        <p:spPr/>
        <p:txBody>
          <a:bodyPr/>
          <a:lstStyle/>
          <a:p>
            <a:fld id="{08CF7B41-8972-4B54-B2ED-1FFF63F18177}" type="slidenum">
              <a:rPr lang="en-BE" smtClean="0"/>
              <a:t>35</a:t>
            </a:fld>
            <a:endParaRPr lang="en-BE"/>
          </a:p>
        </p:txBody>
      </p:sp>
      <p:grpSp>
        <p:nvGrpSpPr>
          <p:cNvPr id="32" name="Group 31">
            <a:extLst>
              <a:ext uri="{FF2B5EF4-FFF2-40B4-BE49-F238E27FC236}">
                <a16:creationId xmlns:a16="http://schemas.microsoft.com/office/drawing/2014/main" id="{81ACB355-2AA3-455C-B91A-403012F8F552}"/>
              </a:ext>
            </a:extLst>
          </p:cNvPr>
          <p:cNvGrpSpPr/>
          <p:nvPr/>
        </p:nvGrpSpPr>
        <p:grpSpPr>
          <a:xfrm>
            <a:off x="2493745" y="1341589"/>
            <a:ext cx="7488455" cy="3089709"/>
            <a:chOff x="2407118" y="2367814"/>
            <a:chExt cx="7488455" cy="3089709"/>
          </a:xfrm>
        </p:grpSpPr>
        <p:grpSp>
          <p:nvGrpSpPr>
            <p:cNvPr id="33" name="Group 32">
              <a:extLst>
                <a:ext uri="{FF2B5EF4-FFF2-40B4-BE49-F238E27FC236}">
                  <a16:creationId xmlns:a16="http://schemas.microsoft.com/office/drawing/2014/main" id="{BCCD956F-1DC8-4419-8D56-D145099616E7}"/>
                </a:ext>
              </a:extLst>
            </p:cNvPr>
            <p:cNvGrpSpPr/>
            <p:nvPr/>
          </p:nvGrpSpPr>
          <p:grpSpPr>
            <a:xfrm>
              <a:off x="2407118" y="2367814"/>
              <a:ext cx="3089709" cy="3089709"/>
              <a:chOff x="2407118" y="2367814"/>
              <a:chExt cx="3089709" cy="3089709"/>
            </a:xfrm>
          </p:grpSpPr>
          <p:sp>
            <p:nvSpPr>
              <p:cNvPr id="50" name="Rectangle 49">
                <a:extLst>
                  <a:ext uri="{FF2B5EF4-FFF2-40B4-BE49-F238E27FC236}">
                    <a16:creationId xmlns:a16="http://schemas.microsoft.com/office/drawing/2014/main" id="{0586C2E7-FED9-4D63-843C-94B3EB5F9EC7}"/>
                  </a:ext>
                </a:extLst>
              </p:cNvPr>
              <p:cNvSpPr/>
              <p:nvPr/>
            </p:nvSpPr>
            <p:spPr>
              <a:xfrm>
                <a:off x="2407118" y="2367814"/>
                <a:ext cx="3089709" cy="3089709"/>
              </a:xfrm>
              <a:prstGeom prst="rect">
                <a:avLst/>
              </a:prstGeom>
              <a:ln w="28575"/>
            </p:spPr>
            <p:style>
              <a:lnRef idx="2">
                <a:schemeClr val="accent2"/>
              </a:lnRef>
              <a:fillRef idx="1">
                <a:schemeClr val="lt1"/>
              </a:fillRef>
              <a:effectRef idx="0">
                <a:schemeClr val="accent2"/>
              </a:effectRef>
              <a:fontRef idx="minor">
                <a:schemeClr val="dk1"/>
              </a:fontRef>
            </p:style>
            <p:txBody>
              <a:bodyPr rtlCol="0" anchor="ctr"/>
              <a:lstStyle/>
              <a:p>
                <a:pPr algn="ctr"/>
                <a:endParaRPr lang="en-BE"/>
              </a:p>
            </p:txBody>
          </p:sp>
          <p:pic>
            <p:nvPicPr>
              <p:cNvPr id="51" name="Picture 50" descr="Background pattern&#10;&#10;Description automatically generated">
                <a:extLst>
                  <a:ext uri="{FF2B5EF4-FFF2-40B4-BE49-F238E27FC236}">
                    <a16:creationId xmlns:a16="http://schemas.microsoft.com/office/drawing/2014/main" id="{7A75748E-9EE1-42E7-9898-82FA4BFFDA10}"/>
                  </a:ext>
                </a:extLst>
              </p:cNvPr>
              <p:cNvPicPr>
                <a:picLocks noChangeAspect="1"/>
              </p:cNvPicPr>
              <p:nvPr/>
            </p:nvPicPr>
            <p:blipFill rotWithShape="1">
              <a:blip r:embed="rId3">
                <a:extLst>
                  <a:ext uri="{28A0092B-C50C-407E-A947-70E740481C1C}">
                    <a14:useLocalDpi xmlns:a14="http://schemas.microsoft.com/office/drawing/2010/main" val="0"/>
                  </a:ext>
                </a:extLst>
              </a:blip>
              <a:srcRect l="3522" t="1792" r="75830" b="70975"/>
              <a:stretch/>
            </p:blipFill>
            <p:spPr>
              <a:xfrm>
                <a:off x="2738461" y="2464067"/>
                <a:ext cx="586752" cy="683393"/>
              </a:xfrm>
              <a:prstGeom prst="rect">
                <a:avLst/>
              </a:prstGeom>
            </p:spPr>
          </p:pic>
          <p:pic>
            <p:nvPicPr>
              <p:cNvPr id="52" name="Picture 51" descr="Background pattern&#10;&#10;Description automatically generated">
                <a:extLst>
                  <a:ext uri="{FF2B5EF4-FFF2-40B4-BE49-F238E27FC236}">
                    <a16:creationId xmlns:a16="http://schemas.microsoft.com/office/drawing/2014/main" id="{8177E3B4-63B3-48CD-8E6B-A3710574536C}"/>
                  </a:ext>
                </a:extLst>
              </p:cNvPr>
              <p:cNvPicPr>
                <a:picLocks noChangeAspect="1"/>
              </p:cNvPicPr>
              <p:nvPr/>
            </p:nvPicPr>
            <p:blipFill rotWithShape="1">
              <a:blip r:embed="rId3">
                <a:extLst>
                  <a:ext uri="{28A0092B-C50C-407E-A947-70E740481C1C}">
                    <a14:useLocalDpi xmlns:a14="http://schemas.microsoft.com/office/drawing/2010/main" val="0"/>
                  </a:ext>
                </a:extLst>
              </a:blip>
              <a:srcRect l="74939" t="36727" r="2956" b="36865"/>
              <a:stretch/>
            </p:blipFill>
            <p:spPr>
              <a:xfrm>
                <a:off x="4726199" y="2516370"/>
                <a:ext cx="548640" cy="578785"/>
              </a:xfrm>
              <a:prstGeom prst="rect">
                <a:avLst/>
              </a:prstGeom>
            </p:spPr>
          </p:pic>
          <p:pic>
            <p:nvPicPr>
              <p:cNvPr id="53" name="Picture 52" descr="Background pattern&#10;&#10;Description automatically generated">
                <a:extLst>
                  <a:ext uri="{FF2B5EF4-FFF2-40B4-BE49-F238E27FC236}">
                    <a16:creationId xmlns:a16="http://schemas.microsoft.com/office/drawing/2014/main" id="{2B541849-5C83-40E2-89B1-764031821C64}"/>
                  </a:ext>
                </a:extLst>
              </p:cNvPr>
              <p:cNvPicPr>
                <a:picLocks noChangeAspect="1"/>
              </p:cNvPicPr>
              <p:nvPr/>
            </p:nvPicPr>
            <p:blipFill rotWithShape="1">
              <a:blip r:embed="rId3">
                <a:extLst>
                  <a:ext uri="{28A0092B-C50C-407E-A947-70E740481C1C}">
                    <a14:useLocalDpi xmlns:a14="http://schemas.microsoft.com/office/drawing/2010/main" val="0"/>
                  </a:ext>
                </a:extLst>
              </a:blip>
              <a:srcRect l="3522" t="1792" r="75830" b="70975"/>
              <a:stretch/>
            </p:blipFill>
            <p:spPr>
              <a:xfrm>
                <a:off x="2445085" y="3475990"/>
                <a:ext cx="586752" cy="683393"/>
              </a:xfrm>
              <a:prstGeom prst="rect">
                <a:avLst/>
              </a:prstGeom>
            </p:spPr>
          </p:pic>
          <p:pic>
            <p:nvPicPr>
              <p:cNvPr id="54" name="Picture 53" descr="Background pattern&#10;&#10;Description automatically generated">
                <a:extLst>
                  <a:ext uri="{FF2B5EF4-FFF2-40B4-BE49-F238E27FC236}">
                    <a16:creationId xmlns:a16="http://schemas.microsoft.com/office/drawing/2014/main" id="{FF6BFC77-A0B5-45FF-8846-81C6E9860A4D}"/>
                  </a:ext>
                </a:extLst>
              </p:cNvPr>
              <p:cNvPicPr>
                <a:picLocks noChangeAspect="1"/>
              </p:cNvPicPr>
              <p:nvPr/>
            </p:nvPicPr>
            <p:blipFill rotWithShape="1">
              <a:blip r:embed="rId3">
                <a:extLst>
                  <a:ext uri="{28A0092B-C50C-407E-A947-70E740481C1C}">
                    <a14:useLocalDpi xmlns:a14="http://schemas.microsoft.com/office/drawing/2010/main" val="0"/>
                  </a:ext>
                </a:extLst>
              </a:blip>
              <a:srcRect l="3522" t="1792" r="75830" b="70975"/>
              <a:stretch/>
            </p:blipFill>
            <p:spPr>
              <a:xfrm>
                <a:off x="3177528" y="3265369"/>
                <a:ext cx="586752" cy="683393"/>
              </a:xfrm>
              <a:prstGeom prst="rect">
                <a:avLst/>
              </a:prstGeom>
            </p:spPr>
          </p:pic>
          <p:pic>
            <p:nvPicPr>
              <p:cNvPr id="55" name="Picture 54" descr="Background pattern&#10;&#10;Description automatically generated">
                <a:extLst>
                  <a:ext uri="{FF2B5EF4-FFF2-40B4-BE49-F238E27FC236}">
                    <a16:creationId xmlns:a16="http://schemas.microsoft.com/office/drawing/2014/main" id="{8CA81FBB-7A97-4756-BFA2-E2EBDEB48B00}"/>
                  </a:ext>
                </a:extLst>
              </p:cNvPr>
              <p:cNvPicPr>
                <a:picLocks noChangeAspect="1"/>
              </p:cNvPicPr>
              <p:nvPr/>
            </p:nvPicPr>
            <p:blipFill rotWithShape="1">
              <a:blip r:embed="rId3">
                <a:extLst>
                  <a:ext uri="{28A0092B-C50C-407E-A947-70E740481C1C}">
                    <a14:useLocalDpi xmlns:a14="http://schemas.microsoft.com/office/drawing/2010/main" val="0"/>
                  </a:ext>
                </a:extLst>
              </a:blip>
              <a:srcRect l="3522" t="1792" r="75830" b="70975"/>
              <a:stretch/>
            </p:blipFill>
            <p:spPr>
              <a:xfrm>
                <a:off x="2884152" y="4277292"/>
                <a:ext cx="586752" cy="683393"/>
              </a:xfrm>
              <a:prstGeom prst="rect">
                <a:avLst/>
              </a:prstGeom>
            </p:spPr>
          </p:pic>
          <p:pic>
            <p:nvPicPr>
              <p:cNvPr id="56" name="Picture 55" descr="Background pattern&#10;&#10;Description automatically generated">
                <a:extLst>
                  <a:ext uri="{FF2B5EF4-FFF2-40B4-BE49-F238E27FC236}">
                    <a16:creationId xmlns:a16="http://schemas.microsoft.com/office/drawing/2014/main" id="{EF6BD32E-627F-4BAE-8BDA-FA4BDC96ACF3}"/>
                  </a:ext>
                </a:extLst>
              </p:cNvPr>
              <p:cNvPicPr>
                <a:picLocks noChangeAspect="1"/>
              </p:cNvPicPr>
              <p:nvPr/>
            </p:nvPicPr>
            <p:blipFill rotWithShape="1">
              <a:blip r:embed="rId3">
                <a:extLst>
                  <a:ext uri="{28A0092B-C50C-407E-A947-70E740481C1C}">
                    <a14:useLocalDpi xmlns:a14="http://schemas.microsoft.com/office/drawing/2010/main" val="0"/>
                  </a:ext>
                </a:extLst>
              </a:blip>
              <a:srcRect l="3522" t="1792" r="75830" b="70975"/>
              <a:stretch/>
            </p:blipFill>
            <p:spPr>
              <a:xfrm>
                <a:off x="3538670" y="4721188"/>
                <a:ext cx="586752" cy="683393"/>
              </a:xfrm>
              <a:prstGeom prst="rect">
                <a:avLst/>
              </a:prstGeom>
            </p:spPr>
          </p:pic>
          <p:pic>
            <p:nvPicPr>
              <p:cNvPr id="57" name="Picture 56" descr="Background pattern&#10;&#10;Description automatically generated">
                <a:extLst>
                  <a:ext uri="{FF2B5EF4-FFF2-40B4-BE49-F238E27FC236}">
                    <a16:creationId xmlns:a16="http://schemas.microsoft.com/office/drawing/2014/main" id="{77372722-D66B-427D-80ED-5C8F470B0A9F}"/>
                  </a:ext>
                </a:extLst>
              </p:cNvPr>
              <p:cNvPicPr>
                <a:picLocks noChangeAspect="1"/>
              </p:cNvPicPr>
              <p:nvPr/>
            </p:nvPicPr>
            <p:blipFill rotWithShape="1">
              <a:blip r:embed="rId3">
                <a:extLst>
                  <a:ext uri="{28A0092B-C50C-407E-A947-70E740481C1C}">
                    <a14:useLocalDpi xmlns:a14="http://schemas.microsoft.com/office/drawing/2010/main" val="0"/>
                  </a:ext>
                </a:extLst>
              </a:blip>
              <a:srcRect l="74939" t="36727" r="2956" b="36865"/>
              <a:stretch/>
            </p:blipFill>
            <p:spPr>
              <a:xfrm>
                <a:off x="4100362" y="3317672"/>
                <a:ext cx="548640" cy="578785"/>
              </a:xfrm>
              <a:prstGeom prst="rect">
                <a:avLst/>
              </a:prstGeom>
            </p:spPr>
          </p:pic>
          <p:pic>
            <p:nvPicPr>
              <p:cNvPr id="58" name="Picture 57" descr="Background pattern&#10;&#10;Description automatically generated">
                <a:extLst>
                  <a:ext uri="{FF2B5EF4-FFF2-40B4-BE49-F238E27FC236}">
                    <a16:creationId xmlns:a16="http://schemas.microsoft.com/office/drawing/2014/main" id="{684A32A9-A5DB-458D-98FC-683E312290DA}"/>
                  </a:ext>
                </a:extLst>
              </p:cNvPr>
              <p:cNvPicPr>
                <a:picLocks noChangeAspect="1"/>
              </p:cNvPicPr>
              <p:nvPr/>
            </p:nvPicPr>
            <p:blipFill rotWithShape="1">
              <a:blip r:embed="rId3">
                <a:extLst>
                  <a:ext uri="{28A0092B-C50C-407E-A947-70E740481C1C}">
                    <a14:useLocalDpi xmlns:a14="http://schemas.microsoft.com/office/drawing/2010/main" val="0"/>
                  </a:ext>
                </a:extLst>
              </a:blip>
              <a:srcRect l="74939" t="36727" r="2956" b="36865"/>
              <a:stretch/>
            </p:blipFill>
            <p:spPr>
              <a:xfrm>
                <a:off x="4837193" y="3341101"/>
                <a:ext cx="548640" cy="578785"/>
              </a:xfrm>
              <a:prstGeom prst="rect">
                <a:avLst/>
              </a:prstGeom>
            </p:spPr>
          </p:pic>
          <p:pic>
            <p:nvPicPr>
              <p:cNvPr id="59" name="Picture 58" descr="Background pattern&#10;&#10;Description automatically generated">
                <a:extLst>
                  <a:ext uri="{FF2B5EF4-FFF2-40B4-BE49-F238E27FC236}">
                    <a16:creationId xmlns:a16="http://schemas.microsoft.com/office/drawing/2014/main" id="{F04552B2-921B-435C-818B-EF496AC5C4FD}"/>
                  </a:ext>
                </a:extLst>
              </p:cNvPr>
              <p:cNvPicPr>
                <a:picLocks noChangeAspect="1"/>
              </p:cNvPicPr>
              <p:nvPr/>
            </p:nvPicPr>
            <p:blipFill rotWithShape="1">
              <a:blip r:embed="rId3">
                <a:extLst>
                  <a:ext uri="{28A0092B-C50C-407E-A947-70E740481C1C}">
                    <a14:useLocalDpi xmlns:a14="http://schemas.microsoft.com/office/drawing/2010/main" val="0"/>
                  </a:ext>
                </a:extLst>
              </a:blip>
              <a:srcRect l="74939" t="36727" r="2956" b="36865"/>
              <a:stretch/>
            </p:blipFill>
            <p:spPr>
              <a:xfrm>
                <a:off x="4451879" y="4040203"/>
                <a:ext cx="548640" cy="578785"/>
              </a:xfrm>
              <a:prstGeom prst="rect">
                <a:avLst/>
              </a:prstGeom>
            </p:spPr>
          </p:pic>
          <p:pic>
            <p:nvPicPr>
              <p:cNvPr id="60" name="Picture 59" descr="Background pattern&#10;&#10;Description automatically generated">
                <a:extLst>
                  <a:ext uri="{FF2B5EF4-FFF2-40B4-BE49-F238E27FC236}">
                    <a16:creationId xmlns:a16="http://schemas.microsoft.com/office/drawing/2014/main" id="{F08DEC88-FBA7-4096-B2D6-96957E4047A5}"/>
                  </a:ext>
                </a:extLst>
              </p:cNvPr>
              <p:cNvPicPr>
                <a:picLocks noChangeAspect="1"/>
              </p:cNvPicPr>
              <p:nvPr/>
            </p:nvPicPr>
            <p:blipFill rotWithShape="1">
              <a:blip r:embed="rId3">
                <a:extLst>
                  <a:ext uri="{28A0092B-C50C-407E-A947-70E740481C1C}">
                    <a14:useLocalDpi xmlns:a14="http://schemas.microsoft.com/office/drawing/2010/main" val="0"/>
                  </a:ext>
                </a:extLst>
              </a:blip>
              <a:srcRect l="74939" t="36727" r="2956" b="36865"/>
              <a:stretch/>
            </p:blipFill>
            <p:spPr>
              <a:xfrm>
                <a:off x="4774109" y="4818713"/>
                <a:ext cx="548640" cy="578785"/>
              </a:xfrm>
              <a:prstGeom prst="rect">
                <a:avLst/>
              </a:prstGeom>
            </p:spPr>
          </p:pic>
        </p:grpSp>
        <p:grpSp>
          <p:nvGrpSpPr>
            <p:cNvPr id="34" name="Group 33">
              <a:extLst>
                <a:ext uri="{FF2B5EF4-FFF2-40B4-BE49-F238E27FC236}">
                  <a16:creationId xmlns:a16="http://schemas.microsoft.com/office/drawing/2014/main" id="{903A3A46-D69C-4E71-ACAD-7C082D3CCA26}"/>
                </a:ext>
              </a:extLst>
            </p:cNvPr>
            <p:cNvGrpSpPr/>
            <p:nvPr/>
          </p:nvGrpSpPr>
          <p:grpSpPr>
            <a:xfrm>
              <a:off x="6805864" y="2367814"/>
              <a:ext cx="3089709" cy="3089709"/>
              <a:chOff x="6805864" y="2367814"/>
              <a:chExt cx="3089709" cy="3089709"/>
            </a:xfrm>
          </p:grpSpPr>
          <p:sp>
            <p:nvSpPr>
              <p:cNvPr id="37" name="Rectangle 36">
                <a:extLst>
                  <a:ext uri="{FF2B5EF4-FFF2-40B4-BE49-F238E27FC236}">
                    <a16:creationId xmlns:a16="http://schemas.microsoft.com/office/drawing/2014/main" id="{35A4C7C8-6686-4C5E-A75B-71AF11D6C1D2}"/>
                  </a:ext>
                </a:extLst>
              </p:cNvPr>
              <p:cNvSpPr/>
              <p:nvPr/>
            </p:nvSpPr>
            <p:spPr>
              <a:xfrm>
                <a:off x="6805864" y="2367814"/>
                <a:ext cx="3089709" cy="3089709"/>
              </a:xfrm>
              <a:prstGeom prst="rect">
                <a:avLst/>
              </a:prstGeom>
              <a:ln w="28575"/>
            </p:spPr>
            <p:style>
              <a:lnRef idx="2">
                <a:schemeClr val="accent2"/>
              </a:lnRef>
              <a:fillRef idx="1">
                <a:schemeClr val="lt1"/>
              </a:fillRef>
              <a:effectRef idx="0">
                <a:schemeClr val="accent2"/>
              </a:effectRef>
              <a:fontRef idx="minor">
                <a:schemeClr val="dk1"/>
              </a:fontRef>
            </p:style>
            <p:txBody>
              <a:bodyPr rtlCol="0" anchor="ctr"/>
              <a:lstStyle/>
              <a:p>
                <a:pPr algn="ctr"/>
                <a:endParaRPr lang="en-BE"/>
              </a:p>
            </p:txBody>
          </p:sp>
          <p:pic>
            <p:nvPicPr>
              <p:cNvPr id="38" name="Picture 37" descr="Background pattern&#10;&#10;Description automatically generated">
                <a:extLst>
                  <a:ext uri="{FF2B5EF4-FFF2-40B4-BE49-F238E27FC236}">
                    <a16:creationId xmlns:a16="http://schemas.microsoft.com/office/drawing/2014/main" id="{B95DFE34-69EB-4928-B767-3016A4FDE7CE}"/>
                  </a:ext>
                </a:extLst>
              </p:cNvPr>
              <p:cNvPicPr>
                <a:picLocks noChangeAspect="1"/>
              </p:cNvPicPr>
              <p:nvPr/>
            </p:nvPicPr>
            <p:blipFill rotWithShape="1">
              <a:blip r:embed="rId3">
                <a:extLst>
                  <a:ext uri="{28A0092B-C50C-407E-A947-70E740481C1C}">
                    <a14:useLocalDpi xmlns:a14="http://schemas.microsoft.com/office/drawing/2010/main" val="0"/>
                  </a:ext>
                </a:extLst>
              </a:blip>
              <a:srcRect l="34879" t="1243" r="36720" b="70424"/>
              <a:stretch/>
            </p:blipFill>
            <p:spPr>
              <a:xfrm>
                <a:off x="7486630" y="4607522"/>
                <a:ext cx="904753" cy="797059"/>
              </a:xfrm>
              <a:prstGeom prst="rect">
                <a:avLst/>
              </a:prstGeom>
            </p:spPr>
          </p:pic>
          <p:pic>
            <p:nvPicPr>
              <p:cNvPr id="39" name="Picture 38" descr="Background pattern&#10;&#10;Description automatically generated">
                <a:extLst>
                  <a:ext uri="{FF2B5EF4-FFF2-40B4-BE49-F238E27FC236}">
                    <a16:creationId xmlns:a16="http://schemas.microsoft.com/office/drawing/2014/main" id="{0291E08E-0C37-470C-9E47-366275106AB7}"/>
                  </a:ext>
                </a:extLst>
              </p:cNvPr>
              <p:cNvPicPr>
                <a:picLocks noChangeAspect="1"/>
              </p:cNvPicPr>
              <p:nvPr/>
            </p:nvPicPr>
            <p:blipFill rotWithShape="1">
              <a:blip r:embed="rId3">
                <a:extLst>
                  <a:ext uri="{28A0092B-C50C-407E-A947-70E740481C1C}">
                    <a14:useLocalDpi xmlns:a14="http://schemas.microsoft.com/office/drawing/2010/main" val="0"/>
                  </a:ext>
                </a:extLst>
              </a:blip>
              <a:srcRect l="3522" t="1792" r="75830" b="70975"/>
              <a:stretch/>
            </p:blipFill>
            <p:spPr>
              <a:xfrm>
                <a:off x="7231854" y="2445948"/>
                <a:ext cx="586752" cy="683393"/>
              </a:xfrm>
              <a:prstGeom prst="rect">
                <a:avLst/>
              </a:prstGeom>
            </p:spPr>
          </p:pic>
          <p:pic>
            <p:nvPicPr>
              <p:cNvPr id="40" name="Picture 39" descr="Background pattern&#10;&#10;Description automatically generated">
                <a:extLst>
                  <a:ext uri="{FF2B5EF4-FFF2-40B4-BE49-F238E27FC236}">
                    <a16:creationId xmlns:a16="http://schemas.microsoft.com/office/drawing/2014/main" id="{B8B12FDC-A3A6-4C0D-9519-9F5A735BB336}"/>
                  </a:ext>
                </a:extLst>
              </p:cNvPr>
              <p:cNvPicPr>
                <a:picLocks noChangeAspect="1"/>
              </p:cNvPicPr>
              <p:nvPr/>
            </p:nvPicPr>
            <p:blipFill rotWithShape="1">
              <a:blip r:embed="rId3">
                <a:extLst>
                  <a:ext uri="{28A0092B-C50C-407E-A947-70E740481C1C}">
                    <a14:useLocalDpi xmlns:a14="http://schemas.microsoft.com/office/drawing/2010/main" val="0"/>
                  </a:ext>
                </a:extLst>
              </a:blip>
              <a:srcRect l="3522" t="1792" r="75830" b="70975"/>
              <a:stretch/>
            </p:blipFill>
            <p:spPr>
              <a:xfrm>
                <a:off x="6938478" y="3457871"/>
                <a:ext cx="586752" cy="683393"/>
              </a:xfrm>
              <a:prstGeom prst="rect">
                <a:avLst/>
              </a:prstGeom>
            </p:spPr>
          </p:pic>
          <p:pic>
            <p:nvPicPr>
              <p:cNvPr id="41" name="Picture 40" descr="Background pattern&#10;&#10;Description automatically generated">
                <a:extLst>
                  <a:ext uri="{FF2B5EF4-FFF2-40B4-BE49-F238E27FC236}">
                    <a16:creationId xmlns:a16="http://schemas.microsoft.com/office/drawing/2014/main" id="{F9BA1C1B-ACFC-434D-8468-AB5A6F3DBBA1}"/>
                  </a:ext>
                </a:extLst>
              </p:cNvPr>
              <p:cNvPicPr>
                <a:picLocks noChangeAspect="1"/>
              </p:cNvPicPr>
              <p:nvPr/>
            </p:nvPicPr>
            <p:blipFill rotWithShape="1">
              <a:blip r:embed="rId3">
                <a:extLst>
                  <a:ext uri="{28A0092B-C50C-407E-A947-70E740481C1C}">
                    <a14:useLocalDpi xmlns:a14="http://schemas.microsoft.com/office/drawing/2010/main" val="0"/>
                  </a:ext>
                </a:extLst>
              </a:blip>
              <a:srcRect l="3522" t="1792" r="75830" b="70975"/>
              <a:stretch/>
            </p:blipFill>
            <p:spPr>
              <a:xfrm>
                <a:off x="7670921" y="3247250"/>
                <a:ext cx="586752" cy="683393"/>
              </a:xfrm>
              <a:prstGeom prst="rect">
                <a:avLst/>
              </a:prstGeom>
            </p:spPr>
          </p:pic>
          <p:pic>
            <p:nvPicPr>
              <p:cNvPr id="42" name="Picture 41" descr="Background pattern&#10;&#10;Description automatically generated">
                <a:extLst>
                  <a:ext uri="{FF2B5EF4-FFF2-40B4-BE49-F238E27FC236}">
                    <a16:creationId xmlns:a16="http://schemas.microsoft.com/office/drawing/2014/main" id="{32E3F93C-1D9F-4982-880A-F7234F3E5F1C}"/>
                  </a:ext>
                </a:extLst>
              </p:cNvPr>
              <p:cNvPicPr>
                <a:picLocks noChangeAspect="1"/>
              </p:cNvPicPr>
              <p:nvPr/>
            </p:nvPicPr>
            <p:blipFill rotWithShape="1">
              <a:blip r:embed="rId3">
                <a:extLst>
                  <a:ext uri="{28A0092B-C50C-407E-A947-70E740481C1C}">
                    <a14:useLocalDpi xmlns:a14="http://schemas.microsoft.com/office/drawing/2010/main" val="0"/>
                  </a:ext>
                </a:extLst>
              </a:blip>
              <a:srcRect l="74939" t="36727" r="2956" b="36865"/>
              <a:stretch/>
            </p:blipFill>
            <p:spPr>
              <a:xfrm>
                <a:off x="9087281" y="2496488"/>
                <a:ext cx="548640" cy="578785"/>
              </a:xfrm>
              <a:prstGeom prst="rect">
                <a:avLst/>
              </a:prstGeom>
            </p:spPr>
          </p:pic>
          <p:pic>
            <p:nvPicPr>
              <p:cNvPr id="43" name="Picture 42" descr="Background pattern&#10;&#10;Description automatically generated">
                <a:extLst>
                  <a:ext uri="{FF2B5EF4-FFF2-40B4-BE49-F238E27FC236}">
                    <a16:creationId xmlns:a16="http://schemas.microsoft.com/office/drawing/2014/main" id="{6005C1A8-8ABF-45AB-A93B-1CF80E48D38A}"/>
                  </a:ext>
                </a:extLst>
              </p:cNvPr>
              <p:cNvPicPr>
                <a:picLocks noChangeAspect="1"/>
              </p:cNvPicPr>
              <p:nvPr/>
            </p:nvPicPr>
            <p:blipFill rotWithShape="1">
              <a:blip r:embed="rId3">
                <a:extLst>
                  <a:ext uri="{28A0092B-C50C-407E-A947-70E740481C1C}">
                    <a14:useLocalDpi xmlns:a14="http://schemas.microsoft.com/office/drawing/2010/main" val="0"/>
                  </a:ext>
                </a:extLst>
              </a:blip>
              <a:srcRect l="74939" t="36727" r="2956" b="36865"/>
              <a:stretch/>
            </p:blipFill>
            <p:spPr>
              <a:xfrm>
                <a:off x="8463314" y="3621997"/>
                <a:ext cx="548640" cy="578785"/>
              </a:xfrm>
              <a:prstGeom prst="rect">
                <a:avLst/>
              </a:prstGeom>
            </p:spPr>
          </p:pic>
          <p:pic>
            <p:nvPicPr>
              <p:cNvPr id="44" name="Picture 43" descr="Background pattern&#10;&#10;Description automatically generated">
                <a:extLst>
                  <a:ext uri="{FF2B5EF4-FFF2-40B4-BE49-F238E27FC236}">
                    <a16:creationId xmlns:a16="http://schemas.microsoft.com/office/drawing/2014/main" id="{8F43EEBB-77EC-4AC7-A0AC-3BE510ED929C}"/>
                  </a:ext>
                </a:extLst>
              </p:cNvPr>
              <p:cNvPicPr>
                <a:picLocks noChangeAspect="1"/>
              </p:cNvPicPr>
              <p:nvPr/>
            </p:nvPicPr>
            <p:blipFill rotWithShape="1">
              <a:blip r:embed="rId3">
                <a:extLst>
                  <a:ext uri="{28A0092B-C50C-407E-A947-70E740481C1C}">
                    <a14:useLocalDpi xmlns:a14="http://schemas.microsoft.com/office/drawing/2010/main" val="0"/>
                  </a:ext>
                </a:extLst>
              </a:blip>
              <a:srcRect l="74939" t="36727" r="2956" b="36865"/>
              <a:stretch/>
            </p:blipFill>
            <p:spPr>
              <a:xfrm>
                <a:off x="9198275" y="3321219"/>
                <a:ext cx="548640" cy="578785"/>
              </a:xfrm>
              <a:prstGeom prst="rect">
                <a:avLst/>
              </a:prstGeom>
            </p:spPr>
          </p:pic>
          <p:pic>
            <p:nvPicPr>
              <p:cNvPr id="45" name="Picture 44" descr="Background pattern&#10;&#10;Description automatically generated">
                <a:extLst>
                  <a:ext uri="{FF2B5EF4-FFF2-40B4-BE49-F238E27FC236}">
                    <a16:creationId xmlns:a16="http://schemas.microsoft.com/office/drawing/2014/main" id="{39455F6E-ED0B-4491-8D51-3B3B928A572C}"/>
                  </a:ext>
                </a:extLst>
              </p:cNvPr>
              <p:cNvPicPr>
                <a:picLocks noChangeAspect="1"/>
              </p:cNvPicPr>
              <p:nvPr/>
            </p:nvPicPr>
            <p:blipFill rotWithShape="1">
              <a:blip r:embed="rId3">
                <a:extLst>
                  <a:ext uri="{28A0092B-C50C-407E-A947-70E740481C1C}">
                    <a14:useLocalDpi xmlns:a14="http://schemas.microsoft.com/office/drawing/2010/main" val="0"/>
                  </a:ext>
                </a:extLst>
              </a:blip>
              <a:srcRect l="74939" t="36727" r="2956" b="36865"/>
              <a:stretch/>
            </p:blipFill>
            <p:spPr>
              <a:xfrm>
                <a:off x="8544291" y="4484099"/>
                <a:ext cx="548640" cy="578785"/>
              </a:xfrm>
              <a:prstGeom prst="rect">
                <a:avLst/>
              </a:prstGeom>
            </p:spPr>
          </p:pic>
          <p:pic>
            <p:nvPicPr>
              <p:cNvPr id="46" name="Picture 45" descr="Background pattern&#10;&#10;Description automatically generated">
                <a:extLst>
                  <a:ext uri="{FF2B5EF4-FFF2-40B4-BE49-F238E27FC236}">
                    <a16:creationId xmlns:a16="http://schemas.microsoft.com/office/drawing/2014/main" id="{1264DBF0-AE92-4805-A7E3-CFD65F280910}"/>
                  </a:ext>
                </a:extLst>
              </p:cNvPr>
              <p:cNvPicPr>
                <a:picLocks noChangeAspect="1"/>
              </p:cNvPicPr>
              <p:nvPr/>
            </p:nvPicPr>
            <p:blipFill rotWithShape="1">
              <a:blip r:embed="rId3">
                <a:extLst>
                  <a:ext uri="{28A0092B-C50C-407E-A947-70E740481C1C}">
                    <a14:useLocalDpi xmlns:a14="http://schemas.microsoft.com/office/drawing/2010/main" val="0"/>
                  </a:ext>
                </a:extLst>
              </a:blip>
              <a:srcRect l="74939" t="36727" r="2956" b="36865"/>
              <a:stretch/>
            </p:blipFill>
            <p:spPr>
              <a:xfrm>
                <a:off x="8443994" y="2854394"/>
                <a:ext cx="548640" cy="578785"/>
              </a:xfrm>
              <a:prstGeom prst="rect">
                <a:avLst/>
              </a:prstGeom>
            </p:spPr>
          </p:pic>
          <p:pic>
            <p:nvPicPr>
              <p:cNvPr id="47" name="Picture 46" descr="Background pattern&#10;&#10;Description automatically generated">
                <a:extLst>
                  <a:ext uri="{FF2B5EF4-FFF2-40B4-BE49-F238E27FC236}">
                    <a16:creationId xmlns:a16="http://schemas.microsoft.com/office/drawing/2014/main" id="{50949F6D-C570-49B4-8127-EC80A9AF2D05}"/>
                  </a:ext>
                </a:extLst>
              </p:cNvPr>
              <p:cNvPicPr>
                <a:picLocks noChangeAspect="1"/>
              </p:cNvPicPr>
              <p:nvPr/>
            </p:nvPicPr>
            <p:blipFill rotWithShape="1">
              <a:blip r:embed="rId3">
                <a:extLst>
                  <a:ext uri="{28A0092B-C50C-407E-A947-70E740481C1C}">
                    <a14:useLocalDpi xmlns:a14="http://schemas.microsoft.com/office/drawing/2010/main" val="0"/>
                  </a:ext>
                </a:extLst>
              </a:blip>
              <a:srcRect l="74939" t="36727" r="2956" b="36865"/>
              <a:stretch/>
            </p:blipFill>
            <p:spPr>
              <a:xfrm>
                <a:off x="9234005" y="4028678"/>
                <a:ext cx="548640" cy="578785"/>
              </a:xfrm>
              <a:prstGeom prst="rect">
                <a:avLst/>
              </a:prstGeom>
            </p:spPr>
          </p:pic>
          <p:pic>
            <p:nvPicPr>
              <p:cNvPr id="48" name="Picture 47" descr="Background pattern&#10;&#10;Description automatically generated">
                <a:extLst>
                  <a:ext uri="{FF2B5EF4-FFF2-40B4-BE49-F238E27FC236}">
                    <a16:creationId xmlns:a16="http://schemas.microsoft.com/office/drawing/2014/main" id="{AA3C79B8-EBF0-4CA9-A1C5-58764502BE7B}"/>
                  </a:ext>
                </a:extLst>
              </p:cNvPr>
              <p:cNvPicPr>
                <a:picLocks noChangeAspect="1"/>
              </p:cNvPicPr>
              <p:nvPr/>
            </p:nvPicPr>
            <p:blipFill rotWithShape="1">
              <a:blip r:embed="rId3">
                <a:extLst>
                  <a:ext uri="{28A0092B-C50C-407E-A947-70E740481C1C}">
                    <a14:useLocalDpi xmlns:a14="http://schemas.microsoft.com/office/drawing/2010/main" val="0"/>
                  </a:ext>
                </a:extLst>
              </a:blip>
              <a:srcRect l="74939" t="36727" r="2956" b="36865"/>
              <a:stretch/>
            </p:blipFill>
            <p:spPr>
              <a:xfrm>
                <a:off x="9291975" y="4815172"/>
                <a:ext cx="548640" cy="578785"/>
              </a:xfrm>
              <a:prstGeom prst="rect">
                <a:avLst/>
              </a:prstGeom>
            </p:spPr>
          </p:pic>
          <p:pic>
            <p:nvPicPr>
              <p:cNvPr id="49" name="Picture 48" descr="Background pattern&#10;&#10;Description automatically generated">
                <a:extLst>
                  <a:ext uri="{FF2B5EF4-FFF2-40B4-BE49-F238E27FC236}">
                    <a16:creationId xmlns:a16="http://schemas.microsoft.com/office/drawing/2014/main" id="{A54F9E64-6D49-455E-A45E-60B87FF445EC}"/>
                  </a:ext>
                </a:extLst>
              </p:cNvPr>
              <p:cNvPicPr>
                <a:picLocks noChangeAspect="1"/>
              </p:cNvPicPr>
              <p:nvPr/>
            </p:nvPicPr>
            <p:blipFill rotWithShape="1">
              <a:blip r:embed="rId3">
                <a:extLst>
                  <a:ext uri="{28A0092B-C50C-407E-A947-70E740481C1C}">
                    <a14:useLocalDpi xmlns:a14="http://schemas.microsoft.com/office/drawing/2010/main" val="0"/>
                  </a:ext>
                </a:extLst>
              </a:blip>
              <a:srcRect l="34879" t="1243" r="36720" b="70424"/>
              <a:stretch/>
            </p:blipFill>
            <p:spPr>
              <a:xfrm>
                <a:off x="6948247" y="4203823"/>
                <a:ext cx="904753" cy="797059"/>
              </a:xfrm>
              <a:prstGeom prst="rect">
                <a:avLst/>
              </a:prstGeom>
            </p:spPr>
          </p:pic>
        </p:grpSp>
        <p:sp>
          <p:nvSpPr>
            <p:cNvPr id="35" name="TextBox 34">
              <a:extLst>
                <a:ext uri="{FF2B5EF4-FFF2-40B4-BE49-F238E27FC236}">
                  <a16:creationId xmlns:a16="http://schemas.microsoft.com/office/drawing/2014/main" id="{E47FC1FE-513A-4816-9DA0-6B0D3E6D24F0}"/>
                </a:ext>
              </a:extLst>
            </p:cNvPr>
            <p:cNvSpPr txBox="1"/>
            <p:nvPr/>
          </p:nvSpPr>
          <p:spPr>
            <a:xfrm>
              <a:off x="3504628" y="2490498"/>
              <a:ext cx="884722" cy="584775"/>
            </a:xfrm>
            <a:prstGeom prst="rect">
              <a:avLst/>
            </a:prstGeom>
            <a:noFill/>
          </p:spPr>
          <p:txBody>
            <a:bodyPr wrap="square" rtlCol="0">
              <a:spAutoFit/>
            </a:bodyPr>
            <a:lstStyle/>
            <a:p>
              <a:pPr algn="ctr"/>
              <a:r>
                <a:rPr lang="en-US" sz="3200" b="1" dirty="0">
                  <a:solidFill>
                    <a:srgbClr val="C00000"/>
                  </a:solidFill>
                </a:rPr>
                <a:t>A</a:t>
              </a:r>
              <a:endParaRPr lang="en-BE" b="1" dirty="0">
                <a:solidFill>
                  <a:srgbClr val="C00000"/>
                </a:solidFill>
              </a:endParaRPr>
            </a:p>
          </p:txBody>
        </p:sp>
        <p:sp>
          <p:nvSpPr>
            <p:cNvPr id="36" name="TextBox 35">
              <a:extLst>
                <a:ext uri="{FF2B5EF4-FFF2-40B4-BE49-F238E27FC236}">
                  <a16:creationId xmlns:a16="http://schemas.microsoft.com/office/drawing/2014/main" id="{5C8448AA-361A-4219-96AB-7C2B19AF7BC4}"/>
                </a:ext>
              </a:extLst>
            </p:cNvPr>
            <p:cNvSpPr txBox="1"/>
            <p:nvPr/>
          </p:nvSpPr>
          <p:spPr>
            <a:xfrm>
              <a:off x="7906986" y="2471252"/>
              <a:ext cx="884722" cy="584775"/>
            </a:xfrm>
            <a:prstGeom prst="rect">
              <a:avLst/>
            </a:prstGeom>
            <a:noFill/>
          </p:spPr>
          <p:txBody>
            <a:bodyPr wrap="square" rtlCol="0">
              <a:spAutoFit/>
            </a:bodyPr>
            <a:lstStyle/>
            <a:p>
              <a:pPr algn="ctr"/>
              <a:r>
                <a:rPr lang="en-US" sz="3200" b="1" dirty="0">
                  <a:solidFill>
                    <a:srgbClr val="C00000"/>
                  </a:solidFill>
                </a:rPr>
                <a:t>B</a:t>
              </a:r>
              <a:endParaRPr lang="en-BE" b="1" dirty="0">
                <a:solidFill>
                  <a:srgbClr val="C00000"/>
                </a:solidFill>
              </a:endParaRPr>
            </a:p>
          </p:txBody>
        </p:sp>
      </p:grpSp>
    </p:spTree>
    <p:extLst>
      <p:ext uri="{BB962C8B-B14F-4D97-AF65-F5344CB8AC3E}">
        <p14:creationId xmlns:p14="http://schemas.microsoft.com/office/powerpoint/2010/main" val="249886002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8F8ED2-04B7-4A12-B45C-B9511B2FFDAA}"/>
              </a:ext>
            </a:extLst>
          </p:cNvPr>
          <p:cNvSpPr>
            <a:spLocks noGrp="1"/>
          </p:cNvSpPr>
          <p:nvPr>
            <p:ph type="title"/>
          </p:nvPr>
        </p:nvSpPr>
        <p:spPr/>
        <p:txBody>
          <a:bodyPr/>
          <a:lstStyle/>
          <a:p>
            <a:r>
              <a:rPr lang="en-US" dirty="0"/>
              <a:t>fruits</a:t>
            </a:r>
            <a:endParaRPr lang="en-B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00B4A89-201B-4782-9648-6F6F5502F3ED}"/>
                  </a:ext>
                </a:extLst>
              </p:cNvPr>
              <p:cNvSpPr>
                <a:spLocks noGrp="1"/>
              </p:cNvSpPr>
              <p:nvPr>
                <p:ph idx="1"/>
              </p:nvPr>
            </p:nvSpPr>
            <p:spPr>
              <a:xfrm>
                <a:off x="587141" y="1443789"/>
                <a:ext cx="11261557" cy="4995512"/>
              </a:xfrm>
            </p:spPr>
            <p:txBody>
              <a:bodyPr/>
              <a:lstStyle/>
              <a:p>
                <a:pPr algn="just"/>
                <a:endParaRPr lang="en-US" dirty="0"/>
              </a:p>
              <a:p>
                <a:pPr algn="just"/>
                <a:endParaRPr lang="en-US" dirty="0"/>
              </a:p>
              <a:p>
                <a:pPr algn="just"/>
                <a:endParaRPr lang="en-US" dirty="0"/>
              </a:p>
              <a:p>
                <a:pPr algn="just"/>
                <a:endParaRPr lang="en-US" dirty="0"/>
              </a:p>
              <a:p>
                <a:pPr algn="just"/>
                <a:endParaRPr lang="en-US" dirty="0"/>
              </a:p>
              <a:p>
                <a:pPr algn="just"/>
                <a:endParaRPr lang="en-US" dirty="0"/>
              </a:p>
              <a:p>
                <a:pPr algn="just"/>
                <a:endParaRPr lang="en-US" sz="300" dirty="0"/>
              </a:p>
              <a:p>
                <a:pPr algn="just"/>
                <a:r>
                  <a:rPr lang="en-US" dirty="0"/>
                  <a:t>What is the probability to pick an </a:t>
                </a:r>
                <a:r>
                  <a:rPr lang="en-US" u="sng" dirty="0"/>
                  <a:t>apple</a:t>
                </a:r>
                <a:r>
                  <a:rPr lang="en-US" dirty="0"/>
                  <a:t> given that you’ve chosen </a:t>
                </a:r>
                <a:r>
                  <a:rPr lang="en-US" u="sng" dirty="0"/>
                  <a:t>box A</a:t>
                </a:r>
                <a:r>
                  <a:rPr lang="en-US" dirty="0"/>
                  <a:t>?</a:t>
                </a:r>
              </a:p>
              <a:p>
                <a:pPr marL="0" indent="0" algn="ctr">
                  <a:buNone/>
                </a:pPr>
                <a:endParaRPr lang="en-US" sz="900" dirty="0"/>
              </a:p>
              <a:p>
                <a:pPr marL="0" indent="0" algn="ctr">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𝑎𝑝𝑝𝑙𝑒</m:t>
                          </m:r>
                          <m:r>
                            <a:rPr lang="en-US" b="0" i="1" smtClean="0">
                              <a:latin typeface="Cambria Math" panose="02040503050406030204" pitchFamily="18" charset="0"/>
                            </a:rPr>
                            <m:t>|</m:t>
                          </m:r>
                          <m:r>
                            <a:rPr lang="en-US" b="0" i="1" smtClean="0">
                              <a:latin typeface="Cambria Math" panose="02040503050406030204" pitchFamily="18" charset="0"/>
                            </a:rPr>
                            <m:t>𝐴</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5</m:t>
                          </m:r>
                        </m:num>
                        <m:den>
                          <m:r>
                            <a:rPr lang="en-US" b="0" i="1" smtClean="0">
                              <a:latin typeface="Cambria Math" panose="02040503050406030204" pitchFamily="18" charset="0"/>
                            </a:rPr>
                            <m:t>10</m:t>
                          </m:r>
                        </m:den>
                      </m:f>
                      <m:r>
                        <a:rPr lang="en-US" b="0" i="1" smtClean="0">
                          <a:latin typeface="Cambria Math" panose="02040503050406030204" pitchFamily="18" charset="0"/>
                        </a:rPr>
                        <m:t>=0.5</m:t>
                      </m:r>
                    </m:oMath>
                  </m:oMathPara>
                </a14:m>
                <a:endParaRPr lang="en-BE" dirty="0"/>
              </a:p>
            </p:txBody>
          </p:sp>
        </mc:Choice>
        <mc:Fallback xmlns="">
          <p:sp>
            <p:nvSpPr>
              <p:cNvPr id="3" name="Content Placeholder 2">
                <a:extLst>
                  <a:ext uri="{FF2B5EF4-FFF2-40B4-BE49-F238E27FC236}">
                    <a16:creationId xmlns:a16="http://schemas.microsoft.com/office/drawing/2014/main" id="{B00B4A89-201B-4782-9648-6F6F5502F3ED}"/>
                  </a:ext>
                </a:extLst>
              </p:cNvPr>
              <p:cNvSpPr>
                <a:spLocks noGrp="1" noRot="1" noChangeAspect="1" noMove="1" noResize="1" noEditPoints="1" noAdjustHandles="1" noChangeArrowheads="1" noChangeShapeType="1" noTextEdit="1"/>
              </p:cNvSpPr>
              <p:nvPr>
                <p:ph idx="1"/>
              </p:nvPr>
            </p:nvSpPr>
            <p:spPr>
              <a:xfrm>
                <a:off x="587141" y="1443789"/>
                <a:ext cx="11261557" cy="4995512"/>
              </a:xfrm>
              <a:blipFill>
                <a:blip r:embed="rId2"/>
                <a:stretch>
                  <a:fillRect l="-974"/>
                </a:stretch>
              </a:blipFill>
            </p:spPr>
            <p:txBody>
              <a:bodyPr/>
              <a:lstStyle/>
              <a:p>
                <a:r>
                  <a:rPr lang="en-BE">
                    <a:noFill/>
                  </a:rPr>
                  <a:t> </a:t>
                </a:r>
              </a:p>
            </p:txBody>
          </p:sp>
        </mc:Fallback>
      </mc:AlternateContent>
      <p:sp>
        <p:nvSpPr>
          <p:cNvPr id="4" name="Footer Placeholder 3">
            <a:extLst>
              <a:ext uri="{FF2B5EF4-FFF2-40B4-BE49-F238E27FC236}">
                <a16:creationId xmlns:a16="http://schemas.microsoft.com/office/drawing/2014/main" id="{2B955210-6E1C-4F53-9E00-90F5D3180AE9}"/>
              </a:ext>
            </a:extLst>
          </p:cNvPr>
          <p:cNvSpPr>
            <a:spLocks noGrp="1"/>
          </p:cNvSpPr>
          <p:nvPr>
            <p:ph type="ftr" sz="quarter" idx="11"/>
          </p:nvPr>
        </p:nvSpPr>
        <p:spPr/>
        <p:txBody>
          <a:bodyPr/>
          <a:lstStyle/>
          <a:p>
            <a:r>
              <a:rPr lang="en-US"/>
              <a:t>Elementary Combinatorics and Probability - March 2021</a:t>
            </a:r>
            <a:endParaRPr lang="en-BE"/>
          </a:p>
        </p:txBody>
      </p:sp>
      <p:sp>
        <p:nvSpPr>
          <p:cNvPr id="5" name="Slide Number Placeholder 4">
            <a:extLst>
              <a:ext uri="{FF2B5EF4-FFF2-40B4-BE49-F238E27FC236}">
                <a16:creationId xmlns:a16="http://schemas.microsoft.com/office/drawing/2014/main" id="{DD3B8377-99E3-4482-A8C2-9599A698DF1E}"/>
              </a:ext>
            </a:extLst>
          </p:cNvPr>
          <p:cNvSpPr>
            <a:spLocks noGrp="1"/>
          </p:cNvSpPr>
          <p:nvPr>
            <p:ph type="sldNum" sz="quarter" idx="12"/>
          </p:nvPr>
        </p:nvSpPr>
        <p:spPr/>
        <p:txBody>
          <a:bodyPr/>
          <a:lstStyle/>
          <a:p>
            <a:fld id="{08CF7B41-8972-4B54-B2ED-1FFF63F18177}" type="slidenum">
              <a:rPr lang="en-BE" smtClean="0"/>
              <a:t>36</a:t>
            </a:fld>
            <a:endParaRPr lang="en-BE"/>
          </a:p>
        </p:txBody>
      </p:sp>
      <p:grpSp>
        <p:nvGrpSpPr>
          <p:cNvPr id="32" name="Group 31">
            <a:extLst>
              <a:ext uri="{FF2B5EF4-FFF2-40B4-BE49-F238E27FC236}">
                <a16:creationId xmlns:a16="http://schemas.microsoft.com/office/drawing/2014/main" id="{81ACB355-2AA3-455C-B91A-403012F8F552}"/>
              </a:ext>
            </a:extLst>
          </p:cNvPr>
          <p:cNvGrpSpPr/>
          <p:nvPr/>
        </p:nvGrpSpPr>
        <p:grpSpPr>
          <a:xfrm>
            <a:off x="2493745" y="1341589"/>
            <a:ext cx="7488455" cy="3089709"/>
            <a:chOff x="2407118" y="2367814"/>
            <a:chExt cx="7488455" cy="3089709"/>
          </a:xfrm>
        </p:grpSpPr>
        <p:grpSp>
          <p:nvGrpSpPr>
            <p:cNvPr id="33" name="Group 32">
              <a:extLst>
                <a:ext uri="{FF2B5EF4-FFF2-40B4-BE49-F238E27FC236}">
                  <a16:creationId xmlns:a16="http://schemas.microsoft.com/office/drawing/2014/main" id="{BCCD956F-1DC8-4419-8D56-D145099616E7}"/>
                </a:ext>
              </a:extLst>
            </p:cNvPr>
            <p:cNvGrpSpPr/>
            <p:nvPr/>
          </p:nvGrpSpPr>
          <p:grpSpPr>
            <a:xfrm>
              <a:off x="2407118" y="2367814"/>
              <a:ext cx="3089709" cy="3089709"/>
              <a:chOff x="2407118" y="2367814"/>
              <a:chExt cx="3089709" cy="3089709"/>
            </a:xfrm>
          </p:grpSpPr>
          <p:sp>
            <p:nvSpPr>
              <p:cNvPr id="50" name="Rectangle 49">
                <a:extLst>
                  <a:ext uri="{FF2B5EF4-FFF2-40B4-BE49-F238E27FC236}">
                    <a16:creationId xmlns:a16="http://schemas.microsoft.com/office/drawing/2014/main" id="{0586C2E7-FED9-4D63-843C-94B3EB5F9EC7}"/>
                  </a:ext>
                </a:extLst>
              </p:cNvPr>
              <p:cNvSpPr/>
              <p:nvPr/>
            </p:nvSpPr>
            <p:spPr>
              <a:xfrm>
                <a:off x="2407118" y="2367814"/>
                <a:ext cx="3089709" cy="3089709"/>
              </a:xfrm>
              <a:prstGeom prst="rect">
                <a:avLst/>
              </a:prstGeom>
              <a:ln w="28575"/>
            </p:spPr>
            <p:style>
              <a:lnRef idx="2">
                <a:schemeClr val="accent2"/>
              </a:lnRef>
              <a:fillRef idx="1">
                <a:schemeClr val="lt1"/>
              </a:fillRef>
              <a:effectRef idx="0">
                <a:schemeClr val="accent2"/>
              </a:effectRef>
              <a:fontRef idx="minor">
                <a:schemeClr val="dk1"/>
              </a:fontRef>
            </p:style>
            <p:txBody>
              <a:bodyPr rtlCol="0" anchor="ctr"/>
              <a:lstStyle/>
              <a:p>
                <a:pPr algn="ctr"/>
                <a:endParaRPr lang="en-BE"/>
              </a:p>
            </p:txBody>
          </p:sp>
          <p:pic>
            <p:nvPicPr>
              <p:cNvPr id="51" name="Picture 50" descr="Background pattern&#10;&#10;Description automatically generated">
                <a:extLst>
                  <a:ext uri="{FF2B5EF4-FFF2-40B4-BE49-F238E27FC236}">
                    <a16:creationId xmlns:a16="http://schemas.microsoft.com/office/drawing/2014/main" id="{7A75748E-9EE1-42E7-9898-82FA4BFFDA10}"/>
                  </a:ext>
                </a:extLst>
              </p:cNvPr>
              <p:cNvPicPr>
                <a:picLocks noChangeAspect="1"/>
              </p:cNvPicPr>
              <p:nvPr/>
            </p:nvPicPr>
            <p:blipFill rotWithShape="1">
              <a:blip r:embed="rId3">
                <a:extLst>
                  <a:ext uri="{28A0092B-C50C-407E-A947-70E740481C1C}">
                    <a14:useLocalDpi xmlns:a14="http://schemas.microsoft.com/office/drawing/2010/main" val="0"/>
                  </a:ext>
                </a:extLst>
              </a:blip>
              <a:srcRect l="3522" t="1792" r="75830" b="70975"/>
              <a:stretch/>
            </p:blipFill>
            <p:spPr>
              <a:xfrm>
                <a:off x="2738461" y="2464067"/>
                <a:ext cx="586752" cy="683393"/>
              </a:xfrm>
              <a:prstGeom prst="rect">
                <a:avLst/>
              </a:prstGeom>
            </p:spPr>
          </p:pic>
          <p:pic>
            <p:nvPicPr>
              <p:cNvPr id="52" name="Picture 51" descr="Background pattern&#10;&#10;Description automatically generated">
                <a:extLst>
                  <a:ext uri="{FF2B5EF4-FFF2-40B4-BE49-F238E27FC236}">
                    <a16:creationId xmlns:a16="http://schemas.microsoft.com/office/drawing/2014/main" id="{8177E3B4-63B3-48CD-8E6B-A3710574536C}"/>
                  </a:ext>
                </a:extLst>
              </p:cNvPr>
              <p:cNvPicPr>
                <a:picLocks noChangeAspect="1"/>
              </p:cNvPicPr>
              <p:nvPr/>
            </p:nvPicPr>
            <p:blipFill rotWithShape="1">
              <a:blip r:embed="rId3">
                <a:extLst>
                  <a:ext uri="{28A0092B-C50C-407E-A947-70E740481C1C}">
                    <a14:useLocalDpi xmlns:a14="http://schemas.microsoft.com/office/drawing/2010/main" val="0"/>
                  </a:ext>
                </a:extLst>
              </a:blip>
              <a:srcRect l="74939" t="36727" r="2956" b="36865"/>
              <a:stretch/>
            </p:blipFill>
            <p:spPr>
              <a:xfrm>
                <a:off x="4726199" y="2516370"/>
                <a:ext cx="548640" cy="578785"/>
              </a:xfrm>
              <a:prstGeom prst="rect">
                <a:avLst/>
              </a:prstGeom>
            </p:spPr>
          </p:pic>
          <p:pic>
            <p:nvPicPr>
              <p:cNvPr id="53" name="Picture 52" descr="Background pattern&#10;&#10;Description automatically generated">
                <a:extLst>
                  <a:ext uri="{FF2B5EF4-FFF2-40B4-BE49-F238E27FC236}">
                    <a16:creationId xmlns:a16="http://schemas.microsoft.com/office/drawing/2014/main" id="{2B541849-5C83-40E2-89B1-764031821C64}"/>
                  </a:ext>
                </a:extLst>
              </p:cNvPr>
              <p:cNvPicPr>
                <a:picLocks noChangeAspect="1"/>
              </p:cNvPicPr>
              <p:nvPr/>
            </p:nvPicPr>
            <p:blipFill rotWithShape="1">
              <a:blip r:embed="rId3">
                <a:extLst>
                  <a:ext uri="{28A0092B-C50C-407E-A947-70E740481C1C}">
                    <a14:useLocalDpi xmlns:a14="http://schemas.microsoft.com/office/drawing/2010/main" val="0"/>
                  </a:ext>
                </a:extLst>
              </a:blip>
              <a:srcRect l="3522" t="1792" r="75830" b="70975"/>
              <a:stretch/>
            </p:blipFill>
            <p:spPr>
              <a:xfrm>
                <a:off x="2445085" y="3475990"/>
                <a:ext cx="586752" cy="683393"/>
              </a:xfrm>
              <a:prstGeom prst="rect">
                <a:avLst/>
              </a:prstGeom>
            </p:spPr>
          </p:pic>
          <p:pic>
            <p:nvPicPr>
              <p:cNvPr id="54" name="Picture 53" descr="Background pattern&#10;&#10;Description automatically generated">
                <a:extLst>
                  <a:ext uri="{FF2B5EF4-FFF2-40B4-BE49-F238E27FC236}">
                    <a16:creationId xmlns:a16="http://schemas.microsoft.com/office/drawing/2014/main" id="{FF6BFC77-A0B5-45FF-8846-81C6E9860A4D}"/>
                  </a:ext>
                </a:extLst>
              </p:cNvPr>
              <p:cNvPicPr>
                <a:picLocks noChangeAspect="1"/>
              </p:cNvPicPr>
              <p:nvPr/>
            </p:nvPicPr>
            <p:blipFill rotWithShape="1">
              <a:blip r:embed="rId3">
                <a:extLst>
                  <a:ext uri="{28A0092B-C50C-407E-A947-70E740481C1C}">
                    <a14:useLocalDpi xmlns:a14="http://schemas.microsoft.com/office/drawing/2010/main" val="0"/>
                  </a:ext>
                </a:extLst>
              </a:blip>
              <a:srcRect l="3522" t="1792" r="75830" b="70975"/>
              <a:stretch/>
            </p:blipFill>
            <p:spPr>
              <a:xfrm>
                <a:off x="3177528" y="3265369"/>
                <a:ext cx="586752" cy="683393"/>
              </a:xfrm>
              <a:prstGeom prst="rect">
                <a:avLst/>
              </a:prstGeom>
            </p:spPr>
          </p:pic>
          <p:pic>
            <p:nvPicPr>
              <p:cNvPr id="55" name="Picture 54" descr="Background pattern&#10;&#10;Description automatically generated">
                <a:extLst>
                  <a:ext uri="{FF2B5EF4-FFF2-40B4-BE49-F238E27FC236}">
                    <a16:creationId xmlns:a16="http://schemas.microsoft.com/office/drawing/2014/main" id="{8CA81FBB-7A97-4756-BFA2-E2EBDEB48B00}"/>
                  </a:ext>
                </a:extLst>
              </p:cNvPr>
              <p:cNvPicPr>
                <a:picLocks noChangeAspect="1"/>
              </p:cNvPicPr>
              <p:nvPr/>
            </p:nvPicPr>
            <p:blipFill rotWithShape="1">
              <a:blip r:embed="rId3">
                <a:extLst>
                  <a:ext uri="{28A0092B-C50C-407E-A947-70E740481C1C}">
                    <a14:useLocalDpi xmlns:a14="http://schemas.microsoft.com/office/drawing/2010/main" val="0"/>
                  </a:ext>
                </a:extLst>
              </a:blip>
              <a:srcRect l="3522" t="1792" r="75830" b="70975"/>
              <a:stretch/>
            </p:blipFill>
            <p:spPr>
              <a:xfrm>
                <a:off x="2884152" y="4277292"/>
                <a:ext cx="586752" cy="683393"/>
              </a:xfrm>
              <a:prstGeom prst="rect">
                <a:avLst/>
              </a:prstGeom>
            </p:spPr>
          </p:pic>
          <p:pic>
            <p:nvPicPr>
              <p:cNvPr id="56" name="Picture 55" descr="Background pattern&#10;&#10;Description automatically generated">
                <a:extLst>
                  <a:ext uri="{FF2B5EF4-FFF2-40B4-BE49-F238E27FC236}">
                    <a16:creationId xmlns:a16="http://schemas.microsoft.com/office/drawing/2014/main" id="{EF6BD32E-627F-4BAE-8BDA-FA4BDC96ACF3}"/>
                  </a:ext>
                </a:extLst>
              </p:cNvPr>
              <p:cNvPicPr>
                <a:picLocks noChangeAspect="1"/>
              </p:cNvPicPr>
              <p:nvPr/>
            </p:nvPicPr>
            <p:blipFill rotWithShape="1">
              <a:blip r:embed="rId3">
                <a:extLst>
                  <a:ext uri="{28A0092B-C50C-407E-A947-70E740481C1C}">
                    <a14:useLocalDpi xmlns:a14="http://schemas.microsoft.com/office/drawing/2010/main" val="0"/>
                  </a:ext>
                </a:extLst>
              </a:blip>
              <a:srcRect l="3522" t="1792" r="75830" b="70975"/>
              <a:stretch/>
            </p:blipFill>
            <p:spPr>
              <a:xfrm>
                <a:off x="3538670" y="4721188"/>
                <a:ext cx="586752" cy="683393"/>
              </a:xfrm>
              <a:prstGeom prst="rect">
                <a:avLst/>
              </a:prstGeom>
            </p:spPr>
          </p:pic>
          <p:pic>
            <p:nvPicPr>
              <p:cNvPr id="57" name="Picture 56" descr="Background pattern&#10;&#10;Description automatically generated">
                <a:extLst>
                  <a:ext uri="{FF2B5EF4-FFF2-40B4-BE49-F238E27FC236}">
                    <a16:creationId xmlns:a16="http://schemas.microsoft.com/office/drawing/2014/main" id="{77372722-D66B-427D-80ED-5C8F470B0A9F}"/>
                  </a:ext>
                </a:extLst>
              </p:cNvPr>
              <p:cNvPicPr>
                <a:picLocks noChangeAspect="1"/>
              </p:cNvPicPr>
              <p:nvPr/>
            </p:nvPicPr>
            <p:blipFill rotWithShape="1">
              <a:blip r:embed="rId3">
                <a:extLst>
                  <a:ext uri="{28A0092B-C50C-407E-A947-70E740481C1C}">
                    <a14:useLocalDpi xmlns:a14="http://schemas.microsoft.com/office/drawing/2010/main" val="0"/>
                  </a:ext>
                </a:extLst>
              </a:blip>
              <a:srcRect l="74939" t="36727" r="2956" b="36865"/>
              <a:stretch/>
            </p:blipFill>
            <p:spPr>
              <a:xfrm>
                <a:off x="4100362" y="3317672"/>
                <a:ext cx="548640" cy="578785"/>
              </a:xfrm>
              <a:prstGeom prst="rect">
                <a:avLst/>
              </a:prstGeom>
            </p:spPr>
          </p:pic>
          <p:pic>
            <p:nvPicPr>
              <p:cNvPr id="58" name="Picture 57" descr="Background pattern&#10;&#10;Description automatically generated">
                <a:extLst>
                  <a:ext uri="{FF2B5EF4-FFF2-40B4-BE49-F238E27FC236}">
                    <a16:creationId xmlns:a16="http://schemas.microsoft.com/office/drawing/2014/main" id="{684A32A9-A5DB-458D-98FC-683E312290DA}"/>
                  </a:ext>
                </a:extLst>
              </p:cNvPr>
              <p:cNvPicPr>
                <a:picLocks noChangeAspect="1"/>
              </p:cNvPicPr>
              <p:nvPr/>
            </p:nvPicPr>
            <p:blipFill rotWithShape="1">
              <a:blip r:embed="rId3">
                <a:extLst>
                  <a:ext uri="{28A0092B-C50C-407E-A947-70E740481C1C}">
                    <a14:useLocalDpi xmlns:a14="http://schemas.microsoft.com/office/drawing/2010/main" val="0"/>
                  </a:ext>
                </a:extLst>
              </a:blip>
              <a:srcRect l="74939" t="36727" r="2956" b="36865"/>
              <a:stretch/>
            </p:blipFill>
            <p:spPr>
              <a:xfrm>
                <a:off x="4837193" y="3341101"/>
                <a:ext cx="548640" cy="578785"/>
              </a:xfrm>
              <a:prstGeom prst="rect">
                <a:avLst/>
              </a:prstGeom>
            </p:spPr>
          </p:pic>
          <p:pic>
            <p:nvPicPr>
              <p:cNvPr id="59" name="Picture 58" descr="Background pattern&#10;&#10;Description automatically generated">
                <a:extLst>
                  <a:ext uri="{FF2B5EF4-FFF2-40B4-BE49-F238E27FC236}">
                    <a16:creationId xmlns:a16="http://schemas.microsoft.com/office/drawing/2014/main" id="{F04552B2-921B-435C-818B-EF496AC5C4FD}"/>
                  </a:ext>
                </a:extLst>
              </p:cNvPr>
              <p:cNvPicPr>
                <a:picLocks noChangeAspect="1"/>
              </p:cNvPicPr>
              <p:nvPr/>
            </p:nvPicPr>
            <p:blipFill rotWithShape="1">
              <a:blip r:embed="rId3">
                <a:extLst>
                  <a:ext uri="{28A0092B-C50C-407E-A947-70E740481C1C}">
                    <a14:useLocalDpi xmlns:a14="http://schemas.microsoft.com/office/drawing/2010/main" val="0"/>
                  </a:ext>
                </a:extLst>
              </a:blip>
              <a:srcRect l="74939" t="36727" r="2956" b="36865"/>
              <a:stretch/>
            </p:blipFill>
            <p:spPr>
              <a:xfrm>
                <a:off x="4451879" y="4040203"/>
                <a:ext cx="548640" cy="578785"/>
              </a:xfrm>
              <a:prstGeom prst="rect">
                <a:avLst/>
              </a:prstGeom>
            </p:spPr>
          </p:pic>
          <p:pic>
            <p:nvPicPr>
              <p:cNvPr id="60" name="Picture 59" descr="Background pattern&#10;&#10;Description automatically generated">
                <a:extLst>
                  <a:ext uri="{FF2B5EF4-FFF2-40B4-BE49-F238E27FC236}">
                    <a16:creationId xmlns:a16="http://schemas.microsoft.com/office/drawing/2014/main" id="{F08DEC88-FBA7-4096-B2D6-96957E4047A5}"/>
                  </a:ext>
                </a:extLst>
              </p:cNvPr>
              <p:cNvPicPr>
                <a:picLocks noChangeAspect="1"/>
              </p:cNvPicPr>
              <p:nvPr/>
            </p:nvPicPr>
            <p:blipFill rotWithShape="1">
              <a:blip r:embed="rId3">
                <a:extLst>
                  <a:ext uri="{28A0092B-C50C-407E-A947-70E740481C1C}">
                    <a14:useLocalDpi xmlns:a14="http://schemas.microsoft.com/office/drawing/2010/main" val="0"/>
                  </a:ext>
                </a:extLst>
              </a:blip>
              <a:srcRect l="74939" t="36727" r="2956" b="36865"/>
              <a:stretch/>
            </p:blipFill>
            <p:spPr>
              <a:xfrm>
                <a:off x="4774109" y="4818713"/>
                <a:ext cx="548640" cy="578785"/>
              </a:xfrm>
              <a:prstGeom prst="rect">
                <a:avLst/>
              </a:prstGeom>
            </p:spPr>
          </p:pic>
        </p:grpSp>
        <p:grpSp>
          <p:nvGrpSpPr>
            <p:cNvPr id="34" name="Group 33">
              <a:extLst>
                <a:ext uri="{FF2B5EF4-FFF2-40B4-BE49-F238E27FC236}">
                  <a16:creationId xmlns:a16="http://schemas.microsoft.com/office/drawing/2014/main" id="{903A3A46-D69C-4E71-ACAD-7C082D3CCA26}"/>
                </a:ext>
              </a:extLst>
            </p:cNvPr>
            <p:cNvGrpSpPr/>
            <p:nvPr/>
          </p:nvGrpSpPr>
          <p:grpSpPr>
            <a:xfrm>
              <a:off x="6805864" y="2367814"/>
              <a:ext cx="3089709" cy="3089709"/>
              <a:chOff x="6805864" y="2367814"/>
              <a:chExt cx="3089709" cy="3089709"/>
            </a:xfrm>
          </p:grpSpPr>
          <p:sp>
            <p:nvSpPr>
              <p:cNvPr id="37" name="Rectangle 36">
                <a:extLst>
                  <a:ext uri="{FF2B5EF4-FFF2-40B4-BE49-F238E27FC236}">
                    <a16:creationId xmlns:a16="http://schemas.microsoft.com/office/drawing/2014/main" id="{35A4C7C8-6686-4C5E-A75B-71AF11D6C1D2}"/>
                  </a:ext>
                </a:extLst>
              </p:cNvPr>
              <p:cNvSpPr/>
              <p:nvPr/>
            </p:nvSpPr>
            <p:spPr>
              <a:xfrm>
                <a:off x="6805864" y="2367814"/>
                <a:ext cx="3089709" cy="3089709"/>
              </a:xfrm>
              <a:prstGeom prst="rect">
                <a:avLst/>
              </a:prstGeom>
              <a:ln w="28575"/>
            </p:spPr>
            <p:style>
              <a:lnRef idx="2">
                <a:schemeClr val="accent2"/>
              </a:lnRef>
              <a:fillRef idx="1">
                <a:schemeClr val="lt1"/>
              </a:fillRef>
              <a:effectRef idx="0">
                <a:schemeClr val="accent2"/>
              </a:effectRef>
              <a:fontRef idx="minor">
                <a:schemeClr val="dk1"/>
              </a:fontRef>
            </p:style>
            <p:txBody>
              <a:bodyPr rtlCol="0" anchor="ctr"/>
              <a:lstStyle/>
              <a:p>
                <a:pPr algn="ctr"/>
                <a:endParaRPr lang="en-BE"/>
              </a:p>
            </p:txBody>
          </p:sp>
          <p:pic>
            <p:nvPicPr>
              <p:cNvPr id="38" name="Picture 37" descr="Background pattern&#10;&#10;Description automatically generated">
                <a:extLst>
                  <a:ext uri="{FF2B5EF4-FFF2-40B4-BE49-F238E27FC236}">
                    <a16:creationId xmlns:a16="http://schemas.microsoft.com/office/drawing/2014/main" id="{B95DFE34-69EB-4928-B767-3016A4FDE7CE}"/>
                  </a:ext>
                </a:extLst>
              </p:cNvPr>
              <p:cNvPicPr>
                <a:picLocks noChangeAspect="1"/>
              </p:cNvPicPr>
              <p:nvPr/>
            </p:nvPicPr>
            <p:blipFill rotWithShape="1">
              <a:blip r:embed="rId3">
                <a:extLst>
                  <a:ext uri="{28A0092B-C50C-407E-A947-70E740481C1C}">
                    <a14:useLocalDpi xmlns:a14="http://schemas.microsoft.com/office/drawing/2010/main" val="0"/>
                  </a:ext>
                </a:extLst>
              </a:blip>
              <a:srcRect l="34879" t="1243" r="36720" b="70424"/>
              <a:stretch/>
            </p:blipFill>
            <p:spPr>
              <a:xfrm>
                <a:off x="7486630" y="4607522"/>
                <a:ext cx="904753" cy="797059"/>
              </a:xfrm>
              <a:prstGeom prst="rect">
                <a:avLst/>
              </a:prstGeom>
            </p:spPr>
          </p:pic>
          <p:pic>
            <p:nvPicPr>
              <p:cNvPr id="39" name="Picture 38" descr="Background pattern&#10;&#10;Description automatically generated">
                <a:extLst>
                  <a:ext uri="{FF2B5EF4-FFF2-40B4-BE49-F238E27FC236}">
                    <a16:creationId xmlns:a16="http://schemas.microsoft.com/office/drawing/2014/main" id="{0291E08E-0C37-470C-9E47-366275106AB7}"/>
                  </a:ext>
                </a:extLst>
              </p:cNvPr>
              <p:cNvPicPr>
                <a:picLocks noChangeAspect="1"/>
              </p:cNvPicPr>
              <p:nvPr/>
            </p:nvPicPr>
            <p:blipFill rotWithShape="1">
              <a:blip r:embed="rId3">
                <a:extLst>
                  <a:ext uri="{28A0092B-C50C-407E-A947-70E740481C1C}">
                    <a14:useLocalDpi xmlns:a14="http://schemas.microsoft.com/office/drawing/2010/main" val="0"/>
                  </a:ext>
                </a:extLst>
              </a:blip>
              <a:srcRect l="3522" t="1792" r="75830" b="70975"/>
              <a:stretch/>
            </p:blipFill>
            <p:spPr>
              <a:xfrm>
                <a:off x="7231854" y="2445948"/>
                <a:ext cx="586752" cy="683393"/>
              </a:xfrm>
              <a:prstGeom prst="rect">
                <a:avLst/>
              </a:prstGeom>
            </p:spPr>
          </p:pic>
          <p:pic>
            <p:nvPicPr>
              <p:cNvPr id="40" name="Picture 39" descr="Background pattern&#10;&#10;Description automatically generated">
                <a:extLst>
                  <a:ext uri="{FF2B5EF4-FFF2-40B4-BE49-F238E27FC236}">
                    <a16:creationId xmlns:a16="http://schemas.microsoft.com/office/drawing/2014/main" id="{B8B12FDC-A3A6-4C0D-9519-9F5A735BB336}"/>
                  </a:ext>
                </a:extLst>
              </p:cNvPr>
              <p:cNvPicPr>
                <a:picLocks noChangeAspect="1"/>
              </p:cNvPicPr>
              <p:nvPr/>
            </p:nvPicPr>
            <p:blipFill rotWithShape="1">
              <a:blip r:embed="rId3">
                <a:extLst>
                  <a:ext uri="{28A0092B-C50C-407E-A947-70E740481C1C}">
                    <a14:useLocalDpi xmlns:a14="http://schemas.microsoft.com/office/drawing/2010/main" val="0"/>
                  </a:ext>
                </a:extLst>
              </a:blip>
              <a:srcRect l="3522" t="1792" r="75830" b="70975"/>
              <a:stretch/>
            </p:blipFill>
            <p:spPr>
              <a:xfrm>
                <a:off x="6938478" y="3457871"/>
                <a:ext cx="586752" cy="683393"/>
              </a:xfrm>
              <a:prstGeom prst="rect">
                <a:avLst/>
              </a:prstGeom>
            </p:spPr>
          </p:pic>
          <p:pic>
            <p:nvPicPr>
              <p:cNvPr id="41" name="Picture 40" descr="Background pattern&#10;&#10;Description automatically generated">
                <a:extLst>
                  <a:ext uri="{FF2B5EF4-FFF2-40B4-BE49-F238E27FC236}">
                    <a16:creationId xmlns:a16="http://schemas.microsoft.com/office/drawing/2014/main" id="{F9BA1C1B-ACFC-434D-8468-AB5A6F3DBBA1}"/>
                  </a:ext>
                </a:extLst>
              </p:cNvPr>
              <p:cNvPicPr>
                <a:picLocks noChangeAspect="1"/>
              </p:cNvPicPr>
              <p:nvPr/>
            </p:nvPicPr>
            <p:blipFill rotWithShape="1">
              <a:blip r:embed="rId3">
                <a:extLst>
                  <a:ext uri="{28A0092B-C50C-407E-A947-70E740481C1C}">
                    <a14:useLocalDpi xmlns:a14="http://schemas.microsoft.com/office/drawing/2010/main" val="0"/>
                  </a:ext>
                </a:extLst>
              </a:blip>
              <a:srcRect l="3522" t="1792" r="75830" b="70975"/>
              <a:stretch/>
            </p:blipFill>
            <p:spPr>
              <a:xfrm>
                <a:off x="7670921" y="3247250"/>
                <a:ext cx="586752" cy="683393"/>
              </a:xfrm>
              <a:prstGeom prst="rect">
                <a:avLst/>
              </a:prstGeom>
            </p:spPr>
          </p:pic>
          <p:pic>
            <p:nvPicPr>
              <p:cNvPr id="42" name="Picture 41" descr="Background pattern&#10;&#10;Description automatically generated">
                <a:extLst>
                  <a:ext uri="{FF2B5EF4-FFF2-40B4-BE49-F238E27FC236}">
                    <a16:creationId xmlns:a16="http://schemas.microsoft.com/office/drawing/2014/main" id="{32E3F93C-1D9F-4982-880A-F7234F3E5F1C}"/>
                  </a:ext>
                </a:extLst>
              </p:cNvPr>
              <p:cNvPicPr>
                <a:picLocks noChangeAspect="1"/>
              </p:cNvPicPr>
              <p:nvPr/>
            </p:nvPicPr>
            <p:blipFill rotWithShape="1">
              <a:blip r:embed="rId3">
                <a:extLst>
                  <a:ext uri="{28A0092B-C50C-407E-A947-70E740481C1C}">
                    <a14:useLocalDpi xmlns:a14="http://schemas.microsoft.com/office/drawing/2010/main" val="0"/>
                  </a:ext>
                </a:extLst>
              </a:blip>
              <a:srcRect l="74939" t="36727" r="2956" b="36865"/>
              <a:stretch/>
            </p:blipFill>
            <p:spPr>
              <a:xfrm>
                <a:off x="9087281" y="2496488"/>
                <a:ext cx="548640" cy="578785"/>
              </a:xfrm>
              <a:prstGeom prst="rect">
                <a:avLst/>
              </a:prstGeom>
            </p:spPr>
          </p:pic>
          <p:pic>
            <p:nvPicPr>
              <p:cNvPr id="43" name="Picture 42" descr="Background pattern&#10;&#10;Description automatically generated">
                <a:extLst>
                  <a:ext uri="{FF2B5EF4-FFF2-40B4-BE49-F238E27FC236}">
                    <a16:creationId xmlns:a16="http://schemas.microsoft.com/office/drawing/2014/main" id="{6005C1A8-8ABF-45AB-A93B-1CF80E48D38A}"/>
                  </a:ext>
                </a:extLst>
              </p:cNvPr>
              <p:cNvPicPr>
                <a:picLocks noChangeAspect="1"/>
              </p:cNvPicPr>
              <p:nvPr/>
            </p:nvPicPr>
            <p:blipFill rotWithShape="1">
              <a:blip r:embed="rId3">
                <a:extLst>
                  <a:ext uri="{28A0092B-C50C-407E-A947-70E740481C1C}">
                    <a14:useLocalDpi xmlns:a14="http://schemas.microsoft.com/office/drawing/2010/main" val="0"/>
                  </a:ext>
                </a:extLst>
              </a:blip>
              <a:srcRect l="74939" t="36727" r="2956" b="36865"/>
              <a:stretch/>
            </p:blipFill>
            <p:spPr>
              <a:xfrm>
                <a:off x="8463314" y="3621997"/>
                <a:ext cx="548640" cy="578785"/>
              </a:xfrm>
              <a:prstGeom prst="rect">
                <a:avLst/>
              </a:prstGeom>
            </p:spPr>
          </p:pic>
          <p:pic>
            <p:nvPicPr>
              <p:cNvPr id="44" name="Picture 43" descr="Background pattern&#10;&#10;Description automatically generated">
                <a:extLst>
                  <a:ext uri="{FF2B5EF4-FFF2-40B4-BE49-F238E27FC236}">
                    <a16:creationId xmlns:a16="http://schemas.microsoft.com/office/drawing/2014/main" id="{8F43EEBB-77EC-4AC7-A0AC-3BE510ED929C}"/>
                  </a:ext>
                </a:extLst>
              </p:cNvPr>
              <p:cNvPicPr>
                <a:picLocks noChangeAspect="1"/>
              </p:cNvPicPr>
              <p:nvPr/>
            </p:nvPicPr>
            <p:blipFill rotWithShape="1">
              <a:blip r:embed="rId3">
                <a:extLst>
                  <a:ext uri="{28A0092B-C50C-407E-A947-70E740481C1C}">
                    <a14:useLocalDpi xmlns:a14="http://schemas.microsoft.com/office/drawing/2010/main" val="0"/>
                  </a:ext>
                </a:extLst>
              </a:blip>
              <a:srcRect l="74939" t="36727" r="2956" b="36865"/>
              <a:stretch/>
            </p:blipFill>
            <p:spPr>
              <a:xfrm>
                <a:off x="9198275" y="3321219"/>
                <a:ext cx="548640" cy="578785"/>
              </a:xfrm>
              <a:prstGeom prst="rect">
                <a:avLst/>
              </a:prstGeom>
            </p:spPr>
          </p:pic>
          <p:pic>
            <p:nvPicPr>
              <p:cNvPr id="45" name="Picture 44" descr="Background pattern&#10;&#10;Description automatically generated">
                <a:extLst>
                  <a:ext uri="{FF2B5EF4-FFF2-40B4-BE49-F238E27FC236}">
                    <a16:creationId xmlns:a16="http://schemas.microsoft.com/office/drawing/2014/main" id="{39455F6E-ED0B-4491-8D51-3B3B928A572C}"/>
                  </a:ext>
                </a:extLst>
              </p:cNvPr>
              <p:cNvPicPr>
                <a:picLocks noChangeAspect="1"/>
              </p:cNvPicPr>
              <p:nvPr/>
            </p:nvPicPr>
            <p:blipFill rotWithShape="1">
              <a:blip r:embed="rId3">
                <a:extLst>
                  <a:ext uri="{28A0092B-C50C-407E-A947-70E740481C1C}">
                    <a14:useLocalDpi xmlns:a14="http://schemas.microsoft.com/office/drawing/2010/main" val="0"/>
                  </a:ext>
                </a:extLst>
              </a:blip>
              <a:srcRect l="74939" t="36727" r="2956" b="36865"/>
              <a:stretch/>
            </p:blipFill>
            <p:spPr>
              <a:xfrm>
                <a:off x="8544291" y="4484099"/>
                <a:ext cx="548640" cy="578785"/>
              </a:xfrm>
              <a:prstGeom prst="rect">
                <a:avLst/>
              </a:prstGeom>
            </p:spPr>
          </p:pic>
          <p:pic>
            <p:nvPicPr>
              <p:cNvPr id="46" name="Picture 45" descr="Background pattern&#10;&#10;Description automatically generated">
                <a:extLst>
                  <a:ext uri="{FF2B5EF4-FFF2-40B4-BE49-F238E27FC236}">
                    <a16:creationId xmlns:a16="http://schemas.microsoft.com/office/drawing/2014/main" id="{1264DBF0-AE92-4805-A7E3-CFD65F280910}"/>
                  </a:ext>
                </a:extLst>
              </p:cNvPr>
              <p:cNvPicPr>
                <a:picLocks noChangeAspect="1"/>
              </p:cNvPicPr>
              <p:nvPr/>
            </p:nvPicPr>
            <p:blipFill rotWithShape="1">
              <a:blip r:embed="rId3">
                <a:extLst>
                  <a:ext uri="{28A0092B-C50C-407E-A947-70E740481C1C}">
                    <a14:useLocalDpi xmlns:a14="http://schemas.microsoft.com/office/drawing/2010/main" val="0"/>
                  </a:ext>
                </a:extLst>
              </a:blip>
              <a:srcRect l="74939" t="36727" r="2956" b="36865"/>
              <a:stretch/>
            </p:blipFill>
            <p:spPr>
              <a:xfrm>
                <a:off x="8443994" y="2854394"/>
                <a:ext cx="548640" cy="578785"/>
              </a:xfrm>
              <a:prstGeom prst="rect">
                <a:avLst/>
              </a:prstGeom>
            </p:spPr>
          </p:pic>
          <p:pic>
            <p:nvPicPr>
              <p:cNvPr id="47" name="Picture 46" descr="Background pattern&#10;&#10;Description automatically generated">
                <a:extLst>
                  <a:ext uri="{FF2B5EF4-FFF2-40B4-BE49-F238E27FC236}">
                    <a16:creationId xmlns:a16="http://schemas.microsoft.com/office/drawing/2014/main" id="{50949F6D-C570-49B4-8127-EC80A9AF2D05}"/>
                  </a:ext>
                </a:extLst>
              </p:cNvPr>
              <p:cNvPicPr>
                <a:picLocks noChangeAspect="1"/>
              </p:cNvPicPr>
              <p:nvPr/>
            </p:nvPicPr>
            <p:blipFill rotWithShape="1">
              <a:blip r:embed="rId3">
                <a:extLst>
                  <a:ext uri="{28A0092B-C50C-407E-A947-70E740481C1C}">
                    <a14:useLocalDpi xmlns:a14="http://schemas.microsoft.com/office/drawing/2010/main" val="0"/>
                  </a:ext>
                </a:extLst>
              </a:blip>
              <a:srcRect l="74939" t="36727" r="2956" b="36865"/>
              <a:stretch/>
            </p:blipFill>
            <p:spPr>
              <a:xfrm>
                <a:off x="9234005" y="4028678"/>
                <a:ext cx="548640" cy="578785"/>
              </a:xfrm>
              <a:prstGeom prst="rect">
                <a:avLst/>
              </a:prstGeom>
            </p:spPr>
          </p:pic>
          <p:pic>
            <p:nvPicPr>
              <p:cNvPr id="48" name="Picture 47" descr="Background pattern&#10;&#10;Description automatically generated">
                <a:extLst>
                  <a:ext uri="{FF2B5EF4-FFF2-40B4-BE49-F238E27FC236}">
                    <a16:creationId xmlns:a16="http://schemas.microsoft.com/office/drawing/2014/main" id="{AA3C79B8-EBF0-4CA9-A1C5-58764502BE7B}"/>
                  </a:ext>
                </a:extLst>
              </p:cNvPr>
              <p:cNvPicPr>
                <a:picLocks noChangeAspect="1"/>
              </p:cNvPicPr>
              <p:nvPr/>
            </p:nvPicPr>
            <p:blipFill rotWithShape="1">
              <a:blip r:embed="rId3">
                <a:extLst>
                  <a:ext uri="{28A0092B-C50C-407E-A947-70E740481C1C}">
                    <a14:useLocalDpi xmlns:a14="http://schemas.microsoft.com/office/drawing/2010/main" val="0"/>
                  </a:ext>
                </a:extLst>
              </a:blip>
              <a:srcRect l="74939" t="36727" r="2956" b="36865"/>
              <a:stretch/>
            </p:blipFill>
            <p:spPr>
              <a:xfrm>
                <a:off x="9291975" y="4815172"/>
                <a:ext cx="548640" cy="578785"/>
              </a:xfrm>
              <a:prstGeom prst="rect">
                <a:avLst/>
              </a:prstGeom>
            </p:spPr>
          </p:pic>
          <p:pic>
            <p:nvPicPr>
              <p:cNvPr id="49" name="Picture 48" descr="Background pattern&#10;&#10;Description automatically generated">
                <a:extLst>
                  <a:ext uri="{FF2B5EF4-FFF2-40B4-BE49-F238E27FC236}">
                    <a16:creationId xmlns:a16="http://schemas.microsoft.com/office/drawing/2014/main" id="{A54F9E64-6D49-455E-A45E-60B87FF445EC}"/>
                  </a:ext>
                </a:extLst>
              </p:cNvPr>
              <p:cNvPicPr>
                <a:picLocks noChangeAspect="1"/>
              </p:cNvPicPr>
              <p:nvPr/>
            </p:nvPicPr>
            <p:blipFill rotWithShape="1">
              <a:blip r:embed="rId3">
                <a:extLst>
                  <a:ext uri="{28A0092B-C50C-407E-A947-70E740481C1C}">
                    <a14:useLocalDpi xmlns:a14="http://schemas.microsoft.com/office/drawing/2010/main" val="0"/>
                  </a:ext>
                </a:extLst>
              </a:blip>
              <a:srcRect l="34879" t="1243" r="36720" b="70424"/>
              <a:stretch/>
            </p:blipFill>
            <p:spPr>
              <a:xfrm>
                <a:off x="6948247" y="4203823"/>
                <a:ext cx="904753" cy="797059"/>
              </a:xfrm>
              <a:prstGeom prst="rect">
                <a:avLst/>
              </a:prstGeom>
            </p:spPr>
          </p:pic>
        </p:grpSp>
        <p:sp>
          <p:nvSpPr>
            <p:cNvPr id="35" name="TextBox 34">
              <a:extLst>
                <a:ext uri="{FF2B5EF4-FFF2-40B4-BE49-F238E27FC236}">
                  <a16:creationId xmlns:a16="http://schemas.microsoft.com/office/drawing/2014/main" id="{E47FC1FE-513A-4816-9DA0-6B0D3E6D24F0}"/>
                </a:ext>
              </a:extLst>
            </p:cNvPr>
            <p:cNvSpPr txBox="1"/>
            <p:nvPr/>
          </p:nvSpPr>
          <p:spPr>
            <a:xfrm>
              <a:off x="3504628" y="2490498"/>
              <a:ext cx="884722" cy="584775"/>
            </a:xfrm>
            <a:prstGeom prst="rect">
              <a:avLst/>
            </a:prstGeom>
            <a:noFill/>
          </p:spPr>
          <p:txBody>
            <a:bodyPr wrap="square" rtlCol="0">
              <a:spAutoFit/>
            </a:bodyPr>
            <a:lstStyle/>
            <a:p>
              <a:pPr algn="ctr"/>
              <a:r>
                <a:rPr lang="en-US" sz="3200" b="1" dirty="0">
                  <a:solidFill>
                    <a:srgbClr val="C00000"/>
                  </a:solidFill>
                </a:rPr>
                <a:t>A</a:t>
              </a:r>
              <a:endParaRPr lang="en-BE" b="1" dirty="0">
                <a:solidFill>
                  <a:srgbClr val="C00000"/>
                </a:solidFill>
              </a:endParaRPr>
            </a:p>
          </p:txBody>
        </p:sp>
        <p:sp>
          <p:nvSpPr>
            <p:cNvPr id="36" name="TextBox 35">
              <a:extLst>
                <a:ext uri="{FF2B5EF4-FFF2-40B4-BE49-F238E27FC236}">
                  <a16:creationId xmlns:a16="http://schemas.microsoft.com/office/drawing/2014/main" id="{5C8448AA-361A-4219-96AB-7C2B19AF7BC4}"/>
                </a:ext>
              </a:extLst>
            </p:cNvPr>
            <p:cNvSpPr txBox="1"/>
            <p:nvPr/>
          </p:nvSpPr>
          <p:spPr>
            <a:xfrm>
              <a:off x="7906986" y="2471252"/>
              <a:ext cx="884722" cy="584775"/>
            </a:xfrm>
            <a:prstGeom prst="rect">
              <a:avLst/>
            </a:prstGeom>
            <a:noFill/>
          </p:spPr>
          <p:txBody>
            <a:bodyPr wrap="square" rtlCol="0">
              <a:spAutoFit/>
            </a:bodyPr>
            <a:lstStyle/>
            <a:p>
              <a:pPr algn="ctr"/>
              <a:r>
                <a:rPr lang="en-US" sz="3200" b="1" dirty="0">
                  <a:solidFill>
                    <a:srgbClr val="C00000"/>
                  </a:solidFill>
                </a:rPr>
                <a:t>B</a:t>
              </a:r>
              <a:endParaRPr lang="en-BE" b="1" dirty="0">
                <a:solidFill>
                  <a:srgbClr val="C00000"/>
                </a:solidFill>
              </a:endParaRPr>
            </a:p>
          </p:txBody>
        </p:sp>
      </p:grpSp>
    </p:spTree>
    <p:extLst>
      <p:ext uri="{BB962C8B-B14F-4D97-AF65-F5344CB8AC3E}">
        <p14:creationId xmlns:p14="http://schemas.microsoft.com/office/powerpoint/2010/main" val="233163904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8F8ED2-04B7-4A12-B45C-B9511B2FFDAA}"/>
              </a:ext>
            </a:extLst>
          </p:cNvPr>
          <p:cNvSpPr>
            <a:spLocks noGrp="1"/>
          </p:cNvSpPr>
          <p:nvPr>
            <p:ph type="title"/>
          </p:nvPr>
        </p:nvSpPr>
        <p:spPr/>
        <p:txBody>
          <a:bodyPr/>
          <a:lstStyle/>
          <a:p>
            <a:r>
              <a:rPr lang="en-US" dirty="0"/>
              <a:t>fruits</a:t>
            </a:r>
            <a:endParaRPr lang="en-B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00B4A89-201B-4782-9648-6F6F5502F3ED}"/>
                  </a:ext>
                </a:extLst>
              </p:cNvPr>
              <p:cNvSpPr>
                <a:spLocks noGrp="1"/>
              </p:cNvSpPr>
              <p:nvPr>
                <p:ph idx="1"/>
              </p:nvPr>
            </p:nvSpPr>
            <p:spPr>
              <a:xfrm>
                <a:off x="587141" y="1443789"/>
                <a:ext cx="11261557" cy="4995512"/>
              </a:xfrm>
            </p:spPr>
            <p:txBody>
              <a:bodyPr/>
              <a:lstStyle/>
              <a:p>
                <a:pPr algn="just"/>
                <a:endParaRPr lang="en-US" dirty="0"/>
              </a:p>
              <a:p>
                <a:pPr algn="just"/>
                <a:endParaRPr lang="en-US" dirty="0"/>
              </a:p>
              <a:p>
                <a:pPr algn="just"/>
                <a:endParaRPr lang="en-US" dirty="0"/>
              </a:p>
              <a:p>
                <a:pPr algn="just"/>
                <a:endParaRPr lang="en-US" dirty="0"/>
              </a:p>
              <a:p>
                <a:pPr algn="just"/>
                <a:endParaRPr lang="en-US" dirty="0"/>
              </a:p>
              <a:p>
                <a:pPr algn="just"/>
                <a:endParaRPr lang="en-US" dirty="0"/>
              </a:p>
              <a:p>
                <a:pPr algn="just"/>
                <a:endParaRPr lang="en-US" sz="300" dirty="0"/>
              </a:p>
              <a:p>
                <a:pPr algn="just"/>
                <a:r>
                  <a:rPr lang="en-US" dirty="0"/>
                  <a:t>What is the probability to pick an </a:t>
                </a:r>
                <a:r>
                  <a:rPr lang="en-US" u="sng" dirty="0"/>
                  <a:t>apple</a:t>
                </a:r>
                <a:r>
                  <a:rPr lang="en-US" dirty="0"/>
                  <a:t> given that you’ve chosen </a:t>
                </a:r>
                <a:r>
                  <a:rPr lang="en-US" u="sng" dirty="0"/>
                  <a:t>box B</a:t>
                </a:r>
                <a:r>
                  <a:rPr lang="en-US" dirty="0"/>
                  <a:t>?</a:t>
                </a:r>
              </a:p>
              <a:p>
                <a:pPr marL="0" indent="0" algn="just">
                  <a:buNone/>
                </a:pPr>
                <a:endParaRPr lang="en-US" sz="900" i="1" dirty="0">
                  <a:latin typeface="Cambria Math" panose="02040503050406030204" pitchFamily="18" charset="0"/>
                </a:endParaRPr>
              </a:p>
              <a:p>
                <a:pPr marL="0" indent="0" algn="just">
                  <a:buNone/>
                </a:pPr>
                <a14:m>
                  <m:oMathPara xmlns:m="http://schemas.openxmlformats.org/officeDocument/2006/math">
                    <m:oMathParaPr>
                      <m:jc m:val="centerGroup"/>
                    </m:oMathParaPr>
                    <m:oMath xmlns:m="http://schemas.openxmlformats.org/officeDocument/2006/math">
                      <m:r>
                        <a:rPr lang="en-US" i="1" smtClean="0">
                          <a:solidFill>
                            <a:schemeClr val="bg1"/>
                          </a:solidFill>
                          <a:latin typeface="Cambria Math" panose="02040503050406030204" pitchFamily="18" charset="0"/>
                        </a:rPr>
                        <m:t>𝑃</m:t>
                      </m:r>
                      <m:d>
                        <m:dPr>
                          <m:ctrlPr>
                            <a:rPr lang="en-US" i="1">
                              <a:solidFill>
                                <a:schemeClr val="bg1"/>
                              </a:solidFill>
                              <a:latin typeface="Cambria Math" panose="02040503050406030204" pitchFamily="18" charset="0"/>
                            </a:rPr>
                          </m:ctrlPr>
                        </m:dPr>
                        <m:e>
                          <m:r>
                            <a:rPr lang="en-US" i="1">
                              <a:solidFill>
                                <a:schemeClr val="bg1"/>
                              </a:solidFill>
                              <a:latin typeface="Cambria Math" panose="02040503050406030204" pitchFamily="18" charset="0"/>
                            </a:rPr>
                            <m:t>𝑎𝑝𝑝𝑙𝑒</m:t>
                          </m:r>
                          <m:r>
                            <a:rPr lang="en-US" i="1">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𝐵</m:t>
                          </m:r>
                        </m:e>
                      </m:d>
                      <m:r>
                        <a:rPr lang="en-US" i="1">
                          <a:solidFill>
                            <a:schemeClr val="bg1"/>
                          </a:solidFill>
                          <a:latin typeface="Cambria Math" panose="02040503050406030204" pitchFamily="18" charset="0"/>
                        </a:rPr>
                        <m:t>=</m:t>
                      </m:r>
                      <m:f>
                        <m:fPr>
                          <m:ctrlPr>
                            <a:rPr lang="en-US" i="1">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3</m:t>
                          </m:r>
                        </m:num>
                        <m:den>
                          <m:r>
                            <a:rPr lang="en-US" i="1">
                              <a:solidFill>
                                <a:schemeClr val="bg1"/>
                              </a:solidFill>
                              <a:latin typeface="Cambria Math" panose="02040503050406030204" pitchFamily="18" charset="0"/>
                            </a:rPr>
                            <m:t>1</m:t>
                          </m:r>
                          <m:r>
                            <a:rPr lang="en-US" b="0" i="1" smtClean="0">
                              <a:solidFill>
                                <a:schemeClr val="bg1"/>
                              </a:solidFill>
                              <a:latin typeface="Cambria Math" panose="02040503050406030204" pitchFamily="18" charset="0"/>
                            </a:rPr>
                            <m:t>2</m:t>
                          </m:r>
                        </m:den>
                      </m:f>
                      <m:r>
                        <a:rPr lang="en-US" i="1">
                          <a:solidFill>
                            <a:schemeClr val="bg1"/>
                          </a:solidFill>
                          <a:latin typeface="Cambria Math" panose="02040503050406030204" pitchFamily="18" charset="0"/>
                        </a:rPr>
                        <m:t>=0.</m:t>
                      </m:r>
                      <m:r>
                        <a:rPr lang="en-US" b="0" i="1" smtClean="0">
                          <a:solidFill>
                            <a:schemeClr val="bg1"/>
                          </a:solidFill>
                          <a:latin typeface="Cambria Math" panose="02040503050406030204" pitchFamily="18" charset="0"/>
                        </a:rPr>
                        <m:t>2</m:t>
                      </m:r>
                      <m:r>
                        <a:rPr lang="en-US" i="1">
                          <a:solidFill>
                            <a:schemeClr val="bg1"/>
                          </a:solidFill>
                          <a:latin typeface="Cambria Math" panose="02040503050406030204" pitchFamily="18" charset="0"/>
                        </a:rPr>
                        <m:t>5</m:t>
                      </m:r>
                    </m:oMath>
                  </m:oMathPara>
                </a14:m>
                <a:endParaRPr lang="en-BE" dirty="0">
                  <a:solidFill>
                    <a:schemeClr val="bg1"/>
                  </a:solidFill>
                </a:endParaRPr>
              </a:p>
              <a:p>
                <a:pPr marL="0" indent="0" algn="just">
                  <a:buNone/>
                </a:pPr>
                <a:endParaRPr lang="en-BE" dirty="0"/>
              </a:p>
            </p:txBody>
          </p:sp>
        </mc:Choice>
        <mc:Fallback xmlns="">
          <p:sp>
            <p:nvSpPr>
              <p:cNvPr id="3" name="Content Placeholder 2">
                <a:extLst>
                  <a:ext uri="{FF2B5EF4-FFF2-40B4-BE49-F238E27FC236}">
                    <a16:creationId xmlns:a16="http://schemas.microsoft.com/office/drawing/2014/main" id="{B00B4A89-201B-4782-9648-6F6F5502F3ED}"/>
                  </a:ext>
                </a:extLst>
              </p:cNvPr>
              <p:cNvSpPr>
                <a:spLocks noGrp="1" noRot="1" noChangeAspect="1" noMove="1" noResize="1" noEditPoints="1" noAdjustHandles="1" noChangeArrowheads="1" noChangeShapeType="1" noTextEdit="1"/>
              </p:cNvSpPr>
              <p:nvPr>
                <p:ph idx="1"/>
              </p:nvPr>
            </p:nvSpPr>
            <p:spPr>
              <a:xfrm>
                <a:off x="587141" y="1443789"/>
                <a:ext cx="11261557" cy="4995512"/>
              </a:xfrm>
              <a:blipFill>
                <a:blip r:embed="rId2"/>
                <a:stretch>
                  <a:fillRect l="-974"/>
                </a:stretch>
              </a:blipFill>
            </p:spPr>
            <p:txBody>
              <a:bodyPr/>
              <a:lstStyle/>
              <a:p>
                <a:r>
                  <a:rPr lang="en-BE">
                    <a:noFill/>
                  </a:rPr>
                  <a:t> </a:t>
                </a:r>
              </a:p>
            </p:txBody>
          </p:sp>
        </mc:Fallback>
      </mc:AlternateContent>
      <p:sp>
        <p:nvSpPr>
          <p:cNvPr id="4" name="Footer Placeholder 3">
            <a:extLst>
              <a:ext uri="{FF2B5EF4-FFF2-40B4-BE49-F238E27FC236}">
                <a16:creationId xmlns:a16="http://schemas.microsoft.com/office/drawing/2014/main" id="{2B955210-6E1C-4F53-9E00-90F5D3180AE9}"/>
              </a:ext>
            </a:extLst>
          </p:cNvPr>
          <p:cNvSpPr>
            <a:spLocks noGrp="1"/>
          </p:cNvSpPr>
          <p:nvPr>
            <p:ph type="ftr" sz="quarter" idx="11"/>
          </p:nvPr>
        </p:nvSpPr>
        <p:spPr/>
        <p:txBody>
          <a:bodyPr/>
          <a:lstStyle/>
          <a:p>
            <a:r>
              <a:rPr lang="en-US"/>
              <a:t>Elementary Combinatorics and Probability - March 2021</a:t>
            </a:r>
            <a:endParaRPr lang="en-BE"/>
          </a:p>
        </p:txBody>
      </p:sp>
      <p:sp>
        <p:nvSpPr>
          <p:cNvPr id="5" name="Slide Number Placeholder 4">
            <a:extLst>
              <a:ext uri="{FF2B5EF4-FFF2-40B4-BE49-F238E27FC236}">
                <a16:creationId xmlns:a16="http://schemas.microsoft.com/office/drawing/2014/main" id="{DD3B8377-99E3-4482-A8C2-9599A698DF1E}"/>
              </a:ext>
            </a:extLst>
          </p:cNvPr>
          <p:cNvSpPr>
            <a:spLocks noGrp="1"/>
          </p:cNvSpPr>
          <p:nvPr>
            <p:ph type="sldNum" sz="quarter" idx="12"/>
          </p:nvPr>
        </p:nvSpPr>
        <p:spPr/>
        <p:txBody>
          <a:bodyPr/>
          <a:lstStyle/>
          <a:p>
            <a:fld id="{08CF7B41-8972-4B54-B2ED-1FFF63F18177}" type="slidenum">
              <a:rPr lang="en-BE" smtClean="0"/>
              <a:t>37</a:t>
            </a:fld>
            <a:endParaRPr lang="en-BE"/>
          </a:p>
        </p:txBody>
      </p:sp>
      <p:grpSp>
        <p:nvGrpSpPr>
          <p:cNvPr id="32" name="Group 31">
            <a:extLst>
              <a:ext uri="{FF2B5EF4-FFF2-40B4-BE49-F238E27FC236}">
                <a16:creationId xmlns:a16="http://schemas.microsoft.com/office/drawing/2014/main" id="{81ACB355-2AA3-455C-B91A-403012F8F552}"/>
              </a:ext>
            </a:extLst>
          </p:cNvPr>
          <p:cNvGrpSpPr/>
          <p:nvPr/>
        </p:nvGrpSpPr>
        <p:grpSpPr>
          <a:xfrm>
            <a:off x="2493745" y="1341589"/>
            <a:ext cx="7488455" cy="3089709"/>
            <a:chOff x="2407118" y="2367814"/>
            <a:chExt cx="7488455" cy="3089709"/>
          </a:xfrm>
        </p:grpSpPr>
        <p:grpSp>
          <p:nvGrpSpPr>
            <p:cNvPr id="33" name="Group 32">
              <a:extLst>
                <a:ext uri="{FF2B5EF4-FFF2-40B4-BE49-F238E27FC236}">
                  <a16:creationId xmlns:a16="http://schemas.microsoft.com/office/drawing/2014/main" id="{BCCD956F-1DC8-4419-8D56-D145099616E7}"/>
                </a:ext>
              </a:extLst>
            </p:cNvPr>
            <p:cNvGrpSpPr/>
            <p:nvPr/>
          </p:nvGrpSpPr>
          <p:grpSpPr>
            <a:xfrm>
              <a:off x="2407118" y="2367814"/>
              <a:ext cx="3089709" cy="3089709"/>
              <a:chOff x="2407118" y="2367814"/>
              <a:chExt cx="3089709" cy="3089709"/>
            </a:xfrm>
          </p:grpSpPr>
          <p:sp>
            <p:nvSpPr>
              <p:cNvPr id="50" name="Rectangle 49">
                <a:extLst>
                  <a:ext uri="{FF2B5EF4-FFF2-40B4-BE49-F238E27FC236}">
                    <a16:creationId xmlns:a16="http://schemas.microsoft.com/office/drawing/2014/main" id="{0586C2E7-FED9-4D63-843C-94B3EB5F9EC7}"/>
                  </a:ext>
                </a:extLst>
              </p:cNvPr>
              <p:cNvSpPr/>
              <p:nvPr/>
            </p:nvSpPr>
            <p:spPr>
              <a:xfrm>
                <a:off x="2407118" y="2367814"/>
                <a:ext cx="3089709" cy="3089709"/>
              </a:xfrm>
              <a:prstGeom prst="rect">
                <a:avLst/>
              </a:prstGeom>
              <a:ln w="28575"/>
            </p:spPr>
            <p:style>
              <a:lnRef idx="2">
                <a:schemeClr val="accent2"/>
              </a:lnRef>
              <a:fillRef idx="1">
                <a:schemeClr val="lt1"/>
              </a:fillRef>
              <a:effectRef idx="0">
                <a:schemeClr val="accent2"/>
              </a:effectRef>
              <a:fontRef idx="minor">
                <a:schemeClr val="dk1"/>
              </a:fontRef>
            </p:style>
            <p:txBody>
              <a:bodyPr rtlCol="0" anchor="ctr"/>
              <a:lstStyle/>
              <a:p>
                <a:pPr algn="ctr"/>
                <a:endParaRPr lang="en-BE"/>
              </a:p>
            </p:txBody>
          </p:sp>
          <p:pic>
            <p:nvPicPr>
              <p:cNvPr id="51" name="Picture 50" descr="Background pattern&#10;&#10;Description automatically generated">
                <a:extLst>
                  <a:ext uri="{FF2B5EF4-FFF2-40B4-BE49-F238E27FC236}">
                    <a16:creationId xmlns:a16="http://schemas.microsoft.com/office/drawing/2014/main" id="{7A75748E-9EE1-42E7-9898-82FA4BFFDA10}"/>
                  </a:ext>
                </a:extLst>
              </p:cNvPr>
              <p:cNvPicPr>
                <a:picLocks noChangeAspect="1"/>
              </p:cNvPicPr>
              <p:nvPr/>
            </p:nvPicPr>
            <p:blipFill rotWithShape="1">
              <a:blip r:embed="rId3">
                <a:extLst>
                  <a:ext uri="{28A0092B-C50C-407E-A947-70E740481C1C}">
                    <a14:useLocalDpi xmlns:a14="http://schemas.microsoft.com/office/drawing/2010/main" val="0"/>
                  </a:ext>
                </a:extLst>
              </a:blip>
              <a:srcRect l="3522" t="1792" r="75830" b="70975"/>
              <a:stretch/>
            </p:blipFill>
            <p:spPr>
              <a:xfrm>
                <a:off x="2738461" y="2464067"/>
                <a:ext cx="586752" cy="683393"/>
              </a:xfrm>
              <a:prstGeom prst="rect">
                <a:avLst/>
              </a:prstGeom>
            </p:spPr>
          </p:pic>
          <p:pic>
            <p:nvPicPr>
              <p:cNvPr id="52" name="Picture 51" descr="Background pattern&#10;&#10;Description automatically generated">
                <a:extLst>
                  <a:ext uri="{FF2B5EF4-FFF2-40B4-BE49-F238E27FC236}">
                    <a16:creationId xmlns:a16="http://schemas.microsoft.com/office/drawing/2014/main" id="{8177E3B4-63B3-48CD-8E6B-A3710574536C}"/>
                  </a:ext>
                </a:extLst>
              </p:cNvPr>
              <p:cNvPicPr>
                <a:picLocks noChangeAspect="1"/>
              </p:cNvPicPr>
              <p:nvPr/>
            </p:nvPicPr>
            <p:blipFill rotWithShape="1">
              <a:blip r:embed="rId3">
                <a:extLst>
                  <a:ext uri="{28A0092B-C50C-407E-A947-70E740481C1C}">
                    <a14:useLocalDpi xmlns:a14="http://schemas.microsoft.com/office/drawing/2010/main" val="0"/>
                  </a:ext>
                </a:extLst>
              </a:blip>
              <a:srcRect l="74939" t="36727" r="2956" b="36865"/>
              <a:stretch/>
            </p:blipFill>
            <p:spPr>
              <a:xfrm>
                <a:off x="4726199" y="2516370"/>
                <a:ext cx="548640" cy="578785"/>
              </a:xfrm>
              <a:prstGeom prst="rect">
                <a:avLst/>
              </a:prstGeom>
            </p:spPr>
          </p:pic>
          <p:pic>
            <p:nvPicPr>
              <p:cNvPr id="53" name="Picture 52" descr="Background pattern&#10;&#10;Description automatically generated">
                <a:extLst>
                  <a:ext uri="{FF2B5EF4-FFF2-40B4-BE49-F238E27FC236}">
                    <a16:creationId xmlns:a16="http://schemas.microsoft.com/office/drawing/2014/main" id="{2B541849-5C83-40E2-89B1-764031821C64}"/>
                  </a:ext>
                </a:extLst>
              </p:cNvPr>
              <p:cNvPicPr>
                <a:picLocks noChangeAspect="1"/>
              </p:cNvPicPr>
              <p:nvPr/>
            </p:nvPicPr>
            <p:blipFill rotWithShape="1">
              <a:blip r:embed="rId3">
                <a:extLst>
                  <a:ext uri="{28A0092B-C50C-407E-A947-70E740481C1C}">
                    <a14:useLocalDpi xmlns:a14="http://schemas.microsoft.com/office/drawing/2010/main" val="0"/>
                  </a:ext>
                </a:extLst>
              </a:blip>
              <a:srcRect l="3522" t="1792" r="75830" b="70975"/>
              <a:stretch/>
            </p:blipFill>
            <p:spPr>
              <a:xfrm>
                <a:off x="2445085" y="3475990"/>
                <a:ext cx="586752" cy="683393"/>
              </a:xfrm>
              <a:prstGeom prst="rect">
                <a:avLst/>
              </a:prstGeom>
            </p:spPr>
          </p:pic>
          <p:pic>
            <p:nvPicPr>
              <p:cNvPr id="54" name="Picture 53" descr="Background pattern&#10;&#10;Description automatically generated">
                <a:extLst>
                  <a:ext uri="{FF2B5EF4-FFF2-40B4-BE49-F238E27FC236}">
                    <a16:creationId xmlns:a16="http://schemas.microsoft.com/office/drawing/2014/main" id="{FF6BFC77-A0B5-45FF-8846-81C6E9860A4D}"/>
                  </a:ext>
                </a:extLst>
              </p:cNvPr>
              <p:cNvPicPr>
                <a:picLocks noChangeAspect="1"/>
              </p:cNvPicPr>
              <p:nvPr/>
            </p:nvPicPr>
            <p:blipFill rotWithShape="1">
              <a:blip r:embed="rId3">
                <a:extLst>
                  <a:ext uri="{28A0092B-C50C-407E-A947-70E740481C1C}">
                    <a14:useLocalDpi xmlns:a14="http://schemas.microsoft.com/office/drawing/2010/main" val="0"/>
                  </a:ext>
                </a:extLst>
              </a:blip>
              <a:srcRect l="3522" t="1792" r="75830" b="70975"/>
              <a:stretch/>
            </p:blipFill>
            <p:spPr>
              <a:xfrm>
                <a:off x="3177528" y="3265369"/>
                <a:ext cx="586752" cy="683393"/>
              </a:xfrm>
              <a:prstGeom prst="rect">
                <a:avLst/>
              </a:prstGeom>
            </p:spPr>
          </p:pic>
          <p:pic>
            <p:nvPicPr>
              <p:cNvPr id="55" name="Picture 54" descr="Background pattern&#10;&#10;Description automatically generated">
                <a:extLst>
                  <a:ext uri="{FF2B5EF4-FFF2-40B4-BE49-F238E27FC236}">
                    <a16:creationId xmlns:a16="http://schemas.microsoft.com/office/drawing/2014/main" id="{8CA81FBB-7A97-4756-BFA2-E2EBDEB48B00}"/>
                  </a:ext>
                </a:extLst>
              </p:cNvPr>
              <p:cNvPicPr>
                <a:picLocks noChangeAspect="1"/>
              </p:cNvPicPr>
              <p:nvPr/>
            </p:nvPicPr>
            <p:blipFill rotWithShape="1">
              <a:blip r:embed="rId3">
                <a:extLst>
                  <a:ext uri="{28A0092B-C50C-407E-A947-70E740481C1C}">
                    <a14:useLocalDpi xmlns:a14="http://schemas.microsoft.com/office/drawing/2010/main" val="0"/>
                  </a:ext>
                </a:extLst>
              </a:blip>
              <a:srcRect l="3522" t="1792" r="75830" b="70975"/>
              <a:stretch/>
            </p:blipFill>
            <p:spPr>
              <a:xfrm>
                <a:off x="2884152" y="4277292"/>
                <a:ext cx="586752" cy="683393"/>
              </a:xfrm>
              <a:prstGeom prst="rect">
                <a:avLst/>
              </a:prstGeom>
            </p:spPr>
          </p:pic>
          <p:pic>
            <p:nvPicPr>
              <p:cNvPr id="56" name="Picture 55" descr="Background pattern&#10;&#10;Description automatically generated">
                <a:extLst>
                  <a:ext uri="{FF2B5EF4-FFF2-40B4-BE49-F238E27FC236}">
                    <a16:creationId xmlns:a16="http://schemas.microsoft.com/office/drawing/2014/main" id="{EF6BD32E-627F-4BAE-8BDA-FA4BDC96ACF3}"/>
                  </a:ext>
                </a:extLst>
              </p:cNvPr>
              <p:cNvPicPr>
                <a:picLocks noChangeAspect="1"/>
              </p:cNvPicPr>
              <p:nvPr/>
            </p:nvPicPr>
            <p:blipFill rotWithShape="1">
              <a:blip r:embed="rId3">
                <a:extLst>
                  <a:ext uri="{28A0092B-C50C-407E-A947-70E740481C1C}">
                    <a14:useLocalDpi xmlns:a14="http://schemas.microsoft.com/office/drawing/2010/main" val="0"/>
                  </a:ext>
                </a:extLst>
              </a:blip>
              <a:srcRect l="3522" t="1792" r="75830" b="70975"/>
              <a:stretch/>
            </p:blipFill>
            <p:spPr>
              <a:xfrm>
                <a:off x="3538670" y="4721188"/>
                <a:ext cx="586752" cy="683393"/>
              </a:xfrm>
              <a:prstGeom prst="rect">
                <a:avLst/>
              </a:prstGeom>
            </p:spPr>
          </p:pic>
          <p:pic>
            <p:nvPicPr>
              <p:cNvPr id="57" name="Picture 56" descr="Background pattern&#10;&#10;Description automatically generated">
                <a:extLst>
                  <a:ext uri="{FF2B5EF4-FFF2-40B4-BE49-F238E27FC236}">
                    <a16:creationId xmlns:a16="http://schemas.microsoft.com/office/drawing/2014/main" id="{77372722-D66B-427D-80ED-5C8F470B0A9F}"/>
                  </a:ext>
                </a:extLst>
              </p:cNvPr>
              <p:cNvPicPr>
                <a:picLocks noChangeAspect="1"/>
              </p:cNvPicPr>
              <p:nvPr/>
            </p:nvPicPr>
            <p:blipFill rotWithShape="1">
              <a:blip r:embed="rId3">
                <a:extLst>
                  <a:ext uri="{28A0092B-C50C-407E-A947-70E740481C1C}">
                    <a14:useLocalDpi xmlns:a14="http://schemas.microsoft.com/office/drawing/2010/main" val="0"/>
                  </a:ext>
                </a:extLst>
              </a:blip>
              <a:srcRect l="74939" t="36727" r="2956" b="36865"/>
              <a:stretch/>
            </p:blipFill>
            <p:spPr>
              <a:xfrm>
                <a:off x="4100362" y="3317672"/>
                <a:ext cx="548640" cy="578785"/>
              </a:xfrm>
              <a:prstGeom prst="rect">
                <a:avLst/>
              </a:prstGeom>
            </p:spPr>
          </p:pic>
          <p:pic>
            <p:nvPicPr>
              <p:cNvPr id="58" name="Picture 57" descr="Background pattern&#10;&#10;Description automatically generated">
                <a:extLst>
                  <a:ext uri="{FF2B5EF4-FFF2-40B4-BE49-F238E27FC236}">
                    <a16:creationId xmlns:a16="http://schemas.microsoft.com/office/drawing/2014/main" id="{684A32A9-A5DB-458D-98FC-683E312290DA}"/>
                  </a:ext>
                </a:extLst>
              </p:cNvPr>
              <p:cNvPicPr>
                <a:picLocks noChangeAspect="1"/>
              </p:cNvPicPr>
              <p:nvPr/>
            </p:nvPicPr>
            <p:blipFill rotWithShape="1">
              <a:blip r:embed="rId3">
                <a:extLst>
                  <a:ext uri="{28A0092B-C50C-407E-A947-70E740481C1C}">
                    <a14:useLocalDpi xmlns:a14="http://schemas.microsoft.com/office/drawing/2010/main" val="0"/>
                  </a:ext>
                </a:extLst>
              </a:blip>
              <a:srcRect l="74939" t="36727" r="2956" b="36865"/>
              <a:stretch/>
            </p:blipFill>
            <p:spPr>
              <a:xfrm>
                <a:off x="4837193" y="3341101"/>
                <a:ext cx="548640" cy="578785"/>
              </a:xfrm>
              <a:prstGeom prst="rect">
                <a:avLst/>
              </a:prstGeom>
            </p:spPr>
          </p:pic>
          <p:pic>
            <p:nvPicPr>
              <p:cNvPr id="59" name="Picture 58" descr="Background pattern&#10;&#10;Description automatically generated">
                <a:extLst>
                  <a:ext uri="{FF2B5EF4-FFF2-40B4-BE49-F238E27FC236}">
                    <a16:creationId xmlns:a16="http://schemas.microsoft.com/office/drawing/2014/main" id="{F04552B2-921B-435C-818B-EF496AC5C4FD}"/>
                  </a:ext>
                </a:extLst>
              </p:cNvPr>
              <p:cNvPicPr>
                <a:picLocks noChangeAspect="1"/>
              </p:cNvPicPr>
              <p:nvPr/>
            </p:nvPicPr>
            <p:blipFill rotWithShape="1">
              <a:blip r:embed="rId3">
                <a:extLst>
                  <a:ext uri="{28A0092B-C50C-407E-A947-70E740481C1C}">
                    <a14:useLocalDpi xmlns:a14="http://schemas.microsoft.com/office/drawing/2010/main" val="0"/>
                  </a:ext>
                </a:extLst>
              </a:blip>
              <a:srcRect l="74939" t="36727" r="2956" b="36865"/>
              <a:stretch/>
            </p:blipFill>
            <p:spPr>
              <a:xfrm>
                <a:off x="4451879" y="4040203"/>
                <a:ext cx="548640" cy="578785"/>
              </a:xfrm>
              <a:prstGeom prst="rect">
                <a:avLst/>
              </a:prstGeom>
            </p:spPr>
          </p:pic>
          <p:pic>
            <p:nvPicPr>
              <p:cNvPr id="60" name="Picture 59" descr="Background pattern&#10;&#10;Description automatically generated">
                <a:extLst>
                  <a:ext uri="{FF2B5EF4-FFF2-40B4-BE49-F238E27FC236}">
                    <a16:creationId xmlns:a16="http://schemas.microsoft.com/office/drawing/2014/main" id="{F08DEC88-FBA7-4096-B2D6-96957E4047A5}"/>
                  </a:ext>
                </a:extLst>
              </p:cNvPr>
              <p:cNvPicPr>
                <a:picLocks noChangeAspect="1"/>
              </p:cNvPicPr>
              <p:nvPr/>
            </p:nvPicPr>
            <p:blipFill rotWithShape="1">
              <a:blip r:embed="rId3">
                <a:extLst>
                  <a:ext uri="{28A0092B-C50C-407E-A947-70E740481C1C}">
                    <a14:useLocalDpi xmlns:a14="http://schemas.microsoft.com/office/drawing/2010/main" val="0"/>
                  </a:ext>
                </a:extLst>
              </a:blip>
              <a:srcRect l="74939" t="36727" r="2956" b="36865"/>
              <a:stretch/>
            </p:blipFill>
            <p:spPr>
              <a:xfrm>
                <a:off x="4774109" y="4818713"/>
                <a:ext cx="548640" cy="578785"/>
              </a:xfrm>
              <a:prstGeom prst="rect">
                <a:avLst/>
              </a:prstGeom>
            </p:spPr>
          </p:pic>
        </p:grpSp>
        <p:grpSp>
          <p:nvGrpSpPr>
            <p:cNvPr id="34" name="Group 33">
              <a:extLst>
                <a:ext uri="{FF2B5EF4-FFF2-40B4-BE49-F238E27FC236}">
                  <a16:creationId xmlns:a16="http://schemas.microsoft.com/office/drawing/2014/main" id="{903A3A46-D69C-4E71-ACAD-7C082D3CCA26}"/>
                </a:ext>
              </a:extLst>
            </p:cNvPr>
            <p:cNvGrpSpPr/>
            <p:nvPr/>
          </p:nvGrpSpPr>
          <p:grpSpPr>
            <a:xfrm>
              <a:off x="6805864" y="2367814"/>
              <a:ext cx="3089709" cy="3089709"/>
              <a:chOff x="6805864" y="2367814"/>
              <a:chExt cx="3089709" cy="3089709"/>
            </a:xfrm>
          </p:grpSpPr>
          <p:sp>
            <p:nvSpPr>
              <p:cNvPr id="37" name="Rectangle 36">
                <a:extLst>
                  <a:ext uri="{FF2B5EF4-FFF2-40B4-BE49-F238E27FC236}">
                    <a16:creationId xmlns:a16="http://schemas.microsoft.com/office/drawing/2014/main" id="{35A4C7C8-6686-4C5E-A75B-71AF11D6C1D2}"/>
                  </a:ext>
                </a:extLst>
              </p:cNvPr>
              <p:cNvSpPr/>
              <p:nvPr/>
            </p:nvSpPr>
            <p:spPr>
              <a:xfrm>
                <a:off x="6805864" y="2367814"/>
                <a:ext cx="3089709" cy="3089709"/>
              </a:xfrm>
              <a:prstGeom prst="rect">
                <a:avLst/>
              </a:prstGeom>
              <a:ln w="28575"/>
            </p:spPr>
            <p:style>
              <a:lnRef idx="2">
                <a:schemeClr val="accent2"/>
              </a:lnRef>
              <a:fillRef idx="1">
                <a:schemeClr val="lt1"/>
              </a:fillRef>
              <a:effectRef idx="0">
                <a:schemeClr val="accent2"/>
              </a:effectRef>
              <a:fontRef idx="minor">
                <a:schemeClr val="dk1"/>
              </a:fontRef>
            </p:style>
            <p:txBody>
              <a:bodyPr rtlCol="0" anchor="ctr"/>
              <a:lstStyle/>
              <a:p>
                <a:pPr algn="ctr"/>
                <a:endParaRPr lang="en-BE"/>
              </a:p>
            </p:txBody>
          </p:sp>
          <p:pic>
            <p:nvPicPr>
              <p:cNvPr id="38" name="Picture 37" descr="Background pattern&#10;&#10;Description automatically generated">
                <a:extLst>
                  <a:ext uri="{FF2B5EF4-FFF2-40B4-BE49-F238E27FC236}">
                    <a16:creationId xmlns:a16="http://schemas.microsoft.com/office/drawing/2014/main" id="{B95DFE34-69EB-4928-B767-3016A4FDE7CE}"/>
                  </a:ext>
                </a:extLst>
              </p:cNvPr>
              <p:cNvPicPr>
                <a:picLocks noChangeAspect="1"/>
              </p:cNvPicPr>
              <p:nvPr/>
            </p:nvPicPr>
            <p:blipFill rotWithShape="1">
              <a:blip r:embed="rId3">
                <a:extLst>
                  <a:ext uri="{28A0092B-C50C-407E-A947-70E740481C1C}">
                    <a14:useLocalDpi xmlns:a14="http://schemas.microsoft.com/office/drawing/2010/main" val="0"/>
                  </a:ext>
                </a:extLst>
              </a:blip>
              <a:srcRect l="34879" t="1243" r="36720" b="70424"/>
              <a:stretch/>
            </p:blipFill>
            <p:spPr>
              <a:xfrm>
                <a:off x="7486630" y="4607522"/>
                <a:ext cx="904753" cy="797059"/>
              </a:xfrm>
              <a:prstGeom prst="rect">
                <a:avLst/>
              </a:prstGeom>
            </p:spPr>
          </p:pic>
          <p:pic>
            <p:nvPicPr>
              <p:cNvPr id="39" name="Picture 38" descr="Background pattern&#10;&#10;Description automatically generated">
                <a:extLst>
                  <a:ext uri="{FF2B5EF4-FFF2-40B4-BE49-F238E27FC236}">
                    <a16:creationId xmlns:a16="http://schemas.microsoft.com/office/drawing/2014/main" id="{0291E08E-0C37-470C-9E47-366275106AB7}"/>
                  </a:ext>
                </a:extLst>
              </p:cNvPr>
              <p:cNvPicPr>
                <a:picLocks noChangeAspect="1"/>
              </p:cNvPicPr>
              <p:nvPr/>
            </p:nvPicPr>
            <p:blipFill rotWithShape="1">
              <a:blip r:embed="rId3">
                <a:extLst>
                  <a:ext uri="{28A0092B-C50C-407E-A947-70E740481C1C}">
                    <a14:useLocalDpi xmlns:a14="http://schemas.microsoft.com/office/drawing/2010/main" val="0"/>
                  </a:ext>
                </a:extLst>
              </a:blip>
              <a:srcRect l="3522" t="1792" r="75830" b="70975"/>
              <a:stretch/>
            </p:blipFill>
            <p:spPr>
              <a:xfrm>
                <a:off x="7231854" y="2445948"/>
                <a:ext cx="586752" cy="683393"/>
              </a:xfrm>
              <a:prstGeom prst="rect">
                <a:avLst/>
              </a:prstGeom>
            </p:spPr>
          </p:pic>
          <p:pic>
            <p:nvPicPr>
              <p:cNvPr id="40" name="Picture 39" descr="Background pattern&#10;&#10;Description automatically generated">
                <a:extLst>
                  <a:ext uri="{FF2B5EF4-FFF2-40B4-BE49-F238E27FC236}">
                    <a16:creationId xmlns:a16="http://schemas.microsoft.com/office/drawing/2014/main" id="{B8B12FDC-A3A6-4C0D-9519-9F5A735BB336}"/>
                  </a:ext>
                </a:extLst>
              </p:cNvPr>
              <p:cNvPicPr>
                <a:picLocks noChangeAspect="1"/>
              </p:cNvPicPr>
              <p:nvPr/>
            </p:nvPicPr>
            <p:blipFill rotWithShape="1">
              <a:blip r:embed="rId3">
                <a:extLst>
                  <a:ext uri="{28A0092B-C50C-407E-A947-70E740481C1C}">
                    <a14:useLocalDpi xmlns:a14="http://schemas.microsoft.com/office/drawing/2010/main" val="0"/>
                  </a:ext>
                </a:extLst>
              </a:blip>
              <a:srcRect l="3522" t="1792" r="75830" b="70975"/>
              <a:stretch/>
            </p:blipFill>
            <p:spPr>
              <a:xfrm>
                <a:off x="6938478" y="3457871"/>
                <a:ext cx="586752" cy="683393"/>
              </a:xfrm>
              <a:prstGeom prst="rect">
                <a:avLst/>
              </a:prstGeom>
            </p:spPr>
          </p:pic>
          <p:pic>
            <p:nvPicPr>
              <p:cNvPr id="41" name="Picture 40" descr="Background pattern&#10;&#10;Description automatically generated">
                <a:extLst>
                  <a:ext uri="{FF2B5EF4-FFF2-40B4-BE49-F238E27FC236}">
                    <a16:creationId xmlns:a16="http://schemas.microsoft.com/office/drawing/2014/main" id="{F9BA1C1B-ACFC-434D-8468-AB5A6F3DBBA1}"/>
                  </a:ext>
                </a:extLst>
              </p:cNvPr>
              <p:cNvPicPr>
                <a:picLocks noChangeAspect="1"/>
              </p:cNvPicPr>
              <p:nvPr/>
            </p:nvPicPr>
            <p:blipFill rotWithShape="1">
              <a:blip r:embed="rId3">
                <a:extLst>
                  <a:ext uri="{28A0092B-C50C-407E-A947-70E740481C1C}">
                    <a14:useLocalDpi xmlns:a14="http://schemas.microsoft.com/office/drawing/2010/main" val="0"/>
                  </a:ext>
                </a:extLst>
              </a:blip>
              <a:srcRect l="3522" t="1792" r="75830" b="70975"/>
              <a:stretch/>
            </p:blipFill>
            <p:spPr>
              <a:xfrm>
                <a:off x="7670921" y="3247250"/>
                <a:ext cx="586752" cy="683393"/>
              </a:xfrm>
              <a:prstGeom prst="rect">
                <a:avLst/>
              </a:prstGeom>
            </p:spPr>
          </p:pic>
          <p:pic>
            <p:nvPicPr>
              <p:cNvPr id="42" name="Picture 41" descr="Background pattern&#10;&#10;Description automatically generated">
                <a:extLst>
                  <a:ext uri="{FF2B5EF4-FFF2-40B4-BE49-F238E27FC236}">
                    <a16:creationId xmlns:a16="http://schemas.microsoft.com/office/drawing/2014/main" id="{32E3F93C-1D9F-4982-880A-F7234F3E5F1C}"/>
                  </a:ext>
                </a:extLst>
              </p:cNvPr>
              <p:cNvPicPr>
                <a:picLocks noChangeAspect="1"/>
              </p:cNvPicPr>
              <p:nvPr/>
            </p:nvPicPr>
            <p:blipFill rotWithShape="1">
              <a:blip r:embed="rId3">
                <a:extLst>
                  <a:ext uri="{28A0092B-C50C-407E-A947-70E740481C1C}">
                    <a14:useLocalDpi xmlns:a14="http://schemas.microsoft.com/office/drawing/2010/main" val="0"/>
                  </a:ext>
                </a:extLst>
              </a:blip>
              <a:srcRect l="74939" t="36727" r="2956" b="36865"/>
              <a:stretch/>
            </p:blipFill>
            <p:spPr>
              <a:xfrm>
                <a:off x="9087281" y="2496488"/>
                <a:ext cx="548640" cy="578785"/>
              </a:xfrm>
              <a:prstGeom prst="rect">
                <a:avLst/>
              </a:prstGeom>
            </p:spPr>
          </p:pic>
          <p:pic>
            <p:nvPicPr>
              <p:cNvPr id="43" name="Picture 42" descr="Background pattern&#10;&#10;Description automatically generated">
                <a:extLst>
                  <a:ext uri="{FF2B5EF4-FFF2-40B4-BE49-F238E27FC236}">
                    <a16:creationId xmlns:a16="http://schemas.microsoft.com/office/drawing/2014/main" id="{6005C1A8-8ABF-45AB-A93B-1CF80E48D38A}"/>
                  </a:ext>
                </a:extLst>
              </p:cNvPr>
              <p:cNvPicPr>
                <a:picLocks noChangeAspect="1"/>
              </p:cNvPicPr>
              <p:nvPr/>
            </p:nvPicPr>
            <p:blipFill rotWithShape="1">
              <a:blip r:embed="rId3">
                <a:extLst>
                  <a:ext uri="{28A0092B-C50C-407E-A947-70E740481C1C}">
                    <a14:useLocalDpi xmlns:a14="http://schemas.microsoft.com/office/drawing/2010/main" val="0"/>
                  </a:ext>
                </a:extLst>
              </a:blip>
              <a:srcRect l="74939" t="36727" r="2956" b="36865"/>
              <a:stretch/>
            </p:blipFill>
            <p:spPr>
              <a:xfrm>
                <a:off x="8463314" y="3621997"/>
                <a:ext cx="548640" cy="578785"/>
              </a:xfrm>
              <a:prstGeom prst="rect">
                <a:avLst/>
              </a:prstGeom>
            </p:spPr>
          </p:pic>
          <p:pic>
            <p:nvPicPr>
              <p:cNvPr id="44" name="Picture 43" descr="Background pattern&#10;&#10;Description automatically generated">
                <a:extLst>
                  <a:ext uri="{FF2B5EF4-FFF2-40B4-BE49-F238E27FC236}">
                    <a16:creationId xmlns:a16="http://schemas.microsoft.com/office/drawing/2014/main" id="{8F43EEBB-77EC-4AC7-A0AC-3BE510ED929C}"/>
                  </a:ext>
                </a:extLst>
              </p:cNvPr>
              <p:cNvPicPr>
                <a:picLocks noChangeAspect="1"/>
              </p:cNvPicPr>
              <p:nvPr/>
            </p:nvPicPr>
            <p:blipFill rotWithShape="1">
              <a:blip r:embed="rId3">
                <a:extLst>
                  <a:ext uri="{28A0092B-C50C-407E-A947-70E740481C1C}">
                    <a14:useLocalDpi xmlns:a14="http://schemas.microsoft.com/office/drawing/2010/main" val="0"/>
                  </a:ext>
                </a:extLst>
              </a:blip>
              <a:srcRect l="74939" t="36727" r="2956" b="36865"/>
              <a:stretch/>
            </p:blipFill>
            <p:spPr>
              <a:xfrm>
                <a:off x="9198275" y="3321219"/>
                <a:ext cx="548640" cy="578785"/>
              </a:xfrm>
              <a:prstGeom prst="rect">
                <a:avLst/>
              </a:prstGeom>
            </p:spPr>
          </p:pic>
          <p:pic>
            <p:nvPicPr>
              <p:cNvPr id="45" name="Picture 44" descr="Background pattern&#10;&#10;Description automatically generated">
                <a:extLst>
                  <a:ext uri="{FF2B5EF4-FFF2-40B4-BE49-F238E27FC236}">
                    <a16:creationId xmlns:a16="http://schemas.microsoft.com/office/drawing/2014/main" id="{39455F6E-ED0B-4491-8D51-3B3B928A572C}"/>
                  </a:ext>
                </a:extLst>
              </p:cNvPr>
              <p:cNvPicPr>
                <a:picLocks noChangeAspect="1"/>
              </p:cNvPicPr>
              <p:nvPr/>
            </p:nvPicPr>
            <p:blipFill rotWithShape="1">
              <a:blip r:embed="rId3">
                <a:extLst>
                  <a:ext uri="{28A0092B-C50C-407E-A947-70E740481C1C}">
                    <a14:useLocalDpi xmlns:a14="http://schemas.microsoft.com/office/drawing/2010/main" val="0"/>
                  </a:ext>
                </a:extLst>
              </a:blip>
              <a:srcRect l="74939" t="36727" r="2956" b="36865"/>
              <a:stretch/>
            </p:blipFill>
            <p:spPr>
              <a:xfrm>
                <a:off x="8544291" y="4484099"/>
                <a:ext cx="548640" cy="578785"/>
              </a:xfrm>
              <a:prstGeom prst="rect">
                <a:avLst/>
              </a:prstGeom>
            </p:spPr>
          </p:pic>
          <p:pic>
            <p:nvPicPr>
              <p:cNvPr id="46" name="Picture 45" descr="Background pattern&#10;&#10;Description automatically generated">
                <a:extLst>
                  <a:ext uri="{FF2B5EF4-FFF2-40B4-BE49-F238E27FC236}">
                    <a16:creationId xmlns:a16="http://schemas.microsoft.com/office/drawing/2014/main" id="{1264DBF0-AE92-4805-A7E3-CFD65F280910}"/>
                  </a:ext>
                </a:extLst>
              </p:cNvPr>
              <p:cNvPicPr>
                <a:picLocks noChangeAspect="1"/>
              </p:cNvPicPr>
              <p:nvPr/>
            </p:nvPicPr>
            <p:blipFill rotWithShape="1">
              <a:blip r:embed="rId3">
                <a:extLst>
                  <a:ext uri="{28A0092B-C50C-407E-A947-70E740481C1C}">
                    <a14:useLocalDpi xmlns:a14="http://schemas.microsoft.com/office/drawing/2010/main" val="0"/>
                  </a:ext>
                </a:extLst>
              </a:blip>
              <a:srcRect l="74939" t="36727" r="2956" b="36865"/>
              <a:stretch/>
            </p:blipFill>
            <p:spPr>
              <a:xfrm>
                <a:off x="8443994" y="2854394"/>
                <a:ext cx="548640" cy="578785"/>
              </a:xfrm>
              <a:prstGeom prst="rect">
                <a:avLst/>
              </a:prstGeom>
            </p:spPr>
          </p:pic>
          <p:pic>
            <p:nvPicPr>
              <p:cNvPr id="47" name="Picture 46" descr="Background pattern&#10;&#10;Description automatically generated">
                <a:extLst>
                  <a:ext uri="{FF2B5EF4-FFF2-40B4-BE49-F238E27FC236}">
                    <a16:creationId xmlns:a16="http://schemas.microsoft.com/office/drawing/2014/main" id="{50949F6D-C570-49B4-8127-EC80A9AF2D05}"/>
                  </a:ext>
                </a:extLst>
              </p:cNvPr>
              <p:cNvPicPr>
                <a:picLocks noChangeAspect="1"/>
              </p:cNvPicPr>
              <p:nvPr/>
            </p:nvPicPr>
            <p:blipFill rotWithShape="1">
              <a:blip r:embed="rId3">
                <a:extLst>
                  <a:ext uri="{28A0092B-C50C-407E-A947-70E740481C1C}">
                    <a14:useLocalDpi xmlns:a14="http://schemas.microsoft.com/office/drawing/2010/main" val="0"/>
                  </a:ext>
                </a:extLst>
              </a:blip>
              <a:srcRect l="74939" t="36727" r="2956" b="36865"/>
              <a:stretch/>
            </p:blipFill>
            <p:spPr>
              <a:xfrm>
                <a:off x="9234005" y="4028678"/>
                <a:ext cx="548640" cy="578785"/>
              </a:xfrm>
              <a:prstGeom prst="rect">
                <a:avLst/>
              </a:prstGeom>
            </p:spPr>
          </p:pic>
          <p:pic>
            <p:nvPicPr>
              <p:cNvPr id="48" name="Picture 47" descr="Background pattern&#10;&#10;Description automatically generated">
                <a:extLst>
                  <a:ext uri="{FF2B5EF4-FFF2-40B4-BE49-F238E27FC236}">
                    <a16:creationId xmlns:a16="http://schemas.microsoft.com/office/drawing/2014/main" id="{AA3C79B8-EBF0-4CA9-A1C5-58764502BE7B}"/>
                  </a:ext>
                </a:extLst>
              </p:cNvPr>
              <p:cNvPicPr>
                <a:picLocks noChangeAspect="1"/>
              </p:cNvPicPr>
              <p:nvPr/>
            </p:nvPicPr>
            <p:blipFill rotWithShape="1">
              <a:blip r:embed="rId3">
                <a:extLst>
                  <a:ext uri="{28A0092B-C50C-407E-A947-70E740481C1C}">
                    <a14:useLocalDpi xmlns:a14="http://schemas.microsoft.com/office/drawing/2010/main" val="0"/>
                  </a:ext>
                </a:extLst>
              </a:blip>
              <a:srcRect l="74939" t="36727" r="2956" b="36865"/>
              <a:stretch/>
            </p:blipFill>
            <p:spPr>
              <a:xfrm>
                <a:off x="9291975" y="4815172"/>
                <a:ext cx="548640" cy="578785"/>
              </a:xfrm>
              <a:prstGeom prst="rect">
                <a:avLst/>
              </a:prstGeom>
            </p:spPr>
          </p:pic>
          <p:pic>
            <p:nvPicPr>
              <p:cNvPr id="49" name="Picture 48" descr="Background pattern&#10;&#10;Description automatically generated">
                <a:extLst>
                  <a:ext uri="{FF2B5EF4-FFF2-40B4-BE49-F238E27FC236}">
                    <a16:creationId xmlns:a16="http://schemas.microsoft.com/office/drawing/2014/main" id="{A54F9E64-6D49-455E-A45E-60B87FF445EC}"/>
                  </a:ext>
                </a:extLst>
              </p:cNvPr>
              <p:cNvPicPr>
                <a:picLocks noChangeAspect="1"/>
              </p:cNvPicPr>
              <p:nvPr/>
            </p:nvPicPr>
            <p:blipFill rotWithShape="1">
              <a:blip r:embed="rId3">
                <a:extLst>
                  <a:ext uri="{28A0092B-C50C-407E-A947-70E740481C1C}">
                    <a14:useLocalDpi xmlns:a14="http://schemas.microsoft.com/office/drawing/2010/main" val="0"/>
                  </a:ext>
                </a:extLst>
              </a:blip>
              <a:srcRect l="34879" t="1243" r="36720" b="70424"/>
              <a:stretch/>
            </p:blipFill>
            <p:spPr>
              <a:xfrm>
                <a:off x="6948247" y="4203823"/>
                <a:ext cx="904753" cy="797059"/>
              </a:xfrm>
              <a:prstGeom prst="rect">
                <a:avLst/>
              </a:prstGeom>
            </p:spPr>
          </p:pic>
        </p:grpSp>
        <p:sp>
          <p:nvSpPr>
            <p:cNvPr id="35" name="TextBox 34">
              <a:extLst>
                <a:ext uri="{FF2B5EF4-FFF2-40B4-BE49-F238E27FC236}">
                  <a16:creationId xmlns:a16="http://schemas.microsoft.com/office/drawing/2014/main" id="{E47FC1FE-513A-4816-9DA0-6B0D3E6D24F0}"/>
                </a:ext>
              </a:extLst>
            </p:cNvPr>
            <p:cNvSpPr txBox="1"/>
            <p:nvPr/>
          </p:nvSpPr>
          <p:spPr>
            <a:xfrm>
              <a:off x="3504628" y="2490498"/>
              <a:ext cx="884722" cy="584775"/>
            </a:xfrm>
            <a:prstGeom prst="rect">
              <a:avLst/>
            </a:prstGeom>
            <a:noFill/>
          </p:spPr>
          <p:txBody>
            <a:bodyPr wrap="square" rtlCol="0">
              <a:spAutoFit/>
            </a:bodyPr>
            <a:lstStyle/>
            <a:p>
              <a:pPr algn="ctr"/>
              <a:r>
                <a:rPr lang="en-US" sz="3200" b="1" dirty="0">
                  <a:solidFill>
                    <a:srgbClr val="C00000"/>
                  </a:solidFill>
                </a:rPr>
                <a:t>A</a:t>
              </a:r>
              <a:endParaRPr lang="en-BE" b="1" dirty="0">
                <a:solidFill>
                  <a:srgbClr val="C00000"/>
                </a:solidFill>
              </a:endParaRPr>
            </a:p>
          </p:txBody>
        </p:sp>
        <p:sp>
          <p:nvSpPr>
            <p:cNvPr id="36" name="TextBox 35">
              <a:extLst>
                <a:ext uri="{FF2B5EF4-FFF2-40B4-BE49-F238E27FC236}">
                  <a16:creationId xmlns:a16="http://schemas.microsoft.com/office/drawing/2014/main" id="{5C8448AA-361A-4219-96AB-7C2B19AF7BC4}"/>
                </a:ext>
              </a:extLst>
            </p:cNvPr>
            <p:cNvSpPr txBox="1"/>
            <p:nvPr/>
          </p:nvSpPr>
          <p:spPr>
            <a:xfrm>
              <a:off x="7906986" y="2471252"/>
              <a:ext cx="884722" cy="584775"/>
            </a:xfrm>
            <a:prstGeom prst="rect">
              <a:avLst/>
            </a:prstGeom>
            <a:noFill/>
          </p:spPr>
          <p:txBody>
            <a:bodyPr wrap="square" rtlCol="0">
              <a:spAutoFit/>
            </a:bodyPr>
            <a:lstStyle/>
            <a:p>
              <a:pPr algn="ctr"/>
              <a:r>
                <a:rPr lang="en-US" sz="3200" b="1" dirty="0">
                  <a:solidFill>
                    <a:srgbClr val="C00000"/>
                  </a:solidFill>
                </a:rPr>
                <a:t>B</a:t>
              </a:r>
              <a:endParaRPr lang="en-BE" b="1" dirty="0">
                <a:solidFill>
                  <a:srgbClr val="C00000"/>
                </a:solidFill>
              </a:endParaRPr>
            </a:p>
          </p:txBody>
        </p:sp>
      </p:grpSp>
    </p:spTree>
    <p:extLst>
      <p:ext uri="{BB962C8B-B14F-4D97-AF65-F5344CB8AC3E}">
        <p14:creationId xmlns:p14="http://schemas.microsoft.com/office/powerpoint/2010/main" val="217882857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8F8ED2-04B7-4A12-B45C-B9511B2FFDAA}"/>
              </a:ext>
            </a:extLst>
          </p:cNvPr>
          <p:cNvSpPr>
            <a:spLocks noGrp="1"/>
          </p:cNvSpPr>
          <p:nvPr>
            <p:ph type="title"/>
          </p:nvPr>
        </p:nvSpPr>
        <p:spPr/>
        <p:txBody>
          <a:bodyPr/>
          <a:lstStyle/>
          <a:p>
            <a:r>
              <a:rPr lang="en-US" dirty="0"/>
              <a:t>fruits</a:t>
            </a:r>
            <a:endParaRPr lang="en-B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00B4A89-201B-4782-9648-6F6F5502F3ED}"/>
                  </a:ext>
                </a:extLst>
              </p:cNvPr>
              <p:cNvSpPr>
                <a:spLocks noGrp="1"/>
              </p:cNvSpPr>
              <p:nvPr>
                <p:ph idx="1"/>
              </p:nvPr>
            </p:nvSpPr>
            <p:spPr>
              <a:xfrm>
                <a:off x="587141" y="1443789"/>
                <a:ext cx="11261557" cy="4995512"/>
              </a:xfrm>
            </p:spPr>
            <p:txBody>
              <a:bodyPr/>
              <a:lstStyle/>
              <a:p>
                <a:pPr algn="just"/>
                <a:endParaRPr lang="en-US" dirty="0"/>
              </a:p>
              <a:p>
                <a:pPr algn="just"/>
                <a:endParaRPr lang="en-US" dirty="0"/>
              </a:p>
              <a:p>
                <a:pPr algn="just"/>
                <a:endParaRPr lang="en-US" dirty="0"/>
              </a:p>
              <a:p>
                <a:pPr algn="just"/>
                <a:endParaRPr lang="en-US" dirty="0"/>
              </a:p>
              <a:p>
                <a:pPr algn="just"/>
                <a:endParaRPr lang="en-US" dirty="0"/>
              </a:p>
              <a:p>
                <a:pPr algn="just"/>
                <a:endParaRPr lang="en-US" dirty="0"/>
              </a:p>
              <a:p>
                <a:pPr algn="just"/>
                <a:endParaRPr lang="en-US" sz="300" dirty="0"/>
              </a:p>
              <a:p>
                <a:pPr algn="just"/>
                <a:r>
                  <a:rPr lang="en-US" dirty="0"/>
                  <a:t>What is the probability to pick an </a:t>
                </a:r>
                <a:r>
                  <a:rPr lang="en-US" u="sng" dirty="0"/>
                  <a:t>apple</a:t>
                </a:r>
                <a:r>
                  <a:rPr lang="en-US" dirty="0"/>
                  <a:t> given that you’ve chosen </a:t>
                </a:r>
                <a:r>
                  <a:rPr lang="en-US" u="sng" dirty="0"/>
                  <a:t>box B</a:t>
                </a:r>
                <a:r>
                  <a:rPr lang="en-US" dirty="0"/>
                  <a:t>?</a:t>
                </a:r>
              </a:p>
              <a:p>
                <a:pPr marL="0" indent="0" algn="just">
                  <a:buNone/>
                </a:pPr>
                <a:endParaRPr lang="en-US" sz="900" i="1" dirty="0">
                  <a:latin typeface="Cambria Math" panose="02040503050406030204" pitchFamily="18" charset="0"/>
                </a:endParaRPr>
              </a:p>
              <a:p>
                <a:pPr marL="0" indent="0" algn="just">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𝑎𝑝𝑝𝑙𝑒</m:t>
                          </m:r>
                          <m:r>
                            <a:rPr lang="en-US" i="1">
                              <a:latin typeface="Cambria Math" panose="02040503050406030204" pitchFamily="18" charset="0"/>
                            </a:rPr>
                            <m:t>|</m:t>
                          </m:r>
                          <m:r>
                            <a:rPr lang="en-US" b="0" i="1" smtClean="0">
                              <a:latin typeface="Cambria Math" panose="02040503050406030204" pitchFamily="18" charset="0"/>
                            </a:rPr>
                            <m:t>𝐵</m:t>
                          </m:r>
                        </m:e>
                      </m:d>
                      <m:r>
                        <a:rPr lang="en-US" i="1">
                          <a:latin typeface="Cambria Math" panose="02040503050406030204" pitchFamily="18" charset="0"/>
                        </a:rPr>
                        <m:t>=</m:t>
                      </m:r>
                      <m:f>
                        <m:fPr>
                          <m:ctrlPr>
                            <a:rPr lang="en-US" i="1">
                              <a:latin typeface="Cambria Math" panose="02040503050406030204" pitchFamily="18" charset="0"/>
                            </a:rPr>
                          </m:ctrlPr>
                        </m:fPr>
                        <m:num>
                          <m:r>
                            <a:rPr lang="en-US" b="0" i="1" smtClean="0">
                              <a:latin typeface="Cambria Math" panose="02040503050406030204" pitchFamily="18" charset="0"/>
                            </a:rPr>
                            <m:t>3</m:t>
                          </m:r>
                        </m:num>
                        <m:den>
                          <m:r>
                            <a:rPr lang="en-US" i="1">
                              <a:latin typeface="Cambria Math" panose="02040503050406030204" pitchFamily="18" charset="0"/>
                            </a:rPr>
                            <m:t>1</m:t>
                          </m:r>
                          <m:r>
                            <a:rPr lang="en-US" b="0" i="1" smtClean="0">
                              <a:latin typeface="Cambria Math" panose="02040503050406030204" pitchFamily="18" charset="0"/>
                            </a:rPr>
                            <m:t>2</m:t>
                          </m:r>
                        </m:den>
                      </m:f>
                      <m:r>
                        <a:rPr lang="en-US" i="1">
                          <a:latin typeface="Cambria Math" panose="02040503050406030204" pitchFamily="18" charset="0"/>
                        </a:rPr>
                        <m:t>=0.</m:t>
                      </m:r>
                      <m:r>
                        <a:rPr lang="en-US" b="0" i="1" smtClean="0">
                          <a:latin typeface="Cambria Math" panose="02040503050406030204" pitchFamily="18" charset="0"/>
                        </a:rPr>
                        <m:t>2</m:t>
                      </m:r>
                      <m:r>
                        <a:rPr lang="en-US" i="1">
                          <a:latin typeface="Cambria Math" panose="02040503050406030204" pitchFamily="18" charset="0"/>
                        </a:rPr>
                        <m:t>5</m:t>
                      </m:r>
                    </m:oMath>
                  </m:oMathPara>
                </a14:m>
                <a:endParaRPr lang="en-BE" dirty="0"/>
              </a:p>
              <a:p>
                <a:pPr marL="0" indent="0" algn="just">
                  <a:buNone/>
                </a:pPr>
                <a:endParaRPr lang="en-BE" dirty="0"/>
              </a:p>
            </p:txBody>
          </p:sp>
        </mc:Choice>
        <mc:Fallback xmlns="">
          <p:sp>
            <p:nvSpPr>
              <p:cNvPr id="3" name="Content Placeholder 2">
                <a:extLst>
                  <a:ext uri="{FF2B5EF4-FFF2-40B4-BE49-F238E27FC236}">
                    <a16:creationId xmlns:a16="http://schemas.microsoft.com/office/drawing/2014/main" id="{B00B4A89-201B-4782-9648-6F6F5502F3ED}"/>
                  </a:ext>
                </a:extLst>
              </p:cNvPr>
              <p:cNvSpPr>
                <a:spLocks noGrp="1" noRot="1" noChangeAspect="1" noMove="1" noResize="1" noEditPoints="1" noAdjustHandles="1" noChangeArrowheads="1" noChangeShapeType="1" noTextEdit="1"/>
              </p:cNvSpPr>
              <p:nvPr>
                <p:ph idx="1"/>
              </p:nvPr>
            </p:nvSpPr>
            <p:spPr>
              <a:xfrm>
                <a:off x="587141" y="1443789"/>
                <a:ext cx="11261557" cy="4995512"/>
              </a:xfrm>
              <a:blipFill>
                <a:blip r:embed="rId2"/>
                <a:stretch>
                  <a:fillRect l="-974"/>
                </a:stretch>
              </a:blipFill>
            </p:spPr>
            <p:txBody>
              <a:bodyPr/>
              <a:lstStyle/>
              <a:p>
                <a:r>
                  <a:rPr lang="en-BE">
                    <a:noFill/>
                  </a:rPr>
                  <a:t> </a:t>
                </a:r>
              </a:p>
            </p:txBody>
          </p:sp>
        </mc:Fallback>
      </mc:AlternateContent>
      <p:sp>
        <p:nvSpPr>
          <p:cNvPr id="4" name="Footer Placeholder 3">
            <a:extLst>
              <a:ext uri="{FF2B5EF4-FFF2-40B4-BE49-F238E27FC236}">
                <a16:creationId xmlns:a16="http://schemas.microsoft.com/office/drawing/2014/main" id="{2B955210-6E1C-4F53-9E00-90F5D3180AE9}"/>
              </a:ext>
            </a:extLst>
          </p:cNvPr>
          <p:cNvSpPr>
            <a:spLocks noGrp="1"/>
          </p:cNvSpPr>
          <p:nvPr>
            <p:ph type="ftr" sz="quarter" idx="11"/>
          </p:nvPr>
        </p:nvSpPr>
        <p:spPr/>
        <p:txBody>
          <a:bodyPr/>
          <a:lstStyle/>
          <a:p>
            <a:r>
              <a:rPr lang="en-US"/>
              <a:t>Elementary Combinatorics and Probability - March 2021</a:t>
            </a:r>
            <a:endParaRPr lang="en-BE"/>
          </a:p>
        </p:txBody>
      </p:sp>
      <p:sp>
        <p:nvSpPr>
          <p:cNvPr id="5" name="Slide Number Placeholder 4">
            <a:extLst>
              <a:ext uri="{FF2B5EF4-FFF2-40B4-BE49-F238E27FC236}">
                <a16:creationId xmlns:a16="http://schemas.microsoft.com/office/drawing/2014/main" id="{DD3B8377-99E3-4482-A8C2-9599A698DF1E}"/>
              </a:ext>
            </a:extLst>
          </p:cNvPr>
          <p:cNvSpPr>
            <a:spLocks noGrp="1"/>
          </p:cNvSpPr>
          <p:nvPr>
            <p:ph type="sldNum" sz="quarter" idx="12"/>
          </p:nvPr>
        </p:nvSpPr>
        <p:spPr/>
        <p:txBody>
          <a:bodyPr/>
          <a:lstStyle/>
          <a:p>
            <a:fld id="{08CF7B41-8972-4B54-B2ED-1FFF63F18177}" type="slidenum">
              <a:rPr lang="en-BE" smtClean="0"/>
              <a:t>38</a:t>
            </a:fld>
            <a:endParaRPr lang="en-BE"/>
          </a:p>
        </p:txBody>
      </p:sp>
      <p:grpSp>
        <p:nvGrpSpPr>
          <p:cNvPr id="32" name="Group 31">
            <a:extLst>
              <a:ext uri="{FF2B5EF4-FFF2-40B4-BE49-F238E27FC236}">
                <a16:creationId xmlns:a16="http://schemas.microsoft.com/office/drawing/2014/main" id="{81ACB355-2AA3-455C-B91A-403012F8F552}"/>
              </a:ext>
            </a:extLst>
          </p:cNvPr>
          <p:cNvGrpSpPr/>
          <p:nvPr/>
        </p:nvGrpSpPr>
        <p:grpSpPr>
          <a:xfrm>
            <a:off x="2493745" y="1341589"/>
            <a:ext cx="7488455" cy="3089709"/>
            <a:chOff x="2407118" y="2367814"/>
            <a:chExt cx="7488455" cy="3089709"/>
          </a:xfrm>
        </p:grpSpPr>
        <p:grpSp>
          <p:nvGrpSpPr>
            <p:cNvPr id="33" name="Group 32">
              <a:extLst>
                <a:ext uri="{FF2B5EF4-FFF2-40B4-BE49-F238E27FC236}">
                  <a16:creationId xmlns:a16="http://schemas.microsoft.com/office/drawing/2014/main" id="{BCCD956F-1DC8-4419-8D56-D145099616E7}"/>
                </a:ext>
              </a:extLst>
            </p:cNvPr>
            <p:cNvGrpSpPr/>
            <p:nvPr/>
          </p:nvGrpSpPr>
          <p:grpSpPr>
            <a:xfrm>
              <a:off x="2407118" y="2367814"/>
              <a:ext cx="3089709" cy="3089709"/>
              <a:chOff x="2407118" y="2367814"/>
              <a:chExt cx="3089709" cy="3089709"/>
            </a:xfrm>
          </p:grpSpPr>
          <p:sp>
            <p:nvSpPr>
              <p:cNvPr id="50" name="Rectangle 49">
                <a:extLst>
                  <a:ext uri="{FF2B5EF4-FFF2-40B4-BE49-F238E27FC236}">
                    <a16:creationId xmlns:a16="http://schemas.microsoft.com/office/drawing/2014/main" id="{0586C2E7-FED9-4D63-843C-94B3EB5F9EC7}"/>
                  </a:ext>
                </a:extLst>
              </p:cNvPr>
              <p:cNvSpPr/>
              <p:nvPr/>
            </p:nvSpPr>
            <p:spPr>
              <a:xfrm>
                <a:off x="2407118" y="2367814"/>
                <a:ext cx="3089709" cy="3089709"/>
              </a:xfrm>
              <a:prstGeom prst="rect">
                <a:avLst/>
              </a:prstGeom>
              <a:ln w="28575"/>
            </p:spPr>
            <p:style>
              <a:lnRef idx="2">
                <a:schemeClr val="accent2"/>
              </a:lnRef>
              <a:fillRef idx="1">
                <a:schemeClr val="lt1"/>
              </a:fillRef>
              <a:effectRef idx="0">
                <a:schemeClr val="accent2"/>
              </a:effectRef>
              <a:fontRef idx="minor">
                <a:schemeClr val="dk1"/>
              </a:fontRef>
            </p:style>
            <p:txBody>
              <a:bodyPr rtlCol="0" anchor="ctr"/>
              <a:lstStyle/>
              <a:p>
                <a:pPr algn="ctr"/>
                <a:endParaRPr lang="en-BE"/>
              </a:p>
            </p:txBody>
          </p:sp>
          <p:pic>
            <p:nvPicPr>
              <p:cNvPr id="51" name="Picture 50" descr="Background pattern&#10;&#10;Description automatically generated">
                <a:extLst>
                  <a:ext uri="{FF2B5EF4-FFF2-40B4-BE49-F238E27FC236}">
                    <a16:creationId xmlns:a16="http://schemas.microsoft.com/office/drawing/2014/main" id="{7A75748E-9EE1-42E7-9898-82FA4BFFDA10}"/>
                  </a:ext>
                </a:extLst>
              </p:cNvPr>
              <p:cNvPicPr>
                <a:picLocks noChangeAspect="1"/>
              </p:cNvPicPr>
              <p:nvPr/>
            </p:nvPicPr>
            <p:blipFill rotWithShape="1">
              <a:blip r:embed="rId3">
                <a:extLst>
                  <a:ext uri="{28A0092B-C50C-407E-A947-70E740481C1C}">
                    <a14:useLocalDpi xmlns:a14="http://schemas.microsoft.com/office/drawing/2010/main" val="0"/>
                  </a:ext>
                </a:extLst>
              </a:blip>
              <a:srcRect l="3522" t="1792" r="75830" b="70975"/>
              <a:stretch/>
            </p:blipFill>
            <p:spPr>
              <a:xfrm>
                <a:off x="2738461" y="2464067"/>
                <a:ext cx="586752" cy="683393"/>
              </a:xfrm>
              <a:prstGeom prst="rect">
                <a:avLst/>
              </a:prstGeom>
            </p:spPr>
          </p:pic>
          <p:pic>
            <p:nvPicPr>
              <p:cNvPr id="52" name="Picture 51" descr="Background pattern&#10;&#10;Description automatically generated">
                <a:extLst>
                  <a:ext uri="{FF2B5EF4-FFF2-40B4-BE49-F238E27FC236}">
                    <a16:creationId xmlns:a16="http://schemas.microsoft.com/office/drawing/2014/main" id="{8177E3B4-63B3-48CD-8E6B-A3710574536C}"/>
                  </a:ext>
                </a:extLst>
              </p:cNvPr>
              <p:cNvPicPr>
                <a:picLocks noChangeAspect="1"/>
              </p:cNvPicPr>
              <p:nvPr/>
            </p:nvPicPr>
            <p:blipFill rotWithShape="1">
              <a:blip r:embed="rId3">
                <a:extLst>
                  <a:ext uri="{28A0092B-C50C-407E-A947-70E740481C1C}">
                    <a14:useLocalDpi xmlns:a14="http://schemas.microsoft.com/office/drawing/2010/main" val="0"/>
                  </a:ext>
                </a:extLst>
              </a:blip>
              <a:srcRect l="74939" t="36727" r="2956" b="36865"/>
              <a:stretch/>
            </p:blipFill>
            <p:spPr>
              <a:xfrm>
                <a:off x="4726199" y="2516370"/>
                <a:ext cx="548640" cy="578785"/>
              </a:xfrm>
              <a:prstGeom prst="rect">
                <a:avLst/>
              </a:prstGeom>
            </p:spPr>
          </p:pic>
          <p:pic>
            <p:nvPicPr>
              <p:cNvPr id="53" name="Picture 52" descr="Background pattern&#10;&#10;Description automatically generated">
                <a:extLst>
                  <a:ext uri="{FF2B5EF4-FFF2-40B4-BE49-F238E27FC236}">
                    <a16:creationId xmlns:a16="http://schemas.microsoft.com/office/drawing/2014/main" id="{2B541849-5C83-40E2-89B1-764031821C64}"/>
                  </a:ext>
                </a:extLst>
              </p:cNvPr>
              <p:cNvPicPr>
                <a:picLocks noChangeAspect="1"/>
              </p:cNvPicPr>
              <p:nvPr/>
            </p:nvPicPr>
            <p:blipFill rotWithShape="1">
              <a:blip r:embed="rId3">
                <a:extLst>
                  <a:ext uri="{28A0092B-C50C-407E-A947-70E740481C1C}">
                    <a14:useLocalDpi xmlns:a14="http://schemas.microsoft.com/office/drawing/2010/main" val="0"/>
                  </a:ext>
                </a:extLst>
              </a:blip>
              <a:srcRect l="3522" t="1792" r="75830" b="70975"/>
              <a:stretch/>
            </p:blipFill>
            <p:spPr>
              <a:xfrm>
                <a:off x="2445085" y="3475990"/>
                <a:ext cx="586752" cy="683393"/>
              </a:xfrm>
              <a:prstGeom prst="rect">
                <a:avLst/>
              </a:prstGeom>
            </p:spPr>
          </p:pic>
          <p:pic>
            <p:nvPicPr>
              <p:cNvPr id="54" name="Picture 53" descr="Background pattern&#10;&#10;Description automatically generated">
                <a:extLst>
                  <a:ext uri="{FF2B5EF4-FFF2-40B4-BE49-F238E27FC236}">
                    <a16:creationId xmlns:a16="http://schemas.microsoft.com/office/drawing/2014/main" id="{FF6BFC77-A0B5-45FF-8846-81C6E9860A4D}"/>
                  </a:ext>
                </a:extLst>
              </p:cNvPr>
              <p:cNvPicPr>
                <a:picLocks noChangeAspect="1"/>
              </p:cNvPicPr>
              <p:nvPr/>
            </p:nvPicPr>
            <p:blipFill rotWithShape="1">
              <a:blip r:embed="rId3">
                <a:extLst>
                  <a:ext uri="{28A0092B-C50C-407E-A947-70E740481C1C}">
                    <a14:useLocalDpi xmlns:a14="http://schemas.microsoft.com/office/drawing/2010/main" val="0"/>
                  </a:ext>
                </a:extLst>
              </a:blip>
              <a:srcRect l="3522" t="1792" r="75830" b="70975"/>
              <a:stretch/>
            </p:blipFill>
            <p:spPr>
              <a:xfrm>
                <a:off x="3177528" y="3265369"/>
                <a:ext cx="586752" cy="683393"/>
              </a:xfrm>
              <a:prstGeom prst="rect">
                <a:avLst/>
              </a:prstGeom>
            </p:spPr>
          </p:pic>
          <p:pic>
            <p:nvPicPr>
              <p:cNvPr id="55" name="Picture 54" descr="Background pattern&#10;&#10;Description automatically generated">
                <a:extLst>
                  <a:ext uri="{FF2B5EF4-FFF2-40B4-BE49-F238E27FC236}">
                    <a16:creationId xmlns:a16="http://schemas.microsoft.com/office/drawing/2014/main" id="{8CA81FBB-7A97-4756-BFA2-E2EBDEB48B00}"/>
                  </a:ext>
                </a:extLst>
              </p:cNvPr>
              <p:cNvPicPr>
                <a:picLocks noChangeAspect="1"/>
              </p:cNvPicPr>
              <p:nvPr/>
            </p:nvPicPr>
            <p:blipFill rotWithShape="1">
              <a:blip r:embed="rId3">
                <a:extLst>
                  <a:ext uri="{28A0092B-C50C-407E-A947-70E740481C1C}">
                    <a14:useLocalDpi xmlns:a14="http://schemas.microsoft.com/office/drawing/2010/main" val="0"/>
                  </a:ext>
                </a:extLst>
              </a:blip>
              <a:srcRect l="3522" t="1792" r="75830" b="70975"/>
              <a:stretch/>
            </p:blipFill>
            <p:spPr>
              <a:xfrm>
                <a:off x="2884152" y="4277292"/>
                <a:ext cx="586752" cy="683393"/>
              </a:xfrm>
              <a:prstGeom prst="rect">
                <a:avLst/>
              </a:prstGeom>
            </p:spPr>
          </p:pic>
          <p:pic>
            <p:nvPicPr>
              <p:cNvPr id="56" name="Picture 55" descr="Background pattern&#10;&#10;Description automatically generated">
                <a:extLst>
                  <a:ext uri="{FF2B5EF4-FFF2-40B4-BE49-F238E27FC236}">
                    <a16:creationId xmlns:a16="http://schemas.microsoft.com/office/drawing/2014/main" id="{EF6BD32E-627F-4BAE-8BDA-FA4BDC96ACF3}"/>
                  </a:ext>
                </a:extLst>
              </p:cNvPr>
              <p:cNvPicPr>
                <a:picLocks noChangeAspect="1"/>
              </p:cNvPicPr>
              <p:nvPr/>
            </p:nvPicPr>
            <p:blipFill rotWithShape="1">
              <a:blip r:embed="rId3">
                <a:extLst>
                  <a:ext uri="{28A0092B-C50C-407E-A947-70E740481C1C}">
                    <a14:useLocalDpi xmlns:a14="http://schemas.microsoft.com/office/drawing/2010/main" val="0"/>
                  </a:ext>
                </a:extLst>
              </a:blip>
              <a:srcRect l="3522" t="1792" r="75830" b="70975"/>
              <a:stretch/>
            </p:blipFill>
            <p:spPr>
              <a:xfrm>
                <a:off x="3538670" y="4721188"/>
                <a:ext cx="586752" cy="683393"/>
              </a:xfrm>
              <a:prstGeom prst="rect">
                <a:avLst/>
              </a:prstGeom>
            </p:spPr>
          </p:pic>
          <p:pic>
            <p:nvPicPr>
              <p:cNvPr id="57" name="Picture 56" descr="Background pattern&#10;&#10;Description automatically generated">
                <a:extLst>
                  <a:ext uri="{FF2B5EF4-FFF2-40B4-BE49-F238E27FC236}">
                    <a16:creationId xmlns:a16="http://schemas.microsoft.com/office/drawing/2014/main" id="{77372722-D66B-427D-80ED-5C8F470B0A9F}"/>
                  </a:ext>
                </a:extLst>
              </p:cNvPr>
              <p:cNvPicPr>
                <a:picLocks noChangeAspect="1"/>
              </p:cNvPicPr>
              <p:nvPr/>
            </p:nvPicPr>
            <p:blipFill rotWithShape="1">
              <a:blip r:embed="rId3">
                <a:extLst>
                  <a:ext uri="{28A0092B-C50C-407E-A947-70E740481C1C}">
                    <a14:useLocalDpi xmlns:a14="http://schemas.microsoft.com/office/drawing/2010/main" val="0"/>
                  </a:ext>
                </a:extLst>
              </a:blip>
              <a:srcRect l="74939" t="36727" r="2956" b="36865"/>
              <a:stretch/>
            </p:blipFill>
            <p:spPr>
              <a:xfrm>
                <a:off x="4100362" y="3317672"/>
                <a:ext cx="548640" cy="578785"/>
              </a:xfrm>
              <a:prstGeom prst="rect">
                <a:avLst/>
              </a:prstGeom>
            </p:spPr>
          </p:pic>
          <p:pic>
            <p:nvPicPr>
              <p:cNvPr id="58" name="Picture 57" descr="Background pattern&#10;&#10;Description automatically generated">
                <a:extLst>
                  <a:ext uri="{FF2B5EF4-FFF2-40B4-BE49-F238E27FC236}">
                    <a16:creationId xmlns:a16="http://schemas.microsoft.com/office/drawing/2014/main" id="{684A32A9-A5DB-458D-98FC-683E312290DA}"/>
                  </a:ext>
                </a:extLst>
              </p:cNvPr>
              <p:cNvPicPr>
                <a:picLocks noChangeAspect="1"/>
              </p:cNvPicPr>
              <p:nvPr/>
            </p:nvPicPr>
            <p:blipFill rotWithShape="1">
              <a:blip r:embed="rId3">
                <a:extLst>
                  <a:ext uri="{28A0092B-C50C-407E-A947-70E740481C1C}">
                    <a14:useLocalDpi xmlns:a14="http://schemas.microsoft.com/office/drawing/2010/main" val="0"/>
                  </a:ext>
                </a:extLst>
              </a:blip>
              <a:srcRect l="74939" t="36727" r="2956" b="36865"/>
              <a:stretch/>
            </p:blipFill>
            <p:spPr>
              <a:xfrm>
                <a:off x="4837193" y="3341101"/>
                <a:ext cx="548640" cy="578785"/>
              </a:xfrm>
              <a:prstGeom prst="rect">
                <a:avLst/>
              </a:prstGeom>
            </p:spPr>
          </p:pic>
          <p:pic>
            <p:nvPicPr>
              <p:cNvPr id="59" name="Picture 58" descr="Background pattern&#10;&#10;Description automatically generated">
                <a:extLst>
                  <a:ext uri="{FF2B5EF4-FFF2-40B4-BE49-F238E27FC236}">
                    <a16:creationId xmlns:a16="http://schemas.microsoft.com/office/drawing/2014/main" id="{F04552B2-921B-435C-818B-EF496AC5C4FD}"/>
                  </a:ext>
                </a:extLst>
              </p:cNvPr>
              <p:cNvPicPr>
                <a:picLocks noChangeAspect="1"/>
              </p:cNvPicPr>
              <p:nvPr/>
            </p:nvPicPr>
            <p:blipFill rotWithShape="1">
              <a:blip r:embed="rId3">
                <a:extLst>
                  <a:ext uri="{28A0092B-C50C-407E-A947-70E740481C1C}">
                    <a14:useLocalDpi xmlns:a14="http://schemas.microsoft.com/office/drawing/2010/main" val="0"/>
                  </a:ext>
                </a:extLst>
              </a:blip>
              <a:srcRect l="74939" t="36727" r="2956" b="36865"/>
              <a:stretch/>
            </p:blipFill>
            <p:spPr>
              <a:xfrm>
                <a:off x="4451879" y="4040203"/>
                <a:ext cx="548640" cy="578785"/>
              </a:xfrm>
              <a:prstGeom prst="rect">
                <a:avLst/>
              </a:prstGeom>
            </p:spPr>
          </p:pic>
          <p:pic>
            <p:nvPicPr>
              <p:cNvPr id="60" name="Picture 59" descr="Background pattern&#10;&#10;Description automatically generated">
                <a:extLst>
                  <a:ext uri="{FF2B5EF4-FFF2-40B4-BE49-F238E27FC236}">
                    <a16:creationId xmlns:a16="http://schemas.microsoft.com/office/drawing/2014/main" id="{F08DEC88-FBA7-4096-B2D6-96957E4047A5}"/>
                  </a:ext>
                </a:extLst>
              </p:cNvPr>
              <p:cNvPicPr>
                <a:picLocks noChangeAspect="1"/>
              </p:cNvPicPr>
              <p:nvPr/>
            </p:nvPicPr>
            <p:blipFill rotWithShape="1">
              <a:blip r:embed="rId3">
                <a:extLst>
                  <a:ext uri="{28A0092B-C50C-407E-A947-70E740481C1C}">
                    <a14:useLocalDpi xmlns:a14="http://schemas.microsoft.com/office/drawing/2010/main" val="0"/>
                  </a:ext>
                </a:extLst>
              </a:blip>
              <a:srcRect l="74939" t="36727" r="2956" b="36865"/>
              <a:stretch/>
            </p:blipFill>
            <p:spPr>
              <a:xfrm>
                <a:off x="4774109" y="4818713"/>
                <a:ext cx="548640" cy="578785"/>
              </a:xfrm>
              <a:prstGeom prst="rect">
                <a:avLst/>
              </a:prstGeom>
            </p:spPr>
          </p:pic>
        </p:grpSp>
        <p:grpSp>
          <p:nvGrpSpPr>
            <p:cNvPr id="34" name="Group 33">
              <a:extLst>
                <a:ext uri="{FF2B5EF4-FFF2-40B4-BE49-F238E27FC236}">
                  <a16:creationId xmlns:a16="http://schemas.microsoft.com/office/drawing/2014/main" id="{903A3A46-D69C-4E71-ACAD-7C082D3CCA26}"/>
                </a:ext>
              </a:extLst>
            </p:cNvPr>
            <p:cNvGrpSpPr/>
            <p:nvPr/>
          </p:nvGrpSpPr>
          <p:grpSpPr>
            <a:xfrm>
              <a:off x="6805864" y="2367814"/>
              <a:ext cx="3089709" cy="3089709"/>
              <a:chOff x="6805864" y="2367814"/>
              <a:chExt cx="3089709" cy="3089709"/>
            </a:xfrm>
          </p:grpSpPr>
          <p:sp>
            <p:nvSpPr>
              <p:cNvPr id="37" name="Rectangle 36">
                <a:extLst>
                  <a:ext uri="{FF2B5EF4-FFF2-40B4-BE49-F238E27FC236}">
                    <a16:creationId xmlns:a16="http://schemas.microsoft.com/office/drawing/2014/main" id="{35A4C7C8-6686-4C5E-A75B-71AF11D6C1D2}"/>
                  </a:ext>
                </a:extLst>
              </p:cNvPr>
              <p:cNvSpPr/>
              <p:nvPr/>
            </p:nvSpPr>
            <p:spPr>
              <a:xfrm>
                <a:off x="6805864" y="2367814"/>
                <a:ext cx="3089709" cy="3089709"/>
              </a:xfrm>
              <a:prstGeom prst="rect">
                <a:avLst/>
              </a:prstGeom>
              <a:ln w="28575"/>
            </p:spPr>
            <p:style>
              <a:lnRef idx="2">
                <a:schemeClr val="accent2"/>
              </a:lnRef>
              <a:fillRef idx="1">
                <a:schemeClr val="lt1"/>
              </a:fillRef>
              <a:effectRef idx="0">
                <a:schemeClr val="accent2"/>
              </a:effectRef>
              <a:fontRef idx="minor">
                <a:schemeClr val="dk1"/>
              </a:fontRef>
            </p:style>
            <p:txBody>
              <a:bodyPr rtlCol="0" anchor="ctr"/>
              <a:lstStyle/>
              <a:p>
                <a:pPr algn="ctr"/>
                <a:endParaRPr lang="en-BE"/>
              </a:p>
            </p:txBody>
          </p:sp>
          <p:pic>
            <p:nvPicPr>
              <p:cNvPr id="38" name="Picture 37" descr="Background pattern&#10;&#10;Description automatically generated">
                <a:extLst>
                  <a:ext uri="{FF2B5EF4-FFF2-40B4-BE49-F238E27FC236}">
                    <a16:creationId xmlns:a16="http://schemas.microsoft.com/office/drawing/2014/main" id="{B95DFE34-69EB-4928-B767-3016A4FDE7CE}"/>
                  </a:ext>
                </a:extLst>
              </p:cNvPr>
              <p:cNvPicPr>
                <a:picLocks noChangeAspect="1"/>
              </p:cNvPicPr>
              <p:nvPr/>
            </p:nvPicPr>
            <p:blipFill rotWithShape="1">
              <a:blip r:embed="rId3">
                <a:extLst>
                  <a:ext uri="{28A0092B-C50C-407E-A947-70E740481C1C}">
                    <a14:useLocalDpi xmlns:a14="http://schemas.microsoft.com/office/drawing/2010/main" val="0"/>
                  </a:ext>
                </a:extLst>
              </a:blip>
              <a:srcRect l="34879" t="1243" r="36720" b="70424"/>
              <a:stretch/>
            </p:blipFill>
            <p:spPr>
              <a:xfrm>
                <a:off x="7486630" y="4607522"/>
                <a:ext cx="904753" cy="797059"/>
              </a:xfrm>
              <a:prstGeom prst="rect">
                <a:avLst/>
              </a:prstGeom>
            </p:spPr>
          </p:pic>
          <p:pic>
            <p:nvPicPr>
              <p:cNvPr id="39" name="Picture 38" descr="Background pattern&#10;&#10;Description automatically generated">
                <a:extLst>
                  <a:ext uri="{FF2B5EF4-FFF2-40B4-BE49-F238E27FC236}">
                    <a16:creationId xmlns:a16="http://schemas.microsoft.com/office/drawing/2014/main" id="{0291E08E-0C37-470C-9E47-366275106AB7}"/>
                  </a:ext>
                </a:extLst>
              </p:cNvPr>
              <p:cNvPicPr>
                <a:picLocks noChangeAspect="1"/>
              </p:cNvPicPr>
              <p:nvPr/>
            </p:nvPicPr>
            <p:blipFill rotWithShape="1">
              <a:blip r:embed="rId3">
                <a:extLst>
                  <a:ext uri="{28A0092B-C50C-407E-A947-70E740481C1C}">
                    <a14:useLocalDpi xmlns:a14="http://schemas.microsoft.com/office/drawing/2010/main" val="0"/>
                  </a:ext>
                </a:extLst>
              </a:blip>
              <a:srcRect l="3522" t="1792" r="75830" b="70975"/>
              <a:stretch/>
            </p:blipFill>
            <p:spPr>
              <a:xfrm>
                <a:off x="7231854" y="2445948"/>
                <a:ext cx="586752" cy="683393"/>
              </a:xfrm>
              <a:prstGeom prst="rect">
                <a:avLst/>
              </a:prstGeom>
            </p:spPr>
          </p:pic>
          <p:pic>
            <p:nvPicPr>
              <p:cNvPr id="40" name="Picture 39" descr="Background pattern&#10;&#10;Description automatically generated">
                <a:extLst>
                  <a:ext uri="{FF2B5EF4-FFF2-40B4-BE49-F238E27FC236}">
                    <a16:creationId xmlns:a16="http://schemas.microsoft.com/office/drawing/2014/main" id="{B8B12FDC-A3A6-4C0D-9519-9F5A735BB336}"/>
                  </a:ext>
                </a:extLst>
              </p:cNvPr>
              <p:cNvPicPr>
                <a:picLocks noChangeAspect="1"/>
              </p:cNvPicPr>
              <p:nvPr/>
            </p:nvPicPr>
            <p:blipFill rotWithShape="1">
              <a:blip r:embed="rId3">
                <a:extLst>
                  <a:ext uri="{28A0092B-C50C-407E-A947-70E740481C1C}">
                    <a14:useLocalDpi xmlns:a14="http://schemas.microsoft.com/office/drawing/2010/main" val="0"/>
                  </a:ext>
                </a:extLst>
              </a:blip>
              <a:srcRect l="3522" t="1792" r="75830" b="70975"/>
              <a:stretch/>
            </p:blipFill>
            <p:spPr>
              <a:xfrm>
                <a:off x="6938478" y="3457871"/>
                <a:ext cx="586752" cy="683393"/>
              </a:xfrm>
              <a:prstGeom prst="rect">
                <a:avLst/>
              </a:prstGeom>
            </p:spPr>
          </p:pic>
          <p:pic>
            <p:nvPicPr>
              <p:cNvPr id="41" name="Picture 40" descr="Background pattern&#10;&#10;Description automatically generated">
                <a:extLst>
                  <a:ext uri="{FF2B5EF4-FFF2-40B4-BE49-F238E27FC236}">
                    <a16:creationId xmlns:a16="http://schemas.microsoft.com/office/drawing/2014/main" id="{F9BA1C1B-ACFC-434D-8468-AB5A6F3DBBA1}"/>
                  </a:ext>
                </a:extLst>
              </p:cNvPr>
              <p:cNvPicPr>
                <a:picLocks noChangeAspect="1"/>
              </p:cNvPicPr>
              <p:nvPr/>
            </p:nvPicPr>
            <p:blipFill rotWithShape="1">
              <a:blip r:embed="rId3">
                <a:extLst>
                  <a:ext uri="{28A0092B-C50C-407E-A947-70E740481C1C}">
                    <a14:useLocalDpi xmlns:a14="http://schemas.microsoft.com/office/drawing/2010/main" val="0"/>
                  </a:ext>
                </a:extLst>
              </a:blip>
              <a:srcRect l="3522" t="1792" r="75830" b="70975"/>
              <a:stretch/>
            </p:blipFill>
            <p:spPr>
              <a:xfrm>
                <a:off x="7670921" y="3247250"/>
                <a:ext cx="586752" cy="683393"/>
              </a:xfrm>
              <a:prstGeom prst="rect">
                <a:avLst/>
              </a:prstGeom>
            </p:spPr>
          </p:pic>
          <p:pic>
            <p:nvPicPr>
              <p:cNvPr id="42" name="Picture 41" descr="Background pattern&#10;&#10;Description automatically generated">
                <a:extLst>
                  <a:ext uri="{FF2B5EF4-FFF2-40B4-BE49-F238E27FC236}">
                    <a16:creationId xmlns:a16="http://schemas.microsoft.com/office/drawing/2014/main" id="{32E3F93C-1D9F-4982-880A-F7234F3E5F1C}"/>
                  </a:ext>
                </a:extLst>
              </p:cNvPr>
              <p:cNvPicPr>
                <a:picLocks noChangeAspect="1"/>
              </p:cNvPicPr>
              <p:nvPr/>
            </p:nvPicPr>
            <p:blipFill rotWithShape="1">
              <a:blip r:embed="rId3">
                <a:extLst>
                  <a:ext uri="{28A0092B-C50C-407E-A947-70E740481C1C}">
                    <a14:useLocalDpi xmlns:a14="http://schemas.microsoft.com/office/drawing/2010/main" val="0"/>
                  </a:ext>
                </a:extLst>
              </a:blip>
              <a:srcRect l="74939" t="36727" r="2956" b="36865"/>
              <a:stretch/>
            </p:blipFill>
            <p:spPr>
              <a:xfrm>
                <a:off x="9087281" y="2496488"/>
                <a:ext cx="548640" cy="578785"/>
              </a:xfrm>
              <a:prstGeom prst="rect">
                <a:avLst/>
              </a:prstGeom>
            </p:spPr>
          </p:pic>
          <p:pic>
            <p:nvPicPr>
              <p:cNvPr id="43" name="Picture 42" descr="Background pattern&#10;&#10;Description automatically generated">
                <a:extLst>
                  <a:ext uri="{FF2B5EF4-FFF2-40B4-BE49-F238E27FC236}">
                    <a16:creationId xmlns:a16="http://schemas.microsoft.com/office/drawing/2014/main" id="{6005C1A8-8ABF-45AB-A93B-1CF80E48D38A}"/>
                  </a:ext>
                </a:extLst>
              </p:cNvPr>
              <p:cNvPicPr>
                <a:picLocks noChangeAspect="1"/>
              </p:cNvPicPr>
              <p:nvPr/>
            </p:nvPicPr>
            <p:blipFill rotWithShape="1">
              <a:blip r:embed="rId3">
                <a:extLst>
                  <a:ext uri="{28A0092B-C50C-407E-A947-70E740481C1C}">
                    <a14:useLocalDpi xmlns:a14="http://schemas.microsoft.com/office/drawing/2010/main" val="0"/>
                  </a:ext>
                </a:extLst>
              </a:blip>
              <a:srcRect l="74939" t="36727" r="2956" b="36865"/>
              <a:stretch/>
            </p:blipFill>
            <p:spPr>
              <a:xfrm>
                <a:off x="8463314" y="3621997"/>
                <a:ext cx="548640" cy="578785"/>
              </a:xfrm>
              <a:prstGeom prst="rect">
                <a:avLst/>
              </a:prstGeom>
            </p:spPr>
          </p:pic>
          <p:pic>
            <p:nvPicPr>
              <p:cNvPr id="44" name="Picture 43" descr="Background pattern&#10;&#10;Description automatically generated">
                <a:extLst>
                  <a:ext uri="{FF2B5EF4-FFF2-40B4-BE49-F238E27FC236}">
                    <a16:creationId xmlns:a16="http://schemas.microsoft.com/office/drawing/2014/main" id="{8F43EEBB-77EC-4AC7-A0AC-3BE510ED929C}"/>
                  </a:ext>
                </a:extLst>
              </p:cNvPr>
              <p:cNvPicPr>
                <a:picLocks noChangeAspect="1"/>
              </p:cNvPicPr>
              <p:nvPr/>
            </p:nvPicPr>
            <p:blipFill rotWithShape="1">
              <a:blip r:embed="rId3">
                <a:extLst>
                  <a:ext uri="{28A0092B-C50C-407E-A947-70E740481C1C}">
                    <a14:useLocalDpi xmlns:a14="http://schemas.microsoft.com/office/drawing/2010/main" val="0"/>
                  </a:ext>
                </a:extLst>
              </a:blip>
              <a:srcRect l="74939" t="36727" r="2956" b="36865"/>
              <a:stretch/>
            </p:blipFill>
            <p:spPr>
              <a:xfrm>
                <a:off x="9198275" y="3321219"/>
                <a:ext cx="548640" cy="578785"/>
              </a:xfrm>
              <a:prstGeom prst="rect">
                <a:avLst/>
              </a:prstGeom>
            </p:spPr>
          </p:pic>
          <p:pic>
            <p:nvPicPr>
              <p:cNvPr id="45" name="Picture 44" descr="Background pattern&#10;&#10;Description automatically generated">
                <a:extLst>
                  <a:ext uri="{FF2B5EF4-FFF2-40B4-BE49-F238E27FC236}">
                    <a16:creationId xmlns:a16="http://schemas.microsoft.com/office/drawing/2014/main" id="{39455F6E-ED0B-4491-8D51-3B3B928A572C}"/>
                  </a:ext>
                </a:extLst>
              </p:cNvPr>
              <p:cNvPicPr>
                <a:picLocks noChangeAspect="1"/>
              </p:cNvPicPr>
              <p:nvPr/>
            </p:nvPicPr>
            <p:blipFill rotWithShape="1">
              <a:blip r:embed="rId3">
                <a:extLst>
                  <a:ext uri="{28A0092B-C50C-407E-A947-70E740481C1C}">
                    <a14:useLocalDpi xmlns:a14="http://schemas.microsoft.com/office/drawing/2010/main" val="0"/>
                  </a:ext>
                </a:extLst>
              </a:blip>
              <a:srcRect l="74939" t="36727" r="2956" b="36865"/>
              <a:stretch/>
            </p:blipFill>
            <p:spPr>
              <a:xfrm>
                <a:off x="8544291" y="4484099"/>
                <a:ext cx="548640" cy="578785"/>
              </a:xfrm>
              <a:prstGeom prst="rect">
                <a:avLst/>
              </a:prstGeom>
            </p:spPr>
          </p:pic>
          <p:pic>
            <p:nvPicPr>
              <p:cNvPr id="46" name="Picture 45" descr="Background pattern&#10;&#10;Description automatically generated">
                <a:extLst>
                  <a:ext uri="{FF2B5EF4-FFF2-40B4-BE49-F238E27FC236}">
                    <a16:creationId xmlns:a16="http://schemas.microsoft.com/office/drawing/2014/main" id="{1264DBF0-AE92-4805-A7E3-CFD65F280910}"/>
                  </a:ext>
                </a:extLst>
              </p:cNvPr>
              <p:cNvPicPr>
                <a:picLocks noChangeAspect="1"/>
              </p:cNvPicPr>
              <p:nvPr/>
            </p:nvPicPr>
            <p:blipFill rotWithShape="1">
              <a:blip r:embed="rId3">
                <a:extLst>
                  <a:ext uri="{28A0092B-C50C-407E-A947-70E740481C1C}">
                    <a14:useLocalDpi xmlns:a14="http://schemas.microsoft.com/office/drawing/2010/main" val="0"/>
                  </a:ext>
                </a:extLst>
              </a:blip>
              <a:srcRect l="74939" t="36727" r="2956" b="36865"/>
              <a:stretch/>
            </p:blipFill>
            <p:spPr>
              <a:xfrm>
                <a:off x="8443994" y="2854394"/>
                <a:ext cx="548640" cy="578785"/>
              </a:xfrm>
              <a:prstGeom prst="rect">
                <a:avLst/>
              </a:prstGeom>
            </p:spPr>
          </p:pic>
          <p:pic>
            <p:nvPicPr>
              <p:cNvPr id="47" name="Picture 46" descr="Background pattern&#10;&#10;Description automatically generated">
                <a:extLst>
                  <a:ext uri="{FF2B5EF4-FFF2-40B4-BE49-F238E27FC236}">
                    <a16:creationId xmlns:a16="http://schemas.microsoft.com/office/drawing/2014/main" id="{50949F6D-C570-49B4-8127-EC80A9AF2D05}"/>
                  </a:ext>
                </a:extLst>
              </p:cNvPr>
              <p:cNvPicPr>
                <a:picLocks noChangeAspect="1"/>
              </p:cNvPicPr>
              <p:nvPr/>
            </p:nvPicPr>
            <p:blipFill rotWithShape="1">
              <a:blip r:embed="rId3">
                <a:extLst>
                  <a:ext uri="{28A0092B-C50C-407E-A947-70E740481C1C}">
                    <a14:useLocalDpi xmlns:a14="http://schemas.microsoft.com/office/drawing/2010/main" val="0"/>
                  </a:ext>
                </a:extLst>
              </a:blip>
              <a:srcRect l="74939" t="36727" r="2956" b="36865"/>
              <a:stretch/>
            </p:blipFill>
            <p:spPr>
              <a:xfrm>
                <a:off x="9234005" y="4028678"/>
                <a:ext cx="548640" cy="578785"/>
              </a:xfrm>
              <a:prstGeom prst="rect">
                <a:avLst/>
              </a:prstGeom>
            </p:spPr>
          </p:pic>
          <p:pic>
            <p:nvPicPr>
              <p:cNvPr id="48" name="Picture 47" descr="Background pattern&#10;&#10;Description automatically generated">
                <a:extLst>
                  <a:ext uri="{FF2B5EF4-FFF2-40B4-BE49-F238E27FC236}">
                    <a16:creationId xmlns:a16="http://schemas.microsoft.com/office/drawing/2014/main" id="{AA3C79B8-EBF0-4CA9-A1C5-58764502BE7B}"/>
                  </a:ext>
                </a:extLst>
              </p:cNvPr>
              <p:cNvPicPr>
                <a:picLocks noChangeAspect="1"/>
              </p:cNvPicPr>
              <p:nvPr/>
            </p:nvPicPr>
            <p:blipFill rotWithShape="1">
              <a:blip r:embed="rId3">
                <a:extLst>
                  <a:ext uri="{28A0092B-C50C-407E-A947-70E740481C1C}">
                    <a14:useLocalDpi xmlns:a14="http://schemas.microsoft.com/office/drawing/2010/main" val="0"/>
                  </a:ext>
                </a:extLst>
              </a:blip>
              <a:srcRect l="74939" t="36727" r="2956" b="36865"/>
              <a:stretch/>
            </p:blipFill>
            <p:spPr>
              <a:xfrm>
                <a:off x="9291975" y="4815172"/>
                <a:ext cx="548640" cy="578785"/>
              </a:xfrm>
              <a:prstGeom prst="rect">
                <a:avLst/>
              </a:prstGeom>
            </p:spPr>
          </p:pic>
          <p:pic>
            <p:nvPicPr>
              <p:cNvPr id="49" name="Picture 48" descr="Background pattern&#10;&#10;Description automatically generated">
                <a:extLst>
                  <a:ext uri="{FF2B5EF4-FFF2-40B4-BE49-F238E27FC236}">
                    <a16:creationId xmlns:a16="http://schemas.microsoft.com/office/drawing/2014/main" id="{A54F9E64-6D49-455E-A45E-60B87FF445EC}"/>
                  </a:ext>
                </a:extLst>
              </p:cNvPr>
              <p:cNvPicPr>
                <a:picLocks noChangeAspect="1"/>
              </p:cNvPicPr>
              <p:nvPr/>
            </p:nvPicPr>
            <p:blipFill rotWithShape="1">
              <a:blip r:embed="rId3">
                <a:extLst>
                  <a:ext uri="{28A0092B-C50C-407E-A947-70E740481C1C}">
                    <a14:useLocalDpi xmlns:a14="http://schemas.microsoft.com/office/drawing/2010/main" val="0"/>
                  </a:ext>
                </a:extLst>
              </a:blip>
              <a:srcRect l="34879" t="1243" r="36720" b="70424"/>
              <a:stretch/>
            </p:blipFill>
            <p:spPr>
              <a:xfrm>
                <a:off x="6948247" y="4203823"/>
                <a:ext cx="904753" cy="797059"/>
              </a:xfrm>
              <a:prstGeom prst="rect">
                <a:avLst/>
              </a:prstGeom>
            </p:spPr>
          </p:pic>
        </p:grpSp>
        <p:sp>
          <p:nvSpPr>
            <p:cNvPr id="35" name="TextBox 34">
              <a:extLst>
                <a:ext uri="{FF2B5EF4-FFF2-40B4-BE49-F238E27FC236}">
                  <a16:creationId xmlns:a16="http://schemas.microsoft.com/office/drawing/2014/main" id="{E47FC1FE-513A-4816-9DA0-6B0D3E6D24F0}"/>
                </a:ext>
              </a:extLst>
            </p:cNvPr>
            <p:cNvSpPr txBox="1"/>
            <p:nvPr/>
          </p:nvSpPr>
          <p:spPr>
            <a:xfrm>
              <a:off x="3504628" y="2490498"/>
              <a:ext cx="884722" cy="584775"/>
            </a:xfrm>
            <a:prstGeom prst="rect">
              <a:avLst/>
            </a:prstGeom>
            <a:noFill/>
          </p:spPr>
          <p:txBody>
            <a:bodyPr wrap="square" rtlCol="0">
              <a:spAutoFit/>
            </a:bodyPr>
            <a:lstStyle/>
            <a:p>
              <a:pPr algn="ctr"/>
              <a:r>
                <a:rPr lang="en-US" sz="3200" b="1" dirty="0">
                  <a:solidFill>
                    <a:srgbClr val="C00000"/>
                  </a:solidFill>
                </a:rPr>
                <a:t>A</a:t>
              </a:r>
              <a:endParaRPr lang="en-BE" b="1" dirty="0">
                <a:solidFill>
                  <a:srgbClr val="C00000"/>
                </a:solidFill>
              </a:endParaRPr>
            </a:p>
          </p:txBody>
        </p:sp>
        <p:sp>
          <p:nvSpPr>
            <p:cNvPr id="36" name="TextBox 35">
              <a:extLst>
                <a:ext uri="{FF2B5EF4-FFF2-40B4-BE49-F238E27FC236}">
                  <a16:creationId xmlns:a16="http://schemas.microsoft.com/office/drawing/2014/main" id="{5C8448AA-361A-4219-96AB-7C2B19AF7BC4}"/>
                </a:ext>
              </a:extLst>
            </p:cNvPr>
            <p:cNvSpPr txBox="1"/>
            <p:nvPr/>
          </p:nvSpPr>
          <p:spPr>
            <a:xfrm>
              <a:off x="7906986" y="2471252"/>
              <a:ext cx="884722" cy="584775"/>
            </a:xfrm>
            <a:prstGeom prst="rect">
              <a:avLst/>
            </a:prstGeom>
            <a:noFill/>
          </p:spPr>
          <p:txBody>
            <a:bodyPr wrap="square" rtlCol="0">
              <a:spAutoFit/>
            </a:bodyPr>
            <a:lstStyle/>
            <a:p>
              <a:pPr algn="ctr"/>
              <a:r>
                <a:rPr lang="en-US" sz="3200" b="1" dirty="0">
                  <a:solidFill>
                    <a:srgbClr val="C00000"/>
                  </a:solidFill>
                </a:rPr>
                <a:t>B</a:t>
              </a:r>
              <a:endParaRPr lang="en-BE" b="1" dirty="0">
                <a:solidFill>
                  <a:srgbClr val="C00000"/>
                </a:solidFill>
              </a:endParaRPr>
            </a:p>
          </p:txBody>
        </p:sp>
      </p:grpSp>
    </p:spTree>
    <p:extLst>
      <p:ext uri="{BB962C8B-B14F-4D97-AF65-F5344CB8AC3E}">
        <p14:creationId xmlns:p14="http://schemas.microsoft.com/office/powerpoint/2010/main" val="174338167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8F8ED2-04B7-4A12-B45C-B9511B2FFDAA}"/>
              </a:ext>
            </a:extLst>
          </p:cNvPr>
          <p:cNvSpPr>
            <a:spLocks noGrp="1"/>
          </p:cNvSpPr>
          <p:nvPr>
            <p:ph type="title"/>
          </p:nvPr>
        </p:nvSpPr>
        <p:spPr/>
        <p:txBody>
          <a:bodyPr/>
          <a:lstStyle/>
          <a:p>
            <a:r>
              <a:rPr lang="en-US" dirty="0"/>
              <a:t>fruits</a:t>
            </a:r>
            <a:endParaRPr lang="en-B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00B4A89-201B-4782-9648-6F6F5502F3ED}"/>
                  </a:ext>
                </a:extLst>
              </p:cNvPr>
              <p:cNvSpPr>
                <a:spLocks noGrp="1"/>
              </p:cNvSpPr>
              <p:nvPr>
                <p:ph idx="1"/>
              </p:nvPr>
            </p:nvSpPr>
            <p:spPr>
              <a:xfrm>
                <a:off x="587141" y="1443789"/>
                <a:ext cx="11261557" cy="5277686"/>
              </a:xfrm>
            </p:spPr>
            <p:txBody>
              <a:bodyPr>
                <a:normAutofit/>
              </a:bodyPr>
              <a:lstStyle/>
              <a:p>
                <a:pPr algn="just"/>
                <a:endParaRPr lang="en-US" dirty="0"/>
              </a:p>
              <a:p>
                <a:pPr algn="just"/>
                <a:endParaRPr lang="en-US" dirty="0"/>
              </a:p>
              <a:p>
                <a:pPr algn="just"/>
                <a:endParaRPr lang="en-US" dirty="0"/>
              </a:p>
              <a:p>
                <a:pPr algn="just"/>
                <a:endParaRPr lang="en-US" dirty="0"/>
              </a:p>
              <a:p>
                <a:pPr algn="just"/>
                <a:endParaRPr lang="en-US" dirty="0"/>
              </a:p>
              <a:p>
                <a:pPr algn="just"/>
                <a:endParaRPr lang="en-US" dirty="0"/>
              </a:p>
              <a:p>
                <a:pPr algn="just"/>
                <a:endParaRPr lang="en-US" sz="300" dirty="0"/>
              </a:p>
              <a:p>
                <a:pPr algn="just"/>
                <a:r>
                  <a:rPr lang="en-US" dirty="0"/>
                  <a:t>What is the probability to pick </a:t>
                </a:r>
                <a:r>
                  <a:rPr lang="en-US" u="sng" dirty="0"/>
                  <a:t>an apple</a:t>
                </a:r>
                <a:r>
                  <a:rPr lang="en-US" dirty="0"/>
                  <a:t>?</a:t>
                </a:r>
              </a:p>
              <a:p>
                <a:pPr algn="just"/>
                <a:endParaRPr lang="en-US" sz="500" dirty="0"/>
              </a:p>
              <a:p>
                <a:pPr marL="0" indent="0" algn="ctr">
                  <a:buNone/>
                </a:pPr>
                <a14:m>
                  <m:oMathPara xmlns:m="http://schemas.openxmlformats.org/officeDocument/2006/math">
                    <m:oMathParaPr>
                      <m:jc m:val="center"/>
                    </m:oMathParaPr>
                    <m:oMath xmlns:m="http://schemas.openxmlformats.org/officeDocument/2006/math">
                      <m:r>
                        <a:rPr lang="en-US" b="0" i="1" smtClean="0">
                          <a:solidFill>
                            <a:schemeClr val="bg1"/>
                          </a:solidFill>
                          <a:latin typeface="Cambria Math" panose="02040503050406030204" pitchFamily="18" charset="0"/>
                        </a:rPr>
                        <m:t>𝑃</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𝑎𝑝𝑝𝑙𝑒</m:t>
                          </m:r>
                        </m:e>
                      </m:d>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𝑃</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𝑎𝑝𝑝𝑙𝑒</m:t>
                          </m:r>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𝐴</m:t>
                          </m:r>
                        </m:e>
                      </m:d>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𝑃</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𝐴</m:t>
                          </m:r>
                        </m:e>
                      </m:d>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𝑃</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𝑎𝑝𝑝𝑙𝑒</m:t>
                          </m:r>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𝐵</m:t>
                          </m:r>
                        </m:e>
                      </m:d>
                      <m:r>
                        <a:rPr lang="en-US" b="0" i="1" smtClean="0">
                          <a:solidFill>
                            <a:schemeClr val="bg1"/>
                          </a:solidFill>
                          <a:latin typeface="Cambria Math" panose="02040503050406030204" pitchFamily="18" charset="0"/>
                        </a:rPr>
                        <m:t>⋅</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𝐵</m:t>
                          </m:r>
                        </m:e>
                      </m:d>
                      <m:r>
                        <a:rPr lang="en-US" b="0" i="1" smtClean="0">
                          <a:solidFill>
                            <a:schemeClr val="bg1"/>
                          </a:solidFill>
                          <a:latin typeface="Cambria Math" panose="02040503050406030204" pitchFamily="18" charset="0"/>
                        </a:rPr>
                        <m:t>=</m:t>
                      </m:r>
                    </m:oMath>
                  </m:oMathPara>
                </a14:m>
                <a:br>
                  <a:rPr lang="en-US" b="0" dirty="0"/>
                </a:br>
                <a:endParaRPr lang="en-US" b="0" dirty="0"/>
              </a:p>
              <a:p>
                <a:pPr marL="0" indent="0" algn="ctr">
                  <a:buNone/>
                </a:pPr>
                <a:endParaRPr lang="en-US" sz="400" b="0" i="1" dirty="0">
                  <a:latin typeface="Cambria Math" panose="02040503050406030204" pitchFamily="18" charset="0"/>
                </a:endParaRPr>
              </a:p>
              <a:p>
                <a:pPr marL="0" indent="0" algn="ctr">
                  <a:buNone/>
                </a:pPr>
                <a14:m>
                  <m:oMathPara xmlns:m="http://schemas.openxmlformats.org/officeDocument/2006/math">
                    <m:oMathParaPr>
                      <m:jc m:val="center"/>
                    </m:oMathParaPr>
                    <m:oMath xmlns:m="http://schemas.openxmlformats.org/officeDocument/2006/math">
                      <m:r>
                        <a:rPr lang="en-US" b="0" i="1" smtClean="0">
                          <a:solidFill>
                            <a:schemeClr val="bg1"/>
                          </a:solidFill>
                          <a:latin typeface="Cambria Math" panose="02040503050406030204" pitchFamily="18" charset="0"/>
                        </a:rPr>
                        <m:t>=0.5⋅0.5+0.25⋅0.5=0.375</m:t>
                      </m:r>
                    </m:oMath>
                  </m:oMathPara>
                </a14:m>
                <a:endParaRPr lang="en-BE" dirty="0">
                  <a:solidFill>
                    <a:schemeClr val="bg1"/>
                  </a:solidFill>
                </a:endParaRPr>
              </a:p>
            </p:txBody>
          </p:sp>
        </mc:Choice>
        <mc:Fallback xmlns="">
          <p:sp>
            <p:nvSpPr>
              <p:cNvPr id="3" name="Content Placeholder 2">
                <a:extLst>
                  <a:ext uri="{FF2B5EF4-FFF2-40B4-BE49-F238E27FC236}">
                    <a16:creationId xmlns:a16="http://schemas.microsoft.com/office/drawing/2014/main" id="{B00B4A89-201B-4782-9648-6F6F5502F3ED}"/>
                  </a:ext>
                </a:extLst>
              </p:cNvPr>
              <p:cNvSpPr>
                <a:spLocks noGrp="1" noRot="1" noChangeAspect="1" noMove="1" noResize="1" noEditPoints="1" noAdjustHandles="1" noChangeArrowheads="1" noChangeShapeType="1" noTextEdit="1"/>
              </p:cNvSpPr>
              <p:nvPr>
                <p:ph idx="1"/>
              </p:nvPr>
            </p:nvSpPr>
            <p:spPr>
              <a:xfrm>
                <a:off x="587141" y="1443789"/>
                <a:ext cx="11261557" cy="5277686"/>
              </a:xfrm>
              <a:blipFill>
                <a:blip r:embed="rId2"/>
                <a:stretch>
                  <a:fillRect l="-974"/>
                </a:stretch>
              </a:blipFill>
            </p:spPr>
            <p:txBody>
              <a:bodyPr/>
              <a:lstStyle/>
              <a:p>
                <a:r>
                  <a:rPr lang="en-BE">
                    <a:noFill/>
                  </a:rPr>
                  <a:t> </a:t>
                </a:r>
              </a:p>
            </p:txBody>
          </p:sp>
        </mc:Fallback>
      </mc:AlternateContent>
      <p:sp>
        <p:nvSpPr>
          <p:cNvPr id="4" name="Footer Placeholder 3">
            <a:extLst>
              <a:ext uri="{FF2B5EF4-FFF2-40B4-BE49-F238E27FC236}">
                <a16:creationId xmlns:a16="http://schemas.microsoft.com/office/drawing/2014/main" id="{2B955210-6E1C-4F53-9E00-90F5D3180AE9}"/>
              </a:ext>
            </a:extLst>
          </p:cNvPr>
          <p:cNvSpPr>
            <a:spLocks noGrp="1"/>
          </p:cNvSpPr>
          <p:nvPr>
            <p:ph type="ftr" sz="quarter" idx="11"/>
          </p:nvPr>
        </p:nvSpPr>
        <p:spPr/>
        <p:txBody>
          <a:bodyPr/>
          <a:lstStyle/>
          <a:p>
            <a:r>
              <a:rPr lang="en-US"/>
              <a:t>Elementary Combinatorics and Probability - March 2021</a:t>
            </a:r>
            <a:endParaRPr lang="en-BE"/>
          </a:p>
        </p:txBody>
      </p:sp>
      <p:sp>
        <p:nvSpPr>
          <p:cNvPr id="5" name="Slide Number Placeholder 4">
            <a:extLst>
              <a:ext uri="{FF2B5EF4-FFF2-40B4-BE49-F238E27FC236}">
                <a16:creationId xmlns:a16="http://schemas.microsoft.com/office/drawing/2014/main" id="{DD3B8377-99E3-4482-A8C2-9599A698DF1E}"/>
              </a:ext>
            </a:extLst>
          </p:cNvPr>
          <p:cNvSpPr>
            <a:spLocks noGrp="1"/>
          </p:cNvSpPr>
          <p:nvPr>
            <p:ph type="sldNum" sz="quarter" idx="12"/>
          </p:nvPr>
        </p:nvSpPr>
        <p:spPr/>
        <p:txBody>
          <a:bodyPr/>
          <a:lstStyle/>
          <a:p>
            <a:fld id="{08CF7B41-8972-4B54-B2ED-1FFF63F18177}" type="slidenum">
              <a:rPr lang="en-BE" smtClean="0"/>
              <a:t>39</a:t>
            </a:fld>
            <a:endParaRPr lang="en-BE"/>
          </a:p>
        </p:txBody>
      </p:sp>
      <p:grpSp>
        <p:nvGrpSpPr>
          <p:cNvPr id="32" name="Group 31">
            <a:extLst>
              <a:ext uri="{FF2B5EF4-FFF2-40B4-BE49-F238E27FC236}">
                <a16:creationId xmlns:a16="http://schemas.microsoft.com/office/drawing/2014/main" id="{81ACB355-2AA3-455C-B91A-403012F8F552}"/>
              </a:ext>
            </a:extLst>
          </p:cNvPr>
          <p:cNvGrpSpPr/>
          <p:nvPr/>
        </p:nvGrpSpPr>
        <p:grpSpPr>
          <a:xfrm>
            <a:off x="2493745" y="1341589"/>
            <a:ext cx="7488455" cy="3089709"/>
            <a:chOff x="2407118" y="2367814"/>
            <a:chExt cx="7488455" cy="3089709"/>
          </a:xfrm>
        </p:grpSpPr>
        <p:grpSp>
          <p:nvGrpSpPr>
            <p:cNvPr id="33" name="Group 32">
              <a:extLst>
                <a:ext uri="{FF2B5EF4-FFF2-40B4-BE49-F238E27FC236}">
                  <a16:creationId xmlns:a16="http://schemas.microsoft.com/office/drawing/2014/main" id="{BCCD956F-1DC8-4419-8D56-D145099616E7}"/>
                </a:ext>
              </a:extLst>
            </p:cNvPr>
            <p:cNvGrpSpPr/>
            <p:nvPr/>
          </p:nvGrpSpPr>
          <p:grpSpPr>
            <a:xfrm>
              <a:off x="2407118" y="2367814"/>
              <a:ext cx="3089709" cy="3089709"/>
              <a:chOff x="2407118" y="2367814"/>
              <a:chExt cx="3089709" cy="3089709"/>
            </a:xfrm>
          </p:grpSpPr>
          <p:sp>
            <p:nvSpPr>
              <p:cNvPr id="50" name="Rectangle 49">
                <a:extLst>
                  <a:ext uri="{FF2B5EF4-FFF2-40B4-BE49-F238E27FC236}">
                    <a16:creationId xmlns:a16="http://schemas.microsoft.com/office/drawing/2014/main" id="{0586C2E7-FED9-4D63-843C-94B3EB5F9EC7}"/>
                  </a:ext>
                </a:extLst>
              </p:cNvPr>
              <p:cNvSpPr/>
              <p:nvPr/>
            </p:nvSpPr>
            <p:spPr>
              <a:xfrm>
                <a:off x="2407118" y="2367814"/>
                <a:ext cx="3089709" cy="3089709"/>
              </a:xfrm>
              <a:prstGeom prst="rect">
                <a:avLst/>
              </a:prstGeom>
              <a:ln w="28575"/>
            </p:spPr>
            <p:style>
              <a:lnRef idx="2">
                <a:schemeClr val="accent2"/>
              </a:lnRef>
              <a:fillRef idx="1">
                <a:schemeClr val="lt1"/>
              </a:fillRef>
              <a:effectRef idx="0">
                <a:schemeClr val="accent2"/>
              </a:effectRef>
              <a:fontRef idx="minor">
                <a:schemeClr val="dk1"/>
              </a:fontRef>
            </p:style>
            <p:txBody>
              <a:bodyPr rtlCol="0" anchor="ctr"/>
              <a:lstStyle/>
              <a:p>
                <a:pPr algn="ctr"/>
                <a:endParaRPr lang="en-BE"/>
              </a:p>
            </p:txBody>
          </p:sp>
          <p:pic>
            <p:nvPicPr>
              <p:cNvPr id="51" name="Picture 50" descr="Background pattern&#10;&#10;Description automatically generated">
                <a:extLst>
                  <a:ext uri="{FF2B5EF4-FFF2-40B4-BE49-F238E27FC236}">
                    <a16:creationId xmlns:a16="http://schemas.microsoft.com/office/drawing/2014/main" id="{7A75748E-9EE1-42E7-9898-82FA4BFFDA10}"/>
                  </a:ext>
                </a:extLst>
              </p:cNvPr>
              <p:cNvPicPr>
                <a:picLocks noChangeAspect="1"/>
              </p:cNvPicPr>
              <p:nvPr/>
            </p:nvPicPr>
            <p:blipFill rotWithShape="1">
              <a:blip r:embed="rId3">
                <a:extLst>
                  <a:ext uri="{28A0092B-C50C-407E-A947-70E740481C1C}">
                    <a14:useLocalDpi xmlns:a14="http://schemas.microsoft.com/office/drawing/2010/main" val="0"/>
                  </a:ext>
                </a:extLst>
              </a:blip>
              <a:srcRect l="3522" t="1792" r="75830" b="70975"/>
              <a:stretch/>
            </p:blipFill>
            <p:spPr>
              <a:xfrm>
                <a:off x="2738461" y="2464067"/>
                <a:ext cx="586752" cy="683393"/>
              </a:xfrm>
              <a:prstGeom prst="rect">
                <a:avLst/>
              </a:prstGeom>
            </p:spPr>
          </p:pic>
          <p:pic>
            <p:nvPicPr>
              <p:cNvPr id="52" name="Picture 51" descr="Background pattern&#10;&#10;Description automatically generated">
                <a:extLst>
                  <a:ext uri="{FF2B5EF4-FFF2-40B4-BE49-F238E27FC236}">
                    <a16:creationId xmlns:a16="http://schemas.microsoft.com/office/drawing/2014/main" id="{8177E3B4-63B3-48CD-8E6B-A3710574536C}"/>
                  </a:ext>
                </a:extLst>
              </p:cNvPr>
              <p:cNvPicPr>
                <a:picLocks noChangeAspect="1"/>
              </p:cNvPicPr>
              <p:nvPr/>
            </p:nvPicPr>
            <p:blipFill rotWithShape="1">
              <a:blip r:embed="rId3">
                <a:extLst>
                  <a:ext uri="{28A0092B-C50C-407E-A947-70E740481C1C}">
                    <a14:useLocalDpi xmlns:a14="http://schemas.microsoft.com/office/drawing/2010/main" val="0"/>
                  </a:ext>
                </a:extLst>
              </a:blip>
              <a:srcRect l="74939" t="36727" r="2956" b="36865"/>
              <a:stretch/>
            </p:blipFill>
            <p:spPr>
              <a:xfrm>
                <a:off x="4726199" y="2516370"/>
                <a:ext cx="548640" cy="578785"/>
              </a:xfrm>
              <a:prstGeom prst="rect">
                <a:avLst/>
              </a:prstGeom>
            </p:spPr>
          </p:pic>
          <p:pic>
            <p:nvPicPr>
              <p:cNvPr id="53" name="Picture 52" descr="Background pattern&#10;&#10;Description automatically generated">
                <a:extLst>
                  <a:ext uri="{FF2B5EF4-FFF2-40B4-BE49-F238E27FC236}">
                    <a16:creationId xmlns:a16="http://schemas.microsoft.com/office/drawing/2014/main" id="{2B541849-5C83-40E2-89B1-764031821C64}"/>
                  </a:ext>
                </a:extLst>
              </p:cNvPr>
              <p:cNvPicPr>
                <a:picLocks noChangeAspect="1"/>
              </p:cNvPicPr>
              <p:nvPr/>
            </p:nvPicPr>
            <p:blipFill rotWithShape="1">
              <a:blip r:embed="rId3">
                <a:extLst>
                  <a:ext uri="{28A0092B-C50C-407E-A947-70E740481C1C}">
                    <a14:useLocalDpi xmlns:a14="http://schemas.microsoft.com/office/drawing/2010/main" val="0"/>
                  </a:ext>
                </a:extLst>
              </a:blip>
              <a:srcRect l="3522" t="1792" r="75830" b="70975"/>
              <a:stretch/>
            </p:blipFill>
            <p:spPr>
              <a:xfrm>
                <a:off x="2445085" y="3475990"/>
                <a:ext cx="586752" cy="683393"/>
              </a:xfrm>
              <a:prstGeom prst="rect">
                <a:avLst/>
              </a:prstGeom>
            </p:spPr>
          </p:pic>
          <p:pic>
            <p:nvPicPr>
              <p:cNvPr id="54" name="Picture 53" descr="Background pattern&#10;&#10;Description automatically generated">
                <a:extLst>
                  <a:ext uri="{FF2B5EF4-FFF2-40B4-BE49-F238E27FC236}">
                    <a16:creationId xmlns:a16="http://schemas.microsoft.com/office/drawing/2014/main" id="{FF6BFC77-A0B5-45FF-8846-81C6E9860A4D}"/>
                  </a:ext>
                </a:extLst>
              </p:cNvPr>
              <p:cNvPicPr>
                <a:picLocks noChangeAspect="1"/>
              </p:cNvPicPr>
              <p:nvPr/>
            </p:nvPicPr>
            <p:blipFill rotWithShape="1">
              <a:blip r:embed="rId3">
                <a:extLst>
                  <a:ext uri="{28A0092B-C50C-407E-A947-70E740481C1C}">
                    <a14:useLocalDpi xmlns:a14="http://schemas.microsoft.com/office/drawing/2010/main" val="0"/>
                  </a:ext>
                </a:extLst>
              </a:blip>
              <a:srcRect l="3522" t="1792" r="75830" b="70975"/>
              <a:stretch/>
            </p:blipFill>
            <p:spPr>
              <a:xfrm>
                <a:off x="3177528" y="3265369"/>
                <a:ext cx="586752" cy="683393"/>
              </a:xfrm>
              <a:prstGeom prst="rect">
                <a:avLst/>
              </a:prstGeom>
            </p:spPr>
          </p:pic>
          <p:pic>
            <p:nvPicPr>
              <p:cNvPr id="55" name="Picture 54" descr="Background pattern&#10;&#10;Description automatically generated">
                <a:extLst>
                  <a:ext uri="{FF2B5EF4-FFF2-40B4-BE49-F238E27FC236}">
                    <a16:creationId xmlns:a16="http://schemas.microsoft.com/office/drawing/2014/main" id="{8CA81FBB-7A97-4756-BFA2-E2EBDEB48B00}"/>
                  </a:ext>
                </a:extLst>
              </p:cNvPr>
              <p:cNvPicPr>
                <a:picLocks noChangeAspect="1"/>
              </p:cNvPicPr>
              <p:nvPr/>
            </p:nvPicPr>
            <p:blipFill rotWithShape="1">
              <a:blip r:embed="rId3">
                <a:extLst>
                  <a:ext uri="{28A0092B-C50C-407E-A947-70E740481C1C}">
                    <a14:useLocalDpi xmlns:a14="http://schemas.microsoft.com/office/drawing/2010/main" val="0"/>
                  </a:ext>
                </a:extLst>
              </a:blip>
              <a:srcRect l="3522" t="1792" r="75830" b="70975"/>
              <a:stretch/>
            </p:blipFill>
            <p:spPr>
              <a:xfrm>
                <a:off x="2884152" y="4277292"/>
                <a:ext cx="586752" cy="683393"/>
              </a:xfrm>
              <a:prstGeom prst="rect">
                <a:avLst/>
              </a:prstGeom>
            </p:spPr>
          </p:pic>
          <p:pic>
            <p:nvPicPr>
              <p:cNvPr id="56" name="Picture 55" descr="Background pattern&#10;&#10;Description automatically generated">
                <a:extLst>
                  <a:ext uri="{FF2B5EF4-FFF2-40B4-BE49-F238E27FC236}">
                    <a16:creationId xmlns:a16="http://schemas.microsoft.com/office/drawing/2014/main" id="{EF6BD32E-627F-4BAE-8BDA-FA4BDC96ACF3}"/>
                  </a:ext>
                </a:extLst>
              </p:cNvPr>
              <p:cNvPicPr>
                <a:picLocks noChangeAspect="1"/>
              </p:cNvPicPr>
              <p:nvPr/>
            </p:nvPicPr>
            <p:blipFill rotWithShape="1">
              <a:blip r:embed="rId3">
                <a:extLst>
                  <a:ext uri="{28A0092B-C50C-407E-A947-70E740481C1C}">
                    <a14:useLocalDpi xmlns:a14="http://schemas.microsoft.com/office/drawing/2010/main" val="0"/>
                  </a:ext>
                </a:extLst>
              </a:blip>
              <a:srcRect l="3522" t="1792" r="75830" b="70975"/>
              <a:stretch/>
            </p:blipFill>
            <p:spPr>
              <a:xfrm>
                <a:off x="3538670" y="4721188"/>
                <a:ext cx="586752" cy="683393"/>
              </a:xfrm>
              <a:prstGeom prst="rect">
                <a:avLst/>
              </a:prstGeom>
            </p:spPr>
          </p:pic>
          <p:pic>
            <p:nvPicPr>
              <p:cNvPr id="57" name="Picture 56" descr="Background pattern&#10;&#10;Description automatically generated">
                <a:extLst>
                  <a:ext uri="{FF2B5EF4-FFF2-40B4-BE49-F238E27FC236}">
                    <a16:creationId xmlns:a16="http://schemas.microsoft.com/office/drawing/2014/main" id="{77372722-D66B-427D-80ED-5C8F470B0A9F}"/>
                  </a:ext>
                </a:extLst>
              </p:cNvPr>
              <p:cNvPicPr>
                <a:picLocks noChangeAspect="1"/>
              </p:cNvPicPr>
              <p:nvPr/>
            </p:nvPicPr>
            <p:blipFill rotWithShape="1">
              <a:blip r:embed="rId3">
                <a:extLst>
                  <a:ext uri="{28A0092B-C50C-407E-A947-70E740481C1C}">
                    <a14:useLocalDpi xmlns:a14="http://schemas.microsoft.com/office/drawing/2010/main" val="0"/>
                  </a:ext>
                </a:extLst>
              </a:blip>
              <a:srcRect l="74939" t="36727" r="2956" b="36865"/>
              <a:stretch/>
            </p:blipFill>
            <p:spPr>
              <a:xfrm>
                <a:off x="4100362" y="3317672"/>
                <a:ext cx="548640" cy="578785"/>
              </a:xfrm>
              <a:prstGeom prst="rect">
                <a:avLst/>
              </a:prstGeom>
            </p:spPr>
          </p:pic>
          <p:pic>
            <p:nvPicPr>
              <p:cNvPr id="58" name="Picture 57" descr="Background pattern&#10;&#10;Description automatically generated">
                <a:extLst>
                  <a:ext uri="{FF2B5EF4-FFF2-40B4-BE49-F238E27FC236}">
                    <a16:creationId xmlns:a16="http://schemas.microsoft.com/office/drawing/2014/main" id="{684A32A9-A5DB-458D-98FC-683E312290DA}"/>
                  </a:ext>
                </a:extLst>
              </p:cNvPr>
              <p:cNvPicPr>
                <a:picLocks noChangeAspect="1"/>
              </p:cNvPicPr>
              <p:nvPr/>
            </p:nvPicPr>
            <p:blipFill rotWithShape="1">
              <a:blip r:embed="rId3">
                <a:extLst>
                  <a:ext uri="{28A0092B-C50C-407E-A947-70E740481C1C}">
                    <a14:useLocalDpi xmlns:a14="http://schemas.microsoft.com/office/drawing/2010/main" val="0"/>
                  </a:ext>
                </a:extLst>
              </a:blip>
              <a:srcRect l="74939" t="36727" r="2956" b="36865"/>
              <a:stretch/>
            </p:blipFill>
            <p:spPr>
              <a:xfrm>
                <a:off x="4837193" y="3341101"/>
                <a:ext cx="548640" cy="578785"/>
              </a:xfrm>
              <a:prstGeom prst="rect">
                <a:avLst/>
              </a:prstGeom>
            </p:spPr>
          </p:pic>
          <p:pic>
            <p:nvPicPr>
              <p:cNvPr id="59" name="Picture 58" descr="Background pattern&#10;&#10;Description automatically generated">
                <a:extLst>
                  <a:ext uri="{FF2B5EF4-FFF2-40B4-BE49-F238E27FC236}">
                    <a16:creationId xmlns:a16="http://schemas.microsoft.com/office/drawing/2014/main" id="{F04552B2-921B-435C-818B-EF496AC5C4FD}"/>
                  </a:ext>
                </a:extLst>
              </p:cNvPr>
              <p:cNvPicPr>
                <a:picLocks noChangeAspect="1"/>
              </p:cNvPicPr>
              <p:nvPr/>
            </p:nvPicPr>
            <p:blipFill rotWithShape="1">
              <a:blip r:embed="rId3">
                <a:extLst>
                  <a:ext uri="{28A0092B-C50C-407E-A947-70E740481C1C}">
                    <a14:useLocalDpi xmlns:a14="http://schemas.microsoft.com/office/drawing/2010/main" val="0"/>
                  </a:ext>
                </a:extLst>
              </a:blip>
              <a:srcRect l="74939" t="36727" r="2956" b="36865"/>
              <a:stretch/>
            </p:blipFill>
            <p:spPr>
              <a:xfrm>
                <a:off x="4451879" y="4040203"/>
                <a:ext cx="548640" cy="578785"/>
              </a:xfrm>
              <a:prstGeom prst="rect">
                <a:avLst/>
              </a:prstGeom>
            </p:spPr>
          </p:pic>
          <p:pic>
            <p:nvPicPr>
              <p:cNvPr id="60" name="Picture 59" descr="Background pattern&#10;&#10;Description automatically generated">
                <a:extLst>
                  <a:ext uri="{FF2B5EF4-FFF2-40B4-BE49-F238E27FC236}">
                    <a16:creationId xmlns:a16="http://schemas.microsoft.com/office/drawing/2014/main" id="{F08DEC88-FBA7-4096-B2D6-96957E4047A5}"/>
                  </a:ext>
                </a:extLst>
              </p:cNvPr>
              <p:cNvPicPr>
                <a:picLocks noChangeAspect="1"/>
              </p:cNvPicPr>
              <p:nvPr/>
            </p:nvPicPr>
            <p:blipFill rotWithShape="1">
              <a:blip r:embed="rId3">
                <a:extLst>
                  <a:ext uri="{28A0092B-C50C-407E-A947-70E740481C1C}">
                    <a14:useLocalDpi xmlns:a14="http://schemas.microsoft.com/office/drawing/2010/main" val="0"/>
                  </a:ext>
                </a:extLst>
              </a:blip>
              <a:srcRect l="74939" t="36727" r="2956" b="36865"/>
              <a:stretch/>
            </p:blipFill>
            <p:spPr>
              <a:xfrm>
                <a:off x="4774109" y="4818713"/>
                <a:ext cx="548640" cy="578785"/>
              </a:xfrm>
              <a:prstGeom prst="rect">
                <a:avLst/>
              </a:prstGeom>
            </p:spPr>
          </p:pic>
        </p:grpSp>
        <p:grpSp>
          <p:nvGrpSpPr>
            <p:cNvPr id="34" name="Group 33">
              <a:extLst>
                <a:ext uri="{FF2B5EF4-FFF2-40B4-BE49-F238E27FC236}">
                  <a16:creationId xmlns:a16="http://schemas.microsoft.com/office/drawing/2014/main" id="{903A3A46-D69C-4E71-ACAD-7C082D3CCA26}"/>
                </a:ext>
              </a:extLst>
            </p:cNvPr>
            <p:cNvGrpSpPr/>
            <p:nvPr/>
          </p:nvGrpSpPr>
          <p:grpSpPr>
            <a:xfrm>
              <a:off x="6805864" y="2367814"/>
              <a:ext cx="3089709" cy="3089709"/>
              <a:chOff x="6805864" y="2367814"/>
              <a:chExt cx="3089709" cy="3089709"/>
            </a:xfrm>
          </p:grpSpPr>
          <p:sp>
            <p:nvSpPr>
              <p:cNvPr id="37" name="Rectangle 36">
                <a:extLst>
                  <a:ext uri="{FF2B5EF4-FFF2-40B4-BE49-F238E27FC236}">
                    <a16:creationId xmlns:a16="http://schemas.microsoft.com/office/drawing/2014/main" id="{35A4C7C8-6686-4C5E-A75B-71AF11D6C1D2}"/>
                  </a:ext>
                </a:extLst>
              </p:cNvPr>
              <p:cNvSpPr/>
              <p:nvPr/>
            </p:nvSpPr>
            <p:spPr>
              <a:xfrm>
                <a:off x="6805864" y="2367814"/>
                <a:ext cx="3089709" cy="3089709"/>
              </a:xfrm>
              <a:prstGeom prst="rect">
                <a:avLst/>
              </a:prstGeom>
              <a:ln w="28575"/>
            </p:spPr>
            <p:style>
              <a:lnRef idx="2">
                <a:schemeClr val="accent2"/>
              </a:lnRef>
              <a:fillRef idx="1">
                <a:schemeClr val="lt1"/>
              </a:fillRef>
              <a:effectRef idx="0">
                <a:schemeClr val="accent2"/>
              </a:effectRef>
              <a:fontRef idx="minor">
                <a:schemeClr val="dk1"/>
              </a:fontRef>
            </p:style>
            <p:txBody>
              <a:bodyPr rtlCol="0" anchor="ctr"/>
              <a:lstStyle/>
              <a:p>
                <a:pPr algn="ctr"/>
                <a:endParaRPr lang="en-BE"/>
              </a:p>
            </p:txBody>
          </p:sp>
          <p:pic>
            <p:nvPicPr>
              <p:cNvPr id="38" name="Picture 37" descr="Background pattern&#10;&#10;Description automatically generated">
                <a:extLst>
                  <a:ext uri="{FF2B5EF4-FFF2-40B4-BE49-F238E27FC236}">
                    <a16:creationId xmlns:a16="http://schemas.microsoft.com/office/drawing/2014/main" id="{B95DFE34-69EB-4928-B767-3016A4FDE7CE}"/>
                  </a:ext>
                </a:extLst>
              </p:cNvPr>
              <p:cNvPicPr>
                <a:picLocks noChangeAspect="1"/>
              </p:cNvPicPr>
              <p:nvPr/>
            </p:nvPicPr>
            <p:blipFill rotWithShape="1">
              <a:blip r:embed="rId3">
                <a:extLst>
                  <a:ext uri="{28A0092B-C50C-407E-A947-70E740481C1C}">
                    <a14:useLocalDpi xmlns:a14="http://schemas.microsoft.com/office/drawing/2010/main" val="0"/>
                  </a:ext>
                </a:extLst>
              </a:blip>
              <a:srcRect l="34879" t="1243" r="36720" b="70424"/>
              <a:stretch/>
            </p:blipFill>
            <p:spPr>
              <a:xfrm>
                <a:off x="7486630" y="4607522"/>
                <a:ext cx="904753" cy="797059"/>
              </a:xfrm>
              <a:prstGeom prst="rect">
                <a:avLst/>
              </a:prstGeom>
            </p:spPr>
          </p:pic>
          <p:pic>
            <p:nvPicPr>
              <p:cNvPr id="39" name="Picture 38" descr="Background pattern&#10;&#10;Description automatically generated">
                <a:extLst>
                  <a:ext uri="{FF2B5EF4-FFF2-40B4-BE49-F238E27FC236}">
                    <a16:creationId xmlns:a16="http://schemas.microsoft.com/office/drawing/2014/main" id="{0291E08E-0C37-470C-9E47-366275106AB7}"/>
                  </a:ext>
                </a:extLst>
              </p:cNvPr>
              <p:cNvPicPr>
                <a:picLocks noChangeAspect="1"/>
              </p:cNvPicPr>
              <p:nvPr/>
            </p:nvPicPr>
            <p:blipFill rotWithShape="1">
              <a:blip r:embed="rId3">
                <a:extLst>
                  <a:ext uri="{28A0092B-C50C-407E-A947-70E740481C1C}">
                    <a14:useLocalDpi xmlns:a14="http://schemas.microsoft.com/office/drawing/2010/main" val="0"/>
                  </a:ext>
                </a:extLst>
              </a:blip>
              <a:srcRect l="3522" t="1792" r="75830" b="70975"/>
              <a:stretch/>
            </p:blipFill>
            <p:spPr>
              <a:xfrm>
                <a:off x="7231854" y="2445948"/>
                <a:ext cx="586752" cy="683393"/>
              </a:xfrm>
              <a:prstGeom prst="rect">
                <a:avLst/>
              </a:prstGeom>
            </p:spPr>
          </p:pic>
          <p:pic>
            <p:nvPicPr>
              <p:cNvPr id="40" name="Picture 39" descr="Background pattern&#10;&#10;Description automatically generated">
                <a:extLst>
                  <a:ext uri="{FF2B5EF4-FFF2-40B4-BE49-F238E27FC236}">
                    <a16:creationId xmlns:a16="http://schemas.microsoft.com/office/drawing/2014/main" id="{B8B12FDC-A3A6-4C0D-9519-9F5A735BB336}"/>
                  </a:ext>
                </a:extLst>
              </p:cNvPr>
              <p:cNvPicPr>
                <a:picLocks noChangeAspect="1"/>
              </p:cNvPicPr>
              <p:nvPr/>
            </p:nvPicPr>
            <p:blipFill rotWithShape="1">
              <a:blip r:embed="rId3">
                <a:extLst>
                  <a:ext uri="{28A0092B-C50C-407E-A947-70E740481C1C}">
                    <a14:useLocalDpi xmlns:a14="http://schemas.microsoft.com/office/drawing/2010/main" val="0"/>
                  </a:ext>
                </a:extLst>
              </a:blip>
              <a:srcRect l="3522" t="1792" r="75830" b="70975"/>
              <a:stretch/>
            </p:blipFill>
            <p:spPr>
              <a:xfrm>
                <a:off x="6938478" y="3457871"/>
                <a:ext cx="586752" cy="683393"/>
              </a:xfrm>
              <a:prstGeom prst="rect">
                <a:avLst/>
              </a:prstGeom>
            </p:spPr>
          </p:pic>
          <p:pic>
            <p:nvPicPr>
              <p:cNvPr id="41" name="Picture 40" descr="Background pattern&#10;&#10;Description automatically generated">
                <a:extLst>
                  <a:ext uri="{FF2B5EF4-FFF2-40B4-BE49-F238E27FC236}">
                    <a16:creationId xmlns:a16="http://schemas.microsoft.com/office/drawing/2014/main" id="{F9BA1C1B-ACFC-434D-8468-AB5A6F3DBBA1}"/>
                  </a:ext>
                </a:extLst>
              </p:cNvPr>
              <p:cNvPicPr>
                <a:picLocks noChangeAspect="1"/>
              </p:cNvPicPr>
              <p:nvPr/>
            </p:nvPicPr>
            <p:blipFill rotWithShape="1">
              <a:blip r:embed="rId3">
                <a:extLst>
                  <a:ext uri="{28A0092B-C50C-407E-A947-70E740481C1C}">
                    <a14:useLocalDpi xmlns:a14="http://schemas.microsoft.com/office/drawing/2010/main" val="0"/>
                  </a:ext>
                </a:extLst>
              </a:blip>
              <a:srcRect l="3522" t="1792" r="75830" b="70975"/>
              <a:stretch/>
            </p:blipFill>
            <p:spPr>
              <a:xfrm>
                <a:off x="7670921" y="3247250"/>
                <a:ext cx="586752" cy="683393"/>
              </a:xfrm>
              <a:prstGeom prst="rect">
                <a:avLst/>
              </a:prstGeom>
            </p:spPr>
          </p:pic>
          <p:pic>
            <p:nvPicPr>
              <p:cNvPr id="42" name="Picture 41" descr="Background pattern&#10;&#10;Description automatically generated">
                <a:extLst>
                  <a:ext uri="{FF2B5EF4-FFF2-40B4-BE49-F238E27FC236}">
                    <a16:creationId xmlns:a16="http://schemas.microsoft.com/office/drawing/2014/main" id="{32E3F93C-1D9F-4982-880A-F7234F3E5F1C}"/>
                  </a:ext>
                </a:extLst>
              </p:cNvPr>
              <p:cNvPicPr>
                <a:picLocks noChangeAspect="1"/>
              </p:cNvPicPr>
              <p:nvPr/>
            </p:nvPicPr>
            <p:blipFill rotWithShape="1">
              <a:blip r:embed="rId3">
                <a:extLst>
                  <a:ext uri="{28A0092B-C50C-407E-A947-70E740481C1C}">
                    <a14:useLocalDpi xmlns:a14="http://schemas.microsoft.com/office/drawing/2010/main" val="0"/>
                  </a:ext>
                </a:extLst>
              </a:blip>
              <a:srcRect l="74939" t="36727" r="2956" b="36865"/>
              <a:stretch/>
            </p:blipFill>
            <p:spPr>
              <a:xfrm>
                <a:off x="9087281" y="2496488"/>
                <a:ext cx="548640" cy="578785"/>
              </a:xfrm>
              <a:prstGeom prst="rect">
                <a:avLst/>
              </a:prstGeom>
            </p:spPr>
          </p:pic>
          <p:pic>
            <p:nvPicPr>
              <p:cNvPr id="43" name="Picture 42" descr="Background pattern&#10;&#10;Description automatically generated">
                <a:extLst>
                  <a:ext uri="{FF2B5EF4-FFF2-40B4-BE49-F238E27FC236}">
                    <a16:creationId xmlns:a16="http://schemas.microsoft.com/office/drawing/2014/main" id="{6005C1A8-8ABF-45AB-A93B-1CF80E48D38A}"/>
                  </a:ext>
                </a:extLst>
              </p:cNvPr>
              <p:cNvPicPr>
                <a:picLocks noChangeAspect="1"/>
              </p:cNvPicPr>
              <p:nvPr/>
            </p:nvPicPr>
            <p:blipFill rotWithShape="1">
              <a:blip r:embed="rId3">
                <a:extLst>
                  <a:ext uri="{28A0092B-C50C-407E-A947-70E740481C1C}">
                    <a14:useLocalDpi xmlns:a14="http://schemas.microsoft.com/office/drawing/2010/main" val="0"/>
                  </a:ext>
                </a:extLst>
              </a:blip>
              <a:srcRect l="74939" t="36727" r="2956" b="36865"/>
              <a:stretch/>
            </p:blipFill>
            <p:spPr>
              <a:xfrm>
                <a:off x="8463314" y="3621997"/>
                <a:ext cx="548640" cy="578785"/>
              </a:xfrm>
              <a:prstGeom prst="rect">
                <a:avLst/>
              </a:prstGeom>
            </p:spPr>
          </p:pic>
          <p:pic>
            <p:nvPicPr>
              <p:cNvPr id="44" name="Picture 43" descr="Background pattern&#10;&#10;Description automatically generated">
                <a:extLst>
                  <a:ext uri="{FF2B5EF4-FFF2-40B4-BE49-F238E27FC236}">
                    <a16:creationId xmlns:a16="http://schemas.microsoft.com/office/drawing/2014/main" id="{8F43EEBB-77EC-4AC7-A0AC-3BE510ED929C}"/>
                  </a:ext>
                </a:extLst>
              </p:cNvPr>
              <p:cNvPicPr>
                <a:picLocks noChangeAspect="1"/>
              </p:cNvPicPr>
              <p:nvPr/>
            </p:nvPicPr>
            <p:blipFill rotWithShape="1">
              <a:blip r:embed="rId3">
                <a:extLst>
                  <a:ext uri="{28A0092B-C50C-407E-A947-70E740481C1C}">
                    <a14:useLocalDpi xmlns:a14="http://schemas.microsoft.com/office/drawing/2010/main" val="0"/>
                  </a:ext>
                </a:extLst>
              </a:blip>
              <a:srcRect l="74939" t="36727" r="2956" b="36865"/>
              <a:stretch/>
            </p:blipFill>
            <p:spPr>
              <a:xfrm>
                <a:off x="9198275" y="3321219"/>
                <a:ext cx="548640" cy="578785"/>
              </a:xfrm>
              <a:prstGeom prst="rect">
                <a:avLst/>
              </a:prstGeom>
            </p:spPr>
          </p:pic>
          <p:pic>
            <p:nvPicPr>
              <p:cNvPr id="45" name="Picture 44" descr="Background pattern&#10;&#10;Description automatically generated">
                <a:extLst>
                  <a:ext uri="{FF2B5EF4-FFF2-40B4-BE49-F238E27FC236}">
                    <a16:creationId xmlns:a16="http://schemas.microsoft.com/office/drawing/2014/main" id="{39455F6E-ED0B-4491-8D51-3B3B928A572C}"/>
                  </a:ext>
                </a:extLst>
              </p:cNvPr>
              <p:cNvPicPr>
                <a:picLocks noChangeAspect="1"/>
              </p:cNvPicPr>
              <p:nvPr/>
            </p:nvPicPr>
            <p:blipFill rotWithShape="1">
              <a:blip r:embed="rId3">
                <a:extLst>
                  <a:ext uri="{28A0092B-C50C-407E-A947-70E740481C1C}">
                    <a14:useLocalDpi xmlns:a14="http://schemas.microsoft.com/office/drawing/2010/main" val="0"/>
                  </a:ext>
                </a:extLst>
              </a:blip>
              <a:srcRect l="74939" t="36727" r="2956" b="36865"/>
              <a:stretch/>
            </p:blipFill>
            <p:spPr>
              <a:xfrm>
                <a:off x="8544291" y="4484099"/>
                <a:ext cx="548640" cy="578785"/>
              </a:xfrm>
              <a:prstGeom prst="rect">
                <a:avLst/>
              </a:prstGeom>
            </p:spPr>
          </p:pic>
          <p:pic>
            <p:nvPicPr>
              <p:cNvPr id="46" name="Picture 45" descr="Background pattern&#10;&#10;Description automatically generated">
                <a:extLst>
                  <a:ext uri="{FF2B5EF4-FFF2-40B4-BE49-F238E27FC236}">
                    <a16:creationId xmlns:a16="http://schemas.microsoft.com/office/drawing/2014/main" id="{1264DBF0-AE92-4805-A7E3-CFD65F280910}"/>
                  </a:ext>
                </a:extLst>
              </p:cNvPr>
              <p:cNvPicPr>
                <a:picLocks noChangeAspect="1"/>
              </p:cNvPicPr>
              <p:nvPr/>
            </p:nvPicPr>
            <p:blipFill rotWithShape="1">
              <a:blip r:embed="rId3">
                <a:extLst>
                  <a:ext uri="{28A0092B-C50C-407E-A947-70E740481C1C}">
                    <a14:useLocalDpi xmlns:a14="http://schemas.microsoft.com/office/drawing/2010/main" val="0"/>
                  </a:ext>
                </a:extLst>
              </a:blip>
              <a:srcRect l="74939" t="36727" r="2956" b="36865"/>
              <a:stretch/>
            </p:blipFill>
            <p:spPr>
              <a:xfrm>
                <a:off x="8443994" y="2854394"/>
                <a:ext cx="548640" cy="578785"/>
              </a:xfrm>
              <a:prstGeom prst="rect">
                <a:avLst/>
              </a:prstGeom>
            </p:spPr>
          </p:pic>
          <p:pic>
            <p:nvPicPr>
              <p:cNvPr id="47" name="Picture 46" descr="Background pattern&#10;&#10;Description automatically generated">
                <a:extLst>
                  <a:ext uri="{FF2B5EF4-FFF2-40B4-BE49-F238E27FC236}">
                    <a16:creationId xmlns:a16="http://schemas.microsoft.com/office/drawing/2014/main" id="{50949F6D-C570-49B4-8127-EC80A9AF2D05}"/>
                  </a:ext>
                </a:extLst>
              </p:cNvPr>
              <p:cNvPicPr>
                <a:picLocks noChangeAspect="1"/>
              </p:cNvPicPr>
              <p:nvPr/>
            </p:nvPicPr>
            <p:blipFill rotWithShape="1">
              <a:blip r:embed="rId3">
                <a:extLst>
                  <a:ext uri="{28A0092B-C50C-407E-A947-70E740481C1C}">
                    <a14:useLocalDpi xmlns:a14="http://schemas.microsoft.com/office/drawing/2010/main" val="0"/>
                  </a:ext>
                </a:extLst>
              </a:blip>
              <a:srcRect l="74939" t="36727" r="2956" b="36865"/>
              <a:stretch/>
            </p:blipFill>
            <p:spPr>
              <a:xfrm>
                <a:off x="9234005" y="4028678"/>
                <a:ext cx="548640" cy="578785"/>
              </a:xfrm>
              <a:prstGeom prst="rect">
                <a:avLst/>
              </a:prstGeom>
            </p:spPr>
          </p:pic>
          <p:pic>
            <p:nvPicPr>
              <p:cNvPr id="48" name="Picture 47" descr="Background pattern&#10;&#10;Description automatically generated">
                <a:extLst>
                  <a:ext uri="{FF2B5EF4-FFF2-40B4-BE49-F238E27FC236}">
                    <a16:creationId xmlns:a16="http://schemas.microsoft.com/office/drawing/2014/main" id="{AA3C79B8-EBF0-4CA9-A1C5-58764502BE7B}"/>
                  </a:ext>
                </a:extLst>
              </p:cNvPr>
              <p:cNvPicPr>
                <a:picLocks noChangeAspect="1"/>
              </p:cNvPicPr>
              <p:nvPr/>
            </p:nvPicPr>
            <p:blipFill rotWithShape="1">
              <a:blip r:embed="rId3">
                <a:extLst>
                  <a:ext uri="{28A0092B-C50C-407E-A947-70E740481C1C}">
                    <a14:useLocalDpi xmlns:a14="http://schemas.microsoft.com/office/drawing/2010/main" val="0"/>
                  </a:ext>
                </a:extLst>
              </a:blip>
              <a:srcRect l="74939" t="36727" r="2956" b="36865"/>
              <a:stretch/>
            </p:blipFill>
            <p:spPr>
              <a:xfrm>
                <a:off x="9291975" y="4815172"/>
                <a:ext cx="548640" cy="578785"/>
              </a:xfrm>
              <a:prstGeom prst="rect">
                <a:avLst/>
              </a:prstGeom>
            </p:spPr>
          </p:pic>
          <p:pic>
            <p:nvPicPr>
              <p:cNvPr id="49" name="Picture 48" descr="Background pattern&#10;&#10;Description automatically generated">
                <a:extLst>
                  <a:ext uri="{FF2B5EF4-FFF2-40B4-BE49-F238E27FC236}">
                    <a16:creationId xmlns:a16="http://schemas.microsoft.com/office/drawing/2014/main" id="{A54F9E64-6D49-455E-A45E-60B87FF445EC}"/>
                  </a:ext>
                </a:extLst>
              </p:cNvPr>
              <p:cNvPicPr>
                <a:picLocks noChangeAspect="1"/>
              </p:cNvPicPr>
              <p:nvPr/>
            </p:nvPicPr>
            <p:blipFill rotWithShape="1">
              <a:blip r:embed="rId3">
                <a:extLst>
                  <a:ext uri="{28A0092B-C50C-407E-A947-70E740481C1C}">
                    <a14:useLocalDpi xmlns:a14="http://schemas.microsoft.com/office/drawing/2010/main" val="0"/>
                  </a:ext>
                </a:extLst>
              </a:blip>
              <a:srcRect l="34879" t="1243" r="36720" b="70424"/>
              <a:stretch/>
            </p:blipFill>
            <p:spPr>
              <a:xfrm>
                <a:off x="6948247" y="4203823"/>
                <a:ext cx="904753" cy="797059"/>
              </a:xfrm>
              <a:prstGeom prst="rect">
                <a:avLst/>
              </a:prstGeom>
            </p:spPr>
          </p:pic>
        </p:grpSp>
        <p:sp>
          <p:nvSpPr>
            <p:cNvPr id="35" name="TextBox 34">
              <a:extLst>
                <a:ext uri="{FF2B5EF4-FFF2-40B4-BE49-F238E27FC236}">
                  <a16:creationId xmlns:a16="http://schemas.microsoft.com/office/drawing/2014/main" id="{E47FC1FE-513A-4816-9DA0-6B0D3E6D24F0}"/>
                </a:ext>
              </a:extLst>
            </p:cNvPr>
            <p:cNvSpPr txBox="1"/>
            <p:nvPr/>
          </p:nvSpPr>
          <p:spPr>
            <a:xfrm>
              <a:off x="3504628" y="2490498"/>
              <a:ext cx="884722" cy="584775"/>
            </a:xfrm>
            <a:prstGeom prst="rect">
              <a:avLst/>
            </a:prstGeom>
            <a:noFill/>
          </p:spPr>
          <p:txBody>
            <a:bodyPr wrap="square" rtlCol="0">
              <a:spAutoFit/>
            </a:bodyPr>
            <a:lstStyle/>
            <a:p>
              <a:pPr algn="ctr"/>
              <a:r>
                <a:rPr lang="en-US" sz="3200" b="1" dirty="0">
                  <a:solidFill>
                    <a:srgbClr val="C00000"/>
                  </a:solidFill>
                </a:rPr>
                <a:t>A</a:t>
              </a:r>
              <a:endParaRPr lang="en-BE" b="1" dirty="0">
                <a:solidFill>
                  <a:srgbClr val="C00000"/>
                </a:solidFill>
              </a:endParaRPr>
            </a:p>
          </p:txBody>
        </p:sp>
        <p:sp>
          <p:nvSpPr>
            <p:cNvPr id="36" name="TextBox 35">
              <a:extLst>
                <a:ext uri="{FF2B5EF4-FFF2-40B4-BE49-F238E27FC236}">
                  <a16:creationId xmlns:a16="http://schemas.microsoft.com/office/drawing/2014/main" id="{5C8448AA-361A-4219-96AB-7C2B19AF7BC4}"/>
                </a:ext>
              </a:extLst>
            </p:cNvPr>
            <p:cNvSpPr txBox="1"/>
            <p:nvPr/>
          </p:nvSpPr>
          <p:spPr>
            <a:xfrm>
              <a:off x="7906986" y="2471252"/>
              <a:ext cx="884722" cy="584775"/>
            </a:xfrm>
            <a:prstGeom prst="rect">
              <a:avLst/>
            </a:prstGeom>
            <a:noFill/>
          </p:spPr>
          <p:txBody>
            <a:bodyPr wrap="square" rtlCol="0">
              <a:spAutoFit/>
            </a:bodyPr>
            <a:lstStyle/>
            <a:p>
              <a:pPr algn="ctr"/>
              <a:r>
                <a:rPr lang="en-US" sz="3200" b="1" dirty="0">
                  <a:solidFill>
                    <a:srgbClr val="C00000"/>
                  </a:solidFill>
                </a:rPr>
                <a:t>B</a:t>
              </a:r>
              <a:endParaRPr lang="en-BE" b="1" dirty="0">
                <a:solidFill>
                  <a:srgbClr val="C00000"/>
                </a:solidFill>
              </a:endParaRPr>
            </a:p>
          </p:txBody>
        </p:sp>
      </p:grpSp>
    </p:spTree>
    <p:extLst>
      <p:ext uri="{BB962C8B-B14F-4D97-AF65-F5344CB8AC3E}">
        <p14:creationId xmlns:p14="http://schemas.microsoft.com/office/powerpoint/2010/main" val="39558995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12301951-DDDA-42B1-8AC2-D837E339B3DB}"/>
              </a:ext>
            </a:extLst>
          </p:cNvPr>
          <p:cNvSpPr>
            <a:spLocks noGrp="1"/>
          </p:cNvSpPr>
          <p:nvPr>
            <p:ph type="title"/>
          </p:nvPr>
        </p:nvSpPr>
        <p:spPr/>
        <p:txBody>
          <a:bodyPr/>
          <a:lstStyle/>
          <a:p>
            <a:r>
              <a:rPr lang="en-US" dirty="0"/>
              <a:t>Drug study</a:t>
            </a:r>
            <a:endParaRPr lang="en-BE" dirty="0"/>
          </a:p>
        </p:txBody>
      </p:sp>
      <p:sp>
        <p:nvSpPr>
          <p:cNvPr id="9" name="Content Placeholder 8">
            <a:extLst>
              <a:ext uri="{FF2B5EF4-FFF2-40B4-BE49-F238E27FC236}">
                <a16:creationId xmlns:a16="http://schemas.microsoft.com/office/drawing/2014/main" id="{EB6A59D9-3A40-4A14-BA80-007F93A5EE01}"/>
              </a:ext>
            </a:extLst>
          </p:cNvPr>
          <p:cNvSpPr>
            <a:spLocks noGrp="1"/>
          </p:cNvSpPr>
          <p:nvPr>
            <p:ph idx="1"/>
          </p:nvPr>
        </p:nvSpPr>
        <p:spPr>
          <a:xfrm>
            <a:off x="838200" y="1409700"/>
            <a:ext cx="10515600" cy="4946650"/>
          </a:xfrm>
        </p:spPr>
        <p:txBody>
          <a:bodyPr/>
          <a:lstStyle/>
          <a:p>
            <a:pPr algn="just"/>
            <a:r>
              <a:rPr lang="en-US" dirty="0"/>
              <a:t>In a drug study of a group of 500 patients, 150 patients responded positively to drug A, 200 patients responded positively to drug B and 90 patients responded positively to both drug A and drug B. What is the probability that a patient responds positively to drug A given that this patient responded positively to drug B?</a:t>
            </a:r>
          </a:p>
          <a:p>
            <a:pPr marL="0" indent="0" algn="just">
              <a:buNone/>
            </a:pPr>
            <a:endParaRPr lang="en-US" dirty="0"/>
          </a:p>
          <a:p>
            <a:pPr marL="0" indent="0" algn="ctr">
              <a:buNone/>
            </a:pPr>
            <a:endParaRPr lang="en-US" dirty="0"/>
          </a:p>
          <a:p>
            <a:endParaRPr lang="en-BE" dirty="0"/>
          </a:p>
        </p:txBody>
      </p:sp>
      <p:sp>
        <p:nvSpPr>
          <p:cNvPr id="4" name="Footer Placeholder 3">
            <a:extLst>
              <a:ext uri="{FF2B5EF4-FFF2-40B4-BE49-F238E27FC236}">
                <a16:creationId xmlns:a16="http://schemas.microsoft.com/office/drawing/2014/main" id="{702F9345-1ABF-4CB1-BAD1-58C4642E426B}"/>
              </a:ext>
            </a:extLst>
          </p:cNvPr>
          <p:cNvSpPr>
            <a:spLocks noGrp="1"/>
          </p:cNvSpPr>
          <p:nvPr>
            <p:ph type="ftr" sz="quarter" idx="11"/>
          </p:nvPr>
        </p:nvSpPr>
        <p:spPr/>
        <p:txBody>
          <a:bodyPr/>
          <a:lstStyle/>
          <a:p>
            <a:r>
              <a:rPr lang="en-US"/>
              <a:t>Elementary Combinatorics and Probability - March 2021</a:t>
            </a:r>
            <a:endParaRPr lang="en-BE"/>
          </a:p>
        </p:txBody>
      </p:sp>
      <p:sp>
        <p:nvSpPr>
          <p:cNvPr id="5" name="Slide Number Placeholder 4">
            <a:extLst>
              <a:ext uri="{FF2B5EF4-FFF2-40B4-BE49-F238E27FC236}">
                <a16:creationId xmlns:a16="http://schemas.microsoft.com/office/drawing/2014/main" id="{CF6CD7D5-7BFE-4098-8085-20A8772B18BB}"/>
              </a:ext>
            </a:extLst>
          </p:cNvPr>
          <p:cNvSpPr>
            <a:spLocks noGrp="1"/>
          </p:cNvSpPr>
          <p:nvPr>
            <p:ph type="sldNum" sz="quarter" idx="12"/>
          </p:nvPr>
        </p:nvSpPr>
        <p:spPr/>
        <p:txBody>
          <a:bodyPr/>
          <a:lstStyle/>
          <a:p>
            <a:fld id="{08CF7B41-8972-4B54-B2ED-1FFF63F18177}" type="slidenum">
              <a:rPr lang="en-BE" smtClean="0"/>
              <a:t>4</a:t>
            </a:fld>
            <a:endParaRPr lang="en-BE"/>
          </a:p>
        </p:txBody>
      </p:sp>
    </p:spTree>
    <p:extLst>
      <p:ext uri="{BB962C8B-B14F-4D97-AF65-F5344CB8AC3E}">
        <p14:creationId xmlns:p14="http://schemas.microsoft.com/office/powerpoint/2010/main" val="271106862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8F8ED2-04B7-4A12-B45C-B9511B2FFDAA}"/>
              </a:ext>
            </a:extLst>
          </p:cNvPr>
          <p:cNvSpPr>
            <a:spLocks noGrp="1"/>
          </p:cNvSpPr>
          <p:nvPr>
            <p:ph type="title"/>
          </p:nvPr>
        </p:nvSpPr>
        <p:spPr/>
        <p:txBody>
          <a:bodyPr/>
          <a:lstStyle/>
          <a:p>
            <a:r>
              <a:rPr lang="en-US" dirty="0"/>
              <a:t>fruits</a:t>
            </a:r>
            <a:endParaRPr lang="en-B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00B4A89-201B-4782-9648-6F6F5502F3ED}"/>
                  </a:ext>
                </a:extLst>
              </p:cNvPr>
              <p:cNvSpPr>
                <a:spLocks noGrp="1"/>
              </p:cNvSpPr>
              <p:nvPr>
                <p:ph idx="1"/>
              </p:nvPr>
            </p:nvSpPr>
            <p:spPr>
              <a:xfrm>
                <a:off x="587141" y="1443789"/>
                <a:ext cx="11261557" cy="5277686"/>
              </a:xfrm>
            </p:spPr>
            <p:txBody>
              <a:bodyPr>
                <a:normAutofit/>
              </a:bodyPr>
              <a:lstStyle/>
              <a:p>
                <a:pPr algn="just"/>
                <a:endParaRPr lang="en-US" dirty="0"/>
              </a:p>
              <a:p>
                <a:pPr algn="just"/>
                <a:endParaRPr lang="en-US" dirty="0"/>
              </a:p>
              <a:p>
                <a:pPr algn="just"/>
                <a:endParaRPr lang="en-US" dirty="0"/>
              </a:p>
              <a:p>
                <a:pPr algn="just"/>
                <a:endParaRPr lang="en-US" dirty="0"/>
              </a:p>
              <a:p>
                <a:pPr algn="just"/>
                <a:endParaRPr lang="en-US" dirty="0"/>
              </a:p>
              <a:p>
                <a:pPr algn="just"/>
                <a:endParaRPr lang="en-US" dirty="0"/>
              </a:p>
              <a:p>
                <a:pPr algn="just"/>
                <a:endParaRPr lang="en-US" sz="300" dirty="0"/>
              </a:p>
              <a:p>
                <a:pPr algn="just"/>
                <a:r>
                  <a:rPr lang="en-US" dirty="0"/>
                  <a:t>What is the probability to pick </a:t>
                </a:r>
                <a:r>
                  <a:rPr lang="en-US" u="sng" dirty="0"/>
                  <a:t>an apple</a:t>
                </a:r>
                <a:r>
                  <a:rPr lang="en-US" dirty="0"/>
                  <a:t>?</a:t>
                </a:r>
              </a:p>
              <a:p>
                <a:pPr algn="just"/>
                <a:endParaRPr lang="en-US" sz="500" dirty="0"/>
              </a:p>
              <a:p>
                <a:pPr marL="0" indent="0" algn="ctr">
                  <a:buNone/>
                </a:pPr>
                <a14:m>
                  <m:oMathPara xmlns:m="http://schemas.openxmlformats.org/officeDocument/2006/math">
                    <m:oMathParaPr>
                      <m:jc m:val="center"/>
                    </m:oMathParaPr>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𝑎𝑝𝑝𝑙𝑒</m:t>
                          </m:r>
                        </m:e>
                      </m:d>
                      <m:r>
                        <a:rPr lang="en-US" b="0" i="1" smtClean="0">
                          <a:latin typeface="Cambria Math" panose="02040503050406030204" pitchFamily="18" charset="0"/>
                        </a:rPr>
                        <m:t>=</m:t>
                      </m:r>
                      <m:r>
                        <a:rPr lang="en-US" b="0" i="1" smtClean="0">
                          <a:solidFill>
                            <a:schemeClr val="bg1"/>
                          </a:solidFill>
                          <a:latin typeface="Cambria Math" panose="02040503050406030204" pitchFamily="18" charset="0"/>
                        </a:rPr>
                        <m:t>𝑃</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𝑎𝑝𝑝𝑙𝑒</m:t>
                          </m:r>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𝐴</m:t>
                          </m:r>
                        </m:e>
                      </m:d>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𝑃</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𝐴</m:t>
                          </m:r>
                        </m:e>
                      </m:d>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𝑃</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𝑎𝑝𝑝𝑙𝑒</m:t>
                          </m:r>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𝐵</m:t>
                          </m:r>
                        </m:e>
                      </m:d>
                      <m:r>
                        <a:rPr lang="en-US" b="0" i="1" smtClean="0">
                          <a:solidFill>
                            <a:schemeClr val="bg1"/>
                          </a:solidFill>
                          <a:latin typeface="Cambria Math" panose="02040503050406030204" pitchFamily="18" charset="0"/>
                        </a:rPr>
                        <m:t>⋅</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𝐵</m:t>
                          </m:r>
                        </m:e>
                      </m:d>
                      <m:r>
                        <a:rPr lang="en-US" b="0" i="1" smtClean="0">
                          <a:solidFill>
                            <a:schemeClr val="bg1"/>
                          </a:solidFill>
                          <a:latin typeface="Cambria Math" panose="02040503050406030204" pitchFamily="18" charset="0"/>
                        </a:rPr>
                        <m:t>=</m:t>
                      </m:r>
                    </m:oMath>
                  </m:oMathPara>
                </a14:m>
                <a:br>
                  <a:rPr lang="en-US" b="0" dirty="0"/>
                </a:br>
                <a:endParaRPr lang="en-US" b="0" dirty="0"/>
              </a:p>
              <a:p>
                <a:pPr marL="0" indent="0" algn="ctr">
                  <a:buNone/>
                </a:pPr>
                <a:endParaRPr lang="en-US" sz="400" b="0" i="1" dirty="0">
                  <a:latin typeface="Cambria Math" panose="02040503050406030204" pitchFamily="18" charset="0"/>
                </a:endParaRPr>
              </a:p>
              <a:p>
                <a:pPr marL="0" indent="0" algn="ctr">
                  <a:buNone/>
                </a:pPr>
                <a14:m>
                  <m:oMathPara xmlns:m="http://schemas.openxmlformats.org/officeDocument/2006/math">
                    <m:oMathParaPr>
                      <m:jc m:val="center"/>
                    </m:oMathParaPr>
                    <m:oMath xmlns:m="http://schemas.openxmlformats.org/officeDocument/2006/math">
                      <m:r>
                        <a:rPr lang="en-US" b="0" i="1" smtClean="0">
                          <a:solidFill>
                            <a:schemeClr val="bg1"/>
                          </a:solidFill>
                          <a:latin typeface="Cambria Math" panose="02040503050406030204" pitchFamily="18" charset="0"/>
                        </a:rPr>
                        <m:t>=0.5⋅0.5+0.25⋅0.5=0.375</m:t>
                      </m:r>
                    </m:oMath>
                  </m:oMathPara>
                </a14:m>
                <a:endParaRPr lang="en-BE" dirty="0">
                  <a:solidFill>
                    <a:schemeClr val="bg1"/>
                  </a:solidFill>
                </a:endParaRPr>
              </a:p>
            </p:txBody>
          </p:sp>
        </mc:Choice>
        <mc:Fallback xmlns="">
          <p:sp>
            <p:nvSpPr>
              <p:cNvPr id="3" name="Content Placeholder 2">
                <a:extLst>
                  <a:ext uri="{FF2B5EF4-FFF2-40B4-BE49-F238E27FC236}">
                    <a16:creationId xmlns:a16="http://schemas.microsoft.com/office/drawing/2014/main" id="{B00B4A89-201B-4782-9648-6F6F5502F3ED}"/>
                  </a:ext>
                </a:extLst>
              </p:cNvPr>
              <p:cNvSpPr>
                <a:spLocks noGrp="1" noRot="1" noChangeAspect="1" noMove="1" noResize="1" noEditPoints="1" noAdjustHandles="1" noChangeArrowheads="1" noChangeShapeType="1" noTextEdit="1"/>
              </p:cNvSpPr>
              <p:nvPr>
                <p:ph idx="1"/>
              </p:nvPr>
            </p:nvSpPr>
            <p:spPr>
              <a:xfrm>
                <a:off x="587141" y="1443789"/>
                <a:ext cx="11261557" cy="5277686"/>
              </a:xfrm>
              <a:blipFill>
                <a:blip r:embed="rId2"/>
                <a:stretch>
                  <a:fillRect l="-974"/>
                </a:stretch>
              </a:blipFill>
            </p:spPr>
            <p:txBody>
              <a:bodyPr/>
              <a:lstStyle/>
              <a:p>
                <a:r>
                  <a:rPr lang="en-BE">
                    <a:noFill/>
                  </a:rPr>
                  <a:t> </a:t>
                </a:r>
              </a:p>
            </p:txBody>
          </p:sp>
        </mc:Fallback>
      </mc:AlternateContent>
      <p:sp>
        <p:nvSpPr>
          <p:cNvPr id="4" name="Footer Placeholder 3">
            <a:extLst>
              <a:ext uri="{FF2B5EF4-FFF2-40B4-BE49-F238E27FC236}">
                <a16:creationId xmlns:a16="http://schemas.microsoft.com/office/drawing/2014/main" id="{2B955210-6E1C-4F53-9E00-90F5D3180AE9}"/>
              </a:ext>
            </a:extLst>
          </p:cNvPr>
          <p:cNvSpPr>
            <a:spLocks noGrp="1"/>
          </p:cNvSpPr>
          <p:nvPr>
            <p:ph type="ftr" sz="quarter" idx="11"/>
          </p:nvPr>
        </p:nvSpPr>
        <p:spPr/>
        <p:txBody>
          <a:bodyPr/>
          <a:lstStyle/>
          <a:p>
            <a:r>
              <a:rPr lang="en-US"/>
              <a:t>Elementary Combinatorics and Probability - March 2021</a:t>
            </a:r>
            <a:endParaRPr lang="en-BE"/>
          </a:p>
        </p:txBody>
      </p:sp>
      <p:sp>
        <p:nvSpPr>
          <p:cNvPr id="5" name="Slide Number Placeholder 4">
            <a:extLst>
              <a:ext uri="{FF2B5EF4-FFF2-40B4-BE49-F238E27FC236}">
                <a16:creationId xmlns:a16="http://schemas.microsoft.com/office/drawing/2014/main" id="{DD3B8377-99E3-4482-A8C2-9599A698DF1E}"/>
              </a:ext>
            </a:extLst>
          </p:cNvPr>
          <p:cNvSpPr>
            <a:spLocks noGrp="1"/>
          </p:cNvSpPr>
          <p:nvPr>
            <p:ph type="sldNum" sz="quarter" idx="12"/>
          </p:nvPr>
        </p:nvSpPr>
        <p:spPr/>
        <p:txBody>
          <a:bodyPr/>
          <a:lstStyle/>
          <a:p>
            <a:fld id="{08CF7B41-8972-4B54-B2ED-1FFF63F18177}" type="slidenum">
              <a:rPr lang="en-BE" smtClean="0"/>
              <a:t>40</a:t>
            </a:fld>
            <a:endParaRPr lang="en-BE"/>
          </a:p>
        </p:txBody>
      </p:sp>
      <p:grpSp>
        <p:nvGrpSpPr>
          <p:cNvPr id="32" name="Group 31">
            <a:extLst>
              <a:ext uri="{FF2B5EF4-FFF2-40B4-BE49-F238E27FC236}">
                <a16:creationId xmlns:a16="http://schemas.microsoft.com/office/drawing/2014/main" id="{81ACB355-2AA3-455C-B91A-403012F8F552}"/>
              </a:ext>
            </a:extLst>
          </p:cNvPr>
          <p:cNvGrpSpPr/>
          <p:nvPr/>
        </p:nvGrpSpPr>
        <p:grpSpPr>
          <a:xfrm>
            <a:off x="2493745" y="1341589"/>
            <a:ext cx="7488455" cy="3089709"/>
            <a:chOff x="2407118" y="2367814"/>
            <a:chExt cx="7488455" cy="3089709"/>
          </a:xfrm>
        </p:grpSpPr>
        <p:grpSp>
          <p:nvGrpSpPr>
            <p:cNvPr id="33" name="Group 32">
              <a:extLst>
                <a:ext uri="{FF2B5EF4-FFF2-40B4-BE49-F238E27FC236}">
                  <a16:creationId xmlns:a16="http://schemas.microsoft.com/office/drawing/2014/main" id="{BCCD956F-1DC8-4419-8D56-D145099616E7}"/>
                </a:ext>
              </a:extLst>
            </p:cNvPr>
            <p:cNvGrpSpPr/>
            <p:nvPr/>
          </p:nvGrpSpPr>
          <p:grpSpPr>
            <a:xfrm>
              <a:off x="2407118" y="2367814"/>
              <a:ext cx="3089709" cy="3089709"/>
              <a:chOff x="2407118" y="2367814"/>
              <a:chExt cx="3089709" cy="3089709"/>
            </a:xfrm>
          </p:grpSpPr>
          <p:sp>
            <p:nvSpPr>
              <p:cNvPr id="50" name="Rectangle 49">
                <a:extLst>
                  <a:ext uri="{FF2B5EF4-FFF2-40B4-BE49-F238E27FC236}">
                    <a16:creationId xmlns:a16="http://schemas.microsoft.com/office/drawing/2014/main" id="{0586C2E7-FED9-4D63-843C-94B3EB5F9EC7}"/>
                  </a:ext>
                </a:extLst>
              </p:cNvPr>
              <p:cNvSpPr/>
              <p:nvPr/>
            </p:nvSpPr>
            <p:spPr>
              <a:xfrm>
                <a:off x="2407118" y="2367814"/>
                <a:ext cx="3089709" cy="3089709"/>
              </a:xfrm>
              <a:prstGeom prst="rect">
                <a:avLst/>
              </a:prstGeom>
              <a:ln w="28575"/>
            </p:spPr>
            <p:style>
              <a:lnRef idx="2">
                <a:schemeClr val="accent2"/>
              </a:lnRef>
              <a:fillRef idx="1">
                <a:schemeClr val="lt1"/>
              </a:fillRef>
              <a:effectRef idx="0">
                <a:schemeClr val="accent2"/>
              </a:effectRef>
              <a:fontRef idx="minor">
                <a:schemeClr val="dk1"/>
              </a:fontRef>
            </p:style>
            <p:txBody>
              <a:bodyPr rtlCol="0" anchor="ctr"/>
              <a:lstStyle/>
              <a:p>
                <a:pPr algn="ctr"/>
                <a:endParaRPr lang="en-BE"/>
              </a:p>
            </p:txBody>
          </p:sp>
          <p:pic>
            <p:nvPicPr>
              <p:cNvPr id="51" name="Picture 50" descr="Background pattern&#10;&#10;Description automatically generated">
                <a:extLst>
                  <a:ext uri="{FF2B5EF4-FFF2-40B4-BE49-F238E27FC236}">
                    <a16:creationId xmlns:a16="http://schemas.microsoft.com/office/drawing/2014/main" id="{7A75748E-9EE1-42E7-9898-82FA4BFFDA10}"/>
                  </a:ext>
                </a:extLst>
              </p:cNvPr>
              <p:cNvPicPr>
                <a:picLocks noChangeAspect="1"/>
              </p:cNvPicPr>
              <p:nvPr/>
            </p:nvPicPr>
            <p:blipFill rotWithShape="1">
              <a:blip r:embed="rId3">
                <a:extLst>
                  <a:ext uri="{28A0092B-C50C-407E-A947-70E740481C1C}">
                    <a14:useLocalDpi xmlns:a14="http://schemas.microsoft.com/office/drawing/2010/main" val="0"/>
                  </a:ext>
                </a:extLst>
              </a:blip>
              <a:srcRect l="3522" t="1792" r="75830" b="70975"/>
              <a:stretch/>
            </p:blipFill>
            <p:spPr>
              <a:xfrm>
                <a:off x="2738461" y="2464067"/>
                <a:ext cx="586752" cy="683393"/>
              </a:xfrm>
              <a:prstGeom prst="rect">
                <a:avLst/>
              </a:prstGeom>
            </p:spPr>
          </p:pic>
          <p:pic>
            <p:nvPicPr>
              <p:cNvPr id="52" name="Picture 51" descr="Background pattern&#10;&#10;Description automatically generated">
                <a:extLst>
                  <a:ext uri="{FF2B5EF4-FFF2-40B4-BE49-F238E27FC236}">
                    <a16:creationId xmlns:a16="http://schemas.microsoft.com/office/drawing/2014/main" id="{8177E3B4-63B3-48CD-8E6B-A3710574536C}"/>
                  </a:ext>
                </a:extLst>
              </p:cNvPr>
              <p:cNvPicPr>
                <a:picLocks noChangeAspect="1"/>
              </p:cNvPicPr>
              <p:nvPr/>
            </p:nvPicPr>
            <p:blipFill rotWithShape="1">
              <a:blip r:embed="rId3">
                <a:extLst>
                  <a:ext uri="{28A0092B-C50C-407E-A947-70E740481C1C}">
                    <a14:useLocalDpi xmlns:a14="http://schemas.microsoft.com/office/drawing/2010/main" val="0"/>
                  </a:ext>
                </a:extLst>
              </a:blip>
              <a:srcRect l="74939" t="36727" r="2956" b="36865"/>
              <a:stretch/>
            </p:blipFill>
            <p:spPr>
              <a:xfrm>
                <a:off x="4726199" y="2516370"/>
                <a:ext cx="548640" cy="578785"/>
              </a:xfrm>
              <a:prstGeom prst="rect">
                <a:avLst/>
              </a:prstGeom>
            </p:spPr>
          </p:pic>
          <p:pic>
            <p:nvPicPr>
              <p:cNvPr id="53" name="Picture 52" descr="Background pattern&#10;&#10;Description automatically generated">
                <a:extLst>
                  <a:ext uri="{FF2B5EF4-FFF2-40B4-BE49-F238E27FC236}">
                    <a16:creationId xmlns:a16="http://schemas.microsoft.com/office/drawing/2014/main" id="{2B541849-5C83-40E2-89B1-764031821C64}"/>
                  </a:ext>
                </a:extLst>
              </p:cNvPr>
              <p:cNvPicPr>
                <a:picLocks noChangeAspect="1"/>
              </p:cNvPicPr>
              <p:nvPr/>
            </p:nvPicPr>
            <p:blipFill rotWithShape="1">
              <a:blip r:embed="rId3">
                <a:extLst>
                  <a:ext uri="{28A0092B-C50C-407E-A947-70E740481C1C}">
                    <a14:useLocalDpi xmlns:a14="http://schemas.microsoft.com/office/drawing/2010/main" val="0"/>
                  </a:ext>
                </a:extLst>
              </a:blip>
              <a:srcRect l="3522" t="1792" r="75830" b="70975"/>
              <a:stretch/>
            </p:blipFill>
            <p:spPr>
              <a:xfrm>
                <a:off x="2445085" y="3475990"/>
                <a:ext cx="586752" cy="683393"/>
              </a:xfrm>
              <a:prstGeom prst="rect">
                <a:avLst/>
              </a:prstGeom>
            </p:spPr>
          </p:pic>
          <p:pic>
            <p:nvPicPr>
              <p:cNvPr id="54" name="Picture 53" descr="Background pattern&#10;&#10;Description automatically generated">
                <a:extLst>
                  <a:ext uri="{FF2B5EF4-FFF2-40B4-BE49-F238E27FC236}">
                    <a16:creationId xmlns:a16="http://schemas.microsoft.com/office/drawing/2014/main" id="{FF6BFC77-A0B5-45FF-8846-81C6E9860A4D}"/>
                  </a:ext>
                </a:extLst>
              </p:cNvPr>
              <p:cNvPicPr>
                <a:picLocks noChangeAspect="1"/>
              </p:cNvPicPr>
              <p:nvPr/>
            </p:nvPicPr>
            <p:blipFill rotWithShape="1">
              <a:blip r:embed="rId3">
                <a:extLst>
                  <a:ext uri="{28A0092B-C50C-407E-A947-70E740481C1C}">
                    <a14:useLocalDpi xmlns:a14="http://schemas.microsoft.com/office/drawing/2010/main" val="0"/>
                  </a:ext>
                </a:extLst>
              </a:blip>
              <a:srcRect l="3522" t="1792" r="75830" b="70975"/>
              <a:stretch/>
            </p:blipFill>
            <p:spPr>
              <a:xfrm>
                <a:off x="3177528" y="3265369"/>
                <a:ext cx="586752" cy="683393"/>
              </a:xfrm>
              <a:prstGeom prst="rect">
                <a:avLst/>
              </a:prstGeom>
            </p:spPr>
          </p:pic>
          <p:pic>
            <p:nvPicPr>
              <p:cNvPr id="55" name="Picture 54" descr="Background pattern&#10;&#10;Description automatically generated">
                <a:extLst>
                  <a:ext uri="{FF2B5EF4-FFF2-40B4-BE49-F238E27FC236}">
                    <a16:creationId xmlns:a16="http://schemas.microsoft.com/office/drawing/2014/main" id="{8CA81FBB-7A97-4756-BFA2-E2EBDEB48B00}"/>
                  </a:ext>
                </a:extLst>
              </p:cNvPr>
              <p:cNvPicPr>
                <a:picLocks noChangeAspect="1"/>
              </p:cNvPicPr>
              <p:nvPr/>
            </p:nvPicPr>
            <p:blipFill rotWithShape="1">
              <a:blip r:embed="rId3">
                <a:extLst>
                  <a:ext uri="{28A0092B-C50C-407E-A947-70E740481C1C}">
                    <a14:useLocalDpi xmlns:a14="http://schemas.microsoft.com/office/drawing/2010/main" val="0"/>
                  </a:ext>
                </a:extLst>
              </a:blip>
              <a:srcRect l="3522" t="1792" r="75830" b="70975"/>
              <a:stretch/>
            </p:blipFill>
            <p:spPr>
              <a:xfrm>
                <a:off x="2884152" y="4277292"/>
                <a:ext cx="586752" cy="683393"/>
              </a:xfrm>
              <a:prstGeom prst="rect">
                <a:avLst/>
              </a:prstGeom>
            </p:spPr>
          </p:pic>
          <p:pic>
            <p:nvPicPr>
              <p:cNvPr id="56" name="Picture 55" descr="Background pattern&#10;&#10;Description automatically generated">
                <a:extLst>
                  <a:ext uri="{FF2B5EF4-FFF2-40B4-BE49-F238E27FC236}">
                    <a16:creationId xmlns:a16="http://schemas.microsoft.com/office/drawing/2014/main" id="{EF6BD32E-627F-4BAE-8BDA-FA4BDC96ACF3}"/>
                  </a:ext>
                </a:extLst>
              </p:cNvPr>
              <p:cNvPicPr>
                <a:picLocks noChangeAspect="1"/>
              </p:cNvPicPr>
              <p:nvPr/>
            </p:nvPicPr>
            <p:blipFill rotWithShape="1">
              <a:blip r:embed="rId3">
                <a:extLst>
                  <a:ext uri="{28A0092B-C50C-407E-A947-70E740481C1C}">
                    <a14:useLocalDpi xmlns:a14="http://schemas.microsoft.com/office/drawing/2010/main" val="0"/>
                  </a:ext>
                </a:extLst>
              </a:blip>
              <a:srcRect l="3522" t="1792" r="75830" b="70975"/>
              <a:stretch/>
            </p:blipFill>
            <p:spPr>
              <a:xfrm>
                <a:off x="3538670" y="4721188"/>
                <a:ext cx="586752" cy="683393"/>
              </a:xfrm>
              <a:prstGeom prst="rect">
                <a:avLst/>
              </a:prstGeom>
            </p:spPr>
          </p:pic>
          <p:pic>
            <p:nvPicPr>
              <p:cNvPr id="57" name="Picture 56" descr="Background pattern&#10;&#10;Description automatically generated">
                <a:extLst>
                  <a:ext uri="{FF2B5EF4-FFF2-40B4-BE49-F238E27FC236}">
                    <a16:creationId xmlns:a16="http://schemas.microsoft.com/office/drawing/2014/main" id="{77372722-D66B-427D-80ED-5C8F470B0A9F}"/>
                  </a:ext>
                </a:extLst>
              </p:cNvPr>
              <p:cNvPicPr>
                <a:picLocks noChangeAspect="1"/>
              </p:cNvPicPr>
              <p:nvPr/>
            </p:nvPicPr>
            <p:blipFill rotWithShape="1">
              <a:blip r:embed="rId3">
                <a:extLst>
                  <a:ext uri="{28A0092B-C50C-407E-A947-70E740481C1C}">
                    <a14:useLocalDpi xmlns:a14="http://schemas.microsoft.com/office/drawing/2010/main" val="0"/>
                  </a:ext>
                </a:extLst>
              </a:blip>
              <a:srcRect l="74939" t="36727" r="2956" b="36865"/>
              <a:stretch/>
            </p:blipFill>
            <p:spPr>
              <a:xfrm>
                <a:off x="4100362" y="3317672"/>
                <a:ext cx="548640" cy="578785"/>
              </a:xfrm>
              <a:prstGeom prst="rect">
                <a:avLst/>
              </a:prstGeom>
            </p:spPr>
          </p:pic>
          <p:pic>
            <p:nvPicPr>
              <p:cNvPr id="58" name="Picture 57" descr="Background pattern&#10;&#10;Description automatically generated">
                <a:extLst>
                  <a:ext uri="{FF2B5EF4-FFF2-40B4-BE49-F238E27FC236}">
                    <a16:creationId xmlns:a16="http://schemas.microsoft.com/office/drawing/2014/main" id="{684A32A9-A5DB-458D-98FC-683E312290DA}"/>
                  </a:ext>
                </a:extLst>
              </p:cNvPr>
              <p:cNvPicPr>
                <a:picLocks noChangeAspect="1"/>
              </p:cNvPicPr>
              <p:nvPr/>
            </p:nvPicPr>
            <p:blipFill rotWithShape="1">
              <a:blip r:embed="rId3">
                <a:extLst>
                  <a:ext uri="{28A0092B-C50C-407E-A947-70E740481C1C}">
                    <a14:useLocalDpi xmlns:a14="http://schemas.microsoft.com/office/drawing/2010/main" val="0"/>
                  </a:ext>
                </a:extLst>
              </a:blip>
              <a:srcRect l="74939" t="36727" r="2956" b="36865"/>
              <a:stretch/>
            </p:blipFill>
            <p:spPr>
              <a:xfrm>
                <a:off x="4837193" y="3341101"/>
                <a:ext cx="548640" cy="578785"/>
              </a:xfrm>
              <a:prstGeom prst="rect">
                <a:avLst/>
              </a:prstGeom>
            </p:spPr>
          </p:pic>
          <p:pic>
            <p:nvPicPr>
              <p:cNvPr id="59" name="Picture 58" descr="Background pattern&#10;&#10;Description automatically generated">
                <a:extLst>
                  <a:ext uri="{FF2B5EF4-FFF2-40B4-BE49-F238E27FC236}">
                    <a16:creationId xmlns:a16="http://schemas.microsoft.com/office/drawing/2014/main" id="{F04552B2-921B-435C-818B-EF496AC5C4FD}"/>
                  </a:ext>
                </a:extLst>
              </p:cNvPr>
              <p:cNvPicPr>
                <a:picLocks noChangeAspect="1"/>
              </p:cNvPicPr>
              <p:nvPr/>
            </p:nvPicPr>
            <p:blipFill rotWithShape="1">
              <a:blip r:embed="rId3">
                <a:extLst>
                  <a:ext uri="{28A0092B-C50C-407E-A947-70E740481C1C}">
                    <a14:useLocalDpi xmlns:a14="http://schemas.microsoft.com/office/drawing/2010/main" val="0"/>
                  </a:ext>
                </a:extLst>
              </a:blip>
              <a:srcRect l="74939" t="36727" r="2956" b="36865"/>
              <a:stretch/>
            </p:blipFill>
            <p:spPr>
              <a:xfrm>
                <a:off x="4451879" y="4040203"/>
                <a:ext cx="548640" cy="578785"/>
              </a:xfrm>
              <a:prstGeom prst="rect">
                <a:avLst/>
              </a:prstGeom>
            </p:spPr>
          </p:pic>
          <p:pic>
            <p:nvPicPr>
              <p:cNvPr id="60" name="Picture 59" descr="Background pattern&#10;&#10;Description automatically generated">
                <a:extLst>
                  <a:ext uri="{FF2B5EF4-FFF2-40B4-BE49-F238E27FC236}">
                    <a16:creationId xmlns:a16="http://schemas.microsoft.com/office/drawing/2014/main" id="{F08DEC88-FBA7-4096-B2D6-96957E4047A5}"/>
                  </a:ext>
                </a:extLst>
              </p:cNvPr>
              <p:cNvPicPr>
                <a:picLocks noChangeAspect="1"/>
              </p:cNvPicPr>
              <p:nvPr/>
            </p:nvPicPr>
            <p:blipFill rotWithShape="1">
              <a:blip r:embed="rId3">
                <a:extLst>
                  <a:ext uri="{28A0092B-C50C-407E-A947-70E740481C1C}">
                    <a14:useLocalDpi xmlns:a14="http://schemas.microsoft.com/office/drawing/2010/main" val="0"/>
                  </a:ext>
                </a:extLst>
              </a:blip>
              <a:srcRect l="74939" t="36727" r="2956" b="36865"/>
              <a:stretch/>
            </p:blipFill>
            <p:spPr>
              <a:xfrm>
                <a:off x="4774109" y="4818713"/>
                <a:ext cx="548640" cy="578785"/>
              </a:xfrm>
              <a:prstGeom prst="rect">
                <a:avLst/>
              </a:prstGeom>
            </p:spPr>
          </p:pic>
        </p:grpSp>
        <p:grpSp>
          <p:nvGrpSpPr>
            <p:cNvPr id="34" name="Group 33">
              <a:extLst>
                <a:ext uri="{FF2B5EF4-FFF2-40B4-BE49-F238E27FC236}">
                  <a16:creationId xmlns:a16="http://schemas.microsoft.com/office/drawing/2014/main" id="{903A3A46-D69C-4E71-ACAD-7C082D3CCA26}"/>
                </a:ext>
              </a:extLst>
            </p:cNvPr>
            <p:cNvGrpSpPr/>
            <p:nvPr/>
          </p:nvGrpSpPr>
          <p:grpSpPr>
            <a:xfrm>
              <a:off x="6805864" y="2367814"/>
              <a:ext cx="3089709" cy="3089709"/>
              <a:chOff x="6805864" y="2367814"/>
              <a:chExt cx="3089709" cy="3089709"/>
            </a:xfrm>
          </p:grpSpPr>
          <p:sp>
            <p:nvSpPr>
              <p:cNvPr id="37" name="Rectangle 36">
                <a:extLst>
                  <a:ext uri="{FF2B5EF4-FFF2-40B4-BE49-F238E27FC236}">
                    <a16:creationId xmlns:a16="http://schemas.microsoft.com/office/drawing/2014/main" id="{35A4C7C8-6686-4C5E-A75B-71AF11D6C1D2}"/>
                  </a:ext>
                </a:extLst>
              </p:cNvPr>
              <p:cNvSpPr/>
              <p:nvPr/>
            </p:nvSpPr>
            <p:spPr>
              <a:xfrm>
                <a:off x="6805864" y="2367814"/>
                <a:ext cx="3089709" cy="3089709"/>
              </a:xfrm>
              <a:prstGeom prst="rect">
                <a:avLst/>
              </a:prstGeom>
              <a:ln w="28575"/>
            </p:spPr>
            <p:style>
              <a:lnRef idx="2">
                <a:schemeClr val="accent2"/>
              </a:lnRef>
              <a:fillRef idx="1">
                <a:schemeClr val="lt1"/>
              </a:fillRef>
              <a:effectRef idx="0">
                <a:schemeClr val="accent2"/>
              </a:effectRef>
              <a:fontRef idx="minor">
                <a:schemeClr val="dk1"/>
              </a:fontRef>
            </p:style>
            <p:txBody>
              <a:bodyPr rtlCol="0" anchor="ctr"/>
              <a:lstStyle/>
              <a:p>
                <a:pPr algn="ctr"/>
                <a:endParaRPr lang="en-BE"/>
              </a:p>
            </p:txBody>
          </p:sp>
          <p:pic>
            <p:nvPicPr>
              <p:cNvPr id="38" name="Picture 37" descr="Background pattern&#10;&#10;Description automatically generated">
                <a:extLst>
                  <a:ext uri="{FF2B5EF4-FFF2-40B4-BE49-F238E27FC236}">
                    <a16:creationId xmlns:a16="http://schemas.microsoft.com/office/drawing/2014/main" id="{B95DFE34-69EB-4928-B767-3016A4FDE7CE}"/>
                  </a:ext>
                </a:extLst>
              </p:cNvPr>
              <p:cNvPicPr>
                <a:picLocks noChangeAspect="1"/>
              </p:cNvPicPr>
              <p:nvPr/>
            </p:nvPicPr>
            <p:blipFill rotWithShape="1">
              <a:blip r:embed="rId3">
                <a:extLst>
                  <a:ext uri="{28A0092B-C50C-407E-A947-70E740481C1C}">
                    <a14:useLocalDpi xmlns:a14="http://schemas.microsoft.com/office/drawing/2010/main" val="0"/>
                  </a:ext>
                </a:extLst>
              </a:blip>
              <a:srcRect l="34879" t="1243" r="36720" b="70424"/>
              <a:stretch/>
            </p:blipFill>
            <p:spPr>
              <a:xfrm>
                <a:off x="7486630" y="4607522"/>
                <a:ext cx="904753" cy="797059"/>
              </a:xfrm>
              <a:prstGeom prst="rect">
                <a:avLst/>
              </a:prstGeom>
            </p:spPr>
          </p:pic>
          <p:pic>
            <p:nvPicPr>
              <p:cNvPr id="39" name="Picture 38" descr="Background pattern&#10;&#10;Description automatically generated">
                <a:extLst>
                  <a:ext uri="{FF2B5EF4-FFF2-40B4-BE49-F238E27FC236}">
                    <a16:creationId xmlns:a16="http://schemas.microsoft.com/office/drawing/2014/main" id="{0291E08E-0C37-470C-9E47-366275106AB7}"/>
                  </a:ext>
                </a:extLst>
              </p:cNvPr>
              <p:cNvPicPr>
                <a:picLocks noChangeAspect="1"/>
              </p:cNvPicPr>
              <p:nvPr/>
            </p:nvPicPr>
            <p:blipFill rotWithShape="1">
              <a:blip r:embed="rId3">
                <a:extLst>
                  <a:ext uri="{28A0092B-C50C-407E-A947-70E740481C1C}">
                    <a14:useLocalDpi xmlns:a14="http://schemas.microsoft.com/office/drawing/2010/main" val="0"/>
                  </a:ext>
                </a:extLst>
              </a:blip>
              <a:srcRect l="3522" t="1792" r="75830" b="70975"/>
              <a:stretch/>
            </p:blipFill>
            <p:spPr>
              <a:xfrm>
                <a:off x="7231854" y="2445948"/>
                <a:ext cx="586752" cy="683393"/>
              </a:xfrm>
              <a:prstGeom prst="rect">
                <a:avLst/>
              </a:prstGeom>
            </p:spPr>
          </p:pic>
          <p:pic>
            <p:nvPicPr>
              <p:cNvPr id="40" name="Picture 39" descr="Background pattern&#10;&#10;Description automatically generated">
                <a:extLst>
                  <a:ext uri="{FF2B5EF4-FFF2-40B4-BE49-F238E27FC236}">
                    <a16:creationId xmlns:a16="http://schemas.microsoft.com/office/drawing/2014/main" id="{B8B12FDC-A3A6-4C0D-9519-9F5A735BB336}"/>
                  </a:ext>
                </a:extLst>
              </p:cNvPr>
              <p:cNvPicPr>
                <a:picLocks noChangeAspect="1"/>
              </p:cNvPicPr>
              <p:nvPr/>
            </p:nvPicPr>
            <p:blipFill rotWithShape="1">
              <a:blip r:embed="rId3">
                <a:extLst>
                  <a:ext uri="{28A0092B-C50C-407E-A947-70E740481C1C}">
                    <a14:useLocalDpi xmlns:a14="http://schemas.microsoft.com/office/drawing/2010/main" val="0"/>
                  </a:ext>
                </a:extLst>
              </a:blip>
              <a:srcRect l="3522" t="1792" r="75830" b="70975"/>
              <a:stretch/>
            </p:blipFill>
            <p:spPr>
              <a:xfrm>
                <a:off x="6938478" y="3457871"/>
                <a:ext cx="586752" cy="683393"/>
              </a:xfrm>
              <a:prstGeom prst="rect">
                <a:avLst/>
              </a:prstGeom>
            </p:spPr>
          </p:pic>
          <p:pic>
            <p:nvPicPr>
              <p:cNvPr id="41" name="Picture 40" descr="Background pattern&#10;&#10;Description automatically generated">
                <a:extLst>
                  <a:ext uri="{FF2B5EF4-FFF2-40B4-BE49-F238E27FC236}">
                    <a16:creationId xmlns:a16="http://schemas.microsoft.com/office/drawing/2014/main" id="{F9BA1C1B-ACFC-434D-8468-AB5A6F3DBBA1}"/>
                  </a:ext>
                </a:extLst>
              </p:cNvPr>
              <p:cNvPicPr>
                <a:picLocks noChangeAspect="1"/>
              </p:cNvPicPr>
              <p:nvPr/>
            </p:nvPicPr>
            <p:blipFill rotWithShape="1">
              <a:blip r:embed="rId3">
                <a:extLst>
                  <a:ext uri="{28A0092B-C50C-407E-A947-70E740481C1C}">
                    <a14:useLocalDpi xmlns:a14="http://schemas.microsoft.com/office/drawing/2010/main" val="0"/>
                  </a:ext>
                </a:extLst>
              </a:blip>
              <a:srcRect l="3522" t="1792" r="75830" b="70975"/>
              <a:stretch/>
            </p:blipFill>
            <p:spPr>
              <a:xfrm>
                <a:off x="7670921" y="3247250"/>
                <a:ext cx="586752" cy="683393"/>
              </a:xfrm>
              <a:prstGeom prst="rect">
                <a:avLst/>
              </a:prstGeom>
            </p:spPr>
          </p:pic>
          <p:pic>
            <p:nvPicPr>
              <p:cNvPr id="42" name="Picture 41" descr="Background pattern&#10;&#10;Description automatically generated">
                <a:extLst>
                  <a:ext uri="{FF2B5EF4-FFF2-40B4-BE49-F238E27FC236}">
                    <a16:creationId xmlns:a16="http://schemas.microsoft.com/office/drawing/2014/main" id="{32E3F93C-1D9F-4982-880A-F7234F3E5F1C}"/>
                  </a:ext>
                </a:extLst>
              </p:cNvPr>
              <p:cNvPicPr>
                <a:picLocks noChangeAspect="1"/>
              </p:cNvPicPr>
              <p:nvPr/>
            </p:nvPicPr>
            <p:blipFill rotWithShape="1">
              <a:blip r:embed="rId3">
                <a:extLst>
                  <a:ext uri="{28A0092B-C50C-407E-A947-70E740481C1C}">
                    <a14:useLocalDpi xmlns:a14="http://schemas.microsoft.com/office/drawing/2010/main" val="0"/>
                  </a:ext>
                </a:extLst>
              </a:blip>
              <a:srcRect l="74939" t="36727" r="2956" b="36865"/>
              <a:stretch/>
            </p:blipFill>
            <p:spPr>
              <a:xfrm>
                <a:off x="9087281" y="2496488"/>
                <a:ext cx="548640" cy="578785"/>
              </a:xfrm>
              <a:prstGeom prst="rect">
                <a:avLst/>
              </a:prstGeom>
            </p:spPr>
          </p:pic>
          <p:pic>
            <p:nvPicPr>
              <p:cNvPr id="43" name="Picture 42" descr="Background pattern&#10;&#10;Description automatically generated">
                <a:extLst>
                  <a:ext uri="{FF2B5EF4-FFF2-40B4-BE49-F238E27FC236}">
                    <a16:creationId xmlns:a16="http://schemas.microsoft.com/office/drawing/2014/main" id="{6005C1A8-8ABF-45AB-A93B-1CF80E48D38A}"/>
                  </a:ext>
                </a:extLst>
              </p:cNvPr>
              <p:cNvPicPr>
                <a:picLocks noChangeAspect="1"/>
              </p:cNvPicPr>
              <p:nvPr/>
            </p:nvPicPr>
            <p:blipFill rotWithShape="1">
              <a:blip r:embed="rId3">
                <a:extLst>
                  <a:ext uri="{28A0092B-C50C-407E-A947-70E740481C1C}">
                    <a14:useLocalDpi xmlns:a14="http://schemas.microsoft.com/office/drawing/2010/main" val="0"/>
                  </a:ext>
                </a:extLst>
              </a:blip>
              <a:srcRect l="74939" t="36727" r="2956" b="36865"/>
              <a:stretch/>
            </p:blipFill>
            <p:spPr>
              <a:xfrm>
                <a:off x="8463314" y="3621997"/>
                <a:ext cx="548640" cy="578785"/>
              </a:xfrm>
              <a:prstGeom prst="rect">
                <a:avLst/>
              </a:prstGeom>
            </p:spPr>
          </p:pic>
          <p:pic>
            <p:nvPicPr>
              <p:cNvPr id="44" name="Picture 43" descr="Background pattern&#10;&#10;Description automatically generated">
                <a:extLst>
                  <a:ext uri="{FF2B5EF4-FFF2-40B4-BE49-F238E27FC236}">
                    <a16:creationId xmlns:a16="http://schemas.microsoft.com/office/drawing/2014/main" id="{8F43EEBB-77EC-4AC7-A0AC-3BE510ED929C}"/>
                  </a:ext>
                </a:extLst>
              </p:cNvPr>
              <p:cNvPicPr>
                <a:picLocks noChangeAspect="1"/>
              </p:cNvPicPr>
              <p:nvPr/>
            </p:nvPicPr>
            <p:blipFill rotWithShape="1">
              <a:blip r:embed="rId3">
                <a:extLst>
                  <a:ext uri="{28A0092B-C50C-407E-A947-70E740481C1C}">
                    <a14:useLocalDpi xmlns:a14="http://schemas.microsoft.com/office/drawing/2010/main" val="0"/>
                  </a:ext>
                </a:extLst>
              </a:blip>
              <a:srcRect l="74939" t="36727" r="2956" b="36865"/>
              <a:stretch/>
            </p:blipFill>
            <p:spPr>
              <a:xfrm>
                <a:off x="9198275" y="3321219"/>
                <a:ext cx="548640" cy="578785"/>
              </a:xfrm>
              <a:prstGeom prst="rect">
                <a:avLst/>
              </a:prstGeom>
            </p:spPr>
          </p:pic>
          <p:pic>
            <p:nvPicPr>
              <p:cNvPr id="45" name="Picture 44" descr="Background pattern&#10;&#10;Description automatically generated">
                <a:extLst>
                  <a:ext uri="{FF2B5EF4-FFF2-40B4-BE49-F238E27FC236}">
                    <a16:creationId xmlns:a16="http://schemas.microsoft.com/office/drawing/2014/main" id="{39455F6E-ED0B-4491-8D51-3B3B928A572C}"/>
                  </a:ext>
                </a:extLst>
              </p:cNvPr>
              <p:cNvPicPr>
                <a:picLocks noChangeAspect="1"/>
              </p:cNvPicPr>
              <p:nvPr/>
            </p:nvPicPr>
            <p:blipFill rotWithShape="1">
              <a:blip r:embed="rId3">
                <a:extLst>
                  <a:ext uri="{28A0092B-C50C-407E-A947-70E740481C1C}">
                    <a14:useLocalDpi xmlns:a14="http://schemas.microsoft.com/office/drawing/2010/main" val="0"/>
                  </a:ext>
                </a:extLst>
              </a:blip>
              <a:srcRect l="74939" t="36727" r="2956" b="36865"/>
              <a:stretch/>
            </p:blipFill>
            <p:spPr>
              <a:xfrm>
                <a:off x="8544291" y="4484099"/>
                <a:ext cx="548640" cy="578785"/>
              </a:xfrm>
              <a:prstGeom prst="rect">
                <a:avLst/>
              </a:prstGeom>
            </p:spPr>
          </p:pic>
          <p:pic>
            <p:nvPicPr>
              <p:cNvPr id="46" name="Picture 45" descr="Background pattern&#10;&#10;Description automatically generated">
                <a:extLst>
                  <a:ext uri="{FF2B5EF4-FFF2-40B4-BE49-F238E27FC236}">
                    <a16:creationId xmlns:a16="http://schemas.microsoft.com/office/drawing/2014/main" id="{1264DBF0-AE92-4805-A7E3-CFD65F280910}"/>
                  </a:ext>
                </a:extLst>
              </p:cNvPr>
              <p:cNvPicPr>
                <a:picLocks noChangeAspect="1"/>
              </p:cNvPicPr>
              <p:nvPr/>
            </p:nvPicPr>
            <p:blipFill rotWithShape="1">
              <a:blip r:embed="rId3">
                <a:extLst>
                  <a:ext uri="{28A0092B-C50C-407E-A947-70E740481C1C}">
                    <a14:useLocalDpi xmlns:a14="http://schemas.microsoft.com/office/drawing/2010/main" val="0"/>
                  </a:ext>
                </a:extLst>
              </a:blip>
              <a:srcRect l="74939" t="36727" r="2956" b="36865"/>
              <a:stretch/>
            </p:blipFill>
            <p:spPr>
              <a:xfrm>
                <a:off x="8443994" y="2854394"/>
                <a:ext cx="548640" cy="578785"/>
              </a:xfrm>
              <a:prstGeom prst="rect">
                <a:avLst/>
              </a:prstGeom>
            </p:spPr>
          </p:pic>
          <p:pic>
            <p:nvPicPr>
              <p:cNvPr id="47" name="Picture 46" descr="Background pattern&#10;&#10;Description automatically generated">
                <a:extLst>
                  <a:ext uri="{FF2B5EF4-FFF2-40B4-BE49-F238E27FC236}">
                    <a16:creationId xmlns:a16="http://schemas.microsoft.com/office/drawing/2014/main" id="{50949F6D-C570-49B4-8127-EC80A9AF2D05}"/>
                  </a:ext>
                </a:extLst>
              </p:cNvPr>
              <p:cNvPicPr>
                <a:picLocks noChangeAspect="1"/>
              </p:cNvPicPr>
              <p:nvPr/>
            </p:nvPicPr>
            <p:blipFill rotWithShape="1">
              <a:blip r:embed="rId3">
                <a:extLst>
                  <a:ext uri="{28A0092B-C50C-407E-A947-70E740481C1C}">
                    <a14:useLocalDpi xmlns:a14="http://schemas.microsoft.com/office/drawing/2010/main" val="0"/>
                  </a:ext>
                </a:extLst>
              </a:blip>
              <a:srcRect l="74939" t="36727" r="2956" b="36865"/>
              <a:stretch/>
            </p:blipFill>
            <p:spPr>
              <a:xfrm>
                <a:off x="9234005" y="4028678"/>
                <a:ext cx="548640" cy="578785"/>
              </a:xfrm>
              <a:prstGeom prst="rect">
                <a:avLst/>
              </a:prstGeom>
            </p:spPr>
          </p:pic>
          <p:pic>
            <p:nvPicPr>
              <p:cNvPr id="48" name="Picture 47" descr="Background pattern&#10;&#10;Description automatically generated">
                <a:extLst>
                  <a:ext uri="{FF2B5EF4-FFF2-40B4-BE49-F238E27FC236}">
                    <a16:creationId xmlns:a16="http://schemas.microsoft.com/office/drawing/2014/main" id="{AA3C79B8-EBF0-4CA9-A1C5-58764502BE7B}"/>
                  </a:ext>
                </a:extLst>
              </p:cNvPr>
              <p:cNvPicPr>
                <a:picLocks noChangeAspect="1"/>
              </p:cNvPicPr>
              <p:nvPr/>
            </p:nvPicPr>
            <p:blipFill rotWithShape="1">
              <a:blip r:embed="rId3">
                <a:extLst>
                  <a:ext uri="{28A0092B-C50C-407E-A947-70E740481C1C}">
                    <a14:useLocalDpi xmlns:a14="http://schemas.microsoft.com/office/drawing/2010/main" val="0"/>
                  </a:ext>
                </a:extLst>
              </a:blip>
              <a:srcRect l="74939" t="36727" r="2956" b="36865"/>
              <a:stretch/>
            </p:blipFill>
            <p:spPr>
              <a:xfrm>
                <a:off x="9291975" y="4815172"/>
                <a:ext cx="548640" cy="578785"/>
              </a:xfrm>
              <a:prstGeom prst="rect">
                <a:avLst/>
              </a:prstGeom>
            </p:spPr>
          </p:pic>
          <p:pic>
            <p:nvPicPr>
              <p:cNvPr id="49" name="Picture 48" descr="Background pattern&#10;&#10;Description automatically generated">
                <a:extLst>
                  <a:ext uri="{FF2B5EF4-FFF2-40B4-BE49-F238E27FC236}">
                    <a16:creationId xmlns:a16="http://schemas.microsoft.com/office/drawing/2014/main" id="{A54F9E64-6D49-455E-A45E-60B87FF445EC}"/>
                  </a:ext>
                </a:extLst>
              </p:cNvPr>
              <p:cNvPicPr>
                <a:picLocks noChangeAspect="1"/>
              </p:cNvPicPr>
              <p:nvPr/>
            </p:nvPicPr>
            <p:blipFill rotWithShape="1">
              <a:blip r:embed="rId3">
                <a:extLst>
                  <a:ext uri="{28A0092B-C50C-407E-A947-70E740481C1C}">
                    <a14:useLocalDpi xmlns:a14="http://schemas.microsoft.com/office/drawing/2010/main" val="0"/>
                  </a:ext>
                </a:extLst>
              </a:blip>
              <a:srcRect l="34879" t="1243" r="36720" b="70424"/>
              <a:stretch/>
            </p:blipFill>
            <p:spPr>
              <a:xfrm>
                <a:off x="6948247" y="4203823"/>
                <a:ext cx="904753" cy="797059"/>
              </a:xfrm>
              <a:prstGeom prst="rect">
                <a:avLst/>
              </a:prstGeom>
            </p:spPr>
          </p:pic>
        </p:grpSp>
        <p:sp>
          <p:nvSpPr>
            <p:cNvPr id="35" name="TextBox 34">
              <a:extLst>
                <a:ext uri="{FF2B5EF4-FFF2-40B4-BE49-F238E27FC236}">
                  <a16:creationId xmlns:a16="http://schemas.microsoft.com/office/drawing/2014/main" id="{E47FC1FE-513A-4816-9DA0-6B0D3E6D24F0}"/>
                </a:ext>
              </a:extLst>
            </p:cNvPr>
            <p:cNvSpPr txBox="1"/>
            <p:nvPr/>
          </p:nvSpPr>
          <p:spPr>
            <a:xfrm>
              <a:off x="3504628" y="2490498"/>
              <a:ext cx="884722" cy="584775"/>
            </a:xfrm>
            <a:prstGeom prst="rect">
              <a:avLst/>
            </a:prstGeom>
            <a:noFill/>
          </p:spPr>
          <p:txBody>
            <a:bodyPr wrap="square" rtlCol="0">
              <a:spAutoFit/>
            </a:bodyPr>
            <a:lstStyle/>
            <a:p>
              <a:pPr algn="ctr"/>
              <a:r>
                <a:rPr lang="en-US" sz="3200" b="1" dirty="0">
                  <a:solidFill>
                    <a:srgbClr val="C00000"/>
                  </a:solidFill>
                </a:rPr>
                <a:t>A</a:t>
              </a:r>
              <a:endParaRPr lang="en-BE" b="1" dirty="0">
                <a:solidFill>
                  <a:srgbClr val="C00000"/>
                </a:solidFill>
              </a:endParaRPr>
            </a:p>
          </p:txBody>
        </p:sp>
        <p:sp>
          <p:nvSpPr>
            <p:cNvPr id="36" name="TextBox 35">
              <a:extLst>
                <a:ext uri="{FF2B5EF4-FFF2-40B4-BE49-F238E27FC236}">
                  <a16:creationId xmlns:a16="http://schemas.microsoft.com/office/drawing/2014/main" id="{5C8448AA-361A-4219-96AB-7C2B19AF7BC4}"/>
                </a:ext>
              </a:extLst>
            </p:cNvPr>
            <p:cNvSpPr txBox="1"/>
            <p:nvPr/>
          </p:nvSpPr>
          <p:spPr>
            <a:xfrm>
              <a:off x="7906986" y="2471252"/>
              <a:ext cx="884722" cy="584775"/>
            </a:xfrm>
            <a:prstGeom prst="rect">
              <a:avLst/>
            </a:prstGeom>
            <a:noFill/>
          </p:spPr>
          <p:txBody>
            <a:bodyPr wrap="square" rtlCol="0">
              <a:spAutoFit/>
            </a:bodyPr>
            <a:lstStyle/>
            <a:p>
              <a:pPr algn="ctr"/>
              <a:r>
                <a:rPr lang="en-US" sz="3200" b="1" dirty="0">
                  <a:solidFill>
                    <a:srgbClr val="C00000"/>
                  </a:solidFill>
                </a:rPr>
                <a:t>B</a:t>
              </a:r>
              <a:endParaRPr lang="en-BE" b="1" dirty="0">
                <a:solidFill>
                  <a:srgbClr val="C00000"/>
                </a:solidFill>
              </a:endParaRPr>
            </a:p>
          </p:txBody>
        </p:sp>
      </p:grpSp>
    </p:spTree>
    <p:extLst>
      <p:ext uri="{BB962C8B-B14F-4D97-AF65-F5344CB8AC3E}">
        <p14:creationId xmlns:p14="http://schemas.microsoft.com/office/powerpoint/2010/main" val="205365372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8F8ED2-04B7-4A12-B45C-B9511B2FFDAA}"/>
              </a:ext>
            </a:extLst>
          </p:cNvPr>
          <p:cNvSpPr>
            <a:spLocks noGrp="1"/>
          </p:cNvSpPr>
          <p:nvPr>
            <p:ph type="title"/>
          </p:nvPr>
        </p:nvSpPr>
        <p:spPr/>
        <p:txBody>
          <a:bodyPr/>
          <a:lstStyle/>
          <a:p>
            <a:r>
              <a:rPr lang="en-US" dirty="0"/>
              <a:t>fruits</a:t>
            </a:r>
            <a:endParaRPr lang="en-B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00B4A89-201B-4782-9648-6F6F5502F3ED}"/>
                  </a:ext>
                </a:extLst>
              </p:cNvPr>
              <p:cNvSpPr>
                <a:spLocks noGrp="1"/>
              </p:cNvSpPr>
              <p:nvPr>
                <p:ph idx="1"/>
              </p:nvPr>
            </p:nvSpPr>
            <p:spPr>
              <a:xfrm>
                <a:off x="587141" y="1443789"/>
                <a:ext cx="11261557" cy="5277686"/>
              </a:xfrm>
            </p:spPr>
            <p:txBody>
              <a:bodyPr>
                <a:normAutofit/>
              </a:bodyPr>
              <a:lstStyle/>
              <a:p>
                <a:pPr algn="just"/>
                <a:endParaRPr lang="en-US" dirty="0"/>
              </a:p>
              <a:p>
                <a:pPr algn="just"/>
                <a:endParaRPr lang="en-US" dirty="0"/>
              </a:p>
              <a:p>
                <a:pPr algn="just"/>
                <a:endParaRPr lang="en-US" dirty="0"/>
              </a:p>
              <a:p>
                <a:pPr algn="just"/>
                <a:endParaRPr lang="en-US" dirty="0"/>
              </a:p>
              <a:p>
                <a:pPr algn="just"/>
                <a:endParaRPr lang="en-US" dirty="0"/>
              </a:p>
              <a:p>
                <a:pPr algn="just"/>
                <a:endParaRPr lang="en-US" dirty="0"/>
              </a:p>
              <a:p>
                <a:pPr algn="just"/>
                <a:endParaRPr lang="en-US" sz="300" dirty="0"/>
              </a:p>
              <a:p>
                <a:pPr algn="just"/>
                <a:r>
                  <a:rPr lang="en-US" dirty="0"/>
                  <a:t>What is the probability to pick </a:t>
                </a:r>
                <a:r>
                  <a:rPr lang="en-US" u="sng" dirty="0"/>
                  <a:t>an apple</a:t>
                </a:r>
                <a:r>
                  <a:rPr lang="en-US" dirty="0"/>
                  <a:t>?</a:t>
                </a:r>
              </a:p>
              <a:p>
                <a:pPr algn="just"/>
                <a:endParaRPr lang="en-US" sz="500" dirty="0"/>
              </a:p>
              <a:p>
                <a:pPr marL="0" indent="0" algn="ctr">
                  <a:buNone/>
                </a:pPr>
                <a14:m>
                  <m:oMathPara xmlns:m="http://schemas.openxmlformats.org/officeDocument/2006/math">
                    <m:oMathParaPr>
                      <m:jc m:val="center"/>
                    </m:oMathParaPr>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𝑎𝑝𝑝𝑙𝑒</m:t>
                          </m:r>
                        </m:e>
                      </m:d>
                      <m:r>
                        <a:rPr lang="en-US" b="0" i="1" smtClean="0">
                          <a:latin typeface="Cambria Math" panose="02040503050406030204" pitchFamily="18" charset="0"/>
                        </a:rPr>
                        <m:t>=</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𝑎𝑝𝑝𝑙𝑒</m:t>
                          </m:r>
                          <m:r>
                            <a:rPr lang="en-US" b="0" i="1" smtClean="0">
                              <a:latin typeface="Cambria Math" panose="02040503050406030204" pitchFamily="18" charset="0"/>
                            </a:rPr>
                            <m:t>|</m:t>
                          </m:r>
                          <m:r>
                            <a:rPr lang="en-US" b="0" i="1" smtClean="0">
                              <a:latin typeface="Cambria Math" panose="02040503050406030204" pitchFamily="18" charset="0"/>
                            </a:rPr>
                            <m:t>𝐴</m:t>
                          </m:r>
                        </m:e>
                      </m:d>
                      <m:r>
                        <a:rPr lang="en-US" b="0" i="1" smtClean="0">
                          <a:latin typeface="Cambria Math" panose="02040503050406030204" pitchFamily="18" charset="0"/>
                        </a:rPr>
                        <m:t>⋅</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𝐴</m:t>
                          </m:r>
                        </m:e>
                      </m:d>
                      <m:r>
                        <a:rPr lang="en-US" b="0" i="1" smtClean="0">
                          <a:latin typeface="Cambria Math" panose="02040503050406030204" pitchFamily="18" charset="0"/>
                        </a:rPr>
                        <m:t>+</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𝑎𝑝𝑝𝑙𝑒</m:t>
                          </m:r>
                          <m:r>
                            <a:rPr lang="en-US" b="0" i="1" smtClean="0">
                              <a:latin typeface="Cambria Math" panose="02040503050406030204" pitchFamily="18" charset="0"/>
                            </a:rPr>
                            <m:t>|</m:t>
                          </m:r>
                          <m:r>
                            <a:rPr lang="en-US" b="0" i="1" smtClean="0">
                              <a:latin typeface="Cambria Math" panose="02040503050406030204" pitchFamily="18" charset="0"/>
                            </a:rPr>
                            <m:t>𝐵</m:t>
                          </m:r>
                        </m:e>
                      </m:d>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𝐵</m:t>
                          </m:r>
                        </m:e>
                      </m:d>
                      <m:r>
                        <a:rPr lang="en-US" b="0" i="1" smtClean="0">
                          <a:latin typeface="Cambria Math" panose="02040503050406030204" pitchFamily="18" charset="0"/>
                        </a:rPr>
                        <m:t>=</m:t>
                      </m:r>
                    </m:oMath>
                  </m:oMathPara>
                </a14:m>
                <a:br>
                  <a:rPr lang="en-US" b="0" dirty="0"/>
                </a:br>
                <a:endParaRPr lang="en-US" b="0" dirty="0"/>
              </a:p>
              <a:p>
                <a:pPr marL="0" indent="0" algn="ctr">
                  <a:buNone/>
                </a:pPr>
                <a:endParaRPr lang="en-US" sz="400" b="0" i="1" dirty="0">
                  <a:latin typeface="Cambria Math" panose="02040503050406030204" pitchFamily="18" charset="0"/>
                </a:endParaRPr>
              </a:p>
              <a:p>
                <a:pPr marL="0" indent="0" algn="ctr">
                  <a:buNone/>
                </a:pPr>
                <a14:m>
                  <m:oMathPara xmlns:m="http://schemas.openxmlformats.org/officeDocument/2006/math">
                    <m:oMathParaPr>
                      <m:jc m:val="center"/>
                    </m:oMathParaPr>
                    <m:oMath xmlns:m="http://schemas.openxmlformats.org/officeDocument/2006/math">
                      <m:r>
                        <a:rPr lang="en-US" b="0" i="1" smtClean="0">
                          <a:solidFill>
                            <a:schemeClr val="bg1"/>
                          </a:solidFill>
                          <a:latin typeface="Cambria Math" panose="02040503050406030204" pitchFamily="18" charset="0"/>
                        </a:rPr>
                        <m:t>=0.5⋅0.5+0.25⋅0.5=0.375</m:t>
                      </m:r>
                    </m:oMath>
                  </m:oMathPara>
                </a14:m>
                <a:endParaRPr lang="en-BE" dirty="0">
                  <a:solidFill>
                    <a:schemeClr val="bg1"/>
                  </a:solidFill>
                </a:endParaRPr>
              </a:p>
            </p:txBody>
          </p:sp>
        </mc:Choice>
        <mc:Fallback xmlns="">
          <p:sp>
            <p:nvSpPr>
              <p:cNvPr id="3" name="Content Placeholder 2">
                <a:extLst>
                  <a:ext uri="{FF2B5EF4-FFF2-40B4-BE49-F238E27FC236}">
                    <a16:creationId xmlns:a16="http://schemas.microsoft.com/office/drawing/2014/main" id="{B00B4A89-201B-4782-9648-6F6F5502F3ED}"/>
                  </a:ext>
                </a:extLst>
              </p:cNvPr>
              <p:cNvSpPr>
                <a:spLocks noGrp="1" noRot="1" noChangeAspect="1" noMove="1" noResize="1" noEditPoints="1" noAdjustHandles="1" noChangeArrowheads="1" noChangeShapeType="1" noTextEdit="1"/>
              </p:cNvSpPr>
              <p:nvPr>
                <p:ph idx="1"/>
              </p:nvPr>
            </p:nvSpPr>
            <p:spPr>
              <a:xfrm>
                <a:off x="587141" y="1443789"/>
                <a:ext cx="11261557" cy="5277686"/>
              </a:xfrm>
              <a:blipFill>
                <a:blip r:embed="rId2"/>
                <a:stretch>
                  <a:fillRect l="-974"/>
                </a:stretch>
              </a:blipFill>
            </p:spPr>
            <p:txBody>
              <a:bodyPr/>
              <a:lstStyle/>
              <a:p>
                <a:r>
                  <a:rPr lang="en-BE">
                    <a:noFill/>
                  </a:rPr>
                  <a:t> </a:t>
                </a:r>
              </a:p>
            </p:txBody>
          </p:sp>
        </mc:Fallback>
      </mc:AlternateContent>
      <p:sp>
        <p:nvSpPr>
          <p:cNvPr id="4" name="Footer Placeholder 3">
            <a:extLst>
              <a:ext uri="{FF2B5EF4-FFF2-40B4-BE49-F238E27FC236}">
                <a16:creationId xmlns:a16="http://schemas.microsoft.com/office/drawing/2014/main" id="{2B955210-6E1C-4F53-9E00-90F5D3180AE9}"/>
              </a:ext>
            </a:extLst>
          </p:cNvPr>
          <p:cNvSpPr>
            <a:spLocks noGrp="1"/>
          </p:cNvSpPr>
          <p:nvPr>
            <p:ph type="ftr" sz="quarter" idx="11"/>
          </p:nvPr>
        </p:nvSpPr>
        <p:spPr/>
        <p:txBody>
          <a:bodyPr/>
          <a:lstStyle/>
          <a:p>
            <a:r>
              <a:rPr lang="en-US"/>
              <a:t>Elementary Combinatorics and Probability - March 2021</a:t>
            </a:r>
            <a:endParaRPr lang="en-BE"/>
          </a:p>
        </p:txBody>
      </p:sp>
      <p:sp>
        <p:nvSpPr>
          <p:cNvPr id="5" name="Slide Number Placeholder 4">
            <a:extLst>
              <a:ext uri="{FF2B5EF4-FFF2-40B4-BE49-F238E27FC236}">
                <a16:creationId xmlns:a16="http://schemas.microsoft.com/office/drawing/2014/main" id="{DD3B8377-99E3-4482-A8C2-9599A698DF1E}"/>
              </a:ext>
            </a:extLst>
          </p:cNvPr>
          <p:cNvSpPr>
            <a:spLocks noGrp="1"/>
          </p:cNvSpPr>
          <p:nvPr>
            <p:ph type="sldNum" sz="quarter" idx="12"/>
          </p:nvPr>
        </p:nvSpPr>
        <p:spPr/>
        <p:txBody>
          <a:bodyPr/>
          <a:lstStyle/>
          <a:p>
            <a:fld id="{08CF7B41-8972-4B54-B2ED-1FFF63F18177}" type="slidenum">
              <a:rPr lang="en-BE" smtClean="0"/>
              <a:t>41</a:t>
            </a:fld>
            <a:endParaRPr lang="en-BE"/>
          </a:p>
        </p:txBody>
      </p:sp>
      <p:grpSp>
        <p:nvGrpSpPr>
          <p:cNvPr id="32" name="Group 31">
            <a:extLst>
              <a:ext uri="{FF2B5EF4-FFF2-40B4-BE49-F238E27FC236}">
                <a16:creationId xmlns:a16="http://schemas.microsoft.com/office/drawing/2014/main" id="{81ACB355-2AA3-455C-B91A-403012F8F552}"/>
              </a:ext>
            </a:extLst>
          </p:cNvPr>
          <p:cNvGrpSpPr/>
          <p:nvPr/>
        </p:nvGrpSpPr>
        <p:grpSpPr>
          <a:xfrm>
            <a:off x="2493745" y="1341589"/>
            <a:ext cx="7488455" cy="3089709"/>
            <a:chOff x="2407118" y="2367814"/>
            <a:chExt cx="7488455" cy="3089709"/>
          </a:xfrm>
        </p:grpSpPr>
        <p:grpSp>
          <p:nvGrpSpPr>
            <p:cNvPr id="33" name="Group 32">
              <a:extLst>
                <a:ext uri="{FF2B5EF4-FFF2-40B4-BE49-F238E27FC236}">
                  <a16:creationId xmlns:a16="http://schemas.microsoft.com/office/drawing/2014/main" id="{BCCD956F-1DC8-4419-8D56-D145099616E7}"/>
                </a:ext>
              </a:extLst>
            </p:cNvPr>
            <p:cNvGrpSpPr/>
            <p:nvPr/>
          </p:nvGrpSpPr>
          <p:grpSpPr>
            <a:xfrm>
              <a:off x="2407118" y="2367814"/>
              <a:ext cx="3089709" cy="3089709"/>
              <a:chOff x="2407118" y="2367814"/>
              <a:chExt cx="3089709" cy="3089709"/>
            </a:xfrm>
          </p:grpSpPr>
          <p:sp>
            <p:nvSpPr>
              <p:cNvPr id="50" name="Rectangle 49">
                <a:extLst>
                  <a:ext uri="{FF2B5EF4-FFF2-40B4-BE49-F238E27FC236}">
                    <a16:creationId xmlns:a16="http://schemas.microsoft.com/office/drawing/2014/main" id="{0586C2E7-FED9-4D63-843C-94B3EB5F9EC7}"/>
                  </a:ext>
                </a:extLst>
              </p:cNvPr>
              <p:cNvSpPr/>
              <p:nvPr/>
            </p:nvSpPr>
            <p:spPr>
              <a:xfrm>
                <a:off x="2407118" y="2367814"/>
                <a:ext cx="3089709" cy="3089709"/>
              </a:xfrm>
              <a:prstGeom prst="rect">
                <a:avLst/>
              </a:prstGeom>
              <a:ln w="28575"/>
            </p:spPr>
            <p:style>
              <a:lnRef idx="2">
                <a:schemeClr val="accent2"/>
              </a:lnRef>
              <a:fillRef idx="1">
                <a:schemeClr val="lt1"/>
              </a:fillRef>
              <a:effectRef idx="0">
                <a:schemeClr val="accent2"/>
              </a:effectRef>
              <a:fontRef idx="minor">
                <a:schemeClr val="dk1"/>
              </a:fontRef>
            </p:style>
            <p:txBody>
              <a:bodyPr rtlCol="0" anchor="ctr"/>
              <a:lstStyle/>
              <a:p>
                <a:pPr algn="ctr"/>
                <a:endParaRPr lang="en-BE"/>
              </a:p>
            </p:txBody>
          </p:sp>
          <p:pic>
            <p:nvPicPr>
              <p:cNvPr id="51" name="Picture 50" descr="Background pattern&#10;&#10;Description automatically generated">
                <a:extLst>
                  <a:ext uri="{FF2B5EF4-FFF2-40B4-BE49-F238E27FC236}">
                    <a16:creationId xmlns:a16="http://schemas.microsoft.com/office/drawing/2014/main" id="{7A75748E-9EE1-42E7-9898-82FA4BFFDA10}"/>
                  </a:ext>
                </a:extLst>
              </p:cNvPr>
              <p:cNvPicPr>
                <a:picLocks noChangeAspect="1"/>
              </p:cNvPicPr>
              <p:nvPr/>
            </p:nvPicPr>
            <p:blipFill rotWithShape="1">
              <a:blip r:embed="rId3">
                <a:extLst>
                  <a:ext uri="{28A0092B-C50C-407E-A947-70E740481C1C}">
                    <a14:useLocalDpi xmlns:a14="http://schemas.microsoft.com/office/drawing/2010/main" val="0"/>
                  </a:ext>
                </a:extLst>
              </a:blip>
              <a:srcRect l="3522" t="1792" r="75830" b="70975"/>
              <a:stretch/>
            </p:blipFill>
            <p:spPr>
              <a:xfrm>
                <a:off x="2738461" y="2464067"/>
                <a:ext cx="586752" cy="683393"/>
              </a:xfrm>
              <a:prstGeom prst="rect">
                <a:avLst/>
              </a:prstGeom>
            </p:spPr>
          </p:pic>
          <p:pic>
            <p:nvPicPr>
              <p:cNvPr id="52" name="Picture 51" descr="Background pattern&#10;&#10;Description automatically generated">
                <a:extLst>
                  <a:ext uri="{FF2B5EF4-FFF2-40B4-BE49-F238E27FC236}">
                    <a16:creationId xmlns:a16="http://schemas.microsoft.com/office/drawing/2014/main" id="{8177E3B4-63B3-48CD-8E6B-A3710574536C}"/>
                  </a:ext>
                </a:extLst>
              </p:cNvPr>
              <p:cNvPicPr>
                <a:picLocks noChangeAspect="1"/>
              </p:cNvPicPr>
              <p:nvPr/>
            </p:nvPicPr>
            <p:blipFill rotWithShape="1">
              <a:blip r:embed="rId3">
                <a:extLst>
                  <a:ext uri="{28A0092B-C50C-407E-A947-70E740481C1C}">
                    <a14:useLocalDpi xmlns:a14="http://schemas.microsoft.com/office/drawing/2010/main" val="0"/>
                  </a:ext>
                </a:extLst>
              </a:blip>
              <a:srcRect l="74939" t="36727" r="2956" b="36865"/>
              <a:stretch/>
            </p:blipFill>
            <p:spPr>
              <a:xfrm>
                <a:off x="4726199" y="2516370"/>
                <a:ext cx="548640" cy="578785"/>
              </a:xfrm>
              <a:prstGeom prst="rect">
                <a:avLst/>
              </a:prstGeom>
            </p:spPr>
          </p:pic>
          <p:pic>
            <p:nvPicPr>
              <p:cNvPr id="53" name="Picture 52" descr="Background pattern&#10;&#10;Description automatically generated">
                <a:extLst>
                  <a:ext uri="{FF2B5EF4-FFF2-40B4-BE49-F238E27FC236}">
                    <a16:creationId xmlns:a16="http://schemas.microsoft.com/office/drawing/2014/main" id="{2B541849-5C83-40E2-89B1-764031821C64}"/>
                  </a:ext>
                </a:extLst>
              </p:cNvPr>
              <p:cNvPicPr>
                <a:picLocks noChangeAspect="1"/>
              </p:cNvPicPr>
              <p:nvPr/>
            </p:nvPicPr>
            <p:blipFill rotWithShape="1">
              <a:blip r:embed="rId3">
                <a:extLst>
                  <a:ext uri="{28A0092B-C50C-407E-A947-70E740481C1C}">
                    <a14:useLocalDpi xmlns:a14="http://schemas.microsoft.com/office/drawing/2010/main" val="0"/>
                  </a:ext>
                </a:extLst>
              </a:blip>
              <a:srcRect l="3522" t="1792" r="75830" b="70975"/>
              <a:stretch/>
            </p:blipFill>
            <p:spPr>
              <a:xfrm>
                <a:off x="2445085" y="3475990"/>
                <a:ext cx="586752" cy="683393"/>
              </a:xfrm>
              <a:prstGeom prst="rect">
                <a:avLst/>
              </a:prstGeom>
            </p:spPr>
          </p:pic>
          <p:pic>
            <p:nvPicPr>
              <p:cNvPr id="54" name="Picture 53" descr="Background pattern&#10;&#10;Description automatically generated">
                <a:extLst>
                  <a:ext uri="{FF2B5EF4-FFF2-40B4-BE49-F238E27FC236}">
                    <a16:creationId xmlns:a16="http://schemas.microsoft.com/office/drawing/2014/main" id="{FF6BFC77-A0B5-45FF-8846-81C6E9860A4D}"/>
                  </a:ext>
                </a:extLst>
              </p:cNvPr>
              <p:cNvPicPr>
                <a:picLocks noChangeAspect="1"/>
              </p:cNvPicPr>
              <p:nvPr/>
            </p:nvPicPr>
            <p:blipFill rotWithShape="1">
              <a:blip r:embed="rId3">
                <a:extLst>
                  <a:ext uri="{28A0092B-C50C-407E-A947-70E740481C1C}">
                    <a14:useLocalDpi xmlns:a14="http://schemas.microsoft.com/office/drawing/2010/main" val="0"/>
                  </a:ext>
                </a:extLst>
              </a:blip>
              <a:srcRect l="3522" t="1792" r="75830" b="70975"/>
              <a:stretch/>
            </p:blipFill>
            <p:spPr>
              <a:xfrm>
                <a:off x="3177528" y="3265369"/>
                <a:ext cx="586752" cy="683393"/>
              </a:xfrm>
              <a:prstGeom prst="rect">
                <a:avLst/>
              </a:prstGeom>
            </p:spPr>
          </p:pic>
          <p:pic>
            <p:nvPicPr>
              <p:cNvPr id="55" name="Picture 54" descr="Background pattern&#10;&#10;Description automatically generated">
                <a:extLst>
                  <a:ext uri="{FF2B5EF4-FFF2-40B4-BE49-F238E27FC236}">
                    <a16:creationId xmlns:a16="http://schemas.microsoft.com/office/drawing/2014/main" id="{8CA81FBB-7A97-4756-BFA2-E2EBDEB48B00}"/>
                  </a:ext>
                </a:extLst>
              </p:cNvPr>
              <p:cNvPicPr>
                <a:picLocks noChangeAspect="1"/>
              </p:cNvPicPr>
              <p:nvPr/>
            </p:nvPicPr>
            <p:blipFill rotWithShape="1">
              <a:blip r:embed="rId3">
                <a:extLst>
                  <a:ext uri="{28A0092B-C50C-407E-A947-70E740481C1C}">
                    <a14:useLocalDpi xmlns:a14="http://schemas.microsoft.com/office/drawing/2010/main" val="0"/>
                  </a:ext>
                </a:extLst>
              </a:blip>
              <a:srcRect l="3522" t="1792" r="75830" b="70975"/>
              <a:stretch/>
            </p:blipFill>
            <p:spPr>
              <a:xfrm>
                <a:off x="2884152" y="4277292"/>
                <a:ext cx="586752" cy="683393"/>
              </a:xfrm>
              <a:prstGeom prst="rect">
                <a:avLst/>
              </a:prstGeom>
            </p:spPr>
          </p:pic>
          <p:pic>
            <p:nvPicPr>
              <p:cNvPr id="56" name="Picture 55" descr="Background pattern&#10;&#10;Description automatically generated">
                <a:extLst>
                  <a:ext uri="{FF2B5EF4-FFF2-40B4-BE49-F238E27FC236}">
                    <a16:creationId xmlns:a16="http://schemas.microsoft.com/office/drawing/2014/main" id="{EF6BD32E-627F-4BAE-8BDA-FA4BDC96ACF3}"/>
                  </a:ext>
                </a:extLst>
              </p:cNvPr>
              <p:cNvPicPr>
                <a:picLocks noChangeAspect="1"/>
              </p:cNvPicPr>
              <p:nvPr/>
            </p:nvPicPr>
            <p:blipFill rotWithShape="1">
              <a:blip r:embed="rId3">
                <a:extLst>
                  <a:ext uri="{28A0092B-C50C-407E-A947-70E740481C1C}">
                    <a14:useLocalDpi xmlns:a14="http://schemas.microsoft.com/office/drawing/2010/main" val="0"/>
                  </a:ext>
                </a:extLst>
              </a:blip>
              <a:srcRect l="3522" t="1792" r="75830" b="70975"/>
              <a:stretch/>
            </p:blipFill>
            <p:spPr>
              <a:xfrm>
                <a:off x="3538670" y="4721188"/>
                <a:ext cx="586752" cy="683393"/>
              </a:xfrm>
              <a:prstGeom prst="rect">
                <a:avLst/>
              </a:prstGeom>
            </p:spPr>
          </p:pic>
          <p:pic>
            <p:nvPicPr>
              <p:cNvPr id="57" name="Picture 56" descr="Background pattern&#10;&#10;Description automatically generated">
                <a:extLst>
                  <a:ext uri="{FF2B5EF4-FFF2-40B4-BE49-F238E27FC236}">
                    <a16:creationId xmlns:a16="http://schemas.microsoft.com/office/drawing/2014/main" id="{77372722-D66B-427D-80ED-5C8F470B0A9F}"/>
                  </a:ext>
                </a:extLst>
              </p:cNvPr>
              <p:cNvPicPr>
                <a:picLocks noChangeAspect="1"/>
              </p:cNvPicPr>
              <p:nvPr/>
            </p:nvPicPr>
            <p:blipFill rotWithShape="1">
              <a:blip r:embed="rId3">
                <a:extLst>
                  <a:ext uri="{28A0092B-C50C-407E-A947-70E740481C1C}">
                    <a14:useLocalDpi xmlns:a14="http://schemas.microsoft.com/office/drawing/2010/main" val="0"/>
                  </a:ext>
                </a:extLst>
              </a:blip>
              <a:srcRect l="74939" t="36727" r="2956" b="36865"/>
              <a:stretch/>
            </p:blipFill>
            <p:spPr>
              <a:xfrm>
                <a:off x="4100362" y="3317672"/>
                <a:ext cx="548640" cy="578785"/>
              </a:xfrm>
              <a:prstGeom prst="rect">
                <a:avLst/>
              </a:prstGeom>
            </p:spPr>
          </p:pic>
          <p:pic>
            <p:nvPicPr>
              <p:cNvPr id="58" name="Picture 57" descr="Background pattern&#10;&#10;Description automatically generated">
                <a:extLst>
                  <a:ext uri="{FF2B5EF4-FFF2-40B4-BE49-F238E27FC236}">
                    <a16:creationId xmlns:a16="http://schemas.microsoft.com/office/drawing/2014/main" id="{684A32A9-A5DB-458D-98FC-683E312290DA}"/>
                  </a:ext>
                </a:extLst>
              </p:cNvPr>
              <p:cNvPicPr>
                <a:picLocks noChangeAspect="1"/>
              </p:cNvPicPr>
              <p:nvPr/>
            </p:nvPicPr>
            <p:blipFill rotWithShape="1">
              <a:blip r:embed="rId3">
                <a:extLst>
                  <a:ext uri="{28A0092B-C50C-407E-A947-70E740481C1C}">
                    <a14:useLocalDpi xmlns:a14="http://schemas.microsoft.com/office/drawing/2010/main" val="0"/>
                  </a:ext>
                </a:extLst>
              </a:blip>
              <a:srcRect l="74939" t="36727" r="2956" b="36865"/>
              <a:stretch/>
            </p:blipFill>
            <p:spPr>
              <a:xfrm>
                <a:off x="4837193" y="3341101"/>
                <a:ext cx="548640" cy="578785"/>
              </a:xfrm>
              <a:prstGeom prst="rect">
                <a:avLst/>
              </a:prstGeom>
            </p:spPr>
          </p:pic>
          <p:pic>
            <p:nvPicPr>
              <p:cNvPr id="59" name="Picture 58" descr="Background pattern&#10;&#10;Description automatically generated">
                <a:extLst>
                  <a:ext uri="{FF2B5EF4-FFF2-40B4-BE49-F238E27FC236}">
                    <a16:creationId xmlns:a16="http://schemas.microsoft.com/office/drawing/2014/main" id="{F04552B2-921B-435C-818B-EF496AC5C4FD}"/>
                  </a:ext>
                </a:extLst>
              </p:cNvPr>
              <p:cNvPicPr>
                <a:picLocks noChangeAspect="1"/>
              </p:cNvPicPr>
              <p:nvPr/>
            </p:nvPicPr>
            <p:blipFill rotWithShape="1">
              <a:blip r:embed="rId3">
                <a:extLst>
                  <a:ext uri="{28A0092B-C50C-407E-A947-70E740481C1C}">
                    <a14:useLocalDpi xmlns:a14="http://schemas.microsoft.com/office/drawing/2010/main" val="0"/>
                  </a:ext>
                </a:extLst>
              </a:blip>
              <a:srcRect l="74939" t="36727" r="2956" b="36865"/>
              <a:stretch/>
            </p:blipFill>
            <p:spPr>
              <a:xfrm>
                <a:off x="4451879" y="4040203"/>
                <a:ext cx="548640" cy="578785"/>
              </a:xfrm>
              <a:prstGeom prst="rect">
                <a:avLst/>
              </a:prstGeom>
            </p:spPr>
          </p:pic>
          <p:pic>
            <p:nvPicPr>
              <p:cNvPr id="60" name="Picture 59" descr="Background pattern&#10;&#10;Description automatically generated">
                <a:extLst>
                  <a:ext uri="{FF2B5EF4-FFF2-40B4-BE49-F238E27FC236}">
                    <a16:creationId xmlns:a16="http://schemas.microsoft.com/office/drawing/2014/main" id="{F08DEC88-FBA7-4096-B2D6-96957E4047A5}"/>
                  </a:ext>
                </a:extLst>
              </p:cNvPr>
              <p:cNvPicPr>
                <a:picLocks noChangeAspect="1"/>
              </p:cNvPicPr>
              <p:nvPr/>
            </p:nvPicPr>
            <p:blipFill rotWithShape="1">
              <a:blip r:embed="rId3">
                <a:extLst>
                  <a:ext uri="{28A0092B-C50C-407E-A947-70E740481C1C}">
                    <a14:useLocalDpi xmlns:a14="http://schemas.microsoft.com/office/drawing/2010/main" val="0"/>
                  </a:ext>
                </a:extLst>
              </a:blip>
              <a:srcRect l="74939" t="36727" r="2956" b="36865"/>
              <a:stretch/>
            </p:blipFill>
            <p:spPr>
              <a:xfrm>
                <a:off x="4774109" y="4818713"/>
                <a:ext cx="548640" cy="578785"/>
              </a:xfrm>
              <a:prstGeom prst="rect">
                <a:avLst/>
              </a:prstGeom>
            </p:spPr>
          </p:pic>
        </p:grpSp>
        <p:grpSp>
          <p:nvGrpSpPr>
            <p:cNvPr id="34" name="Group 33">
              <a:extLst>
                <a:ext uri="{FF2B5EF4-FFF2-40B4-BE49-F238E27FC236}">
                  <a16:creationId xmlns:a16="http://schemas.microsoft.com/office/drawing/2014/main" id="{903A3A46-D69C-4E71-ACAD-7C082D3CCA26}"/>
                </a:ext>
              </a:extLst>
            </p:cNvPr>
            <p:cNvGrpSpPr/>
            <p:nvPr/>
          </p:nvGrpSpPr>
          <p:grpSpPr>
            <a:xfrm>
              <a:off x="6805864" y="2367814"/>
              <a:ext cx="3089709" cy="3089709"/>
              <a:chOff x="6805864" y="2367814"/>
              <a:chExt cx="3089709" cy="3089709"/>
            </a:xfrm>
          </p:grpSpPr>
          <p:sp>
            <p:nvSpPr>
              <p:cNvPr id="37" name="Rectangle 36">
                <a:extLst>
                  <a:ext uri="{FF2B5EF4-FFF2-40B4-BE49-F238E27FC236}">
                    <a16:creationId xmlns:a16="http://schemas.microsoft.com/office/drawing/2014/main" id="{35A4C7C8-6686-4C5E-A75B-71AF11D6C1D2}"/>
                  </a:ext>
                </a:extLst>
              </p:cNvPr>
              <p:cNvSpPr/>
              <p:nvPr/>
            </p:nvSpPr>
            <p:spPr>
              <a:xfrm>
                <a:off x="6805864" y="2367814"/>
                <a:ext cx="3089709" cy="3089709"/>
              </a:xfrm>
              <a:prstGeom prst="rect">
                <a:avLst/>
              </a:prstGeom>
              <a:ln w="28575"/>
            </p:spPr>
            <p:style>
              <a:lnRef idx="2">
                <a:schemeClr val="accent2"/>
              </a:lnRef>
              <a:fillRef idx="1">
                <a:schemeClr val="lt1"/>
              </a:fillRef>
              <a:effectRef idx="0">
                <a:schemeClr val="accent2"/>
              </a:effectRef>
              <a:fontRef idx="minor">
                <a:schemeClr val="dk1"/>
              </a:fontRef>
            </p:style>
            <p:txBody>
              <a:bodyPr rtlCol="0" anchor="ctr"/>
              <a:lstStyle/>
              <a:p>
                <a:pPr algn="ctr"/>
                <a:endParaRPr lang="en-BE"/>
              </a:p>
            </p:txBody>
          </p:sp>
          <p:pic>
            <p:nvPicPr>
              <p:cNvPr id="38" name="Picture 37" descr="Background pattern&#10;&#10;Description automatically generated">
                <a:extLst>
                  <a:ext uri="{FF2B5EF4-FFF2-40B4-BE49-F238E27FC236}">
                    <a16:creationId xmlns:a16="http://schemas.microsoft.com/office/drawing/2014/main" id="{B95DFE34-69EB-4928-B767-3016A4FDE7CE}"/>
                  </a:ext>
                </a:extLst>
              </p:cNvPr>
              <p:cNvPicPr>
                <a:picLocks noChangeAspect="1"/>
              </p:cNvPicPr>
              <p:nvPr/>
            </p:nvPicPr>
            <p:blipFill rotWithShape="1">
              <a:blip r:embed="rId3">
                <a:extLst>
                  <a:ext uri="{28A0092B-C50C-407E-A947-70E740481C1C}">
                    <a14:useLocalDpi xmlns:a14="http://schemas.microsoft.com/office/drawing/2010/main" val="0"/>
                  </a:ext>
                </a:extLst>
              </a:blip>
              <a:srcRect l="34879" t="1243" r="36720" b="70424"/>
              <a:stretch/>
            </p:blipFill>
            <p:spPr>
              <a:xfrm>
                <a:off x="7486630" y="4607522"/>
                <a:ext cx="904753" cy="797059"/>
              </a:xfrm>
              <a:prstGeom prst="rect">
                <a:avLst/>
              </a:prstGeom>
            </p:spPr>
          </p:pic>
          <p:pic>
            <p:nvPicPr>
              <p:cNvPr id="39" name="Picture 38" descr="Background pattern&#10;&#10;Description automatically generated">
                <a:extLst>
                  <a:ext uri="{FF2B5EF4-FFF2-40B4-BE49-F238E27FC236}">
                    <a16:creationId xmlns:a16="http://schemas.microsoft.com/office/drawing/2014/main" id="{0291E08E-0C37-470C-9E47-366275106AB7}"/>
                  </a:ext>
                </a:extLst>
              </p:cNvPr>
              <p:cNvPicPr>
                <a:picLocks noChangeAspect="1"/>
              </p:cNvPicPr>
              <p:nvPr/>
            </p:nvPicPr>
            <p:blipFill rotWithShape="1">
              <a:blip r:embed="rId3">
                <a:extLst>
                  <a:ext uri="{28A0092B-C50C-407E-A947-70E740481C1C}">
                    <a14:useLocalDpi xmlns:a14="http://schemas.microsoft.com/office/drawing/2010/main" val="0"/>
                  </a:ext>
                </a:extLst>
              </a:blip>
              <a:srcRect l="3522" t="1792" r="75830" b="70975"/>
              <a:stretch/>
            </p:blipFill>
            <p:spPr>
              <a:xfrm>
                <a:off x="7231854" y="2445948"/>
                <a:ext cx="586752" cy="683393"/>
              </a:xfrm>
              <a:prstGeom prst="rect">
                <a:avLst/>
              </a:prstGeom>
            </p:spPr>
          </p:pic>
          <p:pic>
            <p:nvPicPr>
              <p:cNvPr id="40" name="Picture 39" descr="Background pattern&#10;&#10;Description automatically generated">
                <a:extLst>
                  <a:ext uri="{FF2B5EF4-FFF2-40B4-BE49-F238E27FC236}">
                    <a16:creationId xmlns:a16="http://schemas.microsoft.com/office/drawing/2014/main" id="{B8B12FDC-A3A6-4C0D-9519-9F5A735BB336}"/>
                  </a:ext>
                </a:extLst>
              </p:cNvPr>
              <p:cNvPicPr>
                <a:picLocks noChangeAspect="1"/>
              </p:cNvPicPr>
              <p:nvPr/>
            </p:nvPicPr>
            <p:blipFill rotWithShape="1">
              <a:blip r:embed="rId3">
                <a:extLst>
                  <a:ext uri="{28A0092B-C50C-407E-A947-70E740481C1C}">
                    <a14:useLocalDpi xmlns:a14="http://schemas.microsoft.com/office/drawing/2010/main" val="0"/>
                  </a:ext>
                </a:extLst>
              </a:blip>
              <a:srcRect l="3522" t="1792" r="75830" b="70975"/>
              <a:stretch/>
            </p:blipFill>
            <p:spPr>
              <a:xfrm>
                <a:off x="6938478" y="3457871"/>
                <a:ext cx="586752" cy="683393"/>
              </a:xfrm>
              <a:prstGeom prst="rect">
                <a:avLst/>
              </a:prstGeom>
            </p:spPr>
          </p:pic>
          <p:pic>
            <p:nvPicPr>
              <p:cNvPr id="41" name="Picture 40" descr="Background pattern&#10;&#10;Description automatically generated">
                <a:extLst>
                  <a:ext uri="{FF2B5EF4-FFF2-40B4-BE49-F238E27FC236}">
                    <a16:creationId xmlns:a16="http://schemas.microsoft.com/office/drawing/2014/main" id="{F9BA1C1B-ACFC-434D-8468-AB5A6F3DBBA1}"/>
                  </a:ext>
                </a:extLst>
              </p:cNvPr>
              <p:cNvPicPr>
                <a:picLocks noChangeAspect="1"/>
              </p:cNvPicPr>
              <p:nvPr/>
            </p:nvPicPr>
            <p:blipFill rotWithShape="1">
              <a:blip r:embed="rId3">
                <a:extLst>
                  <a:ext uri="{28A0092B-C50C-407E-A947-70E740481C1C}">
                    <a14:useLocalDpi xmlns:a14="http://schemas.microsoft.com/office/drawing/2010/main" val="0"/>
                  </a:ext>
                </a:extLst>
              </a:blip>
              <a:srcRect l="3522" t="1792" r="75830" b="70975"/>
              <a:stretch/>
            </p:blipFill>
            <p:spPr>
              <a:xfrm>
                <a:off x="7670921" y="3247250"/>
                <a:ext cx="586752" cy="683393"/>
              </a:xfrm>
              <a:prstGeom prst="rect">
                <a:avLst/>
              </a:prstGeom>
            </p:spPr>
          </p:pic>
          <p:pic>
            <p:nvPicPr>
              <p:cNvPr id="42" name="Picture 41" descr="Background pattern&#10;&#10;Description automatically generated">
                <a:extLst>
                  <a:ext uri="{FF2B5EF4-FFF2-40B4-BE49-F238E27FC236}">
                    <a16:creationId xmlns:a16="http://schemas.microsoft.com/office/drawing/2014/main" id="{32E3F93C-1D9F-4982-880A-F7234F3E5F1C}"/>
                  </a:ext>
                </a:extLst>
              </p:cNvPr>
              <p:cNvPicPr>
                <a:picLocks noChangeAspect="1"/>
              </p:cNvPicPr>
              <p:nvPr/>
            </p:nvPicPr>
            <p:blipFill rotWithShape="1">
              <a:blip r:embed="rId3">
                <a:extLst>
                  <a:ext uri="{28A0092B-C50C-407E-A947-70E740481C1C}">
                    <a14:useLocalDpi xmlns:a14="http://schemas.microsoft.com/office/drawing/2010/main" val="0"/>
                  </a:ext>
                </a:extLst>
              </a:blip>
              <a:srcRect l="74939" t="36727" r="2956" b="36865"/>
              <a:stretch/>
            </p:blipFill>
            <p:spPr>
              <a:xfrm>
                <a:off x="9087281" y="2496488"/>
                <a:ext cx="548640" cy="578785"/>
              </a:xfrm>
              <a:prstGeom prst="rect">
                <a:avLst/>
              </a:prstGeom>
            </p:spPr>
          </p:pic>
          <p:pic>
            <p:nvPicPr>
              <p:cNvPr id="43" name="Picture 42" descr="Background pattern&#10;&#10;Description automatically generated">
                <a:extLst>
                  <a:ext uri="{FF2B5EF4-FFF2-40B4-BE49-F238E27FC236}">
                    <a16:creationId xmlns:a16="http://schemas.microsoft.com/office/drawing/2014/main" id="{6005C1A8-8ABF-45AB-A93B-1CF80E48D38A}"/>
                  </a:ext>
                </a:extLst>
              </p:cNvPr>
              <p:cNvPicPr>
                <a:picLocks noChangeAspect="1"/>
              </p:cNvPicPr>
              <p:nvPr/>
            </p:nvPicPr>
            <p:blipFill rotWithShape="1">
              <a:blip r:embed="rId3">
                <a:extLst>
                  <a:ext uri="{28A0092B-C50C-407E-A947-70E740481C1C}">
                    <a14:useLocalDpi xmlns:a14="http://schemas.microsoft.com/office/drawing/2010/main" val="0"/>
                  </a:ext>
                </a:extLst>
              </a:blip>
              <a:srcRect l="74939" t="36727" r="2956" b="36865"/>
              <a:stretch/>
            </p:blipFill>
            <p:spPr>
              <a:xfrm>
                <a:off x="8463314" y="3621997"/>
                <a:ext cx="548640" cy="578785"/>
              </a:xfrm>
              <a:prstGeom prst="rect">
                <a:avLst/>
              </a:prstGeom>
            </p:spPr>
          </p:pic>
          <p:pic>
            <p:nvPicPr>
              <p:cNvPr id="44" name="Picture 43" descr="Background pattern&#10;&#10;Description automatically generated">
                <a:extLst>
                  <a:ext uri="{FF2B5EF4-FFF2-40B4-BE49-F238E27FC236}">
                    <a16:creationId xmlns:a16="http://schemas.microsoft.com/office/drawing/2014/main" id="{8F43EEBB-77EC-4AC7-A0AC-3BE510ED929C}"/>
                  </a:ext>
                </a:extLst>
              </p:cNvPr>
              <p:cNvPicPr>
                <a:picLocks noChangeAspect="1"/>
              </p:cNvPicPr>
              <p:nvPr/>
            </p:nvPicPr>
            <p:blipFill rotWithShape="1">
              <a:blip r:embed="rId3">
                <a:extLst>
                  <a:ext uri="{28A0092B-C50C-407E-A947-70E740481C1C}">
                    <a14:useLocalDpi xmlns:a14="http://schemas.microsoft.com/office/drawing/2010/main" val="0"/>
                  </a:ext>
                </a:extLst>
              </a:blip>
              <a:srcRect l="74939" t="36727" r="2956" b="36865"/>
              <a:stretch/>
            </p:blipFill>
            <p:spPr>
              <a:xfrm>
                <a:off x="9198275" y="3321219"/>
                <a:ext cx="548640" cy="578785"/>
              </a:xfrm>
              <a:prstGeom prst="rect">
                <a:avLst/>
              </a:prstGeom>
            </p:spPr>
          </p:pic>
          <p:pic>
            <p:nvPicPr>
              <p:cNvPr id="45" name="Picture 44" descr="Background pattern&#10;&#10;Description automatically generated">
                <a:extLst>
                  <a:ext uri="{FF2B5EF4-FFF2-40B4-BE49-F238E27FC236}">
                    <a16:creationId xmlns:a16="http://schemas.microsoft.com/office/drawing/2014/main" id="{39455F6E-ED0B-4491-8D51-3B3B928A572C}"/>
                  </a:ext>
                </a:extLst>
              </p:cNvPr>
              <p:cNvPicPr>
                <a:picLocks noChangeAspect="1"/>
              </p:cNvPicPr>
              <p:nvPr/>
            </p:nvPicPr>
            <p:blipFill rotWithShape="1">
              <a:blip r:embed="rId3">
                <a:extLst>
                  <a:ext uri="{28A0092B-C50C-407E-A947-70E740481C1C}">
                    <a14:useLocalDpi xmlns:a14="http://schemas.microsoft.com/office/drawing/2010/main" val="0"/>
                  </a:ext>
                </a:extLst>
              </a:blip>
              <a:srcRect l="74939" t="36727" r="2956" b="36865"/>
              <a:stretch/>
            </p:blipFill>
            <p:spPr>
              <a:xfrm>
                <a:off x="8544291" y="4484099"/>
                <a:ext cx="548640" cy="578785"/>
              </a:xfrm>
              <a:prstGeom prst="rect">
                <a:avLst/>
              </a:prstGeom>
            </p:spPr>
          </p:pic>
          <p:pic>
            <p:nvPicPr>
              <p:cNvPr id="46" name="Picture 45" descr="Background pattern&#10;&#10;Description automatically generated">
                <a:extLst>
                  <a:ext uri="{FF2B5EF4-FFF2-40B4-BE49-F238E27FC236}">
                    <a16:creationId xmlns:a16="http://schemas.microsoft.com/office/drawing/2014/main" id="{1264DBF0-AE92-4805-A7E3-CFD65F280910}"/>
                  </a:ext>
                </a:extLst>
              </p:cNvPr>
              <p:cNvPicPr>
                <a:picLocks noChangeAspect="1"/>
              </p:cNvPicPr>
              <p:nvPr/>
            </p:nvPicPr>
            <p:blipFill rotWithShape="1">
              <a:blip r:embed="rId3">
                <a:extLst>
                  <a:ext uri="{28A0092B-C50C-407E-A947-70E740481C1C}">
                    <a14:useLocalDpi xmlns:a14="http://schemas.microsoft.com/office/drawing/2010/main" val="0"/>
                  </a:ext>
                </a:extLst>
              </a:blip>
              <a:srcRect l="74939" t="36727" r="2956" b="36865"/>
              <a:stretch/>
            </p:blipFill>
            <p:spPr>
              <a:xfrm>
                <a:off x="8443994" y="2854394"/>
                <a:ext cx="548640" cy="578785"/>
              </a:xfrm>
              <a:prstGeom prst="rect">
                <a:avLst/>
              </a:prstGeom>
            </p:spPr>
          </p:pic>
          <p:pic>
            <p:nvPicPr>
              <p:cNvPr id="47" name="Picture 46" descr="Background pattern&#10;&#10;Description automatically generated">
                <a:extLst>
                  <a:ext uri="{FF2B5EF4-FFF2-40B4-BE49-F238E27FC236}">
                    <a16:creationId xmlns:a16="http://schemas.microsoft.com/office/drawing/2014/main" id="{50949F6D-C570-49B4-8127-EC80A9AF2D05}"/>
                  </a:ext>
                </a:extLst>
              </p:cNvPr>
              <p:cNvPicPr>
                <a:picLocks noChangeAspect="1"/>
              </p:cNvPicPr>
              <p:nvPr/>
            </p:nvPicPr>
            <p:blipFill rotWithShape="1">
              <a:blip r:embed="rId3">
                <a:extLst>
                  <a:ext uri="{28A0092B-C50C-407E-A947-70E740481C1C}">
                    <a14:useLocalDpi xmlns:a14="http://schemas.microsoft.com/office/drawing/2010/main" val="0"/>
                  </a:ext>
                </a:extLst>
              </a:blip>
              <a:srcRect l="74939" t="36727" r="2956" b="36865"/>
              <a:stretch/>
            </p:blipFill>
            <p:spPr>
              <a:xfrm>
                <a:off x="9234005" y="4028678"/>
                <a:ext cx="548640" cy="578785"/>
              </a:xfrm>
              <a:prstGeom prst="rect">
                <a:avLst/>
              </a:prstGeom>
            </p:spPr>
          </p:pic>
          <p:pic>
            <p:nvPicPr>
              <p:cNvPr id="48" name="Picture 47" descr="Background pattern&#10;&#10;Description automatically generated">
                <a:extLst>
                  <a:ext uri="{FF2B5EF4-FFF2-40B4-BE49-F238E27FC236}">
                    <a16:creationId xmlns:a16="http://schemas.microsoft.com/office/drawing/2014/main" id="{AA3C79B8-EBF0-4CA9-A1C5-58764502BE7B}"/>
                  </a:ext>
                </a:extLst>
              </p:cNvPr>
              <p:cNvPicPr>
                <a:picLocks noChangeAspect="1"/>
              </p:cNvPicPr>
              <p:nvPr/>
            </p:nvPicPr>
            <p:blipFill rotWithShape="1">
              <a:blip r:embed="rId3">
                <a:extLst>
                  <a:ext uri="{28A0092B-C50C-407E-A947-70E740481C1C}">
                    <a14:useLocalDpi xmlns:a14="http://schemas.microsoft.com/office/drawing/2010/main" val="0"/>
                  </a:ext>
                </a:extLst>
              </a:blip>
              <a:srcRect l="74939" t="36727" r="2956" b="36865"/>
              <a:stretch/>
            </p:blipFill>
            <p:spPr>
              <a:xfrm>
                <a:off x="9291975" y="4815172"/>
                <a:ext cx="548640" cy="578785"/>
              </a:xfrm>
              <a:prstGeom prst="rect">
                <a:avLst/>
              </a:prstGeom>
            </p:spPr>
          </p:pic>
          <p:pic>
            <p:nvPicPr>
              <p:cNvPr id="49" name="Picture 48" descr="Background pattern&#10;&#10;Description automatically generated">
                <a:extLst>
                  <a:ext uri="{FF2B5EF4-FFF2-40B4-BE49-F238E27FC236}">
                    <a16:creationId xmlns:a16="http://schemas.microsoft.com/office/drawing/2014/main" id="{A54F9E64-6D49-455E-A45E-60B87FF445EC}"/>
                  </a:ext>
                </a:extLst>
              </p:cNvPr>
              <p:cNvPicPr>
                <a:picLocks noChangeAspect="1"/>
              </p:cNvPicPr>
              <p:nvPr/>
            </p:nvPicPr>
            <p:blipFill rotWithShape="1">
              <a:blip r:embed="rId3">
                <a:extLst>
                  <a:ext uri="{28A0092B-C50C-407E-A947-70E740481C1C}">
                    <a14:useLocalDpi xmlns:a14="http://schemas.microsoft.com/office/drawing/2010/main" val="0"/>
                  </a:ext>
                </a:extLst>
              </a:blip>
              <a:srcRect l="34879" t="1243" r="36720" b="70424"/>
              <a:stretch/>
            </p:blipFill>
            <p:spPr>
              <a:xfrm>
                <a:off x="6948247" y="4203823"/>
                <a:ext cx="904753" cy="797059"/>
              </a:xfrm>
              <a:prstGeom prst="rect">
                <a:avLst/>
              </a:prstGeom>
            </p:spPr>
          </p:pic>
        </p:grpSp>
        <p:sp>
          <p:nvSpPr>
            <p:cNvPr id="35" name="TextBox 34">
              <a:extLst>
                <a:ext uri="{FF2B5EF4-FFF2-40B4-BE49-F238E27FC236}">
                  <a16:creationId xmlns:a16="http://schemas.microsoft.com/office/drawing/2014/main" id="{E47FC1FE-513A-4816-9DA0-6B0D3E6D24F0}"/>
                </a:ext>
              </a:extLst>
            </p:cNvPr>
            <p:cNvSpPr txBox="1"/>
            <p:nvPr/>
          </p:nvSpPr>
          <p:spPr>
            <a:xfrm>
              <a:off x="3504628" y="2490498"/>
              <a:ext cx="884722" cy="584775"/>
            </a:xfrm>
            <a:prstGeom prst="rect">
              <a:avLst/>
            </a:prstGeom>
            <a:noFill/>
          </p:spPr>
          <p:txBody>
            <a:bodyPr wrap="square" rtlCol="0">
              <a:spAutoFit/>
            </a:bodyPr>
            <a:lstStyle/>
            <a:p>
              <a:pPr algn="ctr"/>
              <a:r>
                <a:rPr lang="en-US" sz="3200" b="1" dirty="0">
                  <a:solidFill>
                    <a:srgbClr val="C00000"/>
                  </a:solidFill>
                </a:rPr>
                <a:t>A</a:t>
              </a:r>
              <a:endParaRPr lang="en-BE" b="1" dirty="0">
                <a:solidFill>
                  <a:srgbClr val="C00000"/>
                </a:solidFill>
              </a:endParaRPr>
            </a:p>
          </p:txBody>
        </p:sp>
        <p:sp>
          <p:nvSpPr>
            <p:cNvPr id="36" name="TextBox 35">
              <a:extLst>
                <a:ext uri="{FF2B5EF4-FFF2-40B4-BE49-F238E27FC236}">
                  <a16:creationId xmlns:a16="http://schemas.microsoft.com/office/drawing/2014/main" id="{5C8448AA-361A-4219-96AB-7C2B19AF7BC4}"/>
                </a:ext>
              </a:extLst>
            </p:cNvPr>
            <p:cNvSpPr txBox="1"/>
            <p:nvPr/>
          </p:nvSpPr>
          <p:spPr>
            <a:xfrm>
              <a:off x="7906986" y="2471252"/>
              <a:ext cx="884722" cy="584775"/>
            </a:xfrm>
            <a:prstGeom prst="rect">
              <a:avLst/>
            </a:prstGeom>
            <a:noFill/>
          </p:spPr>
          <p:txBody>
            <a:bodyPr wrap="square" rtlCol="0">
              <a:spAutoFit/>
            </a:bodyPr>
            <a:lstStyle/>
            <a:p>
              <a:pPr algn="ctr"/>
              <a:r>
                <a:rPr lang="en-US" sz="3200" b="1" dirty="0">
                  <a:solidFill>
                    <a:srgbClr val="C00000"/>
                  </a:solidFill>
                </a:rPr>
                <a:t>B</a:t>
              </a:r>
              <a:endParaRPr lang="en-BE" b="1" dirty="0">
                <a:solidFill>
                  <a:srgbClr val="C00000"/>
                </a:solidFill>
              </a:endParaRPr>
            </a:p>
          </p:txBody>
        </p:sp>
      </p:grpSp>
    </p:spTree>
    <p:extLst>
      <p:ext uri="{BB962C8B-B14F-4D97-AF65-F5344CB8AC3E}">
        <p14:creationId xmlns:p14="http://schemas.microsoft.com/office/powerpoint/2010/main" val="44946899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8F8ED2-04B7-4A12-B45C-B9511B2FFDAA}"/>
              </a:ext>
            </a:extLst>
          </p:cNvPr>
          <p:cNvSpPr>
            <a:spLocks noGrp="1"/>
          </p:cNvSpPr>
          <p:nvPr>
            <p:ph type="title"/>
          </p:nvPr>
        </p:nvSpPr>
        <p:spPr/>
        <p:txBody>
          <a:bodyPr/>
          <a:lstStyle/>
          <a:p>
            <a:r>
              <a:rPr lang="en-US" dirty="0"/>
              <a:t>fruits</a:t>
            </a:r>
            <a:endParaRPr lang="en-B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00B4A89-201B-4782-9648-6F6F5502F3ED}"/>
                  </a:ext>
                </a:extLst>
              </p:cNvPr>
              <p:cNvSpPr>
                <a:spLocks noGrp="1"/>
              </p:cNvSpPr>
              <p:nvPr>
                <p:ph idx="1"/>
              </p:nvPr>
            </p:nvSpPr>
            <p:spPr>
              <a:xfrm>
                <a:off x="587141" y="1443789"/>
                <a:ext cx="11261557" cy="5277686"/>
              </a:xfrm>
            </p:spPr>
            <p:txBody>
              <a:bodyPr>
                <a:normAutofit/>
              </a:bodyPr>
              <a:lstStyle/>
              <a:p>
                <a:pPr algn="just"/>
                <a:endParaRPr lang="en-US" dirty="0"/>
              </a:p>
              <a:p>
                <a:pPr algn="just"/>
                <a:endParaRPr lang="en-US" dirty="0"/>
              </a:p>
              <a:p>
                <a:pPr algn="just"/>
                <a:endParaRPr lang="en-US" dirty="0"/>
              </a:p>
              <a:p>
                <a:pPr algn="just"/>
                <a:endParaRPr lang="en-US" dirty="0"/>
              </a:p>
              <a:p>
                <a:pPr algn="just"/>
                <a:endParaRPr lang="en-US" dirty="0"/>
              </a:p>
              <a:p>
                <a:pPr algn="just"/>
                <a:endParaRPr lang="en-US" dirty="0"/>
              </a:p>
              <a:p>
                <a:pPr algn="just"/>
                <a:endParaRPr lang="en-US" sz="300" dirty="0"/>
              </a:p>
              <a:p>
                <a:pPr algn="just"/>
                <a:r>
                  <a:rPr lang="en-US" dirty="0"/>
                  <a:t>What is the probability to pick </a:t>
                </a:r>
                <a:r>
                  <a:rPr lang="en-US" u="sng" dirty="0"/>
                  <a:t>an apple</a:t>
                </a:r>
                <a:r>
                  <a:rPr lang="en-US" dirty="0"/>
                  <a:t>?</a:t>
                </a:r>
              </a:p>
              <a:p>
                <a:pPr algn="just"/>
                <a:endParaRPr lang="en-US" sz="500" dirty="0"/>
              </a:p>
              <a:p>
                <a:pPr marL="0" indent="0" algn="ctr">
                  <a:buNone/>
                </a:pPr>
                <a14:m>
                  <m:oMathPara xmlns:m="http://schemas.openxmlformats.org/officeDocument/2006/math">
                    <m:oMathParaPr>
                      <m:jc m:val="center"/>
                    </m:oMathParaPr>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𝑎𝑝𝑝𝑙𝑒</m:t>
                          </m:r>
                        </m:e>
                      </m:d>
                      <m:r>
                        <a:rPr lang="en-US" b="0" i="1" smtClean="0">
                          <a:latin typeface="Cambria Math" panose="02040503050406030204" pitchFamily="18" charset="0"/>
                        </a:rPr>
                        <m:t>=</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𝑎𝑝𝑝𝑙𝑒</m:t>
                          </m:r>
                          <m:r>
                            <a:rPr lang="en-US" b="0" i="1" smtClean="0">
                              <a:latin typeface="Cambria Math" panose="02040503050406030204" pitchFamily="18" charset="0"/>
                            </a:rPr>
                            <m:t>|</m:t>
                          </m:r>
                          <m:r>
                            <a:rPr lang="en-US" b="0" i="1" smtClean="0">
                              <a:latin typeface="Cambria Math" panose="02040503050406030204" pitchFamily="18" charset="0"/>
                            </a:rPr>
                            <m:t>𝐴</m:t>
                          </m:r>
                        </m:e>
                      </m:d>
                      <m:r>
                        <a:rPr lang="en-US" b="0" i="1" smtClean="0">
                          <a:latin typeface="Cambria Math" panose="02040503050406030204" pitchFamily="18" charset="0"/>
                        </a:rPr>
                        <m:t>⋅</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𝐴</m:t>
                          </m:r>
                        </m:e>
                      </m:d>
                      <m:r>
                        <a:rPr lang="en-US" b="0" i="1" smtClean="0">
                          <a:latin typeface="Cambria Math" panose="02040503050406030204" pitchFamily="18" charset="0"/>
                        </a:rPr>
                        <m:t>+</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𝑎𝑝𝑝𝑙𝑒</m:t>
                          </m:r>
                          <m:r>
                            <a:rPr lang="en-US" b="0" i="1" smtClean="0">
                              <a:latin typeface="Cambria Math" panose="02040503050406030204" pitchFamily="18" charset="0"/>
                            </a:rPr>
                            <m:t>|</m:t>
                          </m:r>
                          <m:r>
                            <a:rPr lang="en-US" b="0" i="1" smtClean="0">
                              <a:latin typeface="Cambria Math" panose="02040503050406030204" pitchFamily="18" charset="0"/>
                            </a:rPr>
                            <m:t>𝐵</m:t>
                          </m:r>
                        </m:e>
                      </m:d>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𝐵</m:t>
                          </m:r>
                        </m:e>
                      </m:d>
                      <m:r>
                        <a:rPr lang="en-US" b="0" i="1" smtClean="0">
                          <a:latin typeface="Cambria Math" panose="02040503050406030204" pitchFamily="18" charset="0"/>
                        </a:rPr>
                        <m:t>=</m:t>
                      </m:r>
                    </m:oMath>
                  </m:oMathPara>
                </a14:m>
                <a:br>
                  <a:rPr lang="en-US" b="0" dirty="0"/>
                </a:br>
                <a:endParaRPr lang="en-US" b="0" dirty="0"/>
              </a:p>
              <a:p>
                <a:pPr marL="0" indent="0" algn="ctr">
                  <a:buNone/>
                </a:pPr>
                <a:endParaRPr lang="en-US" sz="400" b="0" i="1" dirty="0">
                  <a:latin typeface="Cambria Math" panose="02040503050406030204" pitchFamily="18" charset="0"/>
                </a:endParaRPr>
              </a:p>
              <a:p>
                <a:pPr marL="0" indent="0" algn="ctr">
                  <a:buNone/>
                </a:pPr>
                <a14:m>
                  <m:oMathPara xmlns:m="http://schemas.openxmlformats.org/officeDocument/2006/math">
                    <m:oMathParaPr>
                      <m:jc m:val="center"/>
                    </m:oMathParaPr>
                    <m:oMath xmlns:m="http://schemas.openxmlformats.org/officeDocument/2006/math">
                      <m:r>
                        <a:rPr lang="en-US" b="0" i="1" smtClean="0">
                          <a:latin typeface="Cambria Math" panose="02040503050406030204" pitchFamily="18" charset="0"/>
                        </a:rPr>
                        <m:t>=0.5⋅0.5+0.25⋅0.5=0.375</m:t>
                      </m:r>
                    </m:oMath>
                  </m:oMathPara>
                </a14:m>
                <a:endParaRPr lang="en-BE" dirty="0"/>
              </a:p>
            </p:txBody>
          </p:sp>
        </mc:Choice>
        <mc:Fallback xmlns="">
          <p:sp>
            <p:nvSpPr>
              <p:cNvPr id="3" name="Content Placeholder 2">
                <a:extLst>
                  <a:ext uri="{FF2B5EF4-FFF2-40B4-BE49-F238E27FC236}">
                    <a16:creationId xmlns:a16="http://schemas.microsoft.com/office/drawing/2014/main" id="{B00B4A89-201B-4782-9648-6F6F5502F3ED}"/>
                  </a:ext>
                </a:extLst>
              </p:cNvPr>
              <p:cNvSpPr>
                <a:spLocks noGrp="1" noRot="1" noChangeAspect="1" noMove="1" noResize="1" noEditPoints="1" noAdjustHandles="1" noChangeArrowheads="1" noChangeShapeType="1" noTextEdit="1"/>
              </p:cNvSpPr>
              <p:nvPr>
                <p:ph idx="1"/>
              </p:nvPr>
            </p:nvSpPr>
            <p:spPr>
              <a:xfrm>
                <a:off x="587141" y="1443789"/>
                <a:ext cx="11261557" cy="5277686"/>
              </a:xfrm>
              <a:blipFill>
                <a:blip r:embed="rId2"/>
                <a:stretch>
                  <a:fillRect l="-974"/>
                </a:stretch>
              </a:blipFill>
            </p:spPr>
            <p:txBody>
              <a:bodyPr/>
              <a:lstStyle/>
              <a:p>
                <a:r>
                  <a:rPr lang="en-BE">
                    <a:noFill/>
                  </a:rPr>
                  <a:t> </a:t>
                </a:r>
              </a:p>
            </p:txBody>
          </p:sp>
        </mc:Fallback>
      </mc:AlternateContent>
      <p:sp>
        <p:nvSpPr>
          <p:cNvPr id="4" name="Footer Placeholder 3">
            <a:extLst>
              <a:ext uri="{FF2B5EF4-FFF2-40B4-BE49-F238E27FC236}">
                <a16:creationId xmlns:a16="http://schemas.microsoft.com/office/drawing/2014/main" id="{2B955210-6E1C-4F53-9E00-90F5D3180AE9}"/>
              </a:ext>
            </a:extLst>
          </p:cNvPr>
          <p:cNvSpPr>
            <a:spLocks noGrp="1"/>
          </p:cNvSpPr>
          <p:nvPr>
            <p:ph type="ftr" sz="quarter" idx="11"/>
          </p:nvPr>
        </p:nvSpPr>
        <p:spPr/>
        <p:txBody>
          <a:bodyPr/>
          <a:lstStyle/>
          <a:p>
            <a:r>
              <a:rPr lang="en-US"/>
              <a:t>Elementary Combinatorics and Probability - March 2021</a:t>
            </a:r>
            <a:endParaRPr lang="en-BE"/>
          </a:p>
        </p:txBody>
      </p:sp>
      <p:sp>
        <p:nvSpPr>
          <p:cNvPr id="5" name="Slide Number Placeholder 4">
            <a:extLst>
              <a:ext uri="{FF2B5EF4-FFF2-40B4-BE49-F238E27FC236}">
                <a16:creationId xmlns:a16="http://schemas.microsoft.com/office/drawing/2014/main" id="{DD3B8377-99E3-4482-A8C2-9599A698DF1E}"/>
              </a:ext>
            </a:extLst>
          </p:cNvPr>
          <p:cNvSpPr>
            <a:spLocks noGrp="1"/>
          </p:cNvSpPr>
          <p:nvPr>
            <p:ph type="sldNum" sz="quarter" idx="12"/>
          </p:nvPr>
        </p:nvSpPr>
        <p:spPr/>
        <p:txBody>
          <a:bodyPr/>
          <a:lstStyle/>
          <a:p>
            <a:fld id="{08CF7B41-8972-4B54-B2ED-1FFF63F18177}" type="slidenum">
              <a:rPr lang="en-BE" smtClean="0"/>
              <a:t>42</a:t>
            </a:fld>
            <a:endParaRPr lang="en-BE"/>
          </a:p>
        </p:txBody>
      </p:sp>
      <p:grpSp>
        <p:nvGrpSpPr>
          <p:cNvPr id="32" name="Group 31">
            <a:extLst>
              <a:ext uri="{FF2B5EF4-FFF2-40B4-BE49-F238E27FC236}">
                <a16:creationId xmlns:a16="http://schemas.microsoft.com/office/drawing/2014/main" id="{81ACB355-2AA3-455C-B91A-403012F8F552}"/>
              </a:ext>
            </a:extLst>
          </p:cNvPr>
          <p:cNvGrpSpPr/>
          <p:nvPr/>
        </p:nvGrpSpPr>
        <p:grpSpPr>
          <a:xfrm>
            <a:off x="2493745" y="1341589"/>
            <a:ext cx="7488455" cy="3089709"/>
            <a:chOff x="2407118" y="2367814"/>
            <a:chExt cx="7488455" cy="3089709"/>
          </a:xfrm>
        </p:grpSpPr>
        <p:grpSp>
          <p:nvGrpSpPr>
            <p:cNvPr id="33" name="Group 32">
              <a:extLst>
                <a:ext uri="{FF2B5EF4-FFF2-40B4-BE49-F238E27FC236}">
                  <a16:creationId xmlns:a16="http://schemas.microsoft.com/office/drawing/2014/main" id="{BCCD956F-1DC8-4419-8D56-D145099616E7}"/>
                </a:ext>
              </a:extLst>
            </p:cNvPr>
            <p:cNvGrpSpPr/>
            <p:nvPr/>
          </p:nvGrpSpPr>
          <p:grpSpPr>
            <a:xfrm>
              <a:off x="2407118" y="2367814"/>
              <a:ext cx="3089709" cy="3089709"/>
              <a:chOff x="2407118" y="2367814"/>
              <a:chExt cx="3089709" cy="3089709"/>
            </a:xfrm>
          </p:grpSpPr>
          <p:sp>
            <p:nvSpPr>
              <p:cNvPr id="50" name="Rectangle 49">
                <a:extLst>
                  <a:ext uri="{FF2B5EF4-FFF2-40B4-BE49-F238E27FC236}">
                    <a16:creationId xmlns:a16="http://schemas.microsoft.com/office/drawing/2014/main" id="{0586C2E7-FED9-4D63-843C-94B3EB5F9EC7}"/>
                  </a:ext>
                </a:extLst>
              </p:cNvPr>
              <p:cNvSpPr/>
              <p:nvPr/>
            </p:nvSpPr>
            <p:spPr>
              <a:xfrm>
                <a:off x="2407118" y="2367814"/>
                <a:ext cx="3089709" cy="3089709"/>
              </a:xfrm>
              <a:prstGeom prst="rect">
                <a:avLst/>
              </a:prstGeom>
              <a:ln w="28575"/>
            </p:spPr>
            <p:style>
              <a:lnRef idx="2">
                <a:schemeClr val="accent2"/>
              </a:lnRef>
              <a:fillRef idx="1">
                <a:schemeClr val="lt1"/>
              </a:fillRef>
              <a:effectRef idx="0">
                <a:schemeClr val="accent2"/>
              </a:effectRef>
              <a:fontRef idx="minor">
                <a:schemeClr val="dk1"/>
              </a:fontRef>
            </p:style>
            <p:txBody>
              <a:bodyPr rtlCol="0" anchor="ctr"/>
              <a:lstStyle/>
              <a:p>
                <a:pPr algn="ctr"/>
                <a:endParaRPr lang="en-BE"/>
              </a:p>
            </p:txBody>
          </p:sp>
          <p:pic>
            <p:nvPicPr>
              <p:cNvPr id="51" name="Picture 50" descr="Background pattern&#10;&#10;Description automatically generated">
                <a:extLst>
                  <a:ext uri="{FF2B5EF4-FFF2-40B4-BE49-F238E27FC236}">
                    <a16:creationId xmlns:a16="http://schemas.microsoft.com/office/drawing/2014/main" id="{7A75748E-9EE1-42E7-9898-82FA4BFFDA10}"/>
                  </a:ext>
                </a:extLst>
              </p:cNvPr>
              <p:cNvPicPr>
                <a:picLocks noChangeAspect="1"/>
              </p:cNvPicPr>
              <p:nvPr/>
            </p:nvPicPr>
            <p:blipFill rotWithShape="1">
              <a:blip r:embed="rId3">
                <a:extLst>
                  <a:ext uri="{28A0092B-C50C-407E-A947-70E740481C1C}">
                    <a14:useLocalDpi xmlns:a14="http://schemas.microsoft.com/office/drawing/2010/main" val="0"/>
                  </a:ext>
                </a:extLst>
              </a:blip>
              <a:srcRect l="3522" t="1792" r="75830" b="70975"/>
              <a:stretch/>
            </p:blipFill>
            <p:spPr>
              <a:xfrm>
                <a:off x="2738461" y="2464067"/>
                <a:ext cx="586752" cy="683393"/>
              </a:xfrm>
              <a:prstGeom prst="rect">
                <a:avLst/>
              </a:prstGeom>
            </p:spPr>
          </p:pic>
          <p:pic>
            <p:nvPicPr>
              <p:cNvPr id="52" name="Picture 51" descr="Background pattern&#10;&#10;Description automatically generated">
                <a:extLst>
                  <a:ext uri="{FF2B5EF4-FFF2-40B4-BE49-F238E27FC236}">
                    <a16:creationId xmlns:a16="http://schemas.microsoft.com/office/drawing/2014/main" id="{8177E3B4-63B3-48CD-8E6B-A3710574536C}"/>
                  </a:ext>
                </a:extLst>
              </p:cNvPr>
              <p:cNvPicPr>
                <a:picLocks noChangeAspect="1"/>
              </p:cNvPicPr>
              <p:nvPr/>
            </p:nvPicPr>
            <p:blipFill rotWithShape="1">
              <a:blip r:embed="rId3">
                <a:extLst>
                  <a:ext uri="{28A0092B-C50C-407E-A947-70E740481C1C}">
                    <a14:useLocalDpi xmlns:a14="http://schemas.microsoft.com/office/drawing/2010/main" val="0"/>
                  </a:ext>
                </a:extLst>
              </a:blip>
              <a:srcRect l="74939" t="36727" r="2956" b="36865"/>
              <a:stretch/>
            </p:blipFill>
            <p:spPr>
              <a:xfrm>
                <a:off x="4726199" y="2516370"/>
                <a:ext cx="548640" cy="578785"/>
              </a:xfrm>
              <a:prstGeom prst="rect">
                <a:avLst/>
              </a:prstGeom>
            </p:spPr>
          </p:pic>
          <p:pic>
            <p:nvPicPr>
              <p:cNvPr id="53" name="Picture 52" descr="Background pattern&#10;&#10;Description automatically generated">
                <a:extLst>
                  <a:ext uri="{FF2B5EF4-FFF2-40B4-BE49-F238E27FC236}">
                    <a16:creationId xmlns:a16="http://schemas.microsoft.com/office/drawing/2014/main" id="{2B541849-5C83-40E2-89B1-764031821C64}"/>
                  </a:ext>
                </a:extLst>
              </p:cNvPr>
              <p:cNvPicPr>
                <a:picLocks noChangeAspect="1"/>
              </p:cNvPicPr>
              <p:nvPr/>
            </p:nvPicPr>
            <p:blipFill rotWithShape="1">
              <a:blip r:embed="rId3">
                <a:extLst>
                  <a:ext uri="{28A0092B-C50C-407E-A947-70E740481C1C}">
                    <a14:useLocalDpi xmlns:a14="http://schemas.microsoft.com/office/drawing/2010/main" val="0"/>
                  </a:ext>
                </a:extLst>
              </a:blip>
              <a:srcRect l="3522" t="1792" r="75830" b="70975"/>
              <a:stretch/>
            </p:blipFill>
            <p:spPr>
              <a:xfrm>
                <a:off x="2445085" y="3475990"/>
                <a:ext cx="586752" cy="683393"/>
              </a:xfrm>
              <a:prstGeom prst="rect">
                <a:avLst/>
              </a:prstGeom>
            </p:spPr>
          </p:pic>
          <p:pic>
            <p:nvPicPr>
              <p:cNvPr id="54" name="Picture 53" descr="Background pattern&#10;&#10;Description automatically generated">
                <a:extLst>
                  <a:ext uri="{FF2B5EF4-FFF2-40B4-BE49-F238E27FC236}">
                    <a16:creationId xmlns:a16="http://schemas.microsoft.com/office/drawing/2014/main" id="{FF6BFC77-A0B5-45FF-8846-81C6E9860A4D}"/>
                  </a:ext>
                </a:extLst>
              </p:cNvPr>
              <p:cNvPicPr>
                <a:picLocks noChangeAspect="1"/>
              </p:cNvPicPr>
              <p:nvPr/>
            </p:nvPicPr>
            <p:blipFill rotWithShape="1">
              <a:blip r:embed="rId3">
                <a:extLst>
                  <a:ext uri="{28A0092B-C50C-407E-A947-70E740481C1C}">
                    <a14:useLocalDpi xmlns:a14="http://schemas.microsoft.com/office/drawing/2010/main" val="0"/>
                  </a:ext>
                </a:extLst>
              </a:blip>
              <a:srcRect l="3522" t="1792" r="75830" b="70975"/>
              <a:stretch/>
            </p:blipFill>
            <p:spPr>
              <a:xfrm>
                <a:off x="3177528" y="3265369"/>
                <a:ext cx="586752" cy="683393"/>
              </a:xfrm>
              <a:prstGeom prst="rect">
                <a:avLst/>
              </a:prstGeom>
            </p:spPr>
          </p:pic>
          <p:pic>
            <p:nvPicPr>
              <p:cNvPr id="55" name="Picture 54" descr="Background pattern&#10;&#10;Description automatically generated">
                <a:extLst>
                  <a:ext uri="{FF2B5EF4-FFF2-40B4-BE49-F238E27FC236}">
                    <a16:creationId xmlns:a16="http://schemas.microsoft.com/office/drawing/2014/main" id="{8CA81FBB-7A97-4756-BFA2-E2EBDEB48B00}"/>
                  </a:ext>
                </a:extLst>
              </p:cNvPr>
              <p:cNvPicPr>
                <a:picLocks noChangeAspect="1"/>
              </p:cNvPicPr>
              <p:nvPr/>
            </p:nvPicPr>
            <p:blipFill rotWithShape="1">
              <a:blip r:embed="rId3">
                <a:extLst>
                  <a:ext uri="{28A0092B-C50C-407E-A947-70E740481C1C}">
                    <a14:useLocalDpi xmlns:a14="http://schemas.microsoft.com/office/drawing/2010/main" val="0"/>
                  </a:ext>
                </a:extLst>
              </a:blip>
              <a:srcRect l="3522" t="1792" r="75830" b="70975"/>
              <a:stretch/>
            </p:blipFill>
            <p:spPr>
              <a:xfrm>
                <a:off x="2884152" y="4277292"/>
                <a:ext cx="586752" cy="683393"/>
              </a:xfrm>
              <a:prstGeom prst="rect">
                <a:avLst/>
              </a:prstGeom>
            </p:spPr>
          </p:pic>
          <p:pic>
            <p:nvPicPr>
              <p:cNvPr id="56" name="Picture 55" descr="Background pattern&#10;&#10;Description automatically generated">
                <a:extLst>
                  <a:ext uri="{FF2B5EF4-FFF2-40B4-BE49-F238E27FC236}">
                    <a16:creationId xmlns:a16="http://schemas.microsoft.com/office/drawing/2014/main" id="{EF6BD32E-627F-4BAE-8BDA-FA4BDC96ACF3}"/>
                  </a:ext>
                </a:extLst>
              </p:cNvPr>
              <p:cNvPicPr>
                <a:picLocks noChangeAspect="1"/>
              </p:cNvPicPr>
              <p:nvPr/>
            </p:nvPicPr>
            <p:blipFill rotWithShape="1">
              <a:blip r:embed="rId3">
                <a:extLst>
                  <a:ext uri="{28A0092B-C50C-407E-A947-70E740481C1C}">
                    <a14:useLocalDpi xmlns:a14="http://schemas.microsoft.com/office/drawing/2010/main" val="0"/>
                  </a:ext>
                </a:extLst>
              </a:blip>
              <a:srcRect l="3522" t="1792" r="75830" b="70975"/>
              <a:stretch/>
            </p:blipFill>
            <p:spPr>
              <a:xfrm>
                <a:off x="3538670" y="4721188"/>
                <a:ext cx="586752" cy="683393"/>
              </a:xfrm>
              <a:prstGeom prst="rect">
                <a:avLst/>
              </a:prstGeom>
            </p:spPr>
          </p:pic>
          <p:pic>
            <p:nvPicPr>
              <p:cNvPr id="57" name="Picture 56" descr="Background pattern&#10;&#10;Description automatically generated">
                <a:extLst>
                  <a:ext uri="{FF2B5EF4-FFF2-40B4-BE49-F238E27FC236}">
                    <a16:creationId xmlns:a16="http://schemas.microsoft.com/office/drawing/2014/main" id="{77372722-D66B-427D-80ED-5C8F470B0A9F}"/>
                  </a:ext>
                </a:extLst>
              </p:cNvPr>
              <p:cNvPicPr>
                <a:picLocks noChangeAspect="1"/>
              </p:cNvPicPr>
              <p:nvPr/>
            </p:nvPicPr>
            <p:blipFill rotWithShape="1">
              <a:blip r:embed="rId3">
                <a:extLst>
                  <a:ext uri="{28A0092B-C50C-407E-A947-70E740481C1C}">
                    <a14:useLocalDpi xmlns:a14="http://schemas.microsoft.com/office/drawing/2010/main" val="0"/>
                  </a:ext>
                </a:extLst>
              </a:blip>
              <a:srcRect l="74939" t="36727" r="2956" b="36865"/>
              <a:stretch/>
            </p:blipFill>
            <p:spPr>
              <a:xfrm>
                <a:off x="4100362" y="3317672"/>
                <a:ext cx="548640" cy="578785"/>
              </a:xfrm>
              <a:prstGeom prst="rect">
                <a:avLst/>
              </a:prstGeom>
            </p:spPr>
          </p:pic>
          <p:pic>
            <p:nvPicPr>
              <p:cNvPr id="58" name="Picture 57" descr="Background pattern&#10;&#10;Description automatically generated">
                <a:extLst>
                  <a:ext uri="{FF2B5EF4-FFF2-40B4-BE49-F238E27FC236}">
                    <a16:creationId xmlns:a16="http://schemas.microsoft.com/office/drawing/2014/main" id="{684A32A9-A5DB-458D-98FC-683E312290DA}"/>
                  </a:ext>
                </a:extLst>
              </p:cNvPr>
              <p:cNvPicPr>
                <a:picLocks noChangeAspect="1"/>
              </p:cNvPicPr>
              <p:nvPr/>
            </p:nvPicPr>
            <p:blipFill rotWithShape="1">
              <a:blip r:embed="rId3">
                <a:extLst>
                  <a:ext uri="{28A0092B-C50C-407E-A947-70E740481C1C}">
                    <a14:useLocalDpi xmlns:a14="http://schemas.microsoft.com/office/drawing/2010/main" val="0"/>
                  </a:ext>
                </a:extLst>
              </a:blip>
              <a:srcRect l="74939" t="36727" r="2956" b="36865"/>
              <a:stretch/>
            </p:blipFill>
            <p:spPr>
              <a:xfrm>
                <a:off x="4837193" y="3341101"/>
                <a:ext cx="548640" cy="578785"/>
              </a:xfrm>
              <a:prstGeom prst="rect">
                <a:avLst/>
              </a:prstGeom>
            </p:spPr>
          </p:pic>
          <p:pic>
            <p:nvPicPr>
              <p:cNvPr id="59" name="Picture 58" descr="Background pattern&#10;&#10;Description automatically generated">
                <a:extLst>
                  <a:ext uri="{FF2B5EF4-FFF2-40B4-BE49-F238E27FC236}">
                    <a16:creationId xmlns:a16="http://schemas.microsoft.com/office/drawing/2014/main" id="{F04552B2-921B-435C-818B-EF496AC5C4FD}"/>
                  </a:ext>
                </a:extLst>
              </p:cNvPr>
              <p:cNvPicPr>
                <a:picLocks noChangeAspect="1"/>
              </p:cNvPicPr>
              <p:nvPr/>
            </p:nvPicPr>
            <p:blipFill rotWithShape="1">
              <a:blip r:embed="rId3">
                <a:extLst>
                  <a:ext uri="{28A0092B-C50C-407E-A947-70E740481C1C}">
                    <a14:useLocalDpi xmlns:a14="http://schemas.microsoft.com/office/drawing/2010/main" val="0"/>
                  </a:ext>
                </a:extLst>
              </a:blip>
              <a:srcRect l="74939" t="36727" r="2956" b="36865"/>
              <a:stretch/>
            </p:blipFill>
            <p:spPr>
              <a:xfrm>
                <a:off x="4451879" y="4040203"/>
                <a:ext cx="548640" cy="578785"/>
              </a:xfrm>
              <a:prstGeom prst="rect">
                <a:avLst/>
              </a:prstGeom>
            </p:spPr>
          </p:pic>
          <p:pic>
            <p:nvPicPr>
              <p:cNvPr id="60" name="Picture 59" descr="Background pattern&#10;&#10;Description automatically generated">
                <a:extLst>
                  <a:ext uri="{FF2B5EF4-FFF2-40B4-BE49-F238E27FC236}">
                    <a16:creationId xmlns:a16="http://schemas.microsoft.com/office/drawing/2014/main" id="{F08DEC88-FBA7-4096-B2D6-96957E4047A5}"/>
                  </a:ext>
                </a:extLst>
              </p:cNvPr>
              <p:cNvPicPr>
                <a:picLocks noChangeAspect="1"/>
              </p:cNvPicPr>
              <p:nvPr/>
            </p:nvPicPr>
            <p:blipFill rotWithShape="1">
              <a:blip r:embed="rId3">
                <a:extLst>
                  <a:ext uri="{28A0092B-C50C-407E-A947-70E740481C1C}">
                    <a14:useLocalDpi xmlns:a14="http://schemas.microsoft.com/office/drawing/2010/main" val="0"/>
                  </a:ext>
                </a:extLst>
              </a:blip>
              <a:srcRect l="74939" t="36727" r="2956" b="36865"/>
              <a:stretch/>
            </p:blipFill>
            <p:spPr>
              <a:xfrm>
                <a:off x="4774109" y="4818713"/>
                <a:ext cx="548640" cy="578785"/>
              </a:xfrm>
              <a:prstGeom prst="rect">
                <a:avLst/>
              </a:prstGeom>
            </p:spPr>
          </p:pic>
        </p:grpSp>
        <p:grpSp>
          <p:nvGrpSpPr>
            <p:cNvPr id="34" name="Group 33">
              <a:extLst>
                <a:ext uri="{FF2B5EF4-FFF2-40B4-BE49-F238E27FC236}">
                  <a16:creationId xmlns:a16="http://schemas.microsoft.com/office/drawing/2014/main" id="{903A3A46-D69C-4E71-ACAD-7C082D3CCA26}"/>
                </a:ext>
              </a:extLst>
            </p:cNvPr>
            <p:cNvGrpSpPr/>
            <p:nvPr/>
          </p:nvGrpSpPr>
          <p:grpSpPr>
            <a:xfrm>
              <a:off x="6805864" y="2367814"/>
              <a:ext cx="3089709" cy="3089709"/>
              <a:chOff x="6805864" y="2367814"/>
              <a:chExt cx="3089709" cy="3089709"/>
            </a:xfrm>
          </p:grpSpPr>
          <p:sp>
            <p:nvSpPr>
              <p:cNvPr id="37" name="Rectangle 36">
                <a:extLst>
                  <a:ext uri="{FF2B5EF4-FFF2-40B4-BE49-F238E27FC236}">
                    <a16:creationId xmlns:a16="http://schemas.microsoft.com/office/drawing/2014/main" id="{35A4C7C8-6686-4C5E-A75B-71AF11D6C1D2}"/>
                  </a:ext>
                </a:extLst>
              </p:cNvPr>
              <p:cNvSpPr/>
              <p:nvPr/>
            </p:nvSpPr>
            <p:spPr>
              <a:xfrm>
                <a:off x="6805864" y="2367814"/>
                <a:ext cx="3089709" cy="3089709"/>
              </a:xfrm>
              <a:prstGeom prst="rect">
                <a:avLst/>
              </a:prstGeom>
              <a:ln w="28575"/>
            </p:spPr>
            <p:style>
              <a:lnRef idx="2">
                <a:schemeClr val="accent2"/>
              </a:lnRef>
              <a:fillRef idx="1">
                <a:schemeClr val="lt1"/>
              </a:fillRef>
              <a:effectRef idx="0">
                <a:schemeClr val="accent2"/>
              </a:effectRef>
              <a:fontRef idx="minor">
                <a:schemeClr val="dk1"/>
              </a:fontRef>
            </p:style>
            <p:txBody>
              <a:bodyPr rtlCol="0" anchor="ctr"/>
              <a:lstStyle/>
              <a:p>
                <a:pPr algn="ctr"/>
                <a:endParaRPr lang="en-BE"/>
              </a:p>
            </p:txBody>
          </p:sp>
          <p:pic>
            <p:nvPicPr>
              <p:cNvPr id="38" name="Picture 37" descr="Background pattern&#10;&#10;Description automatically generated">
                <a:extLst>
                  <a:ext uri="{FF2B5EF4-FFF2-40B4-BE49-F238E27FC236}">
                    <a16:creationId xmlns:a16="http://schemas.microsoft.com/office/drawing/2014/main" id="{B95DFE34-69EB-4928-B767-3016A4FDE7CE}"/>
                  </a:ext>
                </a:extLst>
              </p:cNvPr>
              <p:cNvPicPr>
                <a:picLocks noChangeAspect="1"/>
              </p:cNvPicPr>
              <p:nvPr/>
            </p:nvPicPr>
            <p:blipFill rotWithShape="1">
              <a:blip r:embed="rId3">
                <a:extLst>
                  <a:ext uri="{28A0092B-C50C-407E-A947-70E740481C1C}">
                    <a14:useLocalDpi xmlns:a14="http://schemas.microsoft.com/office/drawing/2010/main" val="0"/>
                  </a:ext>
                </a:extLst>
              </a:blip>
              <a:srcRect l="34879" t="1243" r="36720" b="70424"/>
              <a:stretch/>
            </p:blipFill>
            <p:spPr>
              <a:xfrm>
                <a:off x="7486630" y="4607522"/>
                <a:ext cx="904753" cy="797059"/>
              </a:xfrm>
              <a:prstGeom prst="rect">
                <a:avLst/>
              </a:prstGeom>
            </p:spPr>
          </p:pic>
          <p:pic>
            <p:nvPicPr>
              <p:cNvPr id="39" name="Picture 38" descr="Background pattern&#10;&#10;Description automatically generated">
                <a:extLst>
                  <a:ext uri="{FF2B5EF4-FFF2-40B4-BE49-F238E27FC236}">
                    <a16:creationId xmlns:a16="http://schemas.microsoft.com/office/drawing/2014/main" id="{0291E08E-0C37-470C-9E47-366275106AB7}"/>
                  </a:ext>
                </a:extLst>
              </p:cNvPr>
              <p:cNvPicPr>
                <a:picLocks noChangeAspect="1"/>
              </p:cNvPicPr>
              <p:nvPr/>
            </p:nvPicPr>
            <p:blipFill rotWithShape="1">
              <a:blip r:embed="rId3">
                <a:extLst>
                  <a:ext uri="{28A0092B-C50C-407E-A947-70E740481C1C}">
                    <a14:useLocalDpi xmlns:a14="http://schemas.microsoft.com/office/drawing/2010/main" val="0"/>
                  </a:ext>
                </a:extLst>
              </a:blip>
              <a:srcRect l="3522" t="1792" r="75830" b="70975"/>
              <a:stretch/>
            </p:blipFill>
            <p:spPr>
              <a:xfrm>
                <a:off x="7231854" y="2445948"/>
                <a:ext cx="586752" cy="683393"/>
              </a:xfrm>
              <a:prstGeom prst="rect">
                <a:avLst/>
              </a:prstGeom>
            </p:spPr>
          </p:pic>
          <p:pic>
            <p:nvPicPr>
              <p:cNvPr id="40" name="Picture 39" descr="Background pattern&#10;&#10;Description automatically generated">
                <a:extLst>
                  <a:ext uri="{FF2B5EF4-FFF2-40B4-BE49-F238E27FC236}">
                    <a16:creationId xmlns:a16="http://schemas.microsoft.com/office/drawing/2014/main" id="{B8B12FDC-A3A6-4C0D-9519-9F5A735BB336}"/>
                  </a:ext>
                </a:extLst>
              </p:cNvPr>
              <p:cNvPicPr>
                <a:picLocks noChangeAspect="1"/>
              </p:cNvPicPr>
              <p:nvPr/>
            </p:nvPicPr>
            <p:blipFill rotWithShape="1">
              <a:blip r:embed="rId3">
                <a:extLst>
                  <a:ext uri="{28A0092B-C50C-407E-A947-70E740481C1C}">
                    <a14:useLocalDpi xmlns:a14="http://schemas.microsoft.com/office/drawing/2010/main" val="0"/>
                  </a:ext>
                </a:extLst>
              </a:blip>
              <a:srcRect l="3522" t="1792" r="75830" b="70975"/>
              <a:stretch/>
            </p:blipFill>
            <p:spPr>
              <a:xfrm>
                <a:off x="6938478" y="3457871"/>
                <a:ext cx="586752" cy="683393"/>
              </a:xfrm>
              <a:prstGeom prst="rect">
                <a:avLst/>
              </a:prstGeom>
            </p:spPr>
          </p:pic>
          <p:pic>
            <p:nvPicPr>
              <p:cNvPr id="41" name="Picture 40" descr="Background pattern&#10;&#10;Description automatically generated">
                <a:extLst>
                  <a:ext uri="{FF2B5EF4-FFF2-40B4-BE49-F238E27FC236}">
                    <a16:creationId xmlns:a16="http://schemas.microsoft.com/office/drawing/2014/main" id="{F9BA1C1B-ACFC-434D-8468-AB5A6F3DBBA1}"/>
                  </a:ext>
                </a:extLst>
              </p:cNvPr>
              <p:cNvPicPr>
                <a:picLocks noChangeAspect="1"/>
              </p:cNvPicPr>
              <p:nvPr/>
            </p:nvPicPr>
            <p:blipFill rotWithShape="1">
              <a:blip r:embed="rId3">
                <a:extLst>
                  <a:ext uri="{28A0092B-C50C-407E-A947-70E740481C1C}">
                    <a14:useLocalDpi xmlns:a14="http://schemas.microsoft.com/office/drawing/2010/main" val="0"/>
                  </a:ext>
                </a:extLst>
              </a:blip>
              <a:srcRect l="3522" t="1792" r="75830" b="70975"/>
              <a:stretch/>
            </p:blipFill>
            <p:spPr>
              <a:xfrm>
                <a:off x="7670921" y="3247250"/>
                <a:ext cx="586752" cy="683393"/>
              </a:xfrm>
              <a:prstGeom prst="rect">
                <a:avLst/>
              </a:prstGeom>
            </p:spPr>
          </p:pic>
          <p:pic>
            <p:nvPicPr>
              <p:cNvPr id="42" name="Picture 41" descr="Background pattern&#10;&#10;Description automatically generated">
                <a:extLst>
                  <a:ext uri="{FF2B5EF4-FFF2-40B4-BE49-F238E27FC236}">
                    <a16:creationId xmlns:a16="http://schemas.microsoft.com/office/drawing/2014/main" id="{32E3F93C-1D9F-4982-880A-F7234F3E5F1C}"/>
                  </a:ext>
                </a:extLst>
              </p:cNvPr>
              <p:cNvPicPr>
                <a:picLocks noChangeAspect="1"/>
              </p:cNvPicPr>
              <p:nvPr/>
            </p:nvPicPr>
            <p:blipFill rotWithShape="1">
              <a:blip r:embed="rId3">
                <a:extLst>
                  <a:ext uri="{28A0092B-C50C-407E-A947-70E740481C1C}">
                    <a14:useLocalDpi xmlns:a14="http://schemas.microsoft.com/office/drawing/2010/main" val="0"/>
                  </a:ext>
                </a:extLst>
              </a:blip>
              <a:srcRect l="74939" t="36727" r="2956" b="36865"/>
              <a:stretch/>
            </p:blipFill>
            <p:spPr>
              <a:xfrm>
                <a:off x="9087281" y="2496488"/>
                <a:ext cx="548640" cy="578785"/>
              </a:xfrm>
              <a:prstGeom prst="rect">
                <a:avLst/>
              </a:prstGeom>
            </p:spPr>
          </p:pic>
          <p:pic>
            <p:nvPicPr>
              <p:cNvPr id="43" name="Picture 42" descr="Background pattern&#10;&#10;Description automatically generated">
                <a:extLst>
                  <a:ext uri="{FF2B5EF4-FFF2-40B4-BE49-F238E27FC236}">
                    <a16:creationId xmlns:a16="http://schemas.microsoft.com/office/drawing/2014/main" id="{6005C1A8-8ABF-45AB-A93B-1CF80E48D38A}"/>
                  </a:ext>
                </a:extLst>
              </p:cNvPr>
              <p:cNvPicPr>
                <a:picLocks noChangeAspect="1"/>
              </p:cNvPicPr>
              <p:nvPr/>
            </p:nvPicPr>
            <p:blipFill rotWithShape="1">
              <a:blip r:embed="rId3">
                <a:extLst>
                  <a:ext uri="{28A0092B-C50C-407E-A947-70E740481C1C}">
                    <a14:useLocalDpi xmlns:a14="http://schemas.microsoft.com/office/drawing/2010/main" val="0"/>
                  </a:ext>
                </a:extLst>
              </a:blip>
              <a:srcRect l="74939" t="36727" r="2956" b="36865"/>
              <a:stretch/>
            </p:blipFill>
            <p:spPr>
              <a:xfrm>
                <a:off x="8463314" y="3621997"/>
                <a:ext cx="548640" cy="578785"/>
              </a:xfrm>
              <a:prstGeom prst="rect">
                <a:avLst/>
              </a:prstGeom>
            </p:spPr>
          </p:pic>
          <p:pic>
            <p:nvPicPr>
              <p:cNvPr id="44" name="Picture 43" descr="Background pattern&#10;&#10;Description automatically generated">
                <a:extLst>
                  <a:ext uri="{FF2B5EF4-FFF2-40B4-BE49-F238E27FC236}">
                    <a16:creationId xmlns:a16="http://schemas.microsoft.com/office/drawing/2014/main" id="{8F43EEBB-77EC-4AC7-A0AC-3BE510ED929C}"/>
                  </a:ext>
                </a:extLst>
              </p:cNvPr>
              <p:cNvPicPr>
                <a:picLocks noChangeAspect="1"/>
              </p:cNvPicPr>
              <p:nvPr/>
            </p:nvPicPr>
            <p:blipFill rotWithShape="1">
              <a:blip r:embed="rId3">
                <a:extLst>
                  <a:ext uri="{28A0092B-C50C-407E-A947-70E740481C1C}">
                    <a14:useLocalDpi xmlns:a14="http://schemas.microsoft.com/office/drawing/2010/main" val="0"/>
                  </a:ext>
                </a:extLst>
              </a:blip>
              <a:srcRect l="74939" t="36727" r="2956" b="36865"/>
              <a:stretch/>
            </p:blipFill>
            <p:spPr>
              <a:xfrm>
                <a:off x="9198275" y="3321219"/>
                <a:ext cx="548640" cy="578785"/>
              </a:xfrm>
              <a:prstGeom prst="rect">
                <a:avLst/>
              </a:prstGeom>
            </p:spPr>
          </p:pic>
          <p:pic>
            <p:nvPicPr>
              <p:cNvPr id="45" name="Picture 44" descr="Background pattern&#10;&#10;Description automatically generated">
                <a:extLst>
                  <a:ext uri="{FF2B5EF4-FFF2-40B4-BE49-F238E27FC236}">
                    <a16:creationId xmlns:a16="http://schemas.microsoft.com/office/drawing/2014/main" id="{39455F6E-ED0B-4491-8D51-3B3B928A572C}"/>
                  </a:ext>
                </a:extLst>
              </p:cNvPr>
              <p:cNvPicPr>
                <a:picLocks noChangeAspect="1"/>
              </p:cNvPicPr>
              <p:nvPr/>
            </p:nvPicPr>
            <p:blipFill rotWithShape="1">
              <a:blip r:embed="rId3">
                <a:extLst>
                  <a:ext uri="{28A0092B-C50C-407E-A947-70E740481C1C}">
                    <a14:useLocalDpi xmlns:a14="http://schemas.microsoft.com/office/drawing/2010/main" val="0"/>
                  </a:ext>
                </a:extLst>
              </a:blip>
              <a:srcRect l="74939" t="36727" r="2956" b="36865"/>
              <a:stretch/>
            </p:blipFill>
            <p:spPr>
              <a:xfrm>
                <a:off x="8544291" y="4484099"/>
                <a:ext cx="548640" cy="578785"/>
              </a:xfrm>
              <a:prstGeom prst="rect">
                <a:avLst/>
              </a:prstGeom>
            </p:spPr>
          </p:pic>
          <p:pic>
            <p:nvPicPr>
              <p:cNvPr id="46" name="Picture 45" descr="Background pattern&#10;&#10;Description automatically generated">
                <a:extLst>
                  <a:ext uri="{FF2B5EF4-FFF2-40B4-BE49-F238E27FC236}">
                    <a16:creationId xmlns:a16="http://schemas.microsoft.com/office/drawing/2014/main" id="{1264DBF0-AE92-4805-A7E3-CFD65F280910}"/>
                  </a:ext>
                </a:extLst>
              </p:cNvPr>
              <p:cNvPicPr>
                <a:picLocks noChangeAspect="1"/>
              </p:cNvPicPr>
              <p:nvPr/>
            </p:nvPicPr>
            <p:blipFill rotWithShape="1">
              <a:blip r:embed="rId3">
                <a:extLst>
                  <a:ext uri="{28A0092B-C50C-407E-A947-70E740481C1C}">
                    <a14:useLocalDpi xmlns:a14="http://schemas.microsoft.com/office/drawing/2010/main" val="0"/>
                  </a:ext>
                </a:extLst>
              </a:blip>
              <a:srcRect l="74939" t="36727" r="2956" b="36865"/>
              <a:stretch/>
            </p:blipFill>
            <p:spPr>
              <a:xfrm>
                <a:off x="8443994" y="2854394"/>
                <a:ext cx="548640" cy="578785"/>
              </a:xfrm>
              <a:prstGeom prst="rect">
                <a:avLst/>
              </a:prstGeom>
            </p:spPr>
          </p:pic>
          <p:pic>
            <p:nvPicPr>
              <p:cNvPr id="47" name="Picture 46" descr="Background pattern&#10;&#10;Description automatically generated">
                <a:extLst>
                  <a:ext uri="{FF2B5EF4-FFF2-40B4-BE49-F238E27FC236}">
                    <a16:creationId xmlns:a16="http://schemas.microsoft.com/office/drawing/2014/main" id="{50949F6D-C570-49B4-8127-EC80A9AF2D05}"/>
                  </a:ext>
                </a:extLst>
              </p:cNvPr>
              <p:cNvPicPr>
                <a:picLocks noChangeAspect="1"/>
              </p:cNvPicPr>
              <p:nvPr/>
            </p:nvPicPr>
            <p:blipFill rotWithShape="1">
              <a:blip r:embed="rId3">
                <a:extLst>
                  <a:ext uri="{28A0092B-C50C-407E-A947-70E740481C1C}">
                    <a14:useLocalDpi xmlns:a14="http://schemas.microsoft.com/office/drawing/2010/main" val="0"/>
                  </a:ext>
                </a:extLst>
              </a:blip>
              <a:srcRect l="74939" t="36727" r="2956" b="36865"/>
              <a:stretch/>
            </p:blipFill>
            <p:spPr>
              <a:xfrm>
                <a:off x="9234005" y="4028678"/>
                <a:ext cx="548640" cy="578785"/>
              </a:xfrm>
              <a:prstGeom prst="rect">
                <a:avLst/>
              </a:prstGeom>
            </p:spPr>
          </p:pic>
          <p:pic>
            <p:nvPicPr>
              <p:cNvPr id="48" name="Picture 47" descr="Background pattern&#10;&#10;Description automatically generated">
                <a:extLst>
                  <a:ext uri="{FF2B5EF4-FFF2-40B4-BE49-F238E27FC236}">
                    <a16:creationId xmlns:a16="http://schemas.microsoft.com/office/drawing/2014/main" id="{AA3C79B8-EBF0-4CA9-A1C5-58764502BE7B}"/>
                  </a:ext>
                </a:extLst>
              </p:cNvPr>
              <p:cNvPicPr>
                <a:picLocks noChangeAspect="1"/>
              </p:cNvPicPr>
              <p:nvPr/>
            </p:nvPicPr>
            <p:blipFill rotWithShape="1">
              <a:blip r:embed="rId3">
                <a:extLst>
                  <a:ext uri="{28A0092B-C50C-407E-A947-70E740481C1C}">
                    <a14:useLocalDpi xmlns:a14="http://schemas.microsoft.com/office/drawing/2010/main" val="0"/>
                  </a:ext>
                </a:extLst>
              </a:blip>
              <a:srcRect l="74939" t="36727" r="2956" b="36865"/>
              <a:stretch/>
            </p:blipFill>
            <p:spPr>
              <a:xfrm>
                <a:off x="9291975" y="4815172"/>
                <a:ext cx="548640" cy="578785"/>
              </a:xfrm>
              <a:prstGeom prst="rect">
                <a:avLst/>
              </a:prstGeom>
            </p:spPr>
          </p:pic>
          <p:pic>
            <p:nvPicPr>
              <p:cNvPr id="49" name="Picture 48" descr="Background pattern&#10;&#10;Description automatically generated">
                <a:extLst>
                  <a:ext uri="{FF2B5EF4-FFF2-40B4-BE49-F238E27FC236}">
                    <a16:creationId xmlns:a16="http://schemas.microsoft.com/office/drawing/2014/main" id="{A54F9E64-6D49-455E-A45E-60B87FF445EC}"/>
                  </a:ext>
                </a:extLst>
              </p:cNvPr>
              <p:cNvPicPr>
                <a:picLocks noChangeAspect="1"/>
              </p:cNvPicPr>
              <p:nvPr/>
            </p:nvPicPr>
            <p:blipFill rotWithShape="1">
              <a:blip r:embed="rId3">
                <a:extLst>
                  <a:ext uri="{28A0092B-C50C-407E-A947-70E740481C1C}">
                    <a14:useLocalDpi xmlns:a14="http://schemas.microsoft.com/office/drawing/2010/main" val="0"/>
                  </a:ext>
                </a:extLst>
              </a:blip>
              <a:srcRect l="34879" t="1243" r="36720" b="70424"/>
              <a:stretch/>
            </p:blipFill>
            <p:spPr>
              <a:xfrm>
                <a:off x="6948247" y="4203823"/>
                <a:ext cx="904753" cy="797059"/>
              </a:xfrm>
              <a:prstGeom prst="rect">
                <a:avLst/>
              </a:prstGeom>
            </p:spPr>
          </p:pic>
        </p:grpSp>
        <p:sp>
          <p:nvSpPr>
            <p:cNvPr id="35" name="TextBox 34">
              <a:extLst>
                <a:ext uri="{FF2B5EF4-FFF2-40B4-BE49-F238E27FC236}">
                  <a16:creationId xmlns:a16="http://schemas.microsoft.com/office/drawing/2014/main" id="{E47FC1FE-513A-4816-9DA0-6B0D3E6D24F0}"/>
                </a:ext>
              </a:extLst>
            </p:cNvPr>
            <p:cNvSpPr txBox="1"/>
            <p:nvPr/>
          </p:nvSpPr>
          <p:spPr>
            <a:xfrm>
              <a:off x="3504628" y="2490498"/>
              <a:ext cx="884722" cy="584775"/>
            </a:xfrm>
            <a:prstGeom prst="rect">
              <a:avLst/>
            </a:prstGeom>
            <a:noFill/>
          </p:spPr>
          <p:txBody>
            <a:bodyPr wrap="square" rtlCol="0">
              <a:spAutoFit/>
            </a:bodyPr>
            <a:lstStyle/>
            <a:p>
              <a:pPr algn="ctr"/>
              <a:r>
                <a:rPr lang="en-US" sz="3200" b="1" dirty="0">
                  <a:solidFill>
                    <a:srgbClr val="C00000"/>
                  </a:solidFill>
                </a:rPr>
                <a:t>A</a:t>
              </a:r>
              <a:endParaRPr lang="en-BE" b="1" dirty="0">
                <a:solidFill>
                  <a:srgbClr val="C00000"/>
                </a:solidFill>
              </a:endParaRPr>
            </a:p>
          </p:txBody>
        </p:sp>
        <p:sp>
          <p:nvSpPr>
            <p:cNvPr id="36" name="TextBox 35">
              <a:extLst>
                <a:ext uri="{FF2B5EF4-FFF2-40B4-BE49-F238E27FC236}">
                  <a16:creationId xmlns:a16="http://schemas.microsoft.com/office/drawing/2014/main" id="{5C8448AA-361A-4219-96AB-7C2B19AF7BC4}"/>
                </a:ext>
              </a:extLst>
            </p:cNvPr>
            <p:cNvSpPr txBox="1"/>
            <p:nvPr/>
          </p:nvSpPr>
          <p:spPr>
            <a:xfrm>
              <a:off x="7906986" y="2471252"/>
              <a:ext cx="884722" cy="584775"/>
            </a:xfrm>
            <a:prstGeom prst="rect">
              <a:avLst/>
            </a:prstGeom>
            <a:noFill/>
          </p:spPr>
          <p:txBody>
            <a:bodyPr wrap="square" rtlCol="0">
              <a:spAutoFit/>
            </a:bodyPr>
            <a:lstStyle/>
            <a:p>
              <a:pPr algn="ctr"/>
              <a:r>
                <a:rPr lang="en-US" sz="3200" b="1" dirty="0">
                  <a:solidFill>
                    <a:srgbClr val="C00000"/>
                  </a:solidFill>
                </a:rPr>
                <a:t>B</a:t>
              </a:r>
              <a:endParaRPr lang="en-BE" b="1" dirty="0">
                <a:solidFill>
                  <a:srgbClr val="C00000"/>
                </a:solidFill>
              </a:endParaRPr>
            </a:p>
          </p:txBody>
        </p:sp>
      </p:grpSp>
    </p:spTree>
    <p:extLst>
      <p:ext uri="{BB962C8B-B14F-4D97-AF65-F5344CB8AC3E}">
        <p14:creationId xmlns:p14="http://schemas.microsoft.com/office/powerpoint/2010/main" val="208466055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8F8ED2-04B7-4A12-B45C-B9511B2FFDAA}"/>
              </a:ext>
            </a:extLst>
          </p:cNvPr>
          <p:cNvSpPr>
            <a:spLocks noGrp="1"/>
          </p:cNvSpPr>
          <p:nvPr>
            <p:ph type="title"/>
          </p:nvPr>
        </p:nvSpPr>
        <p:spPr/>
        <p:txBody>
          <a:bodyPr/>
          <a:lstStyle/>
          <a:p>
            <a:r>
              <a:rPr lang="en-US" dirty="0"/>
              <a:t>fruits</a:t>
            </a:r>
            <a:endParaRPr lang="en-B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00B4A89-201B-4782-9648-6F6F5502F3ED}"/>
                  </a:ext>
                </a:extLst>
              </p:cNvPr>
              <p:cNvSpPr>
                <a:spLocks noGrp="1"/>
              </p:cNvSpPr>
              <p:nvPr>
                <p:ph idx="1"/>
              </p:nvPr>
            </p:nvSpPr>
            <p:spPr>
              <a:xfrm>
                <a:off x="587141" y="1443789"/>
                <a:ext cx="11261557" cy="4912561"/>
              </a:xfrm>
            </p:spPr>
            <p:txBody>
              <a:bodyPr>
                <a:normAutofit lnSpcReduction="10000"/>
              </a:bodyPr>
              <a:lstStyle/>
              <a:p>
                <a:pPr algn="just"/>
                <a:endParaRPr lang="en-US" dirty="0"/>
              </a:p>
              <a:p>
                <a:pPr algn="just"/>
                <a:endParaRPr lang="en-US" dirty="0"/>
              </a:p>
              <a:p>
                <a:pPr algn="just"/>
                <a:endParaRPr lang="en-US" dirty="0"/>
              </a:p>
              <a:p>
                <a:pPr algn="just"/>
                <a:endParaRPr lang="en-US" dirty="0"/>
              </a:p>
              <a:p>
                <a:pPr algn="just"/>
                <a:endParaRPr lang="en-US" dirty="0"/>
              </a:p>
              <a:p>
                <a:pPr algn="just"/>
                <a:endParaRPr lang="en-US" dirty="0"/>
              </a:p>
              <a:p>
                <a:pPr algn="just"/>
                <a:endParaRPr lang="en-US" sz="300" dirty="0"/>
              </a:p>
              <a:p>
                <a:pPr algn="just"/>
                <a:r>
                  <a:rPr lang="en-US" dirty="0"/>
                  <a:t>What is the probability to pick </a:t>
                </a:r>
                <a:r>
                  <a:rPr lang="en-US" u="sng" dirty="0"/>
                  <a:t>an orange</a:t>
                </a:r>
                <a:r>
                  <a:rPr lang="en-US" dirty="0"/>
                  <a:t>?</a:t>
                </a:r>
              </a:p>
              <a:p>
                <a:pPr algn="just"/>
                <a:endParaRPr lang="en-US" sz="500" dirty="0"/>
              </a:p>
              <a:p>
                <a:pPr marL="0" indent="0" algn="ctr">
                  <a:buNone/>
                </a:pPr>
                <a14:m>
                  <m:oMathPara xmlns:m="http://schemas.openxmlformats.org/officeDocument/2006/math">
                    <m:oMathParaPr>
                      <m:jc m:val="center"/>
                    </m:oMathParaPr>
                    <m:oMath xmlns:m="http://schemas.openxmlformats.org/officeDocument/2006/math">
                      <m:r>
                        <a:rPr lang="en-US" b="0" i="1" smtClean="0">
                          <a:solidFill>
                            <a:schemeClr val="bg1"/>
                          </a:solidFill>
                          <a:latin typeface="Cambria Math" panose="02040503050406030204" pitchFamily="18" charset="0"/>
                        </a:rPr>
                        <m:t>𝑃</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𝑜𝑟𝑎𝑛𝑔𝑒</m:t>
                          </m:r>
                        </m:e>
                      </m:d>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𝑃</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𝑜𝑟𝑎𝑛𝑔𝑒</m:t>
                          </m:r>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𝐴</m:t>
                          </m:r>
                        </m:e>
                      </m:d>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𝑃</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𝐴</m:t>
                          </m:r>
                        </m:e>
                      </m:d>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𝑃</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𝑜𝑟𝑎𝑛𝑔𝑒</m:t>
                          </m:r>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𝐵</m:t>
                          </m:r>
                        </m:e>
                      </m:d>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𝑃</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𝐵</m:t>
                          </m:r>
                        </m:e>
                      </m:d>
                      <m:r>
                        <a:rPr lang="en-US" b="0" i="1" smtClean="0">
                          <a:solidFill>
                            <a:schemeClr val="bg1"/>
                          </a:solidFill>
                          <a:latin typeface="Cambria Math" panose="02040503050406030204" pitchFamily="18" charset="0"/>
                        </a:rPr>
                        <m:t>=</m:t>
                      </m:r>
                    </m:oMath>
                  </m:oMathPara>
                </a14:m>
                <a:br>
                  <a:rPr lang="en-US" b="0" dirty="0"/>
                </a:br>
                <a:endParaRPr lang="en-US" b="0" i="1" dirty="0">
                  <a:latin typeface="Cambria Math" panose="02040503050406030204" pitchFamily="18" charset="0"/>
                </a:endParaRPr>
              </a:p>
              <a:p>
                <a:pPr marL="0" indent="0" algn="ctr">
                  <a:buNone/>
                </a:pPr>
                <a:endParaRPr lang="en-US" sz="300" b="0" i="1" dirty="0">
                  <a:latin typeface="Cambria Math" panose="02040503050406030204" pitchFamily="18" charset="0"/>
                </a:endParaRPr>
              </a:p>
              <a:p>
                <a:pPr marL="0" indent="0" algn="ctr">
                  <a:buNone/>
                </a:pPr>
                <a14:m>
                  <m:oMathPara xmlns:m="http://schemas.openxmlformats.org/officeDocument/2006/math">
                    <m:oMathParaPr>
                      <m:jc m:val="center"/>
                    </m:oMathParaPr>
                    <m:oMath xmlns:m="http://schemas.openxmlformats.org/officeDocument/2006/math">
                      <m:r>
                        <a:rPr lang="en-US" b="0" i="1" smtClean="0">
                          <a:solidFill>
                            <a:schemeClr val="bg1"/>
                          </a:solidFill>
                          <a:latin typeface="Cambria Math" panose="02040503050406030204" pitchFamily="18" charset="0"/>
                        </a:rPr>
                        <m:t>=</m:t>
                      </m:r>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1</m:t>
                          </m:r>
                        </m:num>
                        <m:den>
                          <m:r>
                            <a:rPr lang="en-US" b="0" i="1" smtClean="0">
                              <a:solidFill>
                                <a:schemeClr val="bg1"/>
                              </a:solidFill>
                              <a:latin typeface="Cambria Math" panose="02040503050406030204" pitchFamily="18" charset="0"/>
                            </a:rPr>
                            <m:t>2</m:t>
                          </m:r>
                        </m:den>
                      </m:f>
                      <m:r>
                        <a:rPr lang="en-US" b="0" i="1" smtClean="0">
                          <a:solidFill>
                            <a:schemeClr val="bg1"/>
                          </a:solidFill>
                          <a:latin typeface="Cambria Math" panose="02040503050406030204" pitchFamily="18" charset="0"/>
                        </a:rPr>
                        <m:t>⋅</m:t>
                      </m:r>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1</m:t>
                          </m:r>
                        </m:num>
                        <m:den>
                          <m:r>
                            <a:rPr lang="en-US" b="0" i="1" smtClean="0">
                              <a:solidFill>
                                <a:schemeClr val="bg1"/>
                              </a:solidFill>
                              <a:latin typeface="Cambria Math" panose="02040503050406030204" pitchFamily="18" charset="0"/>
                            </a:rPr>
                            <m:t>2</m:t>
                          </m:r>
                        </m:den>
                      </m:f>
                      <m:r>
                        <a:rPr lang="en-US" b="0" i="1" smtClean="0">
                          <a:solidFill>
                            <a:schemeClr val="bg1"/>
                          </a:solidFill>
                          <a:latin typeface="Cambria Math" panose="02040503050406030204" pitchFamily="18" charset="0"/>
                        </a:rPr>
                        <m:t>+</m:t>
                      </m:r>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7</m:t>
                          </m:r>
                        </m:num>
                        <m:den>
                          <m:r>
                            <a:rPr lang="en-US" b="0" i="1" smtClean="0">
                              <a:solidFill>
                                <a:schemeClr val="bg1"/>
                              </a:solidFill>
                              <a:latin typeface="Cambria Math" panose="02040503050406030204" pitchFamily="18" charset="0"/>
                            </a:rPr>
                            <m:t>12</m:t>
                          </m:r>
                        </m:den>
                      </m:f>
                      <m:r>
                        <a:rPr lang="en-US" b="0" i="1" smtClean="0">
                          <a:solidFill>
                            <a:schemeClr val="bg1"/>
                          </a:solidFill>
                          <a:latin typeface="Cambria Math" panose="02040503050406030204" pitchFamily="18" charset="0"/>
                        </a:rPr>
                        <m:t>⋅</m:t>
                      </m:r>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1</m:t>
                          </m:r>
                        </m:num>
                        <m:den>
                          <m:r>
                            <a:rPr lang="en-US" b="0" i="1" smtClean="0">
                              <a:solidFill>
                                <a:schemeClr val="bg1"/>
                              </a:solidFill>
                              <a:latin typeface="Cambria Math" panose="02040503050406030204" pitchFamily="18" charset="0"/>
                            </a:rPr>
                            <m:t>2</m:t>
                          </m:r>
                        </m:den>
                      </m:f>
                      <m:r>
                        <a:rPr lang="en-US" b="0" i="1" smtClean="0">
                          <a:solidFill>
                            <a:schemeClr val="bg1"/>
                          </a:solidFill>
                          <a:latin typeface="Cambria Math" panose="02040503050406030204" pitchFamily="18" charset="0"/>
                        </a:rPr>
                        <m:t>=</m:t>
                      </m:r>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1</m:t>
                          </m:r>
                        </m:num>
                        <m:den>
                          <m:r>
                            <a:rPr lang="en-US" b="0" i="1" smtClean="0">
                              <a:solidFill>
                                <a:schemeClr val="bg1"/>
                              </a:solidFill>
                              <a:latin typeface="Cambria Math" panose="02040503050406030204" pitchFamily="18" charset="0"/>
                            </a:rPr>
                            <m:t>4</m:t>
                          </m:r>
                        </m:den>
                      </m:f>
                      <m:r>
                        <a:rPr lang="en-US" b="0" i="1" smtClean="0">
                          <a:solidFill>
                            <a:schemeClr val="bg1"/>
                          </a:solidFill>
                          <a:latin typeface="Cambria Math" panose="02040503050406030204" pitchFamily="18" charset="0"/>
                        </a:rPr>
                        <m:t>+</m:t>
                      </m:r>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7</m:t>
                          </m:r>
                        </m:num>
                        <m:den>
                          <m:r>
                            <a:rPr lang="en-US" b="0" i="1" smtClean="0">
                              <a:solidFill>
                                <a:schemeClr val="bg1"/>
                              </a:solidFill>
                              <a:latin typeface="Cambria Math" panose="02040503050406030204" pitchFamily="18" charset="0"/>
                            </a:rPr>
                            <m:t>24</m:t>
                          </m:r>
                        </m:den>
                      </m:f>
                      <m:r>
                        <a:rPr lang="en-US" b="0" i="1" smtClean="0">
                          <a:solidFill>
                            <a:schemeClr val="bg1"/>
                          </a:solidFill>
                          <a:latin typeface="Cambria Math" panose="02040503050406030204" pitchFamily="18" charset="0"/>
                        </a:rPr>
                        <m:t>=</m:t>
                      </m:r>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13</m:t>
                          </m:r>
                        </m:num>
                        <m:den>
                          <m:r>
                            <a:rPr lang="en-US" b="0" i="1" smtClean="0">
                              <a:solidFill>
                                <a:schemeClr val="bg1"/>
                              </a:solidFill>
                              <a:latin typeface="Cambria Math" panose="02040503050406030204" pitchFamily="18" charset="0"/>
                            </a:rPr>
                            <m:t>24</m:t>
                          </m:r>
                        </m:den>
                      </m:f>
                    </m:oMath>
                  </m:oMathPara>
                </a14:m>
                <a:endParaRPr lang="en-BE" dirty="0">
                  <a:solidFill>
                    <a:schemeClr val="bg1"/>
                  </a:solidFill>
                </a:endParaRPr>
              </a:p>
            </p:txBody>
          </p:sp>
        </mc:Choice>
        <mc:Fallback xmlns="">
          <p:sp>
            <p:nvSpPr>
              <p:cNvPr id="3" name="Content Placeholder 2">
                <a:extLst>
                  <a:ext uri="{FF2B5EF4-FFF2-40B4-BE49-F238E27FC236}">
                    <a16:creationId xmlns:a16="http://schemas.microsoft.com/office/drawing/2014/main" id="{B00B4A89-201B-4782-9648-6F6F5502F3ED}"/>
                  </a:ext>
                </a:extLst>
              </p:cNvPr>
              <p:cNvSpPr>
                <a:spLocks noGrp="1" noRot="1" noChangeAspect="1" noMove="1" noResize="1" noEditPoints="1" noAdjustHandles="1" noChangeArrowheads="1" noChangeShapeType="1" noTextEdit="1"/>
              </p:cNvSpPr>
              <p:nvPr>
                <p:ph idx="1"/>
              </p:nvPr>
            </p:nvSpPr>
            <p:spPr>
              <a:xfrm>
                <a:off x="587141" y="1443789"/>
                <a:ext cx="11261557" cy="4912561"/>
              </a:xfrm>
              <a:blipFill>
                <a:blip r:embed="rId2"/>
                <a:stretch>
                  <a:fillRect l="-974"/>
                </a:stretch>
              </a:blipFill>
            </p:spPr>
            <p:txBody>
              <a:bodyPr/>
              <a:lstStyle/>
              <a:p>
                <a:r>
                  <a:rPr lang="en-BE">
                    <a:noFill/>
                  </a:rPr>
                  <a:t> </a:t>
                </a:r>
              </a:p>
            </p:txBody>
          </p:sp>
        </mc:Fallback>
      </mc:AlternateContent>
      <p:sp>
        <p:nvSpPr>
          <p:cNvPr id="4" name="Footer Placeholder 3">
            <a:extLst>
              <a:ext uri="{FF2B5EF4-FFF2-40B4-BE49-F238E27FC236}">
                <a16:creationId xmlns:a16="http://schemas.microsoft.com/office/drawing/2014/main" id="{2B955210-6E1C-4F53-9E00-90F5D3180AE9}"/>
              </a:ext>
            </a:extLst>
          </p:cNvPr>
          <p:cNvSpPr>
            <a:spLocks noGrp="1"/>
          </p:cNvSpPr>
          <p:nvPr>
            <p:ph type="ftr" sz="quarter" idx="11"/>
          </p:nvPr>
        </p:nvSpPr>
        <p:spPr/>
        <p:txBody>
          <a:bodyPr/>
          <a:lstStyle/>
          <a:p>
            <a:r>
              <a:rPr lang="en-US"/>
              <a:t>Elementary Combinatorics and Probability - March 2021</a:t>
            </a:r>
            <a:endParaRPr lang="en-BE"/>
          </a:p>
        </p:txBody>
      </p:sp>
      <p:sp>
        <p:nvSpPr>
          <p:cNvPr id="5" name="Slide Number Placeholder 4">
            <a:extLst>
              <a:ext uri="{FF2B5EF4-FFF2-40B4-BE49-F238E27FC236}">
                <a16:creationId xmlns:a16="http://schemas.microsoft.com/office/drawing/2014/main" id="{DD3B8377-99E3-4482-A8C2-9599A698DF1E}"/>
              </a:ext>
            </a:extLst>
          </p:cNvPr>
          <p:cNvSpPr>
            <a:spLocks noGrp="1"/>
          </p:cNvSpPr>
          <p:nvPr>
            <p:ph type="sldNum" sz="quarter" idx="12"/>
          </p:nvPr>
        </p:nvSpPr>
        <p:spPr/>
        <p:txBody>
          <a:bodyPr/>
          <a:lstStyle/>
          <a:p>
            <a:fld id="{08CF7B41-8972-4B54-B2ED-1FFF63F18177}" type="slidenum">
              <a:rPr lang="en-BE" smtClean="0"/>
              <a:t>43</a:t>
            </a:fld>
            <a:endParaRPr lang="en-BE"/>
          </a:p>
        </p:txBody>
      </p:sp>
      <p:grpSp>
        <p:nvGrpSpPr>
          <p:cNvPr id="32" name="Group 31">
            <a:extLst>
              <a:ext uri="{FF2B5EF4-FFF2-40B4-BE49-F238E27FC236}">
                <a16:creationId xmlns:a16="http://schemas.microsoft.com/office/drawing/2014/main" id="{81ACB355-2AA3-455C-B91A-403012F8F552}"/>
              </a:ext>
            </a:extLst>
          </p:cNvPr>
          <p:cNvGrpSpPr/>
          <p:nvPr/>
        </p:nvGrpSpPr>
        <p:grpSpPr>
          <a:xfrm>
            <a:off x="2493745" y="1341589"/>
            <a:ext cx="7488455" cy="3089709"/>
            <a:chOff x="2407118" y="2367814"/>
            <a:chExt cx="7488455" cy="3089709"/>
          </a:xfrm>
        </p:grpSpPr>
        <p:grpSp>
          <p:nvGrpSpPr>
            <p:cNvPr id="33" name="Group 32">
              <a:extLst>
                <a:ext uri="{FF2B5EF4-FFF2-40B4-BE49-F238E27FC236}">
                  <a16:creationId xmlns:a16="http://schemas.microsoft.com/office/drawing/2014/main" id="{BCCD956F-1DC8-4419-8D56-D145099616E7}"/>
                </a:ext>
              </a:extLst>
            </p:cNvPr>
            <p:cNvGrpSpPr/>
            <p:nvPr/>
          </p:nvGrpSpPr>
          <p:grpSpPr>
            <a:xfrm>
              <a:off x="2407118" y="2367814"/>
              <a:ext cx="3089709" cy="3089709"/>
              <a:chOff x="2407118" y="2367814"/>
              <a:chExt cx="3089709" cy="3089709"/>
            </a:xfrm>
          </p:grpSpPr>
          <p:sp>
            <p:nvSpPr>
              <p:cNvPr id="50" name="Rectangle 49">
                <a:extLst>
                  <a:ext uri="{FF2B5EF4-FFF2-40B4-BE49-F238E27FC236}">
                    <a16:creationId xmlns:a16="http://schemas.microsoft.com/office/drawing/2014/main" id="{0586C2E7-FED9-4D63-843C-94B3EB5F9EC7}"/>
                  </a:ext>
                </a:extLst>
              </p:cNvPr>
              <p:cNvSpPr/>
              <p:nvPr/>
            </p:nvSpPr>
            <p:spPr>
              <a:xfrm>
                <a:off x="2407118" y="2367814"/>
                <a:ext cx="3089709" cy="3089709"/>
              </a:xfrm>
              <a:prstGeom prst="rect">
                <a:avLst/>
              </a:prstGeom>
              <a:ln w="28575"/>
            </p:spPr>
            <p:style>
              <a:lnRef idx="2">
                <a:schemeClr val="accent2"/>
              </a:lnRef>
              <a:fillRef idx="1">
                <a:schemeClr val="lt1"/>
              </a:fillRef>
              <a:effectRef idx="0">
                <a:schemeClr val="accent2"/>
              </a:effectRef>
              <a:fontRef idx="minor">
                <a:schemeClr val="dk1"/>
              </a:fontRef>
            </p:style>
            <p:txBody>
              <a:bodyPr rtlCol="0" anchor="ctr"/>
              <a:lstStyle/>
              <a:p>
                <a:pPr algn="ctr"/>
                <a:endParaRPr lang="en-BE"/>
              </a:p>
            </p:txBody>
          </p:sp>
          <p:pic>
            <p:nvPicPr>
              <p:cNvPr id="51" name="Picture 50" descr="Background pattern&#10;&#10;Description automatically generated">
                <a:extLst>
                  <a:ext uri="{FF2B5EF4-FFF2-40B4-BE49-F238E27FC236}">
                    <a16:creationId xmlns:a16="http://schemas.microsoft.com/office/drawing/2014/main" id="{7A75748E-9EE1-42E7-9898-82FA4BFFDA10}"/>
                  </a:ext>
                </a:extLst>
              </p:cNvPr>
              <p:cNvPicPr>
                <a:picLocks noChangeAspect="1"/>
              </p:cNvPicPr>
              <p:nvPr/>
            </p:nvPicPr>
            <p:blipFill rotWithShape="1">
              <a:blip r:embed="rId3">
                <a:extLst>
                  <a:ext uri="{28A0092B-C50C-407E-A947-70E740481C1C}">
                    <a14:useLocalDpi xmlns:a14="http://schemas.microsoft.com/office/drawing/2010/main" val="0"/>
                  </a:ext>
                </a:extLst>
              </a:blip>
              <a:srcRect l="3522" t="1792" r="75830" b="70975"/>
              <a:stretch/>
            </p:blipFill>
            <p:spPr>
              <a:xfrm>
                <a:off x="2738461" y="2464067"/>
                <a:ext cx="586752" cy="683393"/>
              </a:xfrm>
              <a:prstGeom prst="rect">
                <a:avLst/>
              </a:prstGeom>
            </p:spPr>
          </p:pic>
          <p:pic>
            <p:nvPicPr>
              <p:cNvPr id="52" name="Picture 51" descr="Background pattern&#10;&#10;Description automatically generated">
                <a:extLst>
                  <a:ext uri="{FF2B5EF4-FFF2-40B4-BE49-F238E27FC236}">
                    <a16:creationId xmlns:a16="http://schemas.microsoft.com/office/drawing/2014/main" id="{8177E3B4-63B3-48CD-8E6B-A3710574536C}"/>
                  </a:ext>
                </a:extLst>
              </p:cNvPr>
              <p:cNvPicPr>
                <a:picLocks noChangeAspect="1"/>
              </p:cNvPicPr>
              <p:nvPr/>
            </p:nvPicPr>
            <p:blipFill rotWithShape="1">
              <a:blip r:embed="rId3">
                <a:extLst>
                  <a:ext uri="{28A0092B-C50C-407E-A947-70E740481C1C}">
                    <a14:useLocalDpi xmlns:a14="http://schemas.microsoft.com/office/drawing/2010/main" val="0"/>
                  </a:ext>
                </a:extLst>
              </a:blip>
              <a:srcRect l="74939" t="36727" r="2956" b="36865"/>
              <a:stretch/>
            </p:blipFill>
            <p:spPr>
              <a:xfrm>
                <a:off x="4726199" y="2516370"/>
                <a:ext cx="548640" cy="578785"/>
              </a:xfrm>
              <a:prstGeom prst="rect">
                <a:avLst/>
              </a:prstGeom>
            </p:spPr>
          </p:pic>
          <p:pic>
            <p:nvPicPr>
              <p:cNvPr id="53" name="Picture 52" descr="Background pattern&#10;&#10;Description automatically generated">
                <a:extLst>
                  <a:ext uri="{FF2B5EF4-FFF2-40B4-BE49-F238E27FC236}">
                    <a16:creationId xmlns:a16="http://schemas.microsoft.com/office/drawing/2014/main" id="{2B541849-5C83-40E2-89B1-764031821C64}"/>
                  </a:ext>
                </a:extLst>
              </p:cNvPr>
              <p:cNvPicPr>
                <a:picLocks noChangeAspect="1"/>
              </p:cNvPicPr>
              <p:nvPr/>
            </p:nvPicPr>
            <p:blipFill rotWithShape="1">
              <a:blip r:embed="rId3">
                <a:extLst>
                  <a:ext uri="{28A0092B-C50C-407E-A947-70E740481C1C}">
                    <a14:useLocalDpi xmlns:a14="http://schemas.microsoft.com/office/drawing/2010/main" val="0"/>
                  </a:ext>
                </a:extLst>
              </a:blip>
              <a:srcRect l="3522" t="1792" r="75830" b="70975"/>
              <a:stretch/>
            </p:blipFill>
            <p:spPr>
              <a:xfrm>
                <a:off x="2445085" y="3475990"/>
                <a:ext cx="586752" cy="683393"/>
              </a:xfrm>
              <a:prstGeom prst="rect">
                <a:avLst/>
              </a:prstGeom>
            </p:spPr>
          </p:pic>
          <p:pic>
            <p:nvPicPr>
              <p:cNvPr id="54" name="Picture 53" descr="Background pattern&#10;&#10;Description automatically generated">
                <a:extLst>
                  <a:ext uri="{FF2B5EF4-FFF2-40B4-BE49-F238E27FC236}">
                    <a16:creationId xmlns:a16="http://schemas.microsoft.com/office/drawing/2014/main" id="{FF6BFC77-A0B5-45FF-8846-81C6E9860A4D}"/>
                  </a:ext>
                </a:extLst>
              </p:cNvPr>
              <p:cNvPicPr>
                <a:picLocks noChangeAspect="1"/>
              </p:cNvPicPr>
              <p:nvPr/>
            </p:nvPicPr>
            <p:blipFill rotWithShape="1">
              <a:blip r:embed="rId3">
                <a:extLst>
                  <a:ext uri="{28A0092B-C50C-407E-A947-70E740481C1C}">
                    <a14:useLocalDpi xmlns:a14="http://schemas.microsoft.com/office/drawing/2010/main" val="0"/>
                  </a:ext>
                </a:extLst>
              </a:blip>
              <a:srcRect l="3522" t="1792" r="75830" b="70975"/>
              <a:stretch/>
            </p:blipFill>
            <p:spPr>
              <a:xfrm>
                <a:off x="3177528" y="3265369"/>
                <a:ext cx="586752" cy="683393"/>
              </a:xfrm>
              <a:prstGeom prst="rect">
                <a:avLst/>
              </a:prstGeom>
            </p:spPr>
          </p:pic>
          <p:pic>
            <p:nvPicPr>
              <p:cNvPr id="55" name="Picture 54" descr="Background pattern&#10;&#10;Description automatically generated">
                <a:extLst>
                  <a:ext uri="{FF2B5EF4-FFF2-40B4-BE49-F238E27FC236}">
                    <a16:creationId xmlns:a16="http://schemas.microsoft.com/office/drawing/2014/main" id="{8CA81FBB-7A97-4756-BFA2-E2EBDEB48B00}"/>
                  </a:ext>
                </a:extLst>
              </p:cNvPr>
              <p:cNvPicPr>
                <a:picLocks noChangeAspect="1"/>
              </p:cNvPicPr>
              <p:nvPr/>
            </p:nvPicPr>
            <p:blipFill rotWithShape="1">
              <a:blip r:embed="rId3">
                <a:extLst>
                  <a:ext uri="{28A0092B-C50C-407E-A947-70E740481C1C}">
                    <a14:useLocalDpi xmlns:a14="http://schemas.microsoft.com/office/drawing/2010/main" val="0"/>
                  </a:ext>
                </a:extLst>
              </a:blip>
              <a:srcRect l="3522" t="1792" r="75830" b="70975"/>
              <a:stretch/>
            </p:blipFill>
            <p:spPr>
              <a:xfrm>
                <a:off x="2884152" y="4277292"/>
                <a:ext cx="586752" cy="683393"/>
              </a:xfrm>
              <a:prstGeom prst="rect">
                <a:avLst/>
              </a:prstGeom>
            </p:spPr>
          </p:pic>
          <p:pic>
            <p:nvPicPr>
              <p:cNvPr id="56" name="Picture 55" descr="Background pattern&#10;&#10;Description automatically generated">
                <a:extLst>
                  <a:ext uri="{FF2B5EF4-FFF2-40B4-BE49-F238E27FC236}">
                    <a16:creationId xmlns:a16="http://schemas.microsoft.com/office/drawing/2014/main" id="{EF6BD32E-627F-4BAE-8BDA-FA4BDC96ACF3}"/>
                  </a:ext>
                </a:extLst>
              </p:cNvPr>
              <p:cNvPicPr>
                <a:picLocks noChangeAspect="1"/>
              </p:cNvPicPr>
              <p:nvPr/>
            </p:nvPicPr>
            <p:blipFill rotWithShape="1">
              <a:blip r:embed="rId3">
                <a:extLst>
                  <a:ext uri="{28A0092B-C50C-407E-A947-70E740481C1C}">
                    <a14:useLocalDpi xmlns:a14="http://schemas.microsoft.com/office/drawing/2010/main" val="0"/>
                  </a:ext>
                </a:extLst>
              </a:blip>
              <a:srcRect l="3522" t="1792" r="75830" b="70975"/>
              <a:stretch/>
            </p:blipFill>
            <p:spPr>
              <a:xfrm>
                <a:off x="3538670" y="4721188"/>
                <a:ext cx="586752" cy="683393"/>
              </a:xfrm>
              <a:prstGeom prst="rect">
                <a:avLst/>
              </a:prstGeom>
            </p:spPr>
          </p:pic>
          <p:pic>
            <p:nvPicPr>
              <p:cNvPr id="57" name="Picture 56" descr="Background pattern&#10;&#10;Description automatically generated">
                <a:extLst>
                  <a:ext uri="{FF2B5EF4-FFF2-40B4-BE49-F238E27FC236}">
                    <a16:creationId xmlns:a16="http://schemas.microsoft.com/office/drawing/2014/main" id="{77372722-D66B-427D-80ED-5C8F470B0A9F}"/>
                  </a:ext>
                </a:extLst>
              </p:cNvPr>
              <p:cNvPicPr>
                <a:picLocks noChangeAspect="1"/>
              </p:cNvPicPr>
              <p:nvPr/>
            </p:nvPicPr>
            <p:blipFill rotWithShape="1">
              <a:blip r:embed="rId3">
                <a:extLst>
                  <a:ext uri="{28A0092B-C50C-407E-A947-70E740481C1C}">
                    <a14:useLocalDpi xmlns:a14="http://schemas.microsoft.com/office/drawing/2010/main" val="0"/>
                  </a:ext>
                </a:extLst>
              </a:blip>
              <a:srcRect l="74939" t="36727" r="2956" b="36865"/>
              <a:stretch/>
            </p:blipFill>
            <p:spPr>
              <a:xfrm>
                <a:off x="4100362" y="3317672"/>
                <a:ext cx="548640" cy="578785"/>
              </a:xfrm>
              <a:prstGeom prst="rect">
                <a:avLst/>
              </a:prstGeom>
            </p:spPr>
          </p:pic>
          <p:pic>
            <p:nvPicPr>
              <p:cNvPr id="58" name="Picture 57" descr="Background pattern&#10;&#10;Description automatically generated">
                <a:extLst>
                  <a:ext uri="{FF2B5EF4-FFF2-40B4-BE49-F238E27FC236}">
                    <a16:creationId xmlns:a16="http://schemas.microsoft.com/office/drawing/2014/main" id="{684A32A9-A5DB-458D-98FC-683E312290DA}"/>
                  </a:ext>
                </a:extLst>
              </p:cNvPr>
              <p:cNvPicPr>
                <a:picLocks noChangeAspect="1"/>
              </p:cNvPicPr>
              <p:nvPr/>
            </p:nvPicPr>
            <p:blipFill rotWithShape="1">
              <a:blip r:embed="rId3">
                <a:extLst>
                  <a:ext uri="{28A0092B-C50C-407E-A947-70E740481C1C}">
                    <a14:useLocalDpi xmlns:a14="http://schemas.microsoft.com/office/drawing/2010/main" val="0"/>
                  </a:ext>
                </a:extLst>
              </a:blip>
              <a:srcRect l="74939" t="36727" r="2956" b="36865"/>
              <a:stretch/>
            </p:blipFill>
            <p:spPr>
              <a:xfrm>
                <a:off x="4837193" y="3341101"/>
                <a:ext cx="548640" cy="578785"/>
              </a:xfrm>
              <a:prstGeom prst="rect">
                <a:avLst/>
              </a:prstGeom>
            </p:spPr>
          </p:pic>
          <p:pic>
            <p:nvPicPr>
              <p:cNvPr id="59" name="Picture 58" descr="Background pattern&#10;&#10;Description automatically generated">
                <a:extLst>
                  <a:ext uri="{FF2B5EF4-FFF2-40B4-BE49-F238E27FC236}">
                    <a16:creationId xmlns:a16="http://schemas.microsoft.com/office/drawing/2014/main" id="{F04552B2-921B-435C-818B-EF496AC5C4FD}"/>
                  </a:ext>
                </a:extLst>
              </p:cNvPr>
              <p:cNvPicPr>
                <a:picLocks noChangeAspect="1"/>
              </p:cNvPicPr>
              <p:nvPr/>
            </p:nvPicPr>
            <p:blipFill rotWithShape="1">
              <a:blip r:embed="rId3">
                <a:extLst>
                  <a:ext uri="{28A0092B-C50C-407E-A947-70E740481C1C}">
                    <a14:useLocalDpi xmlns:a14="http://schemas.microsoft.com/office/drawing/2010/main" val="0"/>
                  </a:ext>
                </a:extLst>
              </a:blip>
              <a:srcRect l="74939" t="36727" r="2956" b="36865"/>
              <a:stretch/>
            </p:blipFill>
            <p:spPr>
              <a:xfrm>
                <a:off x="4451879" y="4040203"/>
                <a:ext cx="548640" cy="578785"/>
              </a:xfrm>
              <a:prstGeom prst="rect">
                <a:avLst/>
              </a:prstGeom>
            </p:spPr>
          </p:pic>
          <p:pic>
            <p:nvPicPr>
              <p:cNvPr id="60" name="Picture 59" descr="Background pattern&#10;&#10;Description automatically generated">
                <a:extLst>
                  <a:ext uri="{FF2B5EF4-FFF2-40B4-BE49-F238E27FC236}">
                    <a16:creationId xmlns:a16="http://schemas.microsoft.com/office/drawing/2014/main" id="{F08DEC88-FBA7-4096-B2D6-96957E4047A5}"/>
                  </a:ext>
                </a:extLst>
              </p:cNvPr>
              <p:cNvPicPr>
                <a:picLocks noChangeAspect="1"/>
              </p:cNvPicPr>
              <p:nvPr/>
            </p:nvPicPr>
            <p:blipFill rotWithShape="1">
              <a:blip r:embed="rId3">
                <a:extLst>
                  <a:ext uri="{28A0092B-C50C-407E-A947-70E740481C1C}">
                    <a14:useLocalDpi xmlns:a14="http://schemas.microsoft.com/office/drawing/2010/main" val="0"/>
                  </a:ext>
                </a:extLst>
              </a:blip>
              <a:srcRect l="74939" t="36727" r="2956" b="36865"/>
              <a:stretch/>
            </p:blipFill>
            <p:spPr>
              <a:xfrm>
                <a:off x="4774109" y="4818713"/>
                <a:ext cx="548640" cy="578785"/>
              </a:xfrm>
              <a:prstGeom prst="rect">
                <a:avLst/>
              </a:prstGeom>
            </p:spPr>
          </p:pic>
        </p:grpSp>
        <p:grpSp>
          <p:nvGrpSpPr>
            <p:cNvPr id="34" name="Group 33">
              <a:extLst>
                <a:ext uri="{FF2B5EF4-FFF2-40B4-BE49-F238E27FC236}">
                  <a16:creationId xmlns:a16="http://schemas.microsoft.com/office/drawing/2014/main" id="{903A3A46-D69C-4E71-ACAD-7C082D3CCA26}"/>
                </a:ext>
              </a:extLst>
            </p:cNvPr>
            <p:cNvGrpSpPr/>
            <p:nvPr/>
          </p:nvGrpSpPr>
          <p:grpSpPr>
            <a:xfrm>
              <a:off x="6805864" y="2367814"/>
              <a:ext cx="3089709" cy="3089709"/>
              <a:chOff x="6805864" y="2367814"/>
              <a:chExt cx="3089709" cy="3089709"/>
            </a:xfrm>
          </p:grpSpPr>
          <p:sp>
            <p:nvSpPr>
              <p:cNvPr id="37" name="Rectangle 36">
                <a:extLst>
                  <a:ext uri="{FF2B5EF4-FFF2-40B4-BE49-F238E27FC236}">
                    <a16:creationId xmlns:a16="http://schemas.microsoft.com/office/drawing/2014/main" id="{35A4C7C8-6686-4C5E-A75B-71AF11D6C1D2}"/>
                  </a:ext>
                </a:extLst>
              </p:cNvPr>
              <p:cNvSpPr/>
              <p:nvPr/>
            </p:nvSpPr>
            <p:spPr>
              <a:xfrm>
                <a:off x="6805864" y="2367814"/>
                <a:ext cx="3089709" cy="3089709"/>
              </a:xfrm>
              <a:prstGeom prst="rect">
                <a:avLst/>
              </a:prstGeom>
              <a:ln w="28575"/>
            </p:spPr>
            <p:style>
              <a:lnRef idx="2">
                <a:schemeClr val="accent2"/>
              </a:lnRef>
              <a:fillRef idx="1">
                <a:schemeClr val="lt1"/>
              </a:fillRef>
              <a:effectRef idx="0">
                <a:schemeClr val="accent2"/>
              </a:effectRef>
              <a:fontRef idx="minor">
                <a:schemeClr val="dk1"/>
              </a:fontRef>
            </p:style>
            <p:txBody>
              <a:bodyPr rtlCol="0" anchor="ctr"/>
              <a:lstStyle/>
              <a:p>
                <a:pPr algn="ctr"/>
                <a:endParaRPr lang="en-BE"/>
              </a:p>
            </p:txBody>
          </p:sp>
          <p:pic>
            <p:nvPicPr>
              <p:cNvPr id="38" name="Picture 37" descr="Background pattern&#10;&#10;Description automatically generated">
                <a:extLst>
                  <a:ext uri="{FF2B5EF4-FFF2-40B4-BE49-F238E27FC236}">
                    <a16:creationId xmlns:a16="http://schemas.microsoft.com/office/drawing/2014/main" id="{B95DFE34-69EB-4928-B767-3016A4FDE7CE}"/>
                  </a:ext>
                </a:extLst>
              </p:cNvPr>
              <p:cNvPicPr>
                <a:picLocks noChangeAspect="1"/>
              </p:cNvPicPr>
              <p:nvPr/>
            </p:nvPicPr>
            <p:blipFill rotWithShape="1">
              <a:blip r:embed="rId3">
                <a:extLst>
                  <a:ext uri="{28A0092B-C50C-407E-A947-70E740481C1C}">
                    <a14:useLocalDpi xmlns:a14="http://schemas.microsoft.com/office/drawing/2010/main" val="0"/>
                  </a:ext>
                </a:extLst>
              </a:blip>
              <a:srcRect l="34879" t="1243" r="36720" b="70424"/>
              <a:stretch/>
            </p:blipFill>
            <p:spPr>
              <a:xfrm>
                <a:off x="7486630" y="4607522"/>
                <a:ext cx="904753" cy="797059"/>
              </a:xfrm>
              <a:prstGeom prst="rect">
                <a:avLst/>
              </a:prstGeom>
            </p:spPr>
          </p:pic>
          <p:pic>
            <p:nvPicPr>
              <p:cNvPr id="39" name="Picture 38" descr="Background pattern&#10;&#10;Description automatically generated">
                <a:extLst>
                  <a:ext uri="{FF2B5EF4-FFF2-40B4-BE49-F238E27FC236}">
                    <a16:creationId xmlns:a16="http://schemas.microsoft.com/office/drawing/2014/main" id="{0291E08E-0C37-470C-9E47-366275106AB7}"/>
                  </a:ext>
                </a:extLst>
              </p:cNvPr>
              <p:cNvPicPr>
                <a:picLocks noChangeAspect="1"/>
              </p:cNvPicPr>
              <p:nvPr/>
            </p:nvPicPr>
            <p:blipFill rotWithShape="1">
              <a:blip r:embed="rId3">
                <a:extLst>
                  <a:ext uri="{28A0092B-C50C-407E-A947-70E740481C1C}">
                    <a14:useLocalDpi xmlns:a14="http://schemas.microsoft.com/office/drawing/2010/main" val="0"/>
                  </a:ext>
                </a:extLst>
              </a:blip>
              <a:srcRect l="3522" t="1792" r="75830" b="70975"/>
              <a:stretch/>
            </p:blipFill>
            <p:spPr>
              <a:xfrm>
                <a:off x="7231854" y="2445948"/>
                <a:ext cx="586752" cy="683393"/>
              </a:xfrm>
              <a:prstGeom prst="rect">
                <a:avLst/>
              </a:prstGeom>
            </p:spPr>
          </p:pic>
          <p:pic>
            <p:nvPicPr>
              <p:cNvPr id="40" name="Picture 39" descr="Background pattern&#10;&#10;Description automatically generated">
                <a:extLst>
                  <a:ext uri="{FF2B5EF4-FFF2-40B4-BE49-F238E27FC236}">
                    <a16:creationId xmlns:a16="http://schemas.microsoft.com/office/drawing/2014/main" id="{B8B12FDC-A3A6-4C0D-9519-9F5A735BB336}"/>
                  </a:ext>
                </a:extLst>
              </p:cNvPr>
              <p:cNvPicPr>
                <a:picLocks noChangeAspect="1"/>
              </p:cNvPicPr>
              <p:nvPr/>
            </p:nvPicPr>
            <p:blipFill rotWithShape="1">
              <a:blip r:embed="rId3">
                <a:extLst>
                  <a:ext uri="{28A0092B-C50C-407E-A947-70E740481C1C}">
                    <a14:useLocalDpi xmlns:a14="http://schemas.microsoft.com/office/drawing/2010/main" val="0"/>
                  </a:ext>
                </a:extLst>
              </a:blip>
              <a:srcRect l="3522" t="1792" r="75830" b="70975"/>
              <a:stretch/>
            </p:blipFill>
            <p:spPr>
              <a:xfrm>
                <a:off x="6938478" y="3457871"/>
                <a:ext cx="586752" cy="683393"/>
              </a:xfrm>
              <a:prstGeom prst="rect">
                <a:avLst/>
              </a:prstGeom>
            </p:spPr>
          </p:pic>
          <p:pic>
            <p:nvPicPr>
              <p:cNvPr id="41" name="Picture 40" descr="Background pattern&#10;&#10;Description automatically generated">
                <a:extLst>
                  <a:ext uri="{FF2B5EF4-FFF2-40B4-BE49-F238E27FC236}">
                    <a16:creationId xmlns:a16="http://schemas.microsoft.com/office/drawing/2014/main" id="{F9BA1C1B-ACFC-434D-8468-AB5A6F3DBBA1}"/>
                  </a:ext>
                </a:extLst>
              </p:cNvPr>
              <p:cNvPicPr>
                <a:picLocks noChangeAspect="1"/>
              </p:cNvPicPr>
              <p:nvPr/>
            </p:nvPicPr>
            <p:blipFill rotWithShape="1">
              <a:blip r:embed="rId3">
                <a:extLst>
                  <a:ext uri="{28A0092B-C50C-407E-A947-70E740481C1C}">
                    <a14:useLocalDpi xmlns:a14="http://schemas.microsoft.com/office/drawing/2010/main" val="0"/>
                  </a:ext>
                </a:extLst>
              </a:blip>
              <a:srcRect l="3522" t="1792" r="75830" b="70975"/>
              <a:stretch/>
            </p:blipFill>
            <p:spPr>
              <a:xfrm>
                <a:off x="7670921" y="3247250"/>
                <a:ext cx="586752" cy="683393"/>
              </a:xfrm>
              <a:prstGeom prst="rect">
                <a:avLst/>
              </a:prstGeom>
            </p:spPr>
          </p:pic>
          <p:pic>
            <p:nvPicPr>
              <p:cNvPr id="42" name="Picture 41" descr="Background pattern&#10;&#10;Description automatically generated">
                <a:extLst>
                  <a:ext uri="{FF2B5EF4-FFF2-40B4-BE49-F238E27FC236}">
                    <a16:creationId xmlns:a16="http://schemas.microsoft.com/office/drawing/2014/main" id="{32E3F93C-1D9F-4982-880A-F7234F3E5F1C}"/>
                  </a:ext>
                </a:extLst>
              </p:cNvPr>
              <p:cNvPicPr>
                <a:picLocks noChangeAspect="1"/>
              </p:cNvPicPr>
              <p:nvPr/>
            </p:nvPicPr>
            <p:blipFill rotWithShape="1">
              <a:blip r:embed="rId3">
                <a:extLst>
                  <a:ext uri="{28A0092B-C50C-407E-A947-70E740481C1C}">
                    <a14:useLocalDpi xmlns:a14="http://schemas.microsoft.com/office/drawing/2010/main" val="0"/>
                  </a:ext>
                </a:extLst>
              </a:blip>
              <a:srcRect l="74939" t="36727" r="2956" b="36865"/>
              <a:stretch/>
            </p:blipFill>
            <p:spPr>
              <a:xfrm>
                <a:off x="9087281" y="2496488"/>
                <a:ext cx="548640" cy="578785"/>
              </a:xfrm>
              <a:prstGeom prst="rect">
                <a:avLst/>
              </a:prstGeom>
            </p:spPr>
          </p:pic>
          <p:pic>
            <p:nvPicPr>
              <p:cNvPr id="43" name="Picture 42" descr="Background pattern&#10;&#10;Description automatically generated">
                <a:extLst>
                  <a:ext uri="{FF2B5EF4-FFF2-40B4-BE49-F238E27FC236}">
                    <a16:creationId xmlns:a16="http://schemas.microsoft.com/office/drawing/2014/main" id="{6005C1A8-8ABF-45AB-A93B-1CF80E48D38A}"/>
                  </a:ext>
                </a:extLst>
              </p:cNvPr>
              <p:cNvPicPr>
                <a:picLocks noChangeAspect="1"/>
              </p:cNvPicPr>
              <p:nvPr/>
            </p:nvPicPr>
            <p:blipFill rotWithShape="1">
              <a:blip r:embed="rId3">
                <a:extLst>
                  <a:ext uri="{28A0092B-C50C-407E-A947-70E740481C1C}">
                    <a14:useLocalDpi xmlns:a14="http://schemas.microsoft.com/office/drawing/2010/main" val="0"/>
                  </a:ext>
                </a:extLst>
              </a:blip>
              <a:srcRect l="74939" t="36727" r="2956" b="36865"/>
              <a:stretch/>
            </p:blipFill>
            <p:spPr>
              <a:xfrm>
                <a:off x="8463314" y="3621997"/>
                <a:ext cx="548640" cy="578785"/>
              </a:xfrm>
              <a:prstGeom prst="rect">
                <a:avLst/>
              </a:prstGeom>
            </p:spPr>
          </p:pic>
          <p:pic>
            <p:nvPicPr>
              <p:cNvPr id="44" name="Picture 43" descr="Background pattern&#10;&#10;Description automatically generated">
                <a:extLst>
                  <a:ext uri="{FF2B5EF4-FFF2-40B4-BE49-F238E27FC236}">
                    <a16:creationId xmlns:a16="http://schemas.microsoft.com/office/drawing/2014/main" id="{8F43EEBB-77EC-4AC7-A0AC-3BE510ED929C}"/>
                  </a:ext>
                </a:extLst>
              </p:cNvPr>
              <p:cNvPicPr>
                <a:picLocks noChangeAspect="1"/>
              </p:cNvPicPr>
              <p:nvPr/>
            </p:nvPicPr>
            <p:blipFill rotWithShape="1">
              <a:blip r:embed="rId3">
                <a:extLst>
                  <a:ext uri="{28A0092B-C50C-407E-A947-70E740481C1C}">
                    <a14:useLocalDpi xmlns:a14="http://schemas.microsoft.com/office/drawing/2010/main" val="0"/>
                  </a:ext>
                </a:extLst>
              </a:blip>
              <a:srcRect l="74939" t="36727" r="2956" b="36865"/>
              <a:stretch/>
            </p:blipFill>
            <p:spPr>
              <a:xfrm>
                <a:off x="9198275" y="3321219"/>
                <a:ext cx="548640" cy="578785"/>
              </a:xfrm>
              <a:prstGeom prst="rect">
                <a:avLst/>
              </a:prstGeom>
            </p:spPr>
          </p:pic>
          <p:pic>
            <p:nvPicPr>
              <p:cNvPr id="45" name="Picture 44" descr="Background pattern&#10;&#10;Description automatically generated">
                <a:extLst>
                  <a:ext uri="{FF2B5EF4-FFF2-40B4-BE49-F238E27FC236}">
                    <a16:creationId xmlns:a16="http://schemas.microsoft.com/office/drawing/2014/main" id="{39455F6E-ED0B-4491-8D51-3B3B928A572C}"/>
                  </a:ext>
                </a:extLst>
              </p:cNvPr>
              <p:cNvPicPr>
                <a:picLocks noChangeAspect="1"/>
              </p:cNvPicPr>
              <p:nvPr/>
            </p:nvPicPr>
            <p:blipFill rotWithShape="1">
              <a:blip r:embed="rId3">
                <a:extLst>
                  <a:ext uri="{28A0092B-C50C-407E-A947-70E740481C1C}">
                    <a14:useLocalDpi xmlns:a14="http://schemas.microsoft.com/office/drawing/2010/main" val="0"/>
                  </a:ext>
                </a:extLst>
              </a:blip>
              <a:srcRect l="74939" t="36727" r="2956" b="36865"/>
              <a:stretch/>
            </p:blipFill>
            <p:spPr>
              <a:xfrm>
                <a:off x="8544291" y="4484099"/>
                <a:ext cx="548640" cy="578785"/>
              </a:xfrm>
              <a:prstGeom prst="rect">
                <a:avLst/>
              </a:prstGeom>
            </p:spPr>
          </p:pic>
          <p:pic>
            <p:nvPicPr>
              <p:cNvPr id="46" name="Picture 45" descr="Background pattern&#10;&#10;Description automatically generated">
                <a:extLst>
                  <a:ext uri="{FF2B5EF4-FFF2-40B4-BE49-F238E27FC236}">
                    <a16:creationId xmlns:a16="http://schemas.microsoft.com/office/drawing/2014/main" id="{1264DBF0-AE92-4805-A7E3-CFD65F280910}"/>
                  </a:ext>
                </a:extLst>
              </p:cNvPr>
              <p:cNvPicPr>
                <a:picLocks noChangeAspect="1"/>
              </p:cNvPicPr>
              <p:nvPr/>
            </p:nvPicPr>
            <p:blipFill rotWithShape="1">
              <a:blip r:embed="rId3">
                <a:extLst>
                  <a:ext uri="{28A0092B-C50C-407E-A947-70E740481C1C}">
                    <a14:useLocalDpi xmlns:a14="http://schemas.microsoft.com/office/drawing/2010/main" val="0"/>
                  </a:ext>
                </a:extLst>
              </a:blip>
              <a:srcRect l="74939" t="36727" r="2956" b="36865"/>
              <a:stretch/>
            </p:blipFill>
            <p:spPr>
              <a:xfrm>
                <a:off x="8443994" y="2854394"/>
                <a:ext cx="548640" cy="578785"/>
              </a:xfrm>
              <a:prstGeom prst="rect">
                <a:avLst/>
              </a:prstGeom>
            </p:spPr>
          </p:pic>
          <p:pic>
            <p:nvPicPr>
              <p:cNvPr id="47" name="Picture 46" descr="Background pattern&#10;&#10;Description automatically generated">
                <a:extLst>
                  <a:ext uri="{FF2B5EF4-FFF2-40B4-BE49-F238E27FC236}">
                    <a16:creationId xmlns:a16="http://schemas.microsoft.com/office/drawing/2014/main" id="{50949F6D-C570-49B4-8127-EC80A9AF2D05}"/>
                  </a:ext>
                </a:extLst>
              </p:cNvPr>
              <p:cNvPicPr>
                <a:picLocks noChangeAspect="1"/>
              </p:cNvPicPr>
              <p:nvPr/>
            </p:nvPicPr>
            <p:blipFill rotWithShape="1">
              <a:blip r:embed="rId3">
                <a:extLst>
                  <a:ext uri="{28A0092B-C50C-407E-A947-70E740481C1C}">
                    <a14:useLocalDpi xmlns:a14="http://schemas.microsoft.com/office/drawing/2010/main" val="0"/>
                  </a:ext>
                </a:extLst>
              </a:blip>
              <a:srcRect l="74939" t="36727" r="2956" b="36865"/>
              <a:stretch/>
            </p:blipFill>
            <p:spPr>
              <a:xfrm>
                <a:off x="9234005" y="4028678"/>
                <a:ext cx="548640" cy="578785"/>
              </a:xfrm>
              <a:prstGeom prst="rect">
                <a:avLst/>
              </a:prstGeom>
            </p:spPr>
          </p:pic>
          <p:pic>
            <p:nvPicPr>
              <p:cNvPr id="48" name="Picture 47" descr="Background pattern&#10;&#10;Description automatically generated">
                <a:extLst>
                  <a:ext uri="{FF2B5EF4-FFF2-40B4-BE49-F238E27FC236}">
                    <a16:creationId xmlns:a16="http://schemas.microsoft.com/office/drawing/2014/main" id="{AA3C79B8-EBF0-4CA9-A1C5-58764502BE7B}"/>
                  </a:ext>
                </a:extLst>
              </p:cNvPr>
              <p:cNvPicPr>
                <a:picLocks noChangeAspect="1"/>
              </p:cNvPicPr>
              <p:nvPr/>
            </p:nvPicPr>
            <p:blipFill rotWithShape="1">
              <a:blip r:embed="rId3">
                <a:extLst>
                  <a:ext uri="{28A0092B-C50C-407E-A947-70E740481C1C}">
                    <a14:useLocalDpi xmlns:a14="http://schemas.microsoft.com/office/drawing/2010/main" val="0"/>
                  </a:ext>
                </a:extLst>
              </a:blip>
              <a:srcRect l="74939" t="36727" r="2956" b="36865"/>
              <a:stretch/>
            </p:blipFill>
            <p:spPr>
              <a:xfrm>
                <a:off x="9291975" y="4815172"/>
                <a:ext cx="548640" cy="578785"/>
              </a:xfrm>
              <a:prstGeom prst="rect">
                <a:avLst/>
              </a:prstGeom>
            </p:spPr>
          </p:pic>
          <p:pic>
            <p:nvPicPr>
              <p:cNvPr id="49" name="Picture 48" descr="Background pattern&#10;&#10;Description automatically generated">
                <a:extLst>
                  <a:ext uri="{FF2B5EF4-FFF2-40B4-BE49-F238E27FC236}">
                    <a16:creationId xmlns:a16="http://schemas.microsoft.com/office/drawing/2014/main" id="{A54F9E64-6D49-455E-A45E-60B87FF445EC}"/>
                  </a:ext>
                </a:extLst>
              </p:cNvPr>
              <p:cNvPicPr>
                <a:picLocks noChangeAspect="1"/>
              </p:cNvPicPr>
              <p:nvPr/>
            </p:nvPicPr>
            <p:blipFill rotWithShape="1">
              <a:blip r:embed="rId3">
                <a:extLst>
                  <a:ext uri="{28A0092B-C50C-407E-A947-70E740481C1C}">
                    <a14:useLocalDpi xmlns:a14="http://schemas.microsoft.com/office/drawing/2010/main" val="0"/>
                  </a:ext>
                </a:extLst>
              </a:blip>
              <a:srcRect l="34879" t="1243" r="36720" b="70424"/>
              <a:stretch/>
            </p:blipFill>
            <p:spPr>
              <a:xfrm>
                <a:off x="6948247" y="4203823"/>
                <a:ext cx="904753" cy="797059"/>
              </a:xfrm>
              <a:prstGeom prst="rect">
                <a:avLst/>
              </a:prstGeom>
            </p:spPr>
          </p:pic>
        </p:grpSp>
        <p:sp>
          <p:nvSpPr>
            <p:cNvPr id="35" name="TextBox 34">
              <a:extLst>
                <a:ext uri="{FF2B5EF4-FFF2-40B4-BE49-F238E27FC236}">
                  <a16:creationId xmlns:a16="http://schemas.microsoft.com/office/drawing/2014/main" id="{E47FC1FE-513A-4816-9DA0-6B0D3E6D24F0}"/>
                </a:ext>
              </a:extLst>
            </p:cNvPr>
            <p:cNvSpPr txBox="1"/>
            <p:nvPr/>
          </p:nvSpPr>
          <p:spPr>
            <a:xfrm>
              <a:off x="3504628" y="2490498"/>
              <a:ext cx="884722" cy="584775"/>
            </a:xfrm>
            <a:prstGeom prst="rect">
              <a:avLst/>
            </a:prstGeom>
            <a:noFill/>
          </p:spPr>
          <p:txBody>
            <a:bodyPr wrap="square" rtlCol="0">
              <a:spAutoFit/>
            </a:bodyPr>
            <a:lstStyle/>
            <a:p>
              <a:pPr algn="ctr"/>
              <a:r>
                <a:rPr lang="en-US" sz="3200" b="1" dirty="0">
                  <a:solidFill>
                    <a:srgbClr val="C00000"/>
                  </a:solidFill>
                </a:rPr>
                <a:t>A</a:t>
              </a:r>
              <a:endParaRPr lang="en-BE" b="1" dirty="0">
                <a:solidFill>
                  <a:srgbClr val="C00000"/>
                </a:solidFill>
              </a:endParaRPr>
            </a:p>
          </p:txBody>
        </p:sp>
        <p:sp>
          <p:nvSpPr>
            <p:cNvPr id="36" name="TextBox 35">
              <a:extLst>
                <a:ext uri="{FF2B5EF4-FFF2-40B4-BE49-F238E27FC236}">
                  <a16:creationId xmlns:a16="http://schemas.microsoft.com/office/drawing/2014/main" id="{5C8448AA-361A-4219-96AB-7C2B19AF7BC4}"/>
                </a:ext>
              </a:extLst>
            </p:cNvPr>
            <p:cNvSpPr txBox="1"/>
            <p:nvPr/>
          </p:nvSpPr>
          <p:spPr>
            <a:xfrm>
              <a:off x="7906986" y="2471252"/>
              <a:ext cx="884722" cy="584775"/>
            </a:xfrm>
            <a:prstGeom prst="rect">
              <a:avLst/>
            </a:prstGeom>
            <a:noFill/>
          </p:spPr>
          <p:txBody>
            <a:bodyPr wrap="square" rtlCol="0">
              <a:spAutoFit/>
            </a:bodyPr>
            <a:lstStyle/>
            <a:p>
              <a:pPr algn="ctr"/>
              <a:r>
                <a:rPr lang="en-US" sz="3200" b="1" dirty="0">
                  <a:solidFill>
                    <a:srgbClr val="C00000"/>
                  </a:solidFill>
                </a:rPr>
                <a:t>B</a:t>
              </a:r>
              <a:endParaRPr lang="en-BE" b="1" dirty="0">
                <a:solidFill>
                  <a:srgbClr val="C00000"/>
                </a:solidFill>
              </a:endParaRPr>
            </a:p>
          </p:txBody>
        </p:sp>
      </p:grpSp>
    </p:spTree>
    <p:extLst>
      <p:ext uri="{BB962C8B-B14F-4D97-AF65-F5344CB8AC3E}">
        <p14:creationId xmlns:p14="http://schemas.microsoft.com/office/powerpoint/2010/main" val="307359860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8F8ED2-04B7-4A12-B45C-B9511B2FFDAA}"/>
              </a:ext>
            </a:extLst>
          </p:cNvPr>
          <p:cNvSpPr>
            <a:spLocks noGrp="1"/>
          </p:cNvSpPr>
          <p:nvPr>
            <p:ph type="title"/>
          </p:nvPr>
        </p:nvSpPr>
        <p:spPr/>
        <p:txBody>
          <a:bodyPr/>
          <a:lstStyle/>
          <a:p>
            <a:r>
              <a:rPr lang="en-US" dirty="0"/>
              <a:t>fruits</a:t>
            </a:r>
            <a:endParaRPr lang="en-B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00B4A89-201B-4782-9648-6F6F5502F3ED}"/>
                  </a:ext>
                </a:extLst>
              </p:cNvPr>
              <p:cNvSpPr>
                <a:spLocks noGrp="1"/>
              </p:cNvSpPr>
              <p:nvPr>
                <p:ph idx="1"/>
              </p:nvPr>
            </p:nvSpPr>
            <p:spPr>
              <a:xfrm>
                <a:off x="587141" y="1443789"/>
                <a:ext cx="11261557" cy="4912561"/>
              </a:xfrm>
            </p:spPr>
            <p:txBody>
              <a:bodyPr>
                <a:normAutofit lnSpcReduction="10000"/>
              </a:bodyPr>
              <a:lstStyle/>
              <a:p>
                <a:pPr algn="just"/>
                <a:endParaRPr lang="en-US" dirty="0"/>
              </a:p>
              <a:p>
                <a:pPr algn="just"/>
                <a:endParaRPr lang="en-US" dirty="0"/>
              </a:p>
              <a:p>
                <a:pPr algn="just"/>
                <a:endParaRPr lang="en-US" dirty="0"/>
              </a:p>
              <a:p>
                <a:pPr algn="just"/>
                <a:endParaRPr lang="en-US" dirty="0"/>
              </a:p>
              <a:p>
                <a:pPr algn="just"/>
                <a:endParaRPr lang="en-US" dirty="0"/>
              </a:p>
              <a:p>
                <a:pPr algn="just"/>
                <a:endParaRPr lang="en-US" dirty="0"/>
              </a:p>
              <a:p>
                <a:pPr algn="just"/>
                <a:endParaRPr lang="en-US" sz="300" dirty="0"/>
              </a:p>
              <a:p>
                <a:pPr algn="just"/>
                <a:r>
                  <a:rPr lang="en-US" dirty="0"/>
                  <a:t>What is the probability to pick </a:t>
                </a:r>
                <a:r>
                  <a:rPr lang="en-US" u="sng" dirty="0"/>
                  <a:t>an orange</a:t>
                </a:r>
                <a:r>
                  <a:rPr lang="en-US" dirty="0"/>
                  <a:t>?</a:t>
                </a:r>
              </a:p>
              <a:p>
                <a:pPr algn="just"/>
                <a:endParaRPr lang="en-US" sz="500" dirty="0"/>
              </a:p>
              <a:p>
                <a:pPr marL="0" indent="0" algn="ctr">
                  <a:buNone/>
                </a:pPr>
                <a14:m>
                  <m:oMathPara xmlns:m="http://schemas.openxmlformats.org/officeDocument/2006/math">
                    <m:oMathParaPr>
                      <m:jc m:val="center"/>
                    </m:oMathParaPr>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𝑜𝑟𝑎𝑛𝑔𝑒</m:t>
                          </m:r>
                        </m:e>
                      </m:d>
                      <m:r>
                        <a:rPr lang="en-US" b="0" i="1" smtClean="0">
                          <a:latin typeface="Cambria Math" panose="02040503050406030204" pitchFamily="18" charset="0"/>
                        </a:rPr>
                        <m:t>=</m:t>
                      </m:r>
                      <m:r>
                        <a:rPr lang="en-US" b="0" i="1" smtClean="0">
                          <a:solidFill>
                            <a:schemeClr val="bg1"/>
                          </a:solidFill>
                          <a:latin typeface="Cambria Math" panose="02040503050406030204" pitchFamily="18" charset="0"/>
                        </a:rPr>
                        <m:t>𝑃</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𝑜𝑟𝑎𝑛𝑔𝑒</m:t>
                          </m:r>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𝐴</m:t>
                          </m:r>
                        </m:e>
                      </m:d>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𝑃</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𝐴</m:t>
                          </m:r>
                        </m:e>
                      </m:d>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𝑃</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𝑜𝑟𝑎𝑛𝑔𝑒</m:t>
                          </m:r>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𝐵</m:t>
                          </m:r>
                        </m:e>
                      </m:d>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𝑃</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𝐵</m:t>
                          </m:r>
                        </m:e>
                      </m:d>
                      <m:r>
                        <a:rPr lang="en-US" b="0" i="1" smtClean="0">
                          <a:solidFill>
                            <a:schemeClr val="bg1"/>
                          </a:solidFill>
                          <a:latin typeface="Cambria Math" panose="02040503050406030204" pitchFamily="18" charset="0"/>
                        </a:rPr>
                        <m:t>=</m:t>
                      </m:r>
                    </m:oMath>
                  </m:oMathPara>
                </a14:m>
                <a:br>
                  <a:rPr lang="en-US" b="0" dirty="0"/>
                </a:br>
                <a:endParaRPr lang="en-US" b="0" i="1" dirty="0">
                  <a:latin typeface="Cambria Math" panose="02040503050406030204" pitchFamily="18" charset="0"/>
                </a:endParaRPr>
              </a:p>
              <a:p>
                <a:pPr marL="0" indent="0" algn="ctr">
                  <a:buNone/>
                </a:pPr>
                <a:endParaRPr lang="en-US" sz="300" b="0" i="1" dirty="0">
                  <a:latin typeface="Cambria Math" panose="02040503050406030204" pitchFamily="18" charset="0"/>
                </a:endParaRPr>
              </a:p>
              <a:p>
                <a:pPr marL="0" indent="0" algn="ctr">
                  <a:buNone/>
                </a:pPr>
                <a14:m>
                  <m:oMathPara xmlns:m="http://schemas.openxmlformats.org/officeDocument/2006/math">
                    <m:oMathParaPr>
                      <m:jc m:val="center"/>
                    </m:oMathParaPr>
                    <m:oMath xmlns:m="http://schemas.openxmlformats.org/officeDocument/2006/math">
                      <m:r>
                        <a:rPr lang="en-US" b="0" i="1" smtClean="0">
                          <a:solidFill>
                            <a:schemeClr val="bg1"/>
                          </a:solidFill>
                          <a:latin typeface="Cambria Math" panose="02040503050406030204" pitchFamily="18" charset="0"/>
                        </a:rPr>
                        <m:t>=</m:t>
                      </m:r>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1</m:t>
                          </m:r>
                        </m:num>
                        <m:den>
                          <m:r>
                            <a:rPr lang="en-US" b="0" i="1" smtClean="0">
                              <a:solidFill>
                                <a:schemeClr val="bg1"/>
                              </a:solidFill>
                              <a:latin typeface="Cambria Math" panose="02040503050406030204" pitchFamily="18" charset="0"/>
                            </a:rPr>
                            <m:t>2</m:t>
                          </m:r>
                        </m:den>
                      </m:f>
                      <m:r>
                        <a:rPr lang="en-US" b="0" i="1" smtClean="0">
                          <a:solidFill>
                            <a:schemeClr val="bg1"/>
                          </a:solidFill>
                          <a:latin typeface="Cambria Math" panose="02040503050406030204" pitchFamily="18" charset="0"/>
                        </a:rPr>
                        <m:t>⋅</m:t>
                      </m:r>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1</m:t>
                          </m:r>
                        </m:num>
                        <m:den>
                          <m:r>
                            <a:rPr lang="en-US" b="0" i="1" smtClean="0">
                              <a:solidFill>
                                <a:schemeClr val="bg1"/>
                              </a:solidFill>
                              <a:latin typeface="Cambria Math" panose="02040503050406030204" pitchFamily="18" charset="0"/>
                            </a:rPr>
                            <m:t>2</m:t>
                          </m:r>
                        </m:den>
                      </m:f>
                      <m:r>
                        <a:rPr lang="en-US" b="0" i="1" smtClean="0">
                          <a:solidFill>
                            <a:schemeClr val="bg1"/>
                          </a:solidFill>
                          <a:latin typeface="Cambria Math" panose="02040503050406030204" pitchFamily="18" charset="0"/>
                        </a:rPr>
                        <m:t>+</m:t>
                      </m:r>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7</m:t>
                          </m:r>
                        </m:num>
                        <m:den>
                          <m:r>
                            <a:rPr lang="en-US" b="0" i="1" smtClean="0">
                              <a:solidFill>
                                <a:schemeClr val="bg1"/>
                              </a:solidFill>
                              <a:latin typeface="Cambria Math" panose="02040503050406030204" pitchFamily="18" charset="0"/>
                            </a:rPr>
                            <m:t>12</m:t>
                          </m:r>
                        </m:den>
                      </m:f>
                      <m:r>
                        <a:rPr lang="en-US" b="0" i="1" smtClean="0">
                          <a:solidFill>
                            <a:schemeClr val="bg1"/>
                          </a:solidFill>
                          <a:latin typeface="Cambria Math" panose="02040503050406030204" pitchFamily="18" charset="0"/>
                        </a:rPr>
                        <m:t>⋅</m:t>
                      </m:r>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1</m:t>
                          </m:r>
                        </m:num>
                        <m:den>
                          <m:r>
                            <a:rPr lang="en-US" b="0" i="1" smtClean="0">
                              <a:solidFill>
                                <a:schemeClr val="bg1"/>
                              </a:solidFill>
                              <a:latin typeface="Cambria Math" panose="02040503050406030204" pitchFamily="18" charset="0"/>
                            </a:rPr>
                            <m:t>2</m:t>
                          </m:r>
                        </m:den>
                      </m:f>
                      <m:r>
                        <a:rPr lang="en-US" b="0" i="1" smtClean="0">
                          <a:solidFill>
                            <a:schemeClr val="bg1"/>
                          </a:solidFill>
                          <a:latin typeface="Cambria Math" panose="02040503050406030204" pitchFamily="18" charset="0"/>
                        </a:rPr>
                        <m:t>=</m:t>
                      </m:r>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1</m:t>
                          </m:r>
                        </m:num>
                        <m:den>
                          <m:r>
                            <a:rPr lang="en-US" b="0" i="1" smtClean="0">
                              <a:solidFill>
                                <a:schemeClr val="bg1"/>
                              </a:solidFill>
                              <a:latin typeface="Cambria Math" panose="02040503050406030204" pitchFamily="18" charset="0"/>
                            </a:rPr>
                            <m:t>4</m:t>
                          </m:r>
                        </m:den>
                      </m:f>
                      <m:r>
                        <a:rPr lang="en-US" b="0" i="1" smtClean="0">
                          <a:solidFill>
                            <a:schemeClr val="bg1"/>
                          </a:solidFill>
                          <a:latin typeface="Cambria Math" panose="02040503050406030204" pitchFamily="18" charset="0"/>
                        </a:rPr>
                        <m:t>+</m:t>
                      </m:r>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7</m:t>
                          </m:r>
                        </m:num>
                        <m:den>
                          <m:r>
                            <a:rPr lang="en-US" b="0" i="1" smtClean="0">
                              <a:solidFill>
                                <a:schemeClr val="bg1"/>
                              </a:solidFill>
                              <a:latin typeface="Cambria Math" panose="02040503050406030204" pitchFamily="18" charset="0"/>
                            </a:rPr>
                            <m:t>24</m:t>
                          </m:r>
                        </m:den>
                      </m:f>
                      <m:r>
                        <a:rPr lang="en-US" b="0" i="1" smtClean="0">
                          <a:solidFill>
                            <a:schemeClr val="bg1"/>
                          </a:solidFill>
                          <a:latin typeface="Cambria Math" panose="02040503050406030204" pitchFamily="18" charset="0"/>
                        </a:rPr>
                        <m:t>=</m:t>
                      </m:r>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13</m:t>
                          </m:r>
                        </m:num>
                        <m:den>
                          <m:r>
                            <a:rPr lang="en-US" b="0" i="1" smtClean="0">
                              <a:solidFill>
                                <a:schemeClr val="bg1"/>
                              </a:solidFill>
                              <a:latin typeface="Cambria Math" panose="02040503050406030204" pitchFamily="18" charset="0"/>
                            </a:rPr>
                            <m:t>24</m:t>
                          </m:r>
                        </m:den>
                      </m:f>
                    </m:oMath>
                  </m:oMathPara>
                </a14:m>
                <a:endParaRPr lang="en-BE" dirty="0">
                  <a:solidFill>
                    <a:schemeClr val="bg1"/>
                  </a:solidFill>
                </a:endParaRPr>
              </a:p>
            </p:txBody>
          </p:sp>
        </mc:Choice>
        <mc:Fallback xmlns="">
          <p:sp>
            <p:nvSpPr>
              <p:cNvPr id="3" name="Content Placeholder 2">
                <a:extLst>
                  <a:ext uri="{FF2B5EF4-FFF2-40B4-BE49-F238E27FC236}">
                    <a16:creationId xmlns:a16="http://schemas.microsoft.com/office/drawing/2014/main" id="{B00B4A89-201B-4782-9648-6F6F5502F3ED}"/>
                  </a:ext>
                </a:extLst>
              </p:cNvPr>
              <p:cNvSpPr>
                <a:spLocks noGrp="1" noRot="1" noChangeAspect="1" noMove="1" noResize="1" noEditPoints="1" noAdjustHandles="1" noChangeArrowheads="1" noChangeShapeType="1" noTextEdit="1"/>
              </p:cNvSpPr>
              <p:nvPr>
                <p:ph idx="1"/>
              </p:nvPr>
            </p:nvSpPr>
            <p:spPr>
              <a:xfrm>
                <a:off x="587141" y="1443789"/>
                <a:ext cx="11261557" cy="4912561"/>
              </a:xfrm>
              <a:blipFill>
                <a:blip r:embed="rId2"/>
                <a:stretch>
                  <a:fillRect l="-974"/>
                </a:stretch>
              </a:blipFill>
            </p:spPr>
            <p:txBody>
              <a:bodyPr/>
              <a:lstStyle/>
              <a:p>
                <a:r>
                  <a:rPr lang="en-BE">
                    <a:noFill/>
                  </a:rPr>
                  <a:t> </a:t>
                </a:r>
              </a:p>
            </p:txBody>
          </p:sp>
        </mc:Fallback>
      </mc:AlternateContent>
      <p:sp>
        <p:nvSpPr>
          <p:cNvPr id="4" name="Footer Placeholder 3">
            <a:extLst>
              <a:ext uri="{FF2B5EF4-FFF2-40B4-BE49-F238E27FC236}">
                <a16:creationId xmlns:a16="http://schemas.microsoft.com/office/drawing/2014/main" id="{2B955210-6E1C-4F53-9E00-90F5D3180AE9}"/>
              </a:ext>
            </a:extLst>
          </p:cNvPr>
          <p:cNvSpPr>
            <a:spLocks noGrp="1"/>
          </p:cNvSpPr>
          <p:nvPr>
            <p:ph type="ftr" sz="quarter" idx="11"/>
          </p:nvPr>
        </p:nvSpPr>
        <p:spPr/>
        <p:txBody>
          <a:bodyPr/>
          <a:lstStyle/>
          <a:p>
            <a:r>
              <a:rPr lang="en-US"/>
              <a:t>Elementary Combinatorics and Probability - March 2021</a:t>
            </a:r>
            <a:endParaRPr lang="en-BE"/>
          </a:p>
        </p:txBody>
      </p:sp>
      <p:sp>
        <p:nvSpPr>
          <p:cNvPr id="5" name="Slide Number Placeholder 4">
            <a:extLst>
              <a:ext uri="{FF2B5EF4-FFF2-40B4-BE49-F238E27FC236}">
                <a16:creationId xmlns:a16="http://schemas.microsoft.com/office/drawing/2014/main" id="{DD3B8377-99E3-4482-A8C2-9599A698DF1E}"/>
              </a:ext>
            </a:extLst>
          </p:cNvPr>
          <p:cNvSpPr>
            <a:spLocks noGrp="1"/>
          </p:cNvSpPr>
          <p:nvPr>
            <p:ph type="sldNum" sz="quarter" idx="12"/>
          </p:nvPr>
        </p:nvSpPr>
        <p:spPr/>
        <p:txBody>
          <a:bodyPr/>
          <a:lstStyle/>
          <a:p>
            <a:fld id="{08CF7B41-8972-4B54-B2ED-1FFF63F18177}" type="slidenum">
              <a:rPr lang="en-BE" smtClean="0"/>
              <a:t>44</a:t>
            </a:fld>
            <a:endParaRPr lang="en-BE"/>
          </a:p>
        </p:txBody>
      </p:sp>
      <p:grpSp>
        <p:nvGrpSpPr>
          <p:cNvPr id="32" name="Group 31">
            <a:extLst>
              <a:ext uri="{FF2B5EF4-FFF2-40B4-BE49-F238E27FC236}">
                <a16:creationId xmlns:a16="http://schemas.microsoft.com/office/drawing/2014/main" id="{81ACB355-2AA3-455C-B91A-403012F8F552}"/>
              </a:ext>
            </a:extLst>
          </p:cNvPr>
          <p:cNvGrpSpPr/>
          <p:nvPr/>
        </p:nvGrpSpPr>
        <p:grpSpPr>
          <a:xfrm>
            <a:off x="2493745" y="1341589"/>
            <a:ext cx="7488455" cy="3089709"/>
            <a:chOff x="2407118" y="2367814"/>
            <a:chExt cx="7488455" cy="3089709"/>
          </a:xfrm>
        </p:grpSpPr>
        <p:grpSp>
          <p:nvGrpSpPr>
            <p:cNvPr id="33" name="Group 32">
              <a:extLst>
                <a:ext uri="{FF2B5EF4-FFF2-40B4-BE49-F238E27FC236}">
                  <a16:creationId xmlns:a16="http://schemas.microsoft.com/office/drawing/2014/main" id="{BCCD956F-1DC8-4419-8D56-D145099616E7}"/>
                </a:ext>
              </a:extLst>
            </p:cNvPr>
            <p:cNvGrpSpPr/>
            <p:nvPr/>
          </p:nvGrpSpPr>
          <p:grpSpPr>
            <a:xfrm>
              <a:off x="2407118" y="2367814"/>
              <a:ext cx="3089709" cy="3089709"/>
              <a:chOff x="2407118" y="2367814"/>
              <a:chExt cx="3089709" cy="3089709"/>
            </a:xfrm>
          </p:grpSpPr>
          <p:sp>
            <p:nvSpPr>
              <p:cNvPr id="50" name="Rectangle 49">
                <a:extLst>
                  <a:ext uri="{FF2B5EF4-FFF2-40B4-BE49-F238E27FC236}">
                    <a16:creationId xmlns:a16="http://schemas.microsoft.com/office/drawing/2014/main" id="{0586C2E7-FED9-4D63-843C-94B3EB5F9EC7}"/>
                  </a:ext>
                </a:extLst>
              </p:cNvPr>
              <p:cNvSpPr/>
              <p:nvPr/>
            </p:nvSpPr>
            <p:spPr>
              <a:xfrm>
                <a:off x="2407118" y="2367814"/>
                <a:ext cx="3089709" cy="3089709"/>
              </a:xfrm>
              <a:prstGeom prst="rect">
                <a:avLst/>
              </a:prstGeom>
              <a:ln w="28575"/>
            </p:spPr>
            <p:style>
              <a:lnRef idx="2">
                <a:schemeClr val="accent2"/>
              </a:lnRef>
              <a:fillRef idx="1">
                <a:schemeClr val="lt1"/>
              </a:fillRef>
              <a:effectRef idx="0">
                <a:schemeClr val="accent2"/>
              </a:effectRef>
              <a:fontRef idx="minor">
                <a:schemeClr val="dk1"/>
              </a:fontRef>
            </p:style>
            <p:txBody>
              <a:bodyPr rtlCol="0" anchor="ctr"/>
              <a:lstStyle/>
              <a:p>
                <a:pPr algn="ctr"/>
                <a:endParaRPr lang="en-BE"/>
              </a:p>
            </p:txBody>
          </p:sp>
          <p:pic>
            <p:nvPicPr>
              <p:cNvPr id="51" name="Picture 50" descr="Background pattern&#10;&#10;Description automatically generated">
                <a:extLst>
                  <a:ext uri="{FF2B5EF4-FFF2-40B4-BE49-F238E27FC236}">
                    <a16:creationId xmlns:a16="http://schemas.microsoft.com/office/drawing/2014/main" id="{7A75748E-9EE1-42E7-9898-82FA4BFFDA10}"/>
                  </a:ext>
                </a:extLst>
              </p:cNvPr>
              <p:cNvPicPr>
                <a:picLocks noChangeAspect="1"/>
              </p:cNvPicPr>
              <p:nvPr/>
            </p:nvPicPr>
            <p:blipFill rotWithShape="1">
              <a:blip r:embed="rId3">
                <a:extLst>
                  <a:ext uri="{28A0092B-C50C-407E-A947-70E740481C1C}">
                    <a14:useLocalDpi xmlns:a14="http://schemas.microsoft.com/office/drawing/2010/main" val="0"/>
                  </a:ext>
                </a:extLst>
              </a:blip>
              <a:srcRect l="3522" t="1792" r="75830" b="70975"/>
              <a:stretch/>
            </p:blipFill>
            <p:spPr>
              <a:xfrm>
                <a:off x="2738461" y="2464067"/>
                <a:ext cx="586752" cy="683393"/>
              </a:xfrm>
              <a:prstGeom prst="rect">
                <a:avLst/>
              </a:prstGeom>
            </p:spPr>
          </p:pic>
          <p:pic>
            <p:nvPicPr>
              <p:cNvPr id="52" name="Picture 51" descr="Background pattern&#10;&#10;Description automatically generated">
                <a:extLst>
                  <a:ext uri="{FF2B5EF4-FFF2-40B4-BE49-F238E27FC236}">
                    <a16:creationId xmlns:a16="http://schemas.microsoft.com/office/drawing/2014/main" id="{8177E3B4-63B3-48CD-8E6B-A3710574536C}"/>
                  </a:ext>
                </a:extLst>
              </p:cNvPr>
              <p:cNvPicPr>
                <a:picLocks noChangeAspect="1"/>
              </p:cNvPicPr>
              <p:nvPr/>
            </p:nvPicPr>
            <p:blipFill rotWithShape="1">
              <a:blip r:embed="rId3">
                <a:extLst>
                  <a:ext uri="{28A0092B-C50C-407E-A947-70E740481C1C}">
                    <a14:useLocalDpi xmlns:a14="http://schemas.microsoft.com/office/drawing/2010/main" val="0"/>
                  </a:ext>
                </a:extLst>
              </a:blip>
              <a:srcRect l="74939" t="36727" r="2956" b="36865"/>
              <a:stretch/>
            </p:blipFill>
            <p:spPr>
              <a:xfrm>
                <a:off x="4726199" y="2516370"/>
                <a:ext cx="548640" cy="578785"/>
              </a:xfrm>
              <a:prstGeom prst="rect">
                <a:avLst/>
              </a:prstGeom>
            </p:spPr>
          </p:pic>
          <p:pic>
            <p:nvPicPr>
              <p:cNvPr id="53" name="Picture 52" descr="Background pattern&#10;&#10;Description automatically generated">
                <a:extLst>
                  <a:ext uri="{FF2B5EF4-FFF2-40B4-BE49-F238E27FC236}">
                    <a16:creationId xmlns:a16="http://schemas.microsoft.com/office/drawing/2014/main" id="{2B541849-5C83-40E2-89B1-764031821C64}"/>
                  </a:ext>
                </a:extLst>
              </p:cNvPr>
              <p:cNvPicPr>
                <a:picLocks noChangeAspect="1"/>
              </p:cNvPicPr>
              <p:nvPr/>
            </p:nvPicPr>
            <p:blipFill rotWithShape="1">
              <a:blip r:embed="rId3">
                <a:extLst>
                  <a:ext uri="{28A0092B-C50C-407E-A947-70E740481C1C}">
                    <a14:useLocalDpi xmlns:a14="http://schemas.microsoft.com/office/drawing/2010/main" val="0"/>
                  </a:ext>
                </a:extLst>
              </a:blip>
              <a:srcRect l="3522" t="1792" r="75830" b="70975"/>
              <a:stretch/>
            </p:blipFill>
            <p:spPr>
              <a:xfrm>
                <a:off x="2445085" y="3475990"/>
                <a:ext cx="586752" cy="683393"/>
              </a:xfrm>
              <a:prstGeom prst="rect">
                <a:avLst/>
              </a:prstGeom>
            </p:spPr>
          </p:pic>
          <p:pic>
            <p:nvPicPr>
              <p:cNvPr id="54" name="Picture 53" descr="Background pattern&#10;&#10;Description automatically generated">
                <a:extLst>
                  <a:ext uri="{FF2B5EF4-FFF2-40B4-BE49-F238E27FC236}">
                    <a16:creationId xmlns:a16="http://schemas.microsoft.com/office/drawing/2014/main" id="{FF6BFC77-A0B5-45FF-8846-81C6E9860A4D}"/>
                  </a:ext>
                </a:extLst>
              </p:cNvPr>
              <p:cNvPicPr>
                <a:picLocks noChangeAspect="1"/>
              </p:cNvPicPr>
              <p:nvPr/>
            </p:nvPicPr>
            <p:blipFill rotWithShape="1">
              <a:blip r:embed="rId3">
                <a:extLst>
                  <a:ext uri="{28A0092B-C50C-407E-A947-70E740481C1C}">
                    <a14:useLocalDpi xmlns:a14="http://schemas.microsoft.com/office/drawing/2010/main" val="0"/>
                  </a:ext>
                </a:extLst>
              </a:blip>
              <a:srcRect l="3522" t="1792" r="75830" b="70975"/>
              <a:stretch/>
            </p:blipFill>
            <p:spPr>
              <a:xfrm>
                <a:off x="3177528" y="3265369"/>
                <a:ext cx="586752" cy="683393"/>
              </a:xfrm>
              <a:prstGeom prst="rect">
                <a:avLst/>
              </a:prstGeom>
            </p:spPr>
          </p:pic>
          <p:pic>
            <p:nvPicPr>
              <p:cNvPr id="55" name="Picture 54" descr="Background pattern&#10;&#10;Description automatically generated">
                <a:extLst>
                  <a:ext uri="{FF2B5EF4-FFF2-40B4-BE49-F238E27FC236}">
                    <a16:creationId xmlns:a16="http://schemas.microsoft.com/office/drawing/2014/main" id="{8CA81FBB-7A97-4756-BFA2-E2EBDEB48B00}"/>
                  </a:ext>
                </a:extLst>
              </p:cNvPr>
              <p:cNvPicPr>
                <a:picLocks noChangeAspect="1"/>
              </p:cNvPicPr>
              <p:nvPr/>
            </p:nvPicPr>
            <p:blipFill rotWithShape="1">
              <a:blip r:embed="rId3">
                <a:extLst>
                  <a:ext uri="{28A0092B-C50C-407E-A947-70E740481C1C}">
                    <a14:useLocalDpi xmlns:a14="http://schemas.microsoft.com/office/drawing/2010/main" val="0"/>
                  </a:ext>
                </a:extLst>
              </a:blip>
              <a:srcRect l="3522" t="1792" r="75830" b="70975"/>
              <a:stretch/>
            </p:blipFill>
            <p:spPr>
              <a:xfrm>
                <a:off x="2884152" y="4277292"/>
                <a:ext cx="586752" cy="683393"/>
              </a:xfrm>
              <a:prstGeom prst="rect">
                <a:avLst/>
              </a:prstGeom>
            </p:spPr>
          </p:pic>
          <p:pic>
            <p:nvPicPr>
              <p:cNvPr id="56" name="Picture 55" descr="Background pattern&#10;&#10;Description automatically generated">
                <a:extLst>
                  <a:ext uri="{FF2B5EF4-FFF2-40B4-BE49-F238E27FC236}">
                    <a16:creationId xmlns:a16="http://schemas.microsoft.com/office/drawing/2014/main" id="{EF6BD32E-627F-4BAE-8BDA-FA4BDC96ACF3}"/>
                  </a:ext>
                </a:extLst>
              </p:cNvPr>
              <p:cNvPicPr>
                <a:picLocks noChangeAspect="1"/>
              </p:cNvPicPr>
              <p:nvPr/>
            </p:nvPicPr>
            <p:blipFill rotWithShape="1">
              <a:blip r:embed="rId3">
                <a:extLst>
                  <a:ext uri="{28A0092B-C50C-407E-A947-70E740481C1C}">
                    <a14:useLocalDpi xmlns:a14="http://schemas.microsoft.com/office/drawing/2010/main" val="0"/>
                  </a:ext>
                </a:extLst>
              </a:blip>
              <a:srcRect l="3522" t="1792" r="75830" b="70975"/>
              <a:stretch/>
            </p:blipFill>
            <p:spPr>
              <a:xfrm>
                <a:off x="3538670" y="4721188"/>
                <a:ext cx="586752" cy="683393"/>
              </a:xfrm>
              <a:prstGeom prst="rect">
                <a:avLst/>
              </a:prstGeom>
            </p:spPr>
          </p:pic>
          <p:pic>
            <p:nvPicPr>
              <p:cNvPr id="57" name="Picture 56" descr="Background pattern&#10;&#10;Description automatically generated">
                <a:extLst>
                  <a:ext uri="{FF2B5EF4-FFF2-40B4-BE49-F238E27FC236}">
                    <a16:creationId xmlns:a16="http://schemas.microsoft.com/office/drawing/2014/main" id="{77372722-D66B-427D-80ED-5C8F470B0A9F}"/>
                  </a:ext>
                </a:extLst>
              </p:cNvPr>
              <p:cNvPicPr>
                <a:picLocks noChangeAspect="1"/>
              </p:cNvPicPr>
              <p:nvPr/>
            </p:nvPicPr>
            <p:blipFill rotWithShape="1">
              <a:blip r:embed="rId3">
                <a:extLst>
                  <a:ext uri="{28A0092B-C50C-407E-A947-70E740481C1C}">
                    <a14:useLocalDpi xmlns:a14="http://schemas.microsoft.com/office/drawing/2010/main" val="0"/>
                  </a:ext>
                </a:extLst>
              </a:blip>
              <a:srcRect l="74939" t="36727" r="2956" b="36865"/>
              <a:stretch/>
            </p:blipFill>
            <p:spPr>
              <a:xfrm>
                <a:off x="4100362" y="3317672"/>
                <a:ext cx="548640" cy="578785"/>
              </a:xfrm>
              <a:prstGeom prst="rect">
                <a:avLst/>
              </a:prstGeom>
            </p:spPr>
          </p:pic>
          <p:pic>
            <p:nvPicPr>
              <p:cNvPr id="58" name="Picture 57" descr="Background pattern&#10;&#10;Description automatically generated">
                <a:extLst>
                  <a:ext uri="{FF2B5EF4-FFF2-40B4-BE49-F238E27FC236}">
                    <a16:creationId xmlns:a16="http://schemas.microsoft.com/office/drawing/2014/main" id="{684A32A9-A5DB-458D-98FC-683E312290DA}"/>
                  </a:ext>
                </a:extLst>
              </p:cNvPr>
              <p:cNvPicPr>
                <a:picLocks noChangeAspect="1"/>
              </p:cNvPicPr>
              <p:nvPr/>
            </p:nvPicPr>
            <p:blipFill rotWithShape="1">
              <a:blip r:embed="rId3">
                <a:extLst>
                  <a:ext uri="{28A0092B-C50C-407E-A947-70E740481C1C}">
                    <a14:useLocalDpi xmlns:a14="http://schemas.microsoft.com/office/drawing/2010/main" val="0"/>
                  </a:ext>
                </a:extLst>
              </a:blip>
              <a:srcRect l="74939" t="36727" r="2956" b="36865"/>
              <a:stretch/>
            </p:blipFill>
            <p:spPr>
              <a:xfrm>
                <a:off x="4837193" y="3341101"/>
                <a:ext cx="548640" cy="578785"/>
              </a:xfrm>
              <a:prstGeom prst="rect">
                <a:avLst/>
              </a:prstGeom>
            </p:spPr>
          </p:pic>
          <p:pic>
            <p:nvPicPr>
              <p:cNvPr id="59" name="Picture 58" descr="Background pattern&#10;&#10;Description automatically generated">
                <a:extLst>
                  <a:ext uri="{FF2B5EF4-FFF2-40B4-BE49-F238E27FC236}">
                    <a16:creationId xmlns:a16="http://schemas.microsoft.com/office/drawing/2014/main" id="{F04552B2-921B-435C-818B-EF496AC5C4FD}"/>
                  </a:ext>
                </a:extLst>
              </p:cNvPr>
              <p:cNvPicPr>
                <a:picLocks noChangeAspect="1"/>
              </p:cNvPicPr>
              <p:nvPr/>
            </p:nvPicPr>
            <p:blipFill rotWithShape="1">
              <a:blip r:embed="rId3">
                <a:extLst>
                  <a:ext uri="{28A0092B-C50C-407E-A947-70E740481C1C}">
                    <a14:useLocalDpi xmlns:a14="http://schemas.microsoft.com/office/drawing/2010/main" val="0"/>
                  </a:ext>
                </a:extLst>
              </a:blip>
              <a:srcRect l="74939" t="36727" r="2956" b="36865"/>
              <a:stretch/>
            </p:blipFill>
            <p:spPr>
              <a:xfrm>
                <a:off x="4451879" y="4040203"/>
                <a:ext cx="548640" cy="578785"/>
              </a:xfrm>
              <a:prstGeom prst="rect">
                <a:avLst/>
              </a:prstGeom>
            </p:spPr>
          </p:pic>
          <p:pic>
            <p:nvPicPr>
              <p:cNvPr id="60" name="Picture 59" descr="Background pattern&#10;&#10;Description automatically generated">
                <a:extLst>
                  <a:ext uri="{FF2B5EF4-FFF2-40B4-BE49-F238E27FC236}">
                    <a16:creationId xmlns:a16="http://schemas.microsoft.com/office/drawing/2014/main" id="{F08DEC88-FBA7-4096-B2D6-96957E4047A5}"/>
                  </a:ext>
                </a:extLst>
              </p:cNvPr>
              <p:cNvPicPr>
                <a:picLocks noChangeAspect="1"/>
              </p:cNvPicPr>
              <p:nvPr/>
            </p:nvPicPr>
            <p:blipFill rotWithShape="1">
              <a:blip r:embed="rId3">
                <a:extLst>
                  <a:ext uri="{28A0092B-C50C-407E-A947-70E740481C1C}">
                    <a14:useLocalDpi xmlns:a14="http://schemas.microsoft.com/office/drawing/2010/main" val="0"/>
                  </a:ext>
                </a:extLst>
              </a:blip>
              <a:srcRect l="74939" t="36727" r="2956" b="36865"/>
              <a:stretch/>
            </p:blipFill>
            <p:spPr>
              <a:xfrm>
                <a:off x="4774109" y="4818713"/>
                <a:ext cx="548640" cy="578785"/>
              </a:xfrm>
              <a:prstGeom prst="rect">
                <a:avLst/>
              </a:prstGeom>
            </p:spPr>
          </p:pic>
        </p:grpSp>
        <p:grpSp>
          <p:nvGrpSpPr>
            <p:cNvPr id="34" name="Group 33">
              <a:extLst>
                <a:ext uri="{FF2B5EF4-FFF2-40B4-BE49-F238E27FC236}">
                  <a16:creationId xmlns:a16="http://schemas.microsoft.com/office/drawing/2014/main" id="{903A3A46-D69C-4E71-ACAD-7C082D3CCA26}"/>
                </a:ext>
              </a:extLst>
            </p:cNvPr>
            <p:cNvGrpSpPr/>
            <p:nvPr/>
          </p:nvGrpSpPr>
          <p:grpSpPr>
            <a:xfrm>
              <a:off x="6805864" y="2367814"/>
              <a:ext cx="3089709" cy="3089709"/>
              <a:chOff x="6805864" y="2367814"/>
              <a:chExt cx="3089709" cy="3089709"/>
            </a:xfrm>
          </p:grpSpPr>
          <p:sp>
            <p:nvSpPr>
              <p:cNvPr id="37" name="Rectangle 36">
                <a:extLst>
                  <a:ext uri="{FF2B5EF4-FFF2-40B4-BE49-F238E27FC236}">
                    <a16:creationId xmlns:a16="http://schemas.microsoft.com/office/drawing/2014/main" id="{35A4C7C8-6686-4C5E-A75B-71AF11D6C1D2}"/>
                  </a:ext>
                </a:extLst>
              </p:cNvPr>
              <p:cNvSpPr/>
              <p:nvPr/>
            </p:nvSpPr>
            <p:spPr>
              <a:xfrm>
                <a:off x="6805864" y="2367814"/>
                <a:ext cx="3089709" cy="3089709"/>
              </a:xfrm>
              <a:prstGeom prst="rect">
                <a:avLst/>
              </a:prstGeom>
              <a:ln w="28575"/>
            </p:spPr>
            <p:style>
              <a:lnRef idx="2">
                <a:schemeClr val="accent2"/>
              </a:lnRef>
              <a:fillRef idx="1">
                <a:schemeClr val="lt1"/>
              </a:fillRef>
              <a:effectRef idx="0">
                <a:schemeClr val="accent2"/>
              </a:effectRef>
              <a:fontRef idx="minor">
                <a:schemeClr val="dk1"/>
              </a:fontRef>
            </p:style>
            <p:txBody>
              <a:bodyPr rtlCol="0" anchor="ctr"/>
              <a:lstStyle/>
              <a:p>
                <a:pPr algn="ctr"/>
                <a:endParaRPr lang="en-BE"/>
              </a:p>
            </p:txBody>
          </p:sp>
          <p:pic>
            <p:nvPicPr>
              <p:cNvPr id="38" name="Picture 37" descr="Background pattern&#10;&#10;Description automatically generated">
                <a:extLst>
                  <a:ext uri="{FF2B5EF4-FFF2-40B4-BE49-F238E27FC236}">
                    <a16:creationId xmlns:a16="http://schemas.microsoft.com/office/drawing/2014/main" id="{B95DFE34-69EB-4928-B767-3016A4FDE7CE}"/>
                  </a:ext>
                </a:extLst>
              </p:cNvPr>
              <p:cNvPicPr>
                <a:picLocks noChangeAspect="1"/>
              </p:cNvPicPr>
              <p:nvPr/>
            </p:nvPicPr>
            <p:blipFill rotWithShape="1">
              <a:blip r:embed="rId3">
                <a:extLst>
                  <a:ext uri="{28A0092B-C50C-407E-A947-70E740481C1C}">
                    <a14:useLocalDpi xmlns:a14="http://schemas.microsoft.com/office/drawing/2010/main" val="0"/>
                  </a:ext>
                </a:extLst>
              </a:blip>
              <a:srcRect l="34879" t="1243" r="36720" b="70424"/>
              <a:stretch/>
            </p:blipFill>
            <p:spPr>
              <a:xfrm>
                <a:off x="7486630" y="4607522"/>
                <a:ext cx="904753" cy="797059"/>
              </a:xfrm>
              <a:prstGeom prst="rect">
                <a:avLst/>
              </a:prstGeom>
            </p:spPr>
          </p:pic>
          <p:pic>
            <p:nvPicPr>
              <p:cNvPr id="39" name="Picture 38" descr="Background pattern&#10;&#10;Description automatically generated">
                <a:extLst>
                  <a:ext uri="{FF2B5EF4-FFF2-40B4-BE49-F238E27FC236}">
                    <a16:creationId xmlns:a16="http://schemas.microsoft.com/office/drawing/2014/main" id="{0291E08E-0C37-470C-9E47-366275106AB7}"/>
                  </a:ext>
                </a:extLst>
              </p:cNvPr>
              <p:cNvPicPr>
                <a:picLocks noChangeAspect="1"/>
              </p:cNvPicPr>
              <p:nvPr/>
            </p:nvPicPr>
            <p:blipFill rotWithShape="1">
              <a:blip r:embed="rId3">
                <a:extLst>
                  <a:ext uri="{28A0092B-C50C-407E-A947-70E740481C1C}">
                    <a14:useLocalDpi xmlns:a14="http://schemas.microsoft.com/office/drawing/2010/main" val="0"/>
                  </a:ext>
                </a:extLst>
              </a:blip>
              <a:srcRect l="3522" t="1792" r="75830" b="70975"/>
              <a:stretch/>
            </p:blipFill>
            <p:spPr>
              <a:xfrm>
                <a:off x="7231854" y="2445948"/>
                <a:ext cx="586752" cy="683393"/>
              </a:xfrm>
              <a:prstGeom prst="rect">
                <a:avLst/>
              </a:prstGeom>
            </p:spPr>
          </p:pic>
          <p:pic>
            <p:nvPicPr>
              <p:cNvPr id="40" name="Picture 39" descr="Background pattern&#10;&#10;Description automatically generated">
                <a:extLst>
                  <a:ext uri="{FF2B5EF4-FFF2-40B4-BE49-F238E27FC236}">
                    <a16:creationId xmlns:a16="http://schemas.microsoft.com/office/drawing/2014/main" id="{B8B12FDC-A3A6-4C0D-9519-9F5A735BB336}"/>
                  </a:ext>
                </a:extLst>
              </p:cNvPr>
              <p:cNvPicPr>
                <a:picLocks noChangeAspect="1"/>
              </p:cNvPicPr>
              <p:nvPr/>
            </p:nvPicPr>
            <p:blipFill rotWithShape="1">
              <a:blip r:embed="rId3">
                <a:extLst>
                  <a:ext uri="{28A0092B-C50C-407E-A947-70E740481C1C}">
                    <a14:useLocalDpi xmlns:a14="http://schemas.microsoft.com/office/drawing/2010/main" val="0"/>
                  </a:ext>
                </a:extLst>
              </a:blip>
              <a:srcRect l="3522" t="1792" r="75830" b="70975"/>
              <a:stretch/>
            </p:blipFill>
            <p:spPr>
              <a:xfrm>
                <a:off x="6938478" y="3457871"/>
                <a:ext cx="586752" cy="683393"/>
              </a:xfrm>
              <a:prstGeom prst="rect">
                <a:avLst/>
              </a:prstGeom>
            </p:spPr>
          </p:pic>
          <p:pic>
            <p:nvPicPr>
              <p:cNvPr id="41" name="Picture 40" descr="Background pattern&#10;&#10;Description automatically generated">
                <a:extLst>
                  <a:ext uri="{FF2B5EF4-FFF2-40B4-BE49-F238E27FC236}">
                    <a16:creationId xmlns:a16="http://schemas.microsoft.com/office/drawing/2014/main" id="{F9BA1C1B-ACFC-434D-8468-AB5A6F3DBBA1}"/>
                  </a:ext>
                </a:extLst>
              </p:cNvPr>
              <p:cNvPicPr>
                <a:picLocks noChangeAspect="1"/>
              </p:cNvPicPr>
              <p:nvPr/>
            </p:nvPicPr>
            <p:blipFill rotWithShape="1">
              <a:blip r:embed="rId3">
                <a:extLst>
                  <a:ext uri="{28A0092B-C50C-407E-A947-70E740481C1C}">
                    <a14:useLocalDpi xmlns:a14="http://schemas.microsoft.com/office/drawing/2010/main" val="0"/>
                  </a:ext>
                </a:extLst>
              </a:blip>
              <a:srcRect l="3522" t="1792" r="75830" b="70975"/>
              <a:stretch/>
            </p:blipFill>
            <p:spPr>
              <a:xfrm>
                <a:off x="7670921" y="3247250"/>
                <a:ext cx="586752" cy="683393"/>
              </a:xfrm>
              <a:prstGeom prst="rect">
                <a:avLst/>
              </a:prstGeom>
            </p:spPr>
          </p:pic>
          <p:pic>
            <p:nvPicPr>
              <p:cNvPr id="42" name="Picture 41" descr="Background pattern&#10;&#10;Description automatically generated">
                <a:extLst>
                  <a:ext uri="{FF2B5EF4-FFF2-40B4-BE49-F238E27FC236}">
                    <a16:creationId xmlns:a16="http://schemas.microsoft.com/office/drawing/2014/main" id="{32E3F93C-1D9F-4982-880A-F7234F3E5F1C}"/>
                  </a:ext>
                </a:extLst>
              </p:cNvPr>
              <p:cNvPicPr>
                <a:picLocks noChangeAspect="1"/>
              </p:cNvPicPr>
              <p:nvPr/>
            </p:nvPicPr>
            <p:blipFill rotWithShape="1">
              <a:blip r:embed="rId3">
                <a:extLst>
                  <a:ext uri="{28A0092B-C50C-407E-A947-70E740481C1C}">
                    <a14:useLocalDpi xmlns:a14="http://schemas.microsoft.com/office/drawing/2010/main" val="0"/>
                  </a:ext>
                </a:extLst>
              </a:blip>
              <a:srcRect l="74939" t="36727" r="2956" b="36865"/>
              <a:stretch/>
            </p:blipFill>
            <p:spPr>
              <a:xfrm>
                <a:off x="9087281" y="2496488"/>
                <a:ext cx="548640" cy="578785"/>
              </a:xfrm>
              <a:prstGeom prst="rect">
                <a:avLst/>
              </a:prstGeom>
            </p:spPr>
          </p:pic>
          <p:pic>
            <p:nvPicPr>
              <p:cNvPr id="43" name="Picture 42" descr="Background pattern&#10;&#10;Description automatically generated">
                <a:extLst>
                  <a:ext uri="{FF2B5EF4-FFF2-40B4-BE49-F238E27FC236}">
                    <a16:creationId xmlns:a16="http://schemas.microsoft.com/office/drawing/2014/main" id="{6005C1A8-8ABF-45AB-A93B-1CF80E48D38A}"/>
                  </a:ext>
                </a:extLst>
              </p:cNvPr>
              <p:cNvPicPr>
                <a:picLocks noChangeAspect="1"/>
              </p:cNvPicPr>
              <p:nvPr/>
            </p:nvPicPr>
            <p:blipFill rotWithShape="1">
              <a:blip r:embed="rId3">
                <a:extLst>
                  <a:ext uri="{28A0092B-C50C-407E-A947-70E740481C1C}">
                    <a14:useLocalDpi xmlns:a14="http://schemas.microsoft.com/office/drawing/2010/main" val="0"/>
                  </a:ext>
                </a:extLst>
              </a:blip>
              <a:srcRect l="74939" t="36727" r="2956" b="36865"/>
              <a:stretch/>
            </p:blipFill>
            <p:spPr>
              <a:xfrm>
                <a:off x="8463314" y="3621997"/>
                <a:ext cx="548640" cy="578785"/>
              </a:xfrm>
              <a:prstGeom prst="rect">
                <a:avLst/>
              </a:prstGeom>
            </p:spPr>
          </p:pic>
          <p:pic>
            <p:nvPicPr>
              <p:cNvPr id="44" name="Picture 43" descr="Background pattern&#10;&#10;Description automatically generated">
                <a:extLst>
                  <a:ext uri="{FF2B5EF4-FFF2-40B4-BE49-F238E27FC236}">
                    <a16:creationId xmlns:a16="http://schemas.microsoft.com/office/drawing/2014/main" id="{8F43EEBB-77EC-4AC7-A0AC-3BE510ED929C}"/>
                  </a:ext>
                </a:extLst>
              </p:cNvPr>
              <p:cNvPicPr>
                <a:picLocks noChangeAspect="1"/>
              </p:cNvPicPr>
              <p:nvPr/>
            </p:nvPicPr>
            <p:blipFill rotWithShape="1">
              <a:blip r:embed="rId3">
                <a:extLst>
                  <a:ext uri="{28A0092B-C50C-407E-A947-70E740481C1C}">
                    <a14:useLocalDpi xmlns:a14="http://schemas.microsoft.com/office/drawing/2010/main" val="0"/>
                  </a:ext>
                </a:extLst>
              </a:blip>
              <a:srcRect l="74939" t="36727" r="2956" b="36865"/>
              <a:stretch/>
            </p:blipFill>
            <p:spPr>
              <a:xfrm>
                <a:off x="9198275" y="3321219"/>
                <a:ext cx="548640" cy="578785"/>
              </a:xfrm>
              <a:prstGeom prst="rect">
                <a:avLst/>
              </a:prstGeom>
            </p:spPr>
          </p:pic>
          <p:pic>
            <p:nvPicPr>
              <p:cNvPr id="45" name="Picture 44" descr="Background pattern&#10;&#10;Description automatically generated">
                <a:extLst>
                  <a:ext uri="{FF2B5EF4-FFF2-40B4-BE49-F238E27FC236}">
                    <a16:creationId xmlns:a16="http://schemas.microsoft.com/office/drawing/2014/main" id="{39455F6E-ED0B-4491-8D51-3B3B928A572C}"/>
                  </a:ext>
                </a:extLst>
              </p:cNvPr>
              <p:cNvPicPr>
                <a:picLocks noChangeAspect="1"/>
              </p:cNvPicPr>
              <p:nvPr/>
            </p:nvPicPr>
            <p:blipFill rotWithShape="1">
              <a:blip r:embed="rId3">
                <a:extLst>
                  <a:ext uri="{28A0092B-C50C-407E-A947-70E740481C1C}">
                    <a14:useLocalDpi xmlns:a14="http://schemas.microsoft.com/office/drawing/2010/main" val="0"/>
                  </a:ext>
                </a:extLst>
              </a:blip>
              <a:srcRect l="74939" t="36727" r="2956" b="36865"/>
              <a:stretch/>
            </p:blipFill>
            <p:spPr>
              <a:xfrm>
                <a:off x="8544291" y="4484099"/>
                <a:ext cx="548640" cy="578785"/>
              </a:xfrm>
              <a:prstGeom prst="rect">
                <a:avLst/>
              </a:prstGeom>
            </p:spPr>
          </p:pic>
          <p:pic>
            <p:nvPicPr>
              <p:cNvPr id="46" name="Picture 45" descr="Background pattern&#10;&#10;Description automatically generated">
                <a:extLst>
                  <a:ext uri="{FF2B5EF4-FFF2-40B4-BE49-F238E27FC236}">
                    <a16:creationId xmlns:a16="http://schemas.microsoft.com/office/drawing/2014/main" id="{1264DBF0-AE92-4805-A7E3-CFD65F280910}"/>
                  </a:ext>
                </a:extLst>
              </p:cNvPr>
              <p:cNvPicPr>
                <a:picLocks noChangeAspect="1"/>
              </p:cNvPicPr>
              <p:nvPr/>
            </p:nvPicPr>
            <p:blipFill rotWithShape="1">
              <a:blip r:embed="rId3">
                <a:extLst>
                  <a:ext uri="{28A0092B-C50C-407E-A947-70E740481C1C}">
                    <a14:useLocalDpi xmlns:a14="http://schemas.microsoft.com/office/drawing/2010/main" val="0"/>
                  </a:ext>
                </a:extLst>
              </a:blip>
              <a:srcRect l="74939" t="36727" r="2956" b="36865"/>
              <a:stretch/>
            </p:blipFill>
            <p:spPr>
              <a:xfrm>
                <a:off x="8443994" y="2854394"/>
                <a:ext cx="548640" cy="578785"/>
              </a:xfrm>
              <a:prstGeom prst="rect">
                <a:avLst/>
              </a:prstGeom>
            </p:spPr>
          </p:pic>
          <p:pic>
            <p:nvPicPr>
              <p:cNvPr id="47" name="Picture 46" descr="Background pattern&#10;&#10;Description automatically generated">
                <a:extLst>
                  <a:ext uri="{FF2B5EF4-FFF2-40B4-BE49-F238E27FC236}">
                    <a16:creationId xmlns:a16="http://schemas.microsoft.com/office/drawing/2014/main" id="{50949F6D-C570-49B4-8127-EC80A9AF2D05}"/>
                  </a:ext>
                </a:extLst>
              </p:cNvPr>
              <p:cNvPicPr>
                <a:picLocks noChangeAspect="1"/>
              </p:cNvPicPr>
              <p:nvPr/>
            </p:nvPicPr>
            <p:blipFill rotWithShape="1">
              <a:blip r:embed="rId3">
                <a:extLst>
                  <a:ext uri="{28A0092B-C50C-407E-A947-70E740481C1C}">
                    <a14:useLocalDpi xmlns:a14="http://schemas.microsoft.com/office/drawing/2010/main" val="0"/>
                  </a:ext>
                </a:extLst>
              </a:blip>
              <a:srcRect l="74939" t="36727" r="2956" b="36865"/>
              <a:stretch/>
            </p:blipFill>
            <p:spPr>
              <a:xfrm>
                <a:off x="9234005" y="4028678"/>
                <a:ext cx="548640" cy="578785"/>
              </a:xfrm>
              <a:prstGeom prst="rect">
                <a:avLst/>
              </a:prstGeom>
            </p:spPr>
          </p:pic>
          <p:pic>
            <p:nvPicPr>
              <p:cNvPr id="48" name="Picture 47" descr="Background pattern&#10;&#10;Description automatically generated">
                <a:extLst>
                  <a:ext uri="{FF2B5EF4-FFF2-40B4-BE49-F238E27FC236}">
                    <a16:creationId xmlns:a16="http://schemas.microsoft.com/office/drawing/2014/main" id="{AA3C79B8-EBF0-4CA9-A1C5-58764502BE7B}"/>
                  </a:ext>
                </a:extLst>
              </p:cNvPr>
              <p:cNvPicPr>
                <a:picLocks noChangeAspect="1"/>
              </p:cNvPicPr>
              <p:nvPr/>
            </p:nvPicPr>
            <p:blipFill rotWithShape="1">
              <a:blip r:embed="rId3">
                <a:extLst>
                  <a:ext uri="{28A0092B-C50C-407E-A947-70E740481C1C}">
                    <a14:useLocalDpi xmlns:a14="http://schemas.microsoft.com/office/drawing/2010/main" val="0"/>
                  </a:ext>
                </a:extLst>
              </a:blip>
              <a:srcRect l="74939" t="36727" r="2956" b="36865"/>
              <a:stretch/>
            </p:blipFill>
            <p:spPr>
              <a:xfrm>
                <a:off x="9291975" y="4815172"/>
                <a:ext cx="548640" cy="578785"/>
              </a:xfrm>
              <a:prstGeom prst="rect">
                <a:avLst/>
              </a:prstGeom>
            </p:spPr>
          </p:pic>
          <p:pic>
            <p:nvPicPr>
              <p:cNvPr id="49" name="Picture 48" descr="Background pattern&#10;&#10;Description automatically generated">
                <a:extLst>
                  <a:ext uri="{FF2B5EF4-FFF2-40B4-BE49-F238E27FC236}">
                    <a16:creationId xmlns:a16="http://schemas.microsoft.com/office/drawing/2014/main" id="{A54F9E64-6D49-455E-A45E-60B87FF445EC}"/>
                  </a:ext>
                </a:extLst>
              </p:cNvPr>
              <p:cNvPicPr>
                <a:picLocks noChangeAspect="1"/>
              </p:cNvPicPr>
              <p:nvPr/>
            </p:nvPicPr>
            <p:blipFill rotWithShape="1">
              <a:blip r:embed="rId3">
                <a:extLst>
                  <a:ext uri="{28A0092B-C50C-407E-A947-70E740481C1C}">
                    <a14:useLocalDpi xmlns:a14="http://schemas.microsoft.com/office/drawing/2010/main" val="0"/>
                  </a:ext>
                </a:extLst>
              </a:blip>
              <a:srcRect l="34879" t="1243" r="36720" b="70424"/>
              <a:stretch/>
            </p:blipFill>
            <p:spPr>
              <a:xfrm>
                <a:off x="6948247" y="4203823"/>
                <a:ext cx="904753" cy="797059"/>
              </a:xfrm>
              <a:prstGeom prst="rect">
                <a:avLst/>
              </a:prstGeom>
            </p:spPr>
          </p:pic>
        </p:grpSp>
        <p:sp>
          <p:nvSpPr>
            <p:cNvPr id="35" name="TextBox 34">
              <a:extLst>
                <a:ext uri="{FF2B5EF4-FFF2-40B4-BE49-F238E27FC236}">
                  <a16:creationId xmlns:a16="http://schemas.microsoft.com/office/drawing/2014/main" id="{E47FC1FE-513A-4816-9DA0-6B0D3E6D24F0}"/>
                </a:ext>
              </a:extLst>
            </p:cNvPr>
            <p:cNvSpPr txBox="1"/>
            <p:nvPr/>
          </p:nvSpPr>
          <p:spPr>
            <a:xfrm>
              <a:off x="3504628" y="2490498"/>
              <a:ext cx="884722" cy="584775"/>
            </a:xfrm>
            <a:prstGeom prst="rect">
              <a:avLst/>
            </a:prstGeom>
            <a:noFill/>
          </p:spPr>
          <p:txBody>
            <a:bodyPr wrap="square" rtlCol="0">
              <a:spAutoFit/>
            </a:bodyPr>
            <a:lstStyle/>
            <a:p>
              <a:pPr algn="ctr"/>
              <a:r>
                <a:rPr lang="en-US" sz="3200" b="1" dirty="0">
                  <a:solidFill>
                    <a:srgbClr val="C00000"/>
                  </a:solidFill>
                </a:rPr>
                <a:t>A</a:t>
              </a:r>
              <a:endParaRPr lang="en-BE" b="1" dirty="0">
                <a:solidFill>
                  <a:srgbClr val="C00000"/>
                </a:solidFill>
              </a:endParaRPr>
            </a:p>
          </p:txBody>
        </p:sp>
        <p:sp>
          <p:nvSpPr>
            <p:cNvPr id="36" name="TextBox 35">
              <a:extLst>
                <a:ext uri="{FF2B5EF4-FFF2-40B4-BE49-F238E27FC236}">
                  <a16:creationId xmlns:a16="http://schemas.microsoft.com/office/drawing/2014/main" id="{5C8448AA-361A-4219-96AB-7C2B19AF7BC4}"/>
                </a:ext>
              </a:extLst>
            </p:cNvPr>
            <p:cNvSpPr txBox="1"/>
            <p:nvPr/>
          </p:nvSpPr>
          <p:spPr>
            <a:xfrm>
              <a:off x="7906986" y="2471252"/>
              <a:ext cx="884722" cy="584775"/>
            </a:xfrm>
            <a:prstGeom prst="rect">
              <a:avLst/>
            </a:prstGeom>
            <a:noFill/>
          </p:spPr>
          <p:txBody>
            <a:bodyPr wrap="square" rtlCol="0">
              <a:spAutoFit/>
            </a:bodyPr>
            <a:lstStyle/>
            <a:p>
              <a:pPr algn="ctr"/>
              <a:r>
                <a:rPr lang="en-US" sz="3200" b="1" dirty="0">
                  <a:solidFill>
                    <a:srgbClr val="C00000"/>
                  </a:solidFill>
                </a:rPr>
                <a:t>B</a:t>
              </a:r>
              <a:endParaRPr lang="en-BE" b="1" dirty="0">
                <a:solidFill>
                  <a:srgbClr val="C00000"/>
                </a:solidFill>
              </a:endParaRPr>
            </a:p>
          </p:txBody>
        </p:sp>
      </p:grpSp>
    </p:spTree>
    <p:extLst>
      <p:ext uri="{BB962C8B-B14F-4D97-AF65-F5344CB8AC3E}">
        <p14:creationId xmlns:p14="http://schemas.microsoft.com/office/powerpoint/2010/main" val="327780706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8F8ED2-04B7-4A12-B45C-B9511B2FFDAA}"/>
              </a:ext>
            </a:extLst>
          </p:cNvPr>
          <p:cNvSpPr>
            <a:spLocks noGrp="1"/>
          </p:cNvSpPr>
          <p:nvPr>
            <p:ph type="title"/>
          </p:nvPr>
        </p:nvSpPr>
        <p:spPr/>
        <p:txBody>
          <a:bodyPr/>
          <a:lstStyle/>
          <a:p>
            <a:r>
              <a:rPr lang="en-US" dirty="0"/>
              <a:t>fruits</a:t>
            </a:r>
            <a:endParaRPr lang="en-B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00B4A89-201B-4782-9648-6F6F5502F3ED}"/>
                  </a:ext>
                </a:extLst>
              </p:cNvPr>
              <p:cNvSpPr>
                <a:spLocks noGrp="1"/>
              </p:cNvSpPr>
              <p:nvPr>
                <p:ph idx="1"/>
              </p:nvPr>
            </p:nvSpPr>
            <p:spPr>
              <a:xfrm>
                <a:off x="587141" y="1443789"/>
                <a:ext cx="11261557" cy="4912561"/>
              </a:xfrm>
            </p:spPr>
            <p:txBody>
              <a:bodyPr>
                <a:normAutofit lnSpcReduction="10000"/>
              </a:bodyPr>
              <a:lstStyle/>
              <a:p>
                <a:pPr algn="just"/>
                <a:endParaRPr lang="en-US" dirty="0"/>
              </a:p>
              <a:p>
                <a:pPr algn="just"/>
                <a:endParaRPr lang="en-US" dirty="0"/>
              </a:p>
              <a:p>
                <a:pPr algn="just"/>
                <a:endParaRPr lang="en-US" dirty="0"/>
              </a:p>
              <a:p>
                <a:pPr algn="just"/>
                <a:endParaRPr lang="en-US" dirty="0"/>
              </a:p>
              <a:p>
                <a:pPr algn="just"/>
                <a:endParaRPr lang="en-US" dirty="0"/>
              </a:p>
              <a:p>
                <a:pPr algn="just"/>
                <a:endParaRPr lang="en-US" dirty="0"/>
              </a:p>
              <a:p>
                <a:pPr algn="just"/>
                <a:endParaRPr lang="en-US" sz="300" dirty="0"/>
              </a:p>
              <a:p>
                <a:pPr algn="just"/>
                <a:r>
                  <a:rPr lang="en-US" dirty="0"/>
                  <a:t>What is the probability to pick </a:t>
                </a:r>
                <a:r>
                  <a:rPr lang="en-US" u="sng" dirty="0"/>
                  <a:t>an orange</a:t>
                </a:r>
                <a:r>
                  <a:rPr lang="en-US" dirty="0"/>
                  <a:t>?</a:t>
                </a:r>
              </a:p>
              <a:p>
                <a:pPr algn="just"/>
                <a:endParaRPr lang="en-US" sz="500" dirty="0"/>
              </a:p>
              <a:p>
                <a:pPr marL="0" indent="0" algn="ctr">
                  <a:buNone/>
                </a:pPr>
                <a14:m>
                  <m:oMathPara xmlns:m="http://schemas.openxmlformats.org/officeDocument/2006/math">
                    <m:oMathParaPr>
                      <m:jc m:val="center"/>
                    </m:oMathParaPr>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𝑜𝑟𝑎𝑛𝑔𝑒</m:t>
                          </m:r>
                        </m:e>
                      </m:d>
                      <m:r>
                        <a:rPr lang="en-US" b="0" i="1" smtClean="0">
                          <a:latin typeface="Cambria Math" panose="02040503050406030204" pitchFamily="18" charset="0"/>
                        </a:rPr>
                        <m:t>=</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𝑜𝑟𝑎𝑛𝑔𝑒</m:t>
                          </m:r>
                          <m:r>
                            <a:rPr lang="en-US" b="0" i="1" smtClean="0">
                              <a:latin typeface="Cambria Math" panose="02040503050406030204" pitchFamily="18" charset="0"/>
                            </a:rPr>
                            <m:t>|</m:t>
                          </m:r>
                          <m:r>
                            <a:rPr lang="en-US" b="0" i="1" smtClean="0">
                              <a:latin typeface="Cambria Math" panose="02040503050406030204" pitchFamily="18" charset="0"/>
                            </a:rPr>
                            <m:t>𝐴</m:t>
                          </m:r>
                        </m:e>
                      </m:d>
                      <m:r>
                        <a:rPr lang="en-US" b="0" i="1" smtClean="0">
                          <a:latin typeface="Cambria Math" panose="02040503050406030204" pitchFamily="18" charset="0"/>
                        </a:rPr>
                        <m:t>⋅</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𝐴</m:t>
                          </m:r>
                        </m:e>
                      </m:d>
                      <m:r>
                        <a:rPr lang="en-US" b="0" i="1" smtClean="0">
                          <a:latin typeface="Cambria Math" panose="02040503050406030204" pitchFamily="18" charset="0"/>
                        </a:rPr>
                        <m:t>+</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𝑜𝑟𝑎𝑛𝑔𝑒</m:t>
                          </m:r>
                          <m:r>
                            <a:rPr lang="en-US" b="0" i="1" smtClean="0">
                              <a:latin typeface="Cambria Math" panose="02040503050406030204" pitchFamily="18" charset="0"/>
                            </a:rPr>
                            <m:t>|</m:t>
                          </m:r>
                          <m:r>
                            <a:rPr lang="en-US" b="0" i="1" smtClean="0">
                              <a:latin typeface="Cambria Math" panose="02040503050406030204" pitchFamily="18" charset="0"/>
                            </a:rPr>
                            <m:t>𝐵</m:t>
                          </m:r>
                        </m:e>
                      </m:d>
                      <m:r>
                        <a:rPr lang="en-US" b="0" i="1" smtClean="0">
                          <a:latin typeface="Cambria Math" panose="02040503050406030204" pitchFamily="18" charset="0"/>
                        </a:rPr>
                        <m:t>⋅</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𝐵</m:t>
                          </m:r>
                        </m:e>
                      </m:d>
                      <m:r>
                        <a:rPr lang="en-US" b="0" i="1" smtClean="0">
                          <a:latin typeface="Cambria Math" panose="02040503050406030204" pitchFamily="18" charset="0"/>
                        </a:rPr>
                        <m:t>=</m:t>
                      </m:r>
                    </m:oMath>
                  </m:oMathPara>
                </a14:m>
                <a:br>
                  <a:rPr lang="en-US" b="0" dirty="0"/>
                </a:br>
                <a:endParaRPr lang="en-US" b="0" i="1" dirty="0">
                  <a:latin typeface="Cambria Math" panose="02040503050406030204" pitchFamily="18" charset="0"/>
                </a:endParaRPr>
              </a:p>
              <a:p>
                <a:pPr marL="0" indent="0" algn="ctr">
                  <a:buNone/>
                </a:pPr>
                <a:endParaRPr lang="en-US" sz="300" b="0" i="1" dirty="0">
                  <a:latin typeface="Cambria Math" panose="02040503050406030204" pitchFamily="18" charset="0"/>
                </a:endParaRPr>
              </a:p>
              <a:p>
                <a:pPr marL="0" indent="0" algn="ctr">
                  <a:buNone/>
                </a:pPr>
                <a14:m>
                  <m:oMathPara xmlns:m="http://schemas.openxmlformats.org/officeDocument/2006/math">
                    <m:oMathParaPr>
                      <m:jc m:val="center"/>
                    </m:oMathParaPr>
                    <m:oMath xmlns:m="http://schemas.openxmlformats.org/officeDocument/2006/math">
                      <m:r>
                        <a:rPr lang="en-US" b="0" i="1" smtClean="0">
                          <a:solidFill>
                            <a:schemeClr val="bg1"/>
                          </a:solidFill>
                          <a:latin typeface="Cambria Math" panose="02040503050406030204" pitchFamily="18" charset="0"/>
                        </a:rPr>
                        <m:t>=</m:t>
                      </m:r>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1</m:t>
                          </m:r>
                        </m:num>
                        <m:den>
                          <m:r>
                            <a:rPr lang="en-US" b="0" i="1" smtClean="0">
                              <a:solidFill>
                                <a:schemeClr val="bg1"/>
                              </a:solidFill>
                              <a:latin typeface="Cambria Math" panose="02040503050406030204" pitchFamily="18" charset="0"/>
                            </a:rPr>
                            <m:t>2</m:t>
                          </m:r>
                        </m:den>
                      </m:f>
                      <m:r>
                        <a:rPr lang="en-US" b="0" i="1" smtClean="0">
                          <a:solidFill>
                            <a:schemeClr val="bg1"/>
                          </a:solidFill>
                          <a:latin typeface="Cambria Math" panose="02040503050406030204" pitchFamily="18" charset="0"/>
                        </a:rPr>
                        <m:t>⋅</m:t>
                      </m:r>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1</m:t>
                          </m:r>
                        </m:num>
                        <m:den>
                          <m:r>
                            <a:rPr lang="en-US" b="0" i="1" smtClean="0">
                              <a:solidFill>
                                <a:schemeClr val="bg1"/>
                              </a:solidFill>
                              <a:latin typeface="Cambria Math" panose="02040503050406030204" pitchFamily="18" charset="0"/>
                            </a:rPr>
                            <m:t>2</m:t>
                          </m:r>
                        </m:den>
                      </m:f>
                      <m:r>
                        <a:rPr lang="en-US" b="0" i="1" smtClean="0">
                          <a:solidFill>
                            <a:schemeClr val="bg1"/>
                          </a:solidFill>
                          <a:latin typeface="Cambria Math" panose="02040503050406030204" pitchFamily="18" charset="0"/>
                        </a:rPr>
                        <m:t>+</m:t>
                      </m:r>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7</m:t>
                          </m:r>
                        </m:num>
                        <m:den>
                          <m:r>
                            <a:rPr lang="en-US" b="0" i="1" smtClean="0">
                              <a:solidFill>
                                <a:schemeClr val="bg1"/>
                              </a:solidFill>
                              <a:latin typeface="Cambria Math" panose="02040503050406030204" pitchFamily="18" charset="0"/>
                            </a:rPr>
                            <m:t>12</m:t>
                          </m:r>
                        </m:den>
                      </m:f>
                      <m:r>
                        <a:rPr lang="en-US" b="0" i="1" smtClean="0">
                          <a:solidFill>
                            <a:schemeClr val="bg1"/>
                          </a:solidFill>
                          <a:latin typeface="Cambria Math" panose="02040503050406030204" pitchFamily="18" charset="0"/>
                        </a:rPr>
                        <m:t>⋅</m:t>
                      </m:r>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1</m:t>
                          </m:r>
                        </m:num>
                        <m:den>
                          <m:r>
                            <a:rPr lang="en-US" b="0" i="1" smtClean="0">
                              <a:solidFill>
                                <a:schemeClr val="bg1"/>
                              </a:solidFill>
                              <a:latin typeface="Cambria Math" panose="02040503050406030204" pitchFamily="18" charset="0"/>
                            </a:rPr>
                            <m:t>2</m:t>
                          </m:r>
                        </m:den>
                      </m:f>
                      <m:r>
                        <a:rPr lang="en-US" b="0" i="1" smtClean="0">
                          <a:solidFill>
                            <a:schemeClr val="bg1"/>
                          </a:solidFill>
                          <a:latin typeface="Cambria Math" panose="02040503050406030204" pitchFamily="18" charset="0"/>
                        </a:rPr>
                        <m:t>=</m:t>
                      </m:r>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1</m:t>
                          </m:r>
                        </m:num>
                        <m:den>
                          <m:r>
                            <a:rPr lang="en-US" b="0" i="1" smtClean="0">
                              <a:solidFill>
                                <a:schemeClr val="bg1"/>
                              </a:solidFill>
                              <a:latin typeface="Cambria Math" panose="02040503050406030204" pitchFamily="18" charset="0"/>
                            </a:rPr>
                            <m:t>4</m:t>
                          </m:r>
                        </m:den>
                      </m:f>
                      <m:r>
                        <a:rPr lang="en-US" b="0" i="1" smtClean="0">
                          <a:solidFill>
                            <a:schemeClr val="bg1"/>
                          </a:solidFill>
                          <a:latin typeface="Cambria Math" panose="02040503050406030204" pitchFamily="18" charset="0"/>
                        </a:rPr>
                        <m:t>+</m:t>
                      </m:r>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7</m:t>
                          </m:r>
                        </m:num>
                        <m:den>
                          <m:r>
                            <a:rPr lang="en-US" b="0" i="1" smtClean="0">
                              <a:solidFill>
                                <a:schemeClr val="bg1"/>
                              </a:solidFill>
                              <a:latin typeface="Cambria Math" panose="02040503050406030204" pitchFamily="18" charset="0"/>
                            </a:rPr>
                            <m:t>24</m:t>
                          </m:r>
                        </m:den>
                      </m:f>
                      <m:r>
                        <a:rPr lang="en-US" b="0" i="1" smtClean="0">
                          <a:solidFill>
                            <a:schemeClr val="bg1"/>
                          </a:solidFill>
                          <a:latin typeface="Cambria Math" panose="02040503050406030204" pitchFamily="18" charset="0"/>
                        </a:rPr>
                        <m:t>=</m:t>
                      </m:r>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13</m:t>
                          </m:r>
                        </m:num>
                        <m:den>
                          <m:r>
                            <a:rPr lang="en-US" b="0" i="1" smtClean="0">
                              <a:solidFill>
                                <a:schemeClr val="bg1"/>
                              </a:solidFill>
                              <a:latin typeface="Cambria Math" panose="02040503050406030204" pitchFamily="18" charset="0"/>
                            </a:rPr>
                            <m:t>24</m:t>
                          </m:r>
                        </m:den>
                      </m:f>
                    </m:oMath>
                  </m:oMathPara>
                </a14:m>
                <a:endParaRPr lang="en-BE" dirty="0">
                  <a:solidFill>
                    <a:schemeClr val="bg1"/>
                  </a:solidFill>
                </a:endParaRPr>
              </a:p>
            </p:txBody>
          </p:sp>
        </mc:Choice>
        <mc:Fallback xmlns="">
          <p:sp>
            <p:nvSpPr>
              <p:cNvPr id="3" name="Content Placeholder 2">
                <a:extLst>
                  <a:ext uri="{FF2B5EF4-FFF2-40B4-BE49-F238E27FC236}">
                    <a16:creationId xmlns:a16="http://schemas.microsoft.com/office/drawing/2014/main" id="{B00B4A89-201B-4782-9648-6F6F5502F3ED}"/>
                  </a:ext>
                </a:extLst>
              </p:cNvPr>
              <p:cNvSpPr>
                <a:spLocks noGrp="1" noRot="1" noChangeAspect="1" noMove="1" noResize="1" noEditPoints="1" noAdjustHandles="1" noChangeArrowheads="1" noChangeShapeType="1" noTextEdit="1"/>
              </p:cNvSpPr>
              <p:nvPr>
                <p:ph idx="1"/>
              </p:nvPr>
            </p:nvSpPr>
            <p:spPr>
              <a:xfrm>
                <a:off x="587141" y="1443789"/>
                <a:ext cx="11261557" cy="4912561"/>
              </a:xfrm>
              <a:blipFill>
                <a:blip r:embed="rId2"/>
                <a:stretch>
                  <a:fillRect l="-974"/>
                </a:stretch>
              </a:blipFill>
            </p:spPr>
            <p:txBody>
              <a:bodyPr/>
              <a:lstStyle/>
              <a:p>
                <a:r>
                  <a:rPr lang="en-BE">
                    <a:noFill/>
                  </a:rPr>
                  <a:t> </a:t>
                </a:r>
              </a:p>
            </p:txBody>
          </p:sp>
        </mc:Fallback>
      </mc:AlternateContent>
      <p:sp>
        <p:nvSpPr>
          <p:cNvPr id="4" name="Footer Placeholder 3">
            <a:extLst>
              <a:ext uri="{FF2B5EF4-FFF2-40B4-BE49-F238E27FC236}">
                <a16:creationId xmlns:a16="http://schemas.microsoft.com/office/drawing/2014/main" id="{2B955210-6E1C-4F53-9E00-90F5D3180AE9}"/>
              </a:ext>
            </a:extLst>
          </p:cNvPr>
          <p:cNvSpPr>
            <a:spLocks noGrp="1"/>
          </p:cNvSpPr>
          <p:nvPr>
            <p:ph type="ftr" sz="quarter" idx="11"/>
          </p:nvPr>
        </p:nvSpPr>
        <p:spPr/>
        <p:txBody>
          <a:bodyPr/>
          <a:lstStyle/>
          <a:p>
            <a:r>
              <a:rPr lang="en-US"/>
              <a:t>Elementary Combinatorics and Probability - March 2021</a:t>
            </a:r>
            <a:endParaRPr lang="en-BE"/>
          </a:p>
        </p:txBody>
      </p:sp>
      <p:sp>
        <p:nvSpPr>
          <p:cNvPr id="5" name="Slide Number Placeholder 4">
            <a:extLst>
              <a:ext uri="{FF2B5EF4-FFF2-40B4-BE49-F238E27FC236}">
                <a16:creationId xmlns:a16="http://schemas.microsoft.com/office/drawing/2014/main" id="{DD3B8377-99E3-4482-A8C2-9599A698DF1E}"/>
              </a:ext>
            </a:extLst>
          </p:cNvPr>
          <p:cNvSpPr>
            <a:spLocks noGrp="1"/>
          </p:cNvSpPr>
          <p:nvPr>
            <p:ph type="sldNum" sz="quarter" idx="12"/>
          </p:nvPr>
        </p:nvSpPr>
        <p:spPr/>
        <p:txBody>
          <a:bodyPr/>
          <a:lstStyle/>
          <a:p>
            <a:fld id="{08CF7B41-8972-4B54-B2ED-1FFF63F18177}" type="slidenum">
              <a:rPr lang="en-BE" smtClean="0"/>
              <a:t>45</a:t>
            </a:fld>
            <a:endParaRPr lang="en-BE"/>
          </a:p>
        </p:txBody>
      </p:sp>
      <p:grpSp>
        <p:nvGrpSpPr>
          <p:cNvPr id="32" name="Group 31">
            <a:extLst>
              <a:ext uri="{FF2B5EF4-FFF2-40B4-BE49-F238E27FC236}">
                <a16:creationId xmlns:a16="http://schemas.microsoft.com/office/drawing/2014/main" id="{81ACB355-2AA3-455C-B91A-403012F8F552}"/>
              </a:ext>
            </a:extLst>
          </p:cNvPr>
          <p:cNvGrpSpPr/>
          <p:nvPr/>
        </p:nvGrpSpPr>
        <p:grpSpPr>
          <a:xfrm>
            <a:off x="2493745" y="1341589"/>
            <a:ext cx="7488455" cy="3089709"/>
            <a:chOff x="2407118" y="2367814"/>
            <a:chExt cx="7488455" cy="3089709"/>
          </a:xfrm>
        </p:grpSpPr>
        <p:grpSp>
          <p:nvGrpSpPr>
            <p:cNvPr id="33" name="Group 32">
              <a:extLst>
                <a:ext uri="{FF2B5EF4-FFF2-40B4-BE49-F238E27FC236}">
                  <a16:creationId xmlns:a16="http://schemas.microsoft.com/office/drawing/2014/main" id="{BCCD956F-1DC8-4419-8D56-D145099616E7}"/>
                </a:ext>
              </a:extLst>
            </p:cNvPr>
            <p:cNvGrpSpPr/>
            <p:nvPr/>
          </p:nvGrpSpPr>
          <p:grpSpPr>
            <a:xfrm>
              <a:off x="2407118" y="2367814"/>
              <a:ext cx="3089709" cy="3089709"/>
              <a:chOff x="2407118" y="2367814"/>
              <a:chExt cx="3089709" cy="3089709"/>
            </a:xfrm>
          </p:grpSpPr>
          <p:sp>
            <p:nvSpPr>
              <p:cNvPr id="50" name="Rectangle 49">
                <a:extLst>
                  <a:ext uri="{FF2B5EF4-FFF2-40B4-BE49-F238E27FC236}">
                    <a16:creationId xmlns:a16="http://schemas.microsoft.com/office/drawing/2014/main" id="{0586C2E7-FED9-4D63-843C-94B3EB5F9EC7}"/>
                  </a:ext>
                </a:extLst>
              </p:cNvPr>
              <p:cNvSpPr/>
              <p:nvPr/>
            </p:nvSpPr>
            <p:spPr>
              <a:xfrm>
                <a:off x="2407118" y="2367814"/>
                <a:ext cx="3089709" cy="3089709"/>
              </a:xfrm>
              <a:prstGeom prst="rect">
                <a:avLst/>
              </a:prstGeom>
              <a:ln w="28575"/>
            </p:spPr>
            <p:style>
              <a:lnRef idx="2">
                <a:schemeClr val="accent2"/>
              </a:lnRef>
              <a:fillRef idx="1">
                <a:schemeClr val="lt1"/>
              </a:fillRef>
              <a:effectRef idx="0">
                <a:schemeClr val="accent2"/>
              </a:effectRef>
              <a:fontRef idx="minor">
                <a:schemeClr val="dk1"/>
              </a:fontRef>
            </p:style>
            <p:txBody>
              <a:bodyPr rtlCol="0" anchor="ctr"/>
              <a:lstStyle/>
              <a:p>
                <a:pPr algn="ctr"/>
                <a:endParaRPr lang="en-BE"/>
              </a:p>
            </p:txBody>
          </p:sp>
          <p:pic>
            <p:nvPicPr>
              <p:cNvPr id="51" name="Picture 50" descr="Background pattern&#10;&#10;Description automatically generated">
                <a:extLst>
                  <a:ext uri="{FF2B5EF4-FFF2-40B4-BE49-F238E27FC236}">
                    <a16:creationId xmlns:a16="http://schemas.microsoft.com/office/drawing/2014/main" id="{7A75748E-9EE1-42E7-9898-82FA4BFFDA10}"/>
                  </a:ext>
                </a:extLst>
              </p:cNvPr>
              <p:cNvPicPr>
                <a:picLocks noChangeAspect="1"/>
              </p:cNvPicPr>
              <p:nvPr/>
            </p:nvPicPr>
            <p:blipFill rotWithShape="1">
              <a:blip r:embed="rId3">
                <a:extLst>
                  <a:ext uri="{28A0092B-C50C-407E-A947-70E740481C1C}">
                    <a14:useLocalDpi xmlns:a14="http://schemas.microsoft.com/office/drawing/2010/main" val="0"/>
                  </a:ext>
                </a:extLst>
              </a:blip>
              <a:srcRect l="3522" t="1792" r="75830" b="70975"/>
              <a:stretch/>
            </p:blipFill>
            <p:spPr>
              <a:xfrm>
                <a:off x="2738461" y="2464067"/>
                <a:ext cx="586752" cy="683393"/>
              </a:xfrm>
              <a:prstGeom prst="rect">
                <a:avLst/>
              </a:prstGeom>
            </p:spPr>
          </p:pic>
          <p:pic>
            <p:nvPicPr>
              <p:cNvPr id="52" name="Picture 51" descr="Background pattern&#10;&#10;Description automatically generated">
                <a:extLst>
                  <a:ext uri="{FF2B5EF4-FFF2-40B4-BE49-F238E27FC236}">
                    <a16:creationId xmlns:a16="http://schemas.microsoft.com/office/drawing/2014/main" id="{8177E3B4-63B3-48CD-8E6B-A3710574536C}"/>
                  </a:ext>
                </a:extLst>
              </p:cNvPr>
              <p:cNvPicPr>
                <a:picLocks noChangeAspect="1"/>
              </p:cNvPicPr>
              <p:nvPr/>
            </p:nvPicPr>
            <p:blipFill rotWithShape="1">
              <a:blip r:embed="rId3">
                <a:extLst>
                  <a:ext uri="{28A0092B-C50C-407E-A947-70E740481C1C}">
                    <a14:useLocalDpi xmlns:a14="http://schemas.microsoft.com/office/drawing/2010/main" val="0"/>
                  </a:ext>
                </a:extLst>
              </a:blip>
              <a:srcRect l="74939" t="36727" r="2956" b="36865"/>
              <a:stretch/>
            </p:blipFill>
            <p:spPr>
              <a:xfrm>
                <a:off x="4726199" y="2516370"/>
                <a:ext cx="548640" cy="578785"/>
              </a:xfrm>
              <a:prstGeom prst="rect">
                <a:avLst/>
              </a:prstGeom>
            </p:spPr>
          </p:pic>
          <p:pic>
            <p:nvPicPr>
              <p:cNvPr id="53" name="Picture 52" descr="Background pattern&#10;&#10;Description automatically generated">
                <a:extLst>
                  <a:ext uri="{FF2B5EF4-FFF2-40B4-BE49-F238E27FC236}">
                    <a16:creationId xmlns:a16="http://schemas.microsoft.com/office/drawing/2014/main" id="{2B541849-5C83-40E2-89B1-764031821C64}"/>
                  </a:ext>
                </a:extLst>
              </p:cNvPr>
              <p:cNvPicPr>
                <a:picLocks noChangeAspect="1"/>
              </p:cNvPicPr>
              <p:nvPr/>
            </p:nvPicPr>
            <p:blipFill rotWithShape="1">
              <a:blip r:embed="rId3">
                <a:extLst>
                  <a:ext uri="{28A0092B-C50C-407E-A947-70E740481C1C}">
                    <a14:useLocalDpi xmlns:a14="http://schemas.microsoft.com/office/drawing/2010/main" val="0"/>
                  </a:ext>
                </a:extLst>
              </a:blip>
              <a:srcRect l="3522" t="1792" r="75830" b="70975"/>
              <a:stretch/>
            </p:blipFill>
            <p:spPr>
              <a:xfrm>
                <a:off x="2445085" y="3475990"/>
                <a:ext cx="586752" cy="683393"/>
              </a:xfrm>
              <a:prstGeom prst="rect">
                <a:avLst/>
              </a:prstGeom>
            </p:spPr>
          </p:pic>
          <p:pic>
            <p:nvPicPr>
              <p:cNvPr id="54" name="Picture 53" descr="Background pattern&#10;&#10;Description automatically generated">
                <a:extLst>
                  <a:ext uri="{FF2B5EF4-FFF2-40B4-BE49-F238E27FC236}">
                    <a16:creationId xmlns:a16="http://schemas.microsoft.com/office/drawing/2014/main" id="{FF6BFC77-A0B5-45FF-8846-81C6E9860A4D}"/>
                  </a:ext>
                </a:extLst>
              </p:cNvPr>
              <p:cNvPicPr>
                <a:picLocks noChangeAspect="1"/>
              </p:cNvPicPr>
              <p:nvPr/>
            </p:nvPicPr>
            <p:blipFill rotWithShape="1">
              <a:blip r:embed="rId3">
                <a:extLst>
                  <a:ext uri="{28A0092B-C50C-407E-A947-70E740481C1C}">
                    <a14:useLocalDpi xmlns:a14="http://schemas.microsoft.com/office/drawing/2010/main" val="0"/>
                  </a:ext>
                </a:extLst>
              </a:blip>
              <a:srcRect l="3522" t="1792" r="75830" b="70975"/>
              <a:stretch/>
            </p:blipFill>
            <p:spPr>
              <a:xfrm>
                <a:off x="3177528" y="3265369"/>
                <a:ext cx="586752" cy="683393"/>
              </a:xfrm>
              <a:prstGeom prst="rect">
                <a:avLst/>
              </a:prstGeom>
            </p:spPr>
          </p:pic>
          <p:pic>
            <p:nvPicPr>
              <p:cNvPr id="55" name="Picture 54" descr="Background pattern&#10;&#10;Description automatically generated">
                <a:extLst>
                  <a:ext uri="{FF2B5EF4-FFF2-40B4-BE49-F238E27FC236}">
                    <a16:creationId xmlns:a16="http://schemas.microsoft.com/office/drawing/2014/main" id="{8CA81FBB-7A97-4756-BFA2-E2EBDEB48B00}"/>
                  </a:ext>
                </a:extLst>
              </p:cNvPr>
              <p:cNvPicPr>
                <a:picLocks noChangeAspect="1"/>
              </p:cNvPicPr>
              <p:nvPr/>
            </p:nvPicPr>
            <p:blipFill rotWithShape="1">
              <a:blip r:embed="rId3">
                <a:extLst>
                  <a:ext uri="{28A0092B-C50C-407E-A947-70E740481C1C}">
                    <a14:useLocalDpi xmlns:a14="http://schemas.microsoft.com/office/drawing/2010/main" val="0"/>
                  </a:ext>
                </a:extLst>
              </a:blip>
              <a:srcRect l="3522" t="1792" r="75830" b="70975"/>
              <a:stretch/>
            </p:blipFill>
            <p:spPr>
              <a:xfrm>
                <a:off x="2884152" y="4277292"/>
                <a:ext cx="586752" cy="683393"/>
              </a:xfrm>
              <a:prstGeom prst="rect">
                <a:avLst/>
              </a:prstGeom>
            </p:spPr>
          </p:pic>
          <p:pic>
            <p:nvPicPr>
              <p:cNvPr id="56" name="Picture 55" descr="Background pattern&#10;&#10;Description automatically generated">
                <a:extLst>
                  <a:ext uri="{FF2B5EF4-FFF2-40B4-BE49-F238E27FC236}">
                    <a16:creationId xmlns:a16="http://schemas.microsoft.com/office/drawing/2014/main" id="{EF6BD32E-627F-4BAE-8BDA-FA4BDC96ACF3}"/>
                  </a:ext>
                </a:extLst>
              </p:cNvPr>
              <p:cNvPicPr>
                <a:picLocks noChangeAspect="1"/>
              </p:cNvPicPr>
              <p:nvPr/>
            </p:nvPicPr>
            <p:blipFill rotWithShape="1">
              <a:blip r:embed="rId3">
                <a:extLst>
                  <a:ext uri="{28A0092B-C50C-407E-A947-70E740481C1C}">
                    <a14:useLocalDpi xmlns:a14="http://schemas.microsoft.com/office/drawing/2010/main" val="0"/>
                  </a:ext>
                </a:extLst>
              </a:blip>
              <a:srcRect l="3522" t="1792" r="75830" b="70975"/>
              <a:stretch/>
            </p:blipFill>
            <p:spPr>
              <a:xfrm>
                <a:off x="3538670" y="4721188"/>
                <a:ext cx="586752" cy="683393"/>
              </a:xfrm>
              <a:prstGeom prst="rect">
                <a:avLst/>
              </a:prstGeom>
            </p:spPr>
          </p:pic>
          <p:pic>
            <p:nvPicPr>
              <p:cNvPr id="57" name="Picture 56" descr="Background pattern&#10;&#10;Description automatically generated">
                <a:extLst>
                  <a:ext uri="{FF2B5EF4-FFF2-40B4-BE49-F238E27FC236}">
                    <a16:creationId xmlns:a16="http://schemas.microsoft.com/office/drawing/2014/main" id="{77372722-D66B-427D-80ED-5C8F470B0A9F}"/>
                  </a:ext>
                </a:extLst>
              </p:cNvPr>
              <p:cNvPicPr>
                <a:picLocks noChangeAspect="1"/>
              </p:cNvPicPr>
              <p:nvPr/>
            </p:nvPicPr>
            <p:blipFill rotWithShape="1">
              <a:blip r:embed="rId3">
                <a:extLst>
                  <a:ext uri="{28A0092B-C50C-407E-A947-70E740481C1C}">
                    <a14:useLocalDpi xmlns:a14="http://schemas.microsoft.com/office/drawing/2010/main" val="0"/>
                  </a:ext>
                </a:extLst>
              </a:blip>
              <a:srcRect l="74939" t="36727" r="2956" b="36865"/>
              <a:stretch/>
            </p:blipFill>
            <p:spPr>
              <a:xfrm>
                <a:off x="4100362" y="3317672"/>
                <a:ext cx="548640" cy="578785"/>
              </a:xfrm>
              <a:prstGeom prst="rect">
                <a:avLst/>
              </a:prstGeom>
            </p:spPr>
          </p:pic>
          <p:pic>
            <p:nvPicPr>
              <p:cNvPr id="58" name="Picture 57" descr="Background pattern&#10;&#10;Description automatically generated">
                <a:extLst>
                  <a:ext uri="{FF2B5EF4-FFF2-40B4-BE49-F238E27FC236}">
                    <a16:creationId xmlns:a16="http://schemas.microsoft.com/office/drawing/2014/main" id="{684A32A9-A5DB-458D-98FC-683E312290DA}"/>
                  </a:ext>
                </a:extLst>
              </p:cNvPr>
              <p:cNvPicPr>
                <a:picLocks noChangeAspect="1"/>
              </p:cNvPicPr>
              <p:nvPr/>
            </p:nvPicPr>
            <p:blipFill rotWithShape="1">
              <a:blip r:embed="rId3">
                <a:extLst>
                  <a:ext uri="{28A0092B-C50C-407E-A947-70E740481C1C}">
                    <a14:useLocalDpi xmlns:a14="http://schemas.microsoft.com/office/drawing/2010/main" val="0"/>
                  </a:ext>
                </a:extLst>
              </a:blip>
              <a:srcRect l="74939" t="36727" r="2956" b="36865"/>
              <a:stretch/>
            </p:blipFill>
            <p:spPr>
              <a:xfrm>
                <a:off x="4837193" y="3341101"/>
                <a:ext cx="548640" cy="578785"/>
              </a:xfrm>
              <a:prstGeom prst="rect">
                <a:avLst/>
              </a:prstGeom>
            </p:spPr>
          </p:pic>
          <p:pic>
            <p:nvPicPr>
              <p:cNvPr id="59" name="Picture 58" descr="Background pattern&#10;&#10;Description automatically generated">
                <a:extLst>
                  <a:ext uri="{FF2B5EF4-FFF2-40B4-BE49-F238E27FC236}">
                    <a16:creationId xmlns:a16="http://schemas.microsoft.com/office/drawing/2014/main" id="{F04552B2-921B-435C-818B-EF496AC5C4FD}"/>
                  </a:ext>
                </a:extLst>
              </p:cNvPr>
              <p:cNvPicPr>
                <a:picLocks noChangeAspect="1"/>
              </p:cNvPicPr>
              <p:nvPr/>
            </p:nvPicPr>
            <p:blipFill rotWithShape="1">
              <a:blip r:embed="rId3">
                <a:extLst>
                  <a:ext uri="{28A0092B-C50C-407E-A947-70E740481C1C}">
                    <a14:useLocalDpi xmlns:a14="http://schemas.microsoft.com/office/drawing/2010/main" val="0"/>
                  </a:ext>
                </a:extLst>
              </a:blip>
              <a:srcRect l="74939" t="36727" r="2956" b="36865"/>
              <a:stretch/>
            </p:blipFill>
            <p:spPr>
              <a:xfrm>
                <a:off x="4451879" y="4040203"/>
                <a:ext cx="548640" cy="578785"/>
              </a:xfrm>
              <a:prstGeom prst="rect">
                <a:avLst/>
              </a:prstGeom>
            </p:spPr>
          </p:pic>
          <p:pic>
            <p:nvPicPr>
              <p:cNvPr id="60" name="Picture 59" descr="Background pattern&#10;&#10;Description automatically generated">
                <a:extLst>
                  <a:ext uri="{FF2B5EF4-FFF2-40B4-BE49-F238E27FC236}">
                    <a16:creationId xmlns:a16="http://schemas.microsoft.com/office/drawing/2014/main" id="{F08DEC88-FBA7-4096-B2D6-96957E4047A5}"/>
                  </a:ext>
                </a:extLst>
              </p:cNvPr>
              <p:cNvPicPr>
                <a:picLocks noChangeAspect="1"/>
              </p:cNvPicPr>
              <p:nvPr/>
            </p:nvPicPr>
            <p:blipFill rotWithShape="1">
              <a:blip r:embed="rId3">
                <a:extLst>
                  <a:ext uri="{28A0092B-C50C-407E-A947-70E740481C1C}">
                    <a14:useLocalDpi xmlns:a14="http://schemas.microsoft.com/office/drawing/2010/main" val="0"/>
                  </a:ext>
                </a:extLst>
              </a:blip>
              <a:srcRect l="74939" t="36727" r="2956" b="36865"/>
              <a:stretch/>
            </p:blipFill>
            <p:spPr>
              <a:xfrm>
                <a:off x="4774109" y="4818713"/>
                <a:ext cx="548640" cy="578785"/>
              </a:xfrm>
              <a:prstGeom prst="rect">
                <a:avLst/>
              </a:prstGeom>
            </p:spPr>
          </p:pic>
        </p:grpSp>
        <p:grpSp>
          <p:nvGrpSpPr>
            <p:cNvPr id="34" name="Group 33">
              <a:extLst>
                <a:ext uri="{FF2B5EF4-FFF2-40B4-BE49-F238E27FC236}">
                  <a16:creationId xmlns:a16="http://schemas.microsoft.com/office/drawing/2014/main" id="{903A3A46-D69C-4E71-ACAD-7C082D3CCA26}"/>
                </a:ext>
              </a:extLst>
            </p:cNvPr>
            <p:cNvGrpSpPr/>
            <p:nvPr/>
          </p:nvGrpSpPr>
          <p:grpSpPr>
            <a:xfrm>
              <a:off x="6805864" y="2367814"/>
              <a:ext cx="3089709" cy="3089709"/>
              <a:chOff x="6805864" y="2367814"/>
              <a:chExt cx="3089709" cy="3089709"/>
            </a:xfrm>
          </p:grpSpPr>
          <p:sp>
            <p:nvSpPr>
              <p:cNvPr id="37" name="Rectangle 36">
                <a:extLst>
                  <a:ext uri="{FF2B5EF4-FFF2-40B4-BE49-F238E27FC236}">
                    <a16:creationId xmlns:a16="http://schemas.microsoft.com/office/drawing/2014/main" id="{35A4C7C8-6686-4C5E-A75B-71AF11D6C1D2}"/>
                  </a:ext>
                </a:extLst>
              </p:cNvPr>
              <p:cNvSpPr/>
              <p:nvPr/>
            </p:nvSpPr>
            <p:spPr>
              <a:xfrm>
                <a:off x="6805864" y="2367814"/>
                <a:ext cx="3089709" cy="3089709"/>
              </a:xfrm>
              <a:prstGeom prst="rect">
                <a:avLst/>
              </a:prstGeom>
              <a:ln w="28575"/>
            </p:spPr>
            <p:style>
              <a:lnRef idx="2">
                <a:schemeClr val="accent2"/>
              </a:lnRef>
              <a:fillRef idx="1">
                <a:schemeClr val="lt1"/>
              </a:fillRef>
              <a:effectRef idx="0">
                <a:schemeClr val="accent2"/>
              </a:effectRef>
              <a:fontRef idx="minor">
                <a:schemeClr val="dk1"/>
              </a:fontRef>
            </p:style>
            <p:txBody>
              <a:bodyPr rtlCol="0" anchor="ctr"/>
              <a:lstStyle/>
              <a:p>
                <a:pPr algn="ctr"/>
                <a:endParaRPr lang="en-BE"/>
              </a:p>
            </p:txBody>
          </p:sp>
          <p:pic>
            <p:nvPicPr>
              <p:cNvPr id="38" name="Picture 37" descr="Background pattern&#10;&#10;Description automatically generated">
                <a:extLst>
                  <a:ext uri="{FF2B5EF4-FFF2-40B4-BE49-F238E27FC236}">
                    <a16:creationId xmlns:a16="http://schemas.microsoft.com/office/drawing/2014/main" id="{B95DFE34-69EB-4928-B767-3016A4FDE7CE}"/>
                  </a:ext>
                </a:extLst>
              </p:cNvPr>
              <p:cNvPicPr>
                <a:picLocks noChangeAspect="1"/>
              </p:cNvPicPr>
              <p:nvPr/>
            </p:nvPicPr>
            <p:blipFill rotWithShape="1">
              <a:blip r:embed="rId3">
                <a:extLst>
                  <a:ext uri="{28A0092B-C50C-407E-A947-70E740481C1C}">
                    <a14:useLocalDpi xmlns:a14="http://schemas.microsoft.com/office/drawing/2010/main" val="0"/>
                  </a:ext>
                </a:extLst>
              </a:blip>
              <a:srcRect l="34879" t="1243" r="36720" b="70424"/>
              <a:stretch/>
            </p:blipFill>
            <p:spPr>
              <a:xfrm>
                <a:off x="7486630" y="4607522"/>
                <a:ext cx="904753" cy="797059"/>
              </a:xfrm>
              <a:prstGeom prst="rect">
                <a:avLst/>
              </a:prstGeom>
            </p:spPr>
          </p:pic>
          <p:pic>
            <p:nvPicPr>
              <p:cNvPr id="39" name="Picture 38" descr="Background pattern&#10;&#10;Description automatically generated">
                <a:extLst>
                  <a:ext uri="{FF2B5EF4-FFF2-40B4-BE49-F238E27FC236}">
                    <a16:creationId xmlns:a16="http://schemas.microsoft.com/office/drawing/2014/main" id="{0291E08E-0C37-470C-9E47-366275106AB7}"/>
                  </a:ext>
                </a:extLst>
              </p:cNvPr>
              <p:cNvPicPr>
                <a:picLocks noChangeAspect="1"/>
              </p:cNvPicPr>
              <p:nvPr/>
            </p:nvPicPr>
            <p:blipFill rotWithShape="1">
              <a:blip r:embed="rId3">
                <a:extLst>
                  <a:ext uri="{28A0092B-C50C-407E-A947-70E740481C1C}">
                    <a14:useLocalDpi xmlns:a14="http://schemas.microsoft.com/office/drawing/2010/main" val="0"/>
                  </a:ext>
                </a:extLst>
              </a:blip>
              <a:srcRect l="3522" t="1792" r="75830" b="70975"/>
              <a:stretch/>
            </p:blipFill>
            <p:spPr>
              <a:xfrm>
                <a:off x="7231854" y="2445948"/>
                <a:ext cx="586752" cy="683393"/>
              </a:xfrm>
              <a:prstGeom prst="rect">
                <a:avLst/>
              </a:prstGeom>
            </p:spPr>
          </p:pic>
          <p:pic>
            <p:nvPicPr>
              <p:cNvPr id="40" name="Picture 39" descr="Background pattern&#10;&#10;Description automatically generated">
                <a:extLst>
                  <a:ext uri="{FF2B5EF4-FFF2-40B4-BE49-F238E27FC236}">
                    <a16:creationId xmlns:a16="http://schemas.microsoft.com/office/drawing/2014/main" id="{B8B12FDC-A3A6-4C0D-9519-9F5A735BB336}"/>
                  </a:ext>
                </a:extLst>
              </p:cNvPr>
              <p:cNvPicPr>
                <a:picLocks noChangeAspect="1"/>
              </p:cNvPicPr>
              <p:nvPr/>
            </p:nvPicPr>
            <p:blipFill rotWithShape="1">
              <a:blip r:embed="rId3">
                <a:extLst>
                  <a:ext uri="{28A0092B-C50C-407E-A947-70E740481C1C}">
                    <a14:useLocalDpi xmlns:a14="http://schemas.microsoft.com/office/drawing/2010/main" val="0"/>
                  </a:ext>
                </a:extLst>
              </a:blip>
              <a:srcRect l="3522" t="1792" r="75830" b="70975"/>
              <a:stretch/>
            </p:blipFill>
            <p:spPr>
              <a:xfrm>
                <a:off x="6938478" y="3457871"/>
                <a:ext cx="586752" cy="683393"/>
              </a:xfrm>
              <a:prstGeom prst="rect">
                <a:avLst/>
              </a:prstGeom>
            </p:spPr>
          </p:pic>
          <p:pic>
            <p:nvPicPr>
              <p:cNvPr id="41" name="Picture 40" descr="Background pattern&#10;&#10;Description automatically generated">
                <a:extLst>
                  <a:ext uri="{FF2B5EF4-FFF2-40B4-BE49-F238E27FC236}">
                    <a16:creationId xmlns:a16="http://schemas.microsoft.com/office/drawing/2014/main" id="{F9BA1C1B-ACFC-434D-8468-AB5A6F3DBBA1}"/>
                  </a:ext>
                </a:extLst>
              </p:cNvPr>
              <p:cNvPicPr>
                <a:picLocks noChangeAspect="1"/>
              </p:cNvPicPr>
              <p:nvPr/>
            </p:nvPicPr>
            <p:blipFill rotWithShape="1">
              <a:blip r:embed="rId3">
                <a:extLst>
                  <a:ext uri="{28A0092B-C50C-407E-A947-70E740481C1C}">
                    <a14:useLocalDpi xmlns:a14="http://schemas.microsoft.com/office/drawing/2010/main" val="0"/>
                  </a:ext>
                </a:extLst>
              </a:blip>
              <a:srcRect l="3522" t="1792" r="75830" b="70975"/>
              <a:stretch/>
            </p:blipFill>
            <p:spPr>
              <a:xfrm>
                <a:off x="7670921" y="3247250"/>
                <a:ext cx="586752" cy="683393"/>
              </a:xfrm>
              <a:prstGeom prst="rect">
                <a:avLst/>
              </a:prstGeom>
            </p:spPr>
          </p:pic>
          <p:pic>
            <p:nvPicPr>
              <p:cNvPr id="42" name="Picture 41" descr="Background pattern&#10;&#10;Description automatically generated">
                <a:extLst>
                  <a:ext uri="{FF2B5EF4-FFF2-40B4-BE49-F238E27FC236}">
                    <a16:creationId xmlns:a16="http://schemas.microsoft.com/office/drawing/2014/main" id="{32E3F93C-1D9F-4982-880A-F7234F3E5F1C}"/>
                  </a:ext>
                </a:extLst>
              </p:cNvPr>
              <p:cNvPicPr>
                <a:picLocks noChangeAspect="1"/>
              </p:cNvPicPr>
              <p:nvPr/>
            </p:nvPicPr>
            <p:blipFill rotWithShape="1">
              <a:blip r:embed="rId3">
                <a:extLst>
                  <a:ext uri="{28A0092B-C50C-407E-A947-70E740481C1C}">
                    <a14:useLocalDpi xmlns:a14="http://schemas.microsoft.com/office/drawing/2010/main" val="0"/>
                  </a:ext>
                </a:extLst>
              </a:blip>
              <a:srcRect l="74939" t="36727" r="2956" b="36865"/>
              <a:stretch/>
            </p:blipFill>
            <p:spPr>
              <a:xfrm>
                <a:off x="9087281" y="2496488"/>
                <a:ext cx="548640" cy="578785"/>
              </a:xfrm>
              <a:prstGeom prst="rect">
                <a:avLst/>
              </a:prstGeom>
            </p:spPr>
          </p:pic>
          <p:pic>
            <p:nvPicPr>
              <p:cNvPr id="43" name="Picture 42" descr="Background pattern&#10;&#10;Description automatically generated">
                <a:extLst>
                  <a:ext uri="{FF2B5EF4-FFF2-40B4-BE49-F238E27FC236}">
                    <a16:creationId xmlns:a16="http://schemas.microsoft.com/office/drawing/2014/main" id="{6005C1A8-8ABF-45AB-A93B-1CF80E48D38A}"/>
                  </a:ext>
                </a:extLst>
              </p:cNvPr>
              <p:cNvPicPr>
                <a:picLocks noChangeAspect="1"/>
              </p:cNvPicPr>
              <p:nvPr/>
            </p:nvPicPr>
            <p:blipFill rotWithShape="1">
              <a:blip r:embed="rId3">
                <a:extLst>
                  <a:ext uri="{28A0092B-C50C-407E-A947-70E740481C1C}">
                    <a14:useLocalDpi xmlns:a14="http://schemas.microsoft.com/office/drawing/2010/main" val="0"/>
                  </a:ext>
                </a:extLst>
              </a:blip>
              <a:srcRect l="74939" t="36727" r="2956" b="36865"/>
              <a:stretch/>
            </p:blipFill>
            <p:spPr>
              <a:xfrm>
                <a:off x="8463314" y="3621997"/>
                <a:ext cx="548640" cy="578785"/>
              </a:xfrm>
              <a:prstGeom prst="rect">
                <a:avLst/>
              </a:prstGeom>
            </p:spPr>
          </p:pic>
          <p:pic>
            <p:nvPicPr>
              <p:cNvPr id="44" name="Picture 43" descr="Background pattern&#10;&#10;Description automatically generated">
                <a:extLst>
                  <a:ext uri="{FF2B5EF4-FFF2-40B4-BE49-F238E27FC236}">
                    <a16:creationId xmlns:a16="http://schemas.microsoft.com/office/drawing/2014/main" id="{8F43EEBB-77EC-4AC7-A0AC-3BE510ED929C}"/>
                  </a:ext>
                </a:extLst>
              </p:cNvPr>
              <p:cNvPicPr>
                <a:picLocks noChangeAspect="1"/>
              </p:cNvPicPr>
              <p:nvPr/>
            </p:nvPicPr>
            <p:blipFill rotWithShape="1">
              <a:blip r:embed="rId3">
                <a:extLst>
                  <a:ext uri="{28A0092B-C50C-407E-A947-70E740481C1C}">
                    <a14:useLocalDpi xmlns:a14="http://schemas.microsoft.com/office/drawing/2010/main" val="0"/>
                  </a:ext>
                </a:extLst>
              </a:blip>
              <a:srcRect l="74939" t="36727" r="2956" b="36865"/>
              <a:stretch/>
            </p:blipFill>
            <p:spPr>
              <a:xfrm>
                <a:off x="9198275" y="3321219"/>
                <a:ext cx="548640" cy="578785"/>
              </a:xfrm>
              <a:prstGeom prst="rect">
                <a:avLst/>
              </a:prstGeom>
            </p:spPr>
          </p:pic>
          <p:pic>
            <p:nvPicPr>
              <p:cNvPr id="45" name="Picture 44" descr="Background pattern&#10;&#10;Description automatically generated">
                <a:extLst>
                  <a:ext uri="{FF2B5EF4-FFF2-40B4-BE49-F238E27FC236}">
                    <a16:creationId xmlns:a16="http://schemas.microsoft.com/office/drawing/2014/main" id="{39455F6E-ED0B-4491-8D51-3B3B928A572C}"/>
                  </a:ext>
                </a:extLst>
              </p:cNvPr>
              <p:cNvPicPr>
                <a:picLocks noChangeAspect="1"/>
              </p:cNvPicPr>
              <p:nvPr/>
            </p:nvPicPr>
            <p:blipFill rotWithShape="1">
              <a:blip r:embed="rId3">
                <a:extLst>
                  <a:ext uri="{28A0092B-C50C-407E-A947-70E740481C1C}">
                    <a14:useLocalDpi xmlns:a14="http://schemas.microsoft.com/office/drawing/2010/main" val="0"/>
                  </a:ext>
                </a:extLst>
              </a:blip>
              <a:srcRect l="74939" t="36727" r="2956" b="36865"/>
              <a:stretch/>
            </p:blipFill>
            <p:spPr>
              <a:xfrm>
                <a:off x="8544291" y="4484099"/>
                <a:ext cx="548640" cy="578785"/>
              </a:xfrm>
              <a:prstGeom prst="rect">
                <a:avLst/>
              </a:prstGeom>
            </p:spPr>
          </p:pic>
          <p:pic>
            <p:nvPicPr>
              <p:cNvPr id="46" name="Picture 45" descr="Background pattern&#10;&#10;Description automatically generated">
                <a:extLst>
                  <a:ext uri="{FF2B5EF4-FFF2-40B4-BE49-F238E27FC236}">
                    <a16:creationId xmlns:a16="http://schemas.microsoft.com/office/drawing/2014/main" id="{1264DBF0-AE92-4805-A7E3-CFD65F280910}"/>
                  </a:ext>
                </a:extLst>
              </p:cNvPr>
              <p:cNvPicPr>
                <a:picLocks noChangeAspect="1"/>
              </p:cNvPicPr>
              <p:nvPr/>
            </p:nvPicPr>
            <p:blipFill rotWithShape="1">
              <a:blip r:embed="rId3">
                <a:extLst>
                  <a:ext uri="{28A0092B-C50C-407E-A947-70E740481C1C}">
                    <a14:useLocalDpi xmlns:a14="http://schemas.microsoft.com/office/drawing/2010/main" val="0"/>
                  </a:ext>
                </a:extLst>
              </a:blip>
              <a:srcRect l="74939" t="36727" r="2956" b="36865"/>
              <a:stretch/>
            </p:blipFill>
            <p:spPr>
              <a:xfrm>
                <a:off x="8443994" y="2854394"/>
                <a:ext cx="548640" cy="578785"/>
              </a:xfrm>
              <a:prstGeom prst="rect">
                <a:avLst/>
              </a:prstGeom>
            </p:spPr>
          </p:pic>
          <p:pic>
            <p:nvPicPr>
              <p:cNvPr id="47" name="Picture 46" descr="Background pattern&#10;&#10;Description automatically generated">
                <a:extLst>
                  <a:ext uri="{FF2B5EF4-FFF2-40B4-BE49-F238E27FC236}">
                    <a16:creationId xmlns:a16="http://schemas.microsoft.com/office/drawing/2014/main" id="{50949F6D-C570-49B4-8127-EC80A9AF2D05}"/>
                  </a:ext>
                </a:extLst>
              </p:cNvPr>
              <p:cNvPicPr>
                <a:picLocks noChangeAspect="1"/>
              </p:cNvPicPr>
              <p:nvPr/>
            </p:nvPicPr>
            <p:blipFill rotWithShape="1">
              <a:blip r:embed="rId3">
                <a:extLst>
                  <a:ext uri="{28A0092B-C50C-407E-A947-70E740481C1C}">
                    <a14:useLocalDpi xmlns:a14="http://schemas.microsoft.com/office/drawing/2010/main" val="0"/>
                  </a:ext>
                </a:extLst>
              </a:blip>
              <a:srcRect l="74939" t="36727" r="2956" b="36865"/>
              <a:stretch/>
            </p:blipFill>
            <p:spPr>
              <a:xfrm>
                <a:off x="9234005" y="4028678"/>
                <a:ext cx="548640" cy="578785"/>
              </a:xfrm>
              <a:prstGeom prst="rect">
                <a:avLst/>
              </a:prstGeom>
            </p:spPr>
          </p:pic>
          <p:pic>
            <p:nvPicPr>
              <p:cNvPr id="48" name="Picture 47" descr="Background pattern&#10;&#10;Description automatically generated">
                <a:extLst>
                  <a:ext uri="{FF2B5EF4-FFF2-40B4-BE49-F238E27FC236}">
                    <a16:creationId xmlns:a16="http://schemas.microsoft.com/office/drawing/2014/main" id="{AA3C79B8-EBF0-4CA9-A1C5-58764502BE7B}"/>
                  </a:ext>
                </a:extLst>
              </p:cNvPr>
              <p:cNvPicPr>
                <a:picLocks noChangeAspect="1"/>
              </p:cNvPicPr>
              <p:nvPr/>
            </p:nvPicPr>
            <p:blipFill rotWithShape="1">
              <a:blip r:embed="rId3">
                <a:extLst>
                  <a:ext uri="{28A0092B-C50C-407E-A947-70E740481C1C}">
                    <a14:useLocalDpi xmlns:a14="http://schemas.microsoft.com/office/drawing/2010/main" val="0"/>
                  </a:ext>
                </a:extLst>
              </a:blip>
              <a:srcRect l="74939" t="36727" r="2956" b="36865"/>
              <a:stretch/>
            </p:blipFill>
            <p:spPr>
              <a:xfrm>
                <a:off x="9291975" y="4815172"/>
                <a:ext cx="548640" cy="578785"/>
              </a:xfrm>
              <a:prstGeom prst="rect">
                <a:avLst/>
              </a:prstGeom>
            </p:spPr>
          </p:pic>
          <p:pic>
            <p:nvPicPr>
              <p:cNvPr id="49" name="Picture 48" descr="Background pattern&#10;&#10;Description automatically generated">
                <a:extLst>
                  <a:ext uri="{FF2B5EF4-FFF2-40B4-BE49-F238E27FC236}">
                    <a16:creationId xmlns:a16="http://schemas.microsoft.com/office/drawing/2014/main" id="{A54F9E64-6D49-455E-A45E-60B87FF445EC}"/>
                  </a:ext>
                </a:extLst>
              </p:cNvPr>
              <p:cNvPicPr>
                <a:picLocks noChangeAspect="1"/>
              </p:cNvPicPr>
              <p:nvPr/>
            </p:nvPicPr>
            <p:blipFill rotWithShape="1">
              <a:blip r:embed="rId3">
                <a:extLst>
                  <a:ext uri="{28A0092B-C50C-407E-A947-70E740481C1C}">
                    <a14:useLocalDpi xmlns:a14="http://schemas.microsoft.com/office/drawing/2010/main" val="0"/>
                  </a:ext>
                </a:extLst>
              </a:blip>
              <a:srcRect l="34879" t="1243" r="36720" b="70424"/>
              <a:stretch/>
            </p:blipFill>
            <p:spPr>
              <a:xfrm>
                <a:off x="6948247" y="4203823"/>
                <a:ext cx="904753" cy="797059"/>
              </a:xfrm>
              <a:prstGeom prst="rect">
                <a:avLst/>
              </a:prstGeom>
            </p:spPr>
          </p:pic>
        </p:grpSp>
        <p:sp>
          <p:nvSpPr>
            <p:cNvPr id="35" name="TextBox 34">
              <a:extLst>
                <a:ext uri="{FF2B5EF4-FFF2-40B4-BE49-F238E27FC236}">
                  <a16:creationId xmlns:a16="http://schemas.microsoft.com/office/drawing/2014/main" id="{E47FC1FE-513A-4816-9DA0-6B0D3E6D24F0}"/>
                </a:ext>
              </a:extLst>
            </p:cNvPr>
            <p:cNvSpPr txBox="1"/>
            <p:nvPr/>
          </p:nvSpPr>
          <p:spPr>
            <a:xfrm>
              <a:off x="3504628" y="2490498"/>
              <a:ext cx="884722" cy="584775"/>
            </a:xfrm>
            <a:prstGeom prst="rect">
              <a:avLst/>
            </a:prstGeom>
            <a:noFill/>
          </p:spPr>
          <p:txBody>
            <a:bodyPr wrap="square" rtlCol="0">
              <a:spAutoFit/>
            </a:bodyPr>
            <a:lstStyle/>
            <a:p>
              <a:pPr algn="ctr"/>
              <a:r>
                <a:rPr lang="en-US" sz="3200" b="1" dirty="0">
                  <a:solidFill>
                    <a:srgbClr val="C00000"/>
                  </a:solidFill>
                </a:rPr>
                <a:t>A</a:t>
              </a:r>
              <a:endParaRPr lang="en-BE" b="1" dirty="0">
                <a:solidFill>
                  <a:srgbClr val="C00000"/>
                </a:solidFill>
              </a:endParaRPr>
            </a:p>
          </p:txBody>
        </p:sp>
        <p:sp>
          <p:nvSpPr>
            <p:cNvPr id="36" name="TextBox 35">
              <a:extLst>
                <a:ext uri="{FF2B5EF4-FFF2-40B4-BE49-F238E27FC236}">
                  <a16:creationId xmlns:a16="http://schemas.microsoft.com/office/drawing/2014/main" id="{5C8448AA-361A-4219-96AB-7C2B19AF7BC4}"/>
                </a:ext>
              </a:extLst>
            </p:cNvPr>
            <p:cNvSpPr txBox="1"/>
            <p:nvPr/>
          </p:nvSpPr>
          <p:spPr>
            <a:xfrm>
              <a:off x="7906986" y="2471252"/>
              <a:ext cx="884722" cy="584775"/>
            </a:xfrm>
            <a:prstGeom prst="rect">
              <a:avLst/>
            </a:prstGeom>
            <a:noFill/>
          </p:spPr>
          <p:txBody>
            <a:bodyPr wrap="square" rtlCol="0">
              <a:spAutoFit/>
            </a:bodyPr>
            <a:lstStyle/>
            <a:p>
              <a:pPr algn="ctr"/>
              <a:r>
                <a:rPr lang="en-US" sz="3200" b="1" dirty="0">
                  <a:solidFill>
                    <a:srgbClr val="C00000"/>
                  </a:solidFill>
                </a:rPr>
                <a:t>B</a:t>
              </a:r>
              <a:endParaRPr lang="en-BE" b="1" dirty="0">
                <a:solidFill>
                  <a:srgbClr val="C00000"/>
                </a:solidFill>
              </a:endParaRPr>
            </a:p>
          </p:txBody>
        </p:sp>
      </p:grpSp>
    </p:spTree>
    <p:extLst>
      <p:ext uri="{BB962C8B-B14F-4D97-AF65-F5344CB8AC3E}">
        <p14:creationId xmlns:p14="http://schemas.microsoft.com/office/powerpoint/2010/main" val="128909190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8F8ED2-04B7-4A12-B45C-B9511B2FFDAA}"/>
              </a:ext>
            </a:extLst>
          </p:cNvPr>
          <p:cNvSpPr>
            <a:spLocks noGrp="1"/>
          </p:cNvSpPr>
          <p:nvPr>
            <p:ph type="title"/>
          </p:nvPr>
        </p:nvSpPr>
        <p:spPr/>
        <p:txBody>
          <a:bodyPr/>
          <a:lstStyle/>
          <a:p>
            <a:r>
              <a:rPr lang="en-US" dirty="0"/>
              <a:t>fruits</a:t>
            </a:r>
            <a:endParaRPr lang="en-B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00B4A89-201B-4782-9648-6F6F5502F3ED}"/>
                  </a:ext>
                </a:extLst>
              </p:cNvPr>
              <p:cNvSpPr>
                <a:spLocks noGrp="1"/>
              </p:cNvSpPr>
              <p:nvPr>
                <p:ph idx="1"/>
              </p:nvPr>
            </p:nvSpPr>
            <p:spPr>
              <a:xfrm>
                <a:off x="587141" y="1443789"/>
                <a:ext cx="11261557" cy="4912561"/>
              </a:xfrm>
            </p:spPr>
            <p:txBody>
              <a:bodyPr>
                <a:normAutofit lnSpcReduction="10000"/>
              </a:bodyPr>
              <a:lstStyle/>
              <a:p>
                <a:pPr algn="just"/>
                <a:endParaRPr lang="en-US" dirty="0"/>
              </a:p>
              <a:p>
                <a:pPr algn="just"/>
                <a:endParaRPr lang="en-US" dirty="0"/>
              </a:p>
              <a:p>
                <a:pPr algn="just"/>
                <a:endParaRPr lang="en-US" dirty="0"/>
              </a:p>
              <a:p>
                <a:pPr algn="just"/>
                <a:endParaRPr lang="en-US" dirty="0"/>
              </a:p>
              <a:p>
                <a:pPr algn="just"/>
                <a:endParaRPr lang="en-US" dirty="0"/>
              </a:p>
              <a:p>
                <a:pPr algn="just"/>
                <a:endParaRPr lang="en-US" dirty="0"/>
              </a:p>
              <a:p>
                <a:pPr algn="just"/>
                <a:endParaRPr lang="en-US" sz="300" dirty="0"/>
              </a:p>
              <a:p>
                <a:pPr algn="just"/>
                <a:r>
                  <a:rPr lang="en-US" dirty="0"/>
                  <a:t>What is the probability to pick </a:t>
                </a:r>
                <a:r>
                  <a:rPr lang="en-US" u="sng" dirty="0"/>
                  <a:t>an orange</a:t>
                </a:r>
                <a:r>
                  <a:rPr lang="en-US" dirty="0"/>
                  <a:t>?</a:t>
                </a:r>
              </a:p>
              <a:p>
                <a:pPr algn="just"/>
                <a:endParaRPr lang="en-US" sz="500" dirty="0"/>
              </a:p>
              <a:p>
                <a:pPr marL="0" indent="0" algn="ctr">
                  <a:buNone/>
                </a:pPr>
                <a14:m>
                  <m:oMathPara xmlns:m="http://schemas.openxmlformats.org/officeDocument/2006/math">
                    <m:oMathParaPr>
                      <m:jc m:val="center"/>
                    </m:oMathParaPr>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𝑜𝑟𝑎𝑛𝑔𝑒</m:t>
                          </m:r>
                        </m:e>
                      </m:d>
                      <m:r>
                        <a:rPr lang="en-US" b="0" i="1" smtClean="0">
                          <a:latin typeface="Cambria Math" panose="02040503050406030204" pitchFamily="18" charset="0"/>
                        </a:rPr>
                        <m:t>=</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𝑜𝑟𝑎𝑛𝑔𝑒</m:t>
                          </m:r>
                          <m:r>
                            <a:rPr lang="en-US" b="0" i="1" smtClean="0">
                              <a:latin typeface="Cambria Math" panose="02040503050406030204" pitchFamily="18" charset="0"/>
                            </a:rPr>
                            <m:t>|</m:t>
                          </m:r>
                          <m:r>
                            <a:rPr lang="en-US" b="0" i="1" smtClean="0">
                              <a:latin typeface="Cambria Math" panose="02040503050406030204" pitchFamily="18" charset="0"/>
                            </a:rPr>
                            <m:t>𝐴</m:t>
                          </m:r>
                        </m:e>
                      </m:d>
                      <m:r>
                        <a:rPr lang="en-US" b="0" i="1" smtClean="0">
                          <a:latin typeface="Cambria Math" panose="02040503050406030204" pitchFamily="18" charset="0"/>
                        </a:rPr>
                        <m:t>⋅</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𝐴</m:t>
                          </m:r>
                        </m:e>
                      </m:d>
                      <m:r>
                        <a:rPr lang="en-US" b="0" i="1" smtClean="0">
                          <a:latin typeface="Cambria Math" panose="02040503050406030204" pitchFamily="18" charset="0"/>
                        </a:rPr>
                        <m:t>+</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𝑜𝑟𝑎𝑛𝑔𝑒</m:t>
                          </m:r>
                          <m:r>
                            <a:rPr lang="en-US" b="0" i="1" smtClean="0">
                              <a:latin typeface="Cambria Math" panose="02040503050406030204" pitchFamily="18" charset="0"/>
                            </a:rPr>
                            <m:t>|</m:t>
                          </m:r>
                          <m:r>
                            <a:rPr lang="en-US" b="0" i="1" smtClean="0">
                              <a:latin typeface="Cambria Math" panose="02040503050406030204" pitchFamily="18" charset="0"/>
                            </a:rPr>
                            <m:t>𝐵</m:t>
                          </m:r>
                        </m:e>
                      </m:d>
                      <m:r>
                        <a:rPr lang="en-US" b="0" i="1" smtClean="0">
                          <a:latin typeface="Cambria Math" panose="02040503050406030204" pitchFamily="18" charset="0"/>
                        </a:rPr>
                        <m:t>⋅</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𝐵</m:t>
                          </m:r>
                        </m:e>
                      </m:d>
                      <m:r>
                        <a:rPr lang="en-US" b="0" i="1" smtClean="0">
                          <a:latin typeface="Cambria Math" panose="02040503050406030204" pitchFamily="18" charset="0"/>
                        </a:rPr>
                        <m:t>=</m:t>
                      </m:r>
                    </m:oMath>
                  </m:oMathPara>
                </a14:m>
                <a:br>
                  <a:rPr lang="en-US" b="0" dirty="0"/>
                </a:br>
                <a:endParaRPr lang="en-US" b="0" i="1" dirty="0">
                  <a:latin typeface="Cambria Math" panose="02040503050406030204" pitchFamily="18" charset="0"/>
                </a:endParaRPr>
              </a:p>
              <a:p>
                <a:pPr marL="0" indent="0" algn="ctr">
                  <a:buNone/>
                </a:pPr>
                <a:endParaRPr lang="en-US" sz="300" b="0" i="1" dirty="0">
                  <a:latin typeface="Cambria Math" panose="02040503050406030204" pitchFamily="18" charset="0"/>
                </a:endParaRPr>
              </a:p>
              <a:p>
                <a:pPr marL="0" indent="0" algn="ctr">
                  <a:buNone/>
                </a:pPr>
                <a14:m>
                  <m:oMathPara xmlns:m="http://schemas.openxmlformats.org/officeDocument/2006/math">
                    <m:oMathParaPr>
                      <m:jc m:val="center"/>
                    </m:oMathParaPr>
                    <m:oMath xmlns:m="http://schemas.openxmlformats.org/officeDocument/2006/math">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7</m:t>
                          </m:r>
                        </m:num>
                        <m:den>
                          <m:r>
                            <a:rPr lang="en-US" b="0" i="1" smtClean="0">
                              <a:latin typeface="Cambria Math" panose="02040503050406030204" pitchFamily="18" charset="0"/>
                            </a:rPr>
                            <m:t>12</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4</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7</m:t>
                          </m:r>
                        </m:num>
                        <m:den>
                          <m:r>
                            <a:rPr lang="en-US" b="0" i="1" smtClean="0">
                              <a:latin typeface="Cambria Math" panose="02040503050406030204" pitchFamily="18" charset="0"/>
                            </a:rPr>
                            <m:t>24</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13</m:t>
                          </m:r>
                        </m:num>
                        <m:den>
                          <m:r>
                            <a:rPr lang="en-US" b="0" i="1" smtClean="0">
                              <a:latin typeface="Cambria Math" panose="02040503050406030204" pitchFamily="18" charset="0"/>
                            </a:rPr>
                            <m:t>24</m:t>
                          </m:r>
                        </m:den>
                      </m:f>
                    </m:oMath>
                  </m:oMathPara>
                </a14:m>
                <a:endParaRPr lang="en-BE" dirty="0"/>
              </a:p>
            </p:txBody>
          </p:sp>
        </mc:Choice>
        <mc:Fallback xmlns="">
          <p:sp>
            <p:nvSpPr>
              <p:cNvPr id="3" name="Content Placeholder 2">
                <a:extLst>
                  <a:ext uri="{FF2B5EF4-FFF2-40B4-BE49-F238E27FC236}">
                    <a16:creationId xmlns:a16="http://schemas.microsoft.com/office/drawing/2014/main" id="{B00B4A89-201B-4782-9648-6F6F5502F3ED}"/>
                  </a:ext>
                </a:extLst>
              </p:cNvPr>
              <p:cNvSpPr>
                <a:spLocks noGrp="1" noRot="1" noChangeAspect="1" noMove="1" noResize="1" noEditPoints="1" noAdjustHandles="1" noChangeArrowheads="1" noChangeShapeType="1" noTextEdit="1"/>
              </p:cNvSpPr>
              <p:nvPr>
                <p:ph idx="1"/>
              </p:nvPr>
            </p:nvSpPr>
            <p:spPr>
              <a:xfrm>
                <a:off x="587141" y="1443789"/>
                <a:ext cx="11261557" cy="4912561"/>
              </a:xfrm>
              <a:blipFill>
                <a:blip r:embed="rId2"/>
                <a:stretch>
                  <a:fillRect l="-974"/>
                </a:stretch>
              </a:blipFill>
            </p:spPr>
            <p:txBody>
              <a:bodyPr/>
              <a:lstStyle/>
              <a:p>
                <a:r>
                  <a:rPr lang="en-BE">
                    <a:noFill/>
                  </a:rPr>
                  <a:t> </a:t>
                </a:r>
              </a:p>
            </p:txBody>
          </p:sp>
        </mc:Fallback>
      </mc:AlternateContent>
      <p:sp>
        <p:nvSpPr>
          <p:cNvPr id="4" name="Footer Placeholder 3">
            <a:extLst>
              <a:ext uri="{FF2B5EF4-FFF2-40B4-BE49-F238E27FC236}">
                <a16:creationId xmlns:a16="http://schemas.microsoft.com/office/drawing/2014/main" id="{2B955210-6E1C-4F53-9E00-90F5D3180AE9}"/>
              </a:ext>
            </a:extLst>
          </p:cNvPr>
          <p:cNvSpPr>
            <a:spLocks noGrp="1"/>
          </p:cNvSpPr>
          <p:nvPr>
            <p:ph type="ftr" sz="quarter" idx="11"/>
          </p:nvPr>
        </p:nvSpPr>
        <p:spPr/>
        <p:txBody>
          <a:bodyPr/>
          <a:lstStyle/>
          <a:p>
            <a:r>
              <a:rPr lang="en-US"/>
              <a:t>Elementary Combinatorics and Probability - March 2021</a:t>
            </a:r>
            <a:endParaRPr lang="en-BE"/>
          </a:p>
        </p:txBody>
      </p:sp>
      <p:sp>
        <p:nvSpPr>
          <p:cNvPr id="5" name="Slide Number Placeholder 4">
            <a:extLst>
              <a:ext uri="{FF2B5EF4-FFF2-40B4-BE49-F238E27FC236}">
                <a16:creationId xmlns:a16="http://schemas.microsoft.com/office/drawing/2014/main" id="{DD3B8377-99E3-4482-A8C2-9599A698DF1E}"/>
              </a:ext>
            </a:extLst>
          </p:cNvPr>
          <p:cNvSpPr>
            <a:spLocks noGrp="1"/>
          </p:cNvSpPr>
          <p:nvPr>
            <p:ph type="sldNum" sz="quarter" idx="12"/>
          </p:nvPr>
        </p:nvSpPr>
        <p:spPr/>
        <p:txBody>
          <a:bodyPr/>
          <a:lstStyle/>
          <a:p>
            <a:fld id="{08CF7B41-8972-4B54-B2ED-1FFF63F18177}" type="slidenum">
              <a:rPr lang="en-BE" smtClean="0"/>
              <a:t>46</a:t>
            </a:fld>
            <a:endParaRPr lang="en-BE"/>
          </a:p>
        </p:txBody>
      </p:sp>
      <p:grpSp>
        <p:nvGrpSpPr>
          <p:cNvPr id="32" name="Group 31">
            <a:extLst>
              <a:ext uri="{FF2B5EF4-FFF2-40B4-BE49-F238E27FC236}">
                <a16:creationId xmlns:a16="http://schemas.microsoft.com/office/drawing/2014/main" id="{81ACB355-2AA3-455C-B91A-403012F8F552}"/>
              </a:ext>
            </a:extLst>
          </p:cNvPr>
          <p:cNvGrpSpPr/>
          <p:nvPr/>
        </p:nvGrpSpPr>
        <p:grpSpPr>
          <a:xfrm>
            <a:off x="2493745" y="1341589"/>
            <a:ext cx="7488455" cy="3089709"/>
            <a:chOff x="2407118" y="2367814"/>
            <a:chExt cx="7488455" cy="3089709"/>
          </a:xfrm>
        </p:grpSpPr>
        <p:grpSp>
          <p:nvGrpSpPr>
            <p:cNvPr id="33" name="Group 32">
              <a:extLst>
                <a:ext uri="{FF2B5EF4-FFF2-40B4-BE49-F238E27FC236}">
                  <a16:creationId xmlns:a16="http://schemas.microsoft.com/office/drawing/2014/main" id="{BCCD956F-1DC8-4419-8D56-D145099616E7}"/>
                </a:ext>
              </a:extLst>
            </p:cNvPr>
            <p:cNvGrpSpPr/>
            <p:nvPr/>
          </p:nvGrpSpPr>
          <p:grpSpPr>
            <a:xfrm>
              <a:off x="2407118" y="2367814"/>
              <a:ext cx="3089709" cy="3089709"/>
              <a:chOff x="2407118" y="2367814"/>
              <a:chExt cx="3089709" cy="3089709"/>
            </a:xfrm>
          </p:grpSpPr>
          <p:sp>
            <p:nvSpPr>
              <p:cNvPr id="50" name="Rectangle 49">
                <a:extLst>
                  <a:ext uri="{FF2B5EF4-FFF2-40B4-BE49-F238E27FC236}">
                    <a16:creationId xmlns:a16="http://schemas.microsoft.com/office/drawing/2014/main" id="{0586C2E7-FED9-4D63-843C-94B3EB5F9EC7}"/>
                  </a:ext>
                </a:extLst>
              </p:cNvPr>
              <p:cNvSpPr/>
              <p:nvPr/>
            </p:nvSpPr>
            <p:spPr>
              <a:xfrm>
                <a:off x="2407118" y="2367814"/>
                <a:ext cx="3089709" cy="3089709"/>
              </a:xfrm>
              <a:prstGeom prst="rect">
                <a:avLst/>
              </a:prstGeom>
              <a:ln w="28575"/>
            </p:spPr>
            <p:style>
              <a:lnRef idx="2">
                <a:schemeClr val="accent2"/>
              </a:lnRef>
              <a:fillRef idx="1">
                <a:schemeClr val="lt1"/>
              </a:fillRef>
              <a:effectRef idx="0">
                <a:schemeClr val="accent2"/>
              </a:effectRef>
              <a:fontRef idx="minor">
                <a:schemeClr val="dk1"/>
              </a:fontRef>
            </p:style>
            <p:txBody>
              <a:bodyPr rtlCol="0" anchor="ctr"/>
              <a:lstStyle/>
              <a:p>
                <a:pPr algn="ctr"/>
                <a:endParaRPr lang="en-BE"/>
              </a:p>
            </p:txBody>
          </p:sp>
          <p:pic>
            <p:nvPicPr>
              <p:cNvPr id="51" name="Picture 50" descr="Background pattern&#10;&#10;Description automatically generated">
                <a:extLst>
                  <a:ext uri="{FF2B5EF4-FFF2-40B4-BE49-F238E27FC236}">
                    <a16:creationId xmlns:a16="http://schemas.microsoft.com/office/drawing/2014/main" id="{7A75748E-9EE1-42E7-9898-82FA4BFFDA10}"/>
                  </a:ext>
                </a:extLst>
              </p:cNvPr>
              <p:cNvPicPr>
                <a:picLocks noChangeAspect="1"/>
              </p:cNvPicPr>
              <p:nvPr/>
            </p:nvPicPr>
            <p:blipFill rotWithShape="1">
              <a:blip r:embed="rId3">
                <a:extLst>
                  <a:ext uri="{28A0092B-C50C-407E-A947-70E740481C1C}">
                    <a14:useLocalDpi xmlns:a14="http://schemas.microsoft.com/office/drawing/2010/main" val="0"/>
                  </a:ext>
                </a:extLst>
              </a:blip>
              <a:srcRect l="3522" t="1792" r="75830" b="70975"/>
              <a:stretch/>
            </p:blipFill>
            <p:spPr>
              <a:xfrm>
                <a:off x="2738461" y="2464067"/>
                <a:ext cx="586752" cy="683393"/>
              </a:xfrm>
              <a:prstGeom prst="rect">
                <a:avLst/>
              </a:prstGeom>
            </p:spPr>
          </p:pic>
          <p:pic>
            <p:nvPicPr>
              <p:cNvPr id="52" name="Picture 51" descr="Background pattern&#10;&#10;Description automatically generated">
                <a:extLst>
                  <a:ext uri="{FF2B5EF4-FFF2-40B4-BE49-F238E27FC236}">
                    <a16:creationId xmlns:a16="http://schemas.microsoft.com/office/drawing/2014/main" id="{8177E3B4-63B3-48CD-8E6B-A3710574536C}"/>
                  </a:ext>
                </a:extLst>
              </p:cNvPr>
              <p:cNvPicPr>
                <a:picLocks noChangeAspect="1"/>
              </p:cNvPicPr>
              <p:nvPr/>
            </p:nvPicPr>
            <p:blipFill rotWithShape="1">
              <a:blip r:embed="rId3">
                <a:extLst>
                  <a:ext uri="{28A0092B-C50C-407E-A947-70E740481C1C}">
                    <a14:useLocalDpi xmlns:a14="http://schemas.microsoft.com/office/drawing/2010/main" val="0"/>
                  </a:ext>
                </a:extLst>
              </a:blip>
              <a:srcRect l="74939" t="36727" r="2956" b="36865"/>
              <a:stretch/>
            </p:blipFill>
            <p:spPr>
              <a:xfrm>
                <a:off x="4726199" y="2516370"/>
                <a:ext cx="548640" cy="578785"/>
              </a:xfrm>
              <a:prstGeom prst="rect">
                <a:avLst/>
              </a:prstGeom>
            </p:spPr>
          </p:pic>
          <p:pic>
            <p:nvPicPr>
              <p:cNvPr id="53" name="Picture 52" descr="Background pattern&#10;&#10;Description automatically generated">
                <a:extLst>
                  <a:ext uri="{FF2B5EF4-FFF2-40B4-BE49-F238E27FC236}">
                    <a16:creationId xmlns:a16="http://schemas.microsoft.com/office/drawing/2014/main" id="{2B541849-5C83-40E2-89B1-764031821C64}"/>
                  </a:ext>
                </a:extLst>
              </p:cNvPr>
              <p:cNvPicPr>
                <a:picLocks noChangeAspect="1"/>
              </p:cNvPicPr>
              <p:nvPr/>
            </p:nvPicPr>
            <p:blipFill rotWithShape="1">
              <a:blip r:embed="rId3">
                <a:extLst>
                  <a:ext uri="{28A0092B-C50C-407E-A947-70E740481C1C}">
                    <a14:useLocalDpi xmlns:a14="http://schemas.microsoft.com/office/drawing/2010/main" val="0"/>
                  </a:ext>
                </a:extLst>
              </a:blip>
              <a:srcRect l="3522" t="1792" r="75830" b="70975"/>
              <a:stretch/>
            </p:blipFill>
            <p:spPr>
              <a:xfrm>
                <a:off x="2445085" y="3475990"/>
                <a:ext cx="586752" cy="683393"/>
              </a:xfrm>
              <a:prstGeom prst="rect">
                <a:avLst/>
              </a:prstGeom>
            </p:spPr>
          </p:pic>
          <p:pic>
            <p:nvPicPr>
              <p:cNvPr id="54" name="Picture 53" descr="Background pattern&#10;&#10;Description automatically generated">
                <a:extLst>
                  <a:ext uri="{FF2B5EF4-FFF2-40B4-BE49-F238E27FC236}">
                    <a16:creationId xmlns:a16="http://schemas.microsoft.com/office/drawing/2014/main" id="{FF6BFC77-A0B5-45FF-8846-81C6E9860A4D}"/>
                  </a:ext>
                </a:extLst>
              </p:cNvPr>
              <p:cNvPicPr>
                <a:picLocks noChangeAspect="1"/>
              </p:cNvPicPr>
              <p:nvPr/>
            </p:nvPicPr>
            <p:blipFill rotWithShape="1">
              <a:blip r:embed="rId3">
                <a:extLst>
                  <a:ext uri="{28A0092B-C50C-407E-A947-70E740481C1C}">
                    <a14:useLocalDpi xmlns:a14="http://schemas.microsoft.com/office/drawing/2010/main" val="0"/>
                  </a:ext>
                </a:extLst>
              </a:blip>
              <a:srcRect l="3522" t="1792" r="75830" b="70975"/>
              <a:stretch/>
            </p:blipFill>
            <p:spPr>
              <a:xfrm>
                <a:off x="3177528" y="3265369"/>
                <a:ext cx="586752" cy="683393"/>
              </a:xfrm>
              <a:prstGeom prst="rect">
                <a:avLst/>
              </a:prstGeom>
            </p:spPr>
          </p:pic>
          <p:pic>
            <p:nvPicPr>
              <p:cNvPr id="55" name="Picture 54" descr="Background pattern&#10;&#10;Description automatically generated">
                <a:extLst>
                  <a:ext uri="{FF2B5EF4-FFF2-40B4-BE49-F238E27FC236}">
                    <a16:creationId xmlns:a16="http://schemas.microsoft.com/office/drawing/2014/main" id="{8CA81FBB-7A97-4756-BFA2-E2EBDEB48B00}"/>
                  </a:ext>
                </a:extLst>
              </p:cNvPr>
              <p:cNvPicPr>
                <a:picLocks noChangeAspect="1"/>
              </p:cNvPicPr>
              <p:nvPr/>
            </p:nvPicPr>
            <p:blipFill rotWithShape="1">
              <a:blip r:embed="rId3">
                <a:extLst>
                  <a:ext uri="{28A0092B-C50C-407E-A947-70E740481C1C}">
                    <a14:useLocalDpi xmlns:a14="http://schemas.microsoft.com/office/drawing/2010/main" val="0"/>
                  </a:ext>
                </a:extLst>
              </a:blip>
              <a:srcRect l="3522" t="1792" r="75830" b="70975"/>
              <a:stretch/>
            </p:blipFill>
            <p:spPr>
              <a:xfrm>
                <a:off x="2884152" y="4277292"/>
                <a:ext cx="586752" cy="683393"/>
              </a:xfrm>
              <a:prstGeom prst="rect">
                <a:avLst/>
              </a:prstGeom>
            </p:spPr>
          </p:pic>
          <p:pic>
            <p:nvPicPr>
              <p:cNvPr id="56" name="Picture 55" descr="Background pattern&#10;&#10;Description automatically generated">
                <a:extLst>
                  <a:ext uri="{FF2B5EF4-FFF2-40B4-BE49-F238E27FC236}">
                    <a16:creationId xmlns:a16="http://schemas.microsoft.com/office/drawing/2014/main" id="{EF6BD32E-627F-4BAE-8BDA-FA4BDC96ACF3}"/>
                  </a:ext>
                </a:extLst>
              </p:cNvPr>
              <p:cNvPicPr>
                <a:picLocks noChangeAspect="1"/>
              </p:cNvPicPr>
              <p:nvPr/>
            </p:nvPicPr>
            <p:blipFill rotWithShape="1">
              <a:blip r:embed="rId3">
                <a:extLst>
                  <a:ext uri="{28A0092B-C50C-407E-A947-70E740481C1C}">
                    <a14:useLocalDpi xmlns:a14="http://schemas.microsoft.com/office/drawing/2010/main" val="0"/>
                  </a:ext>
                </a:extLst>
              </a:blip>
              <a:srcRect l="3522" t="1792" r="75830" b="70975"/>
              <a:stretch/>
            </p:blipFill>
            <p:spPr>
              <a:xfrm>
                <a:off x="3538670" y="4721188"/>
                <a:ext cx="586752" cy="683393"/>
              </a:xfrm>
              <a:prstGeom prst="rect">
                <a:avLst/>
              </a:prstGeom>
            </p:spPr>
          </p:pic>
          <p:pic>
            <p:nvPicPr>
              <p:cNvPr id="57" name="Picture 56" descr="Background pattern&#10;&#10;Description automatically generated">
                <a:extLst>
                  <a:ext uri="{FF2B5EF4-FFF2-40B4-BE49-F238E27FC236}">
                    <a16:creationId xmlns:a16="http://schemas.microsoft.com/office/drawing/2014/main" id="{77372722-D66B-427D-80ED-5C8F470B0A9F}"/>
                  </a:ext>
                </a:extLst>
              </p:cNvPr>
              <p:cNvPicPr>
                <a:picLocks noChangeAspect="1"/>
              </p:cNvPicPr>
              <p:nvPr/>
            </p:nvPicPr>
            <p:blipFill rotWithShape="1">
              <a:blip r:embed="rId3">
                <a:extLst>
                  <a:ext uri="{28A0092B-C50C-407E-A947-70E740481C1C}">
                    <a14:useLocalDpi xmlns:a14="http://schemas.microsoft.com/office/drawing/2010/main" val="0"/>
                  </a:ext>
                </a:extLst>
              </a:blip>
              <a:srcRect l="74939" t="36727" r="2956" b="36865"/>
              <a:stretch/>
            </p:blipFill>
            <p:spPr>
              <a:xfrm>
                <a:off x="4100362" y="3317672"/>
                <a:ext cx="548640" cy="578785"/>
              </a:xfrm>
              <a:prstGeom prst="rect">
                <a:avLst/>
              </a:prstGeom>
            </p:spPr>
          </p:pic>
          <p:pic>
            <p:nvPicPr>
              <p:cNvPr id="58" name="Picture 57" descr="Background pattern&#10;&#10;Description automatically generated">
                <a:extLst>
                  <a:ext uri="{FF2B5EF4-FFF2-40B4-BE49-F238E27FC236}">
                    <a16:creationId xmlns:a16="http://schemas.microsoft.com/office/drawing/2014/main" id="{684A32A9-A5DB-458D-98FC-683E312290DA}"/>
                  </a:ext>
                </a:extLst>
              </p:cNvPr>
              <p:cNvPicPr>
                <a:picLocks noChangeAspect="1"/>
              </p:cNvPicPr>
              <p:nvPr/>
            </p:nvPicPr>
            <p:blipFill rotWithShape="1">
              <a:blip r:embed="rId3">
                <a:extLst>
                  <a:ext uri="{28A0092B-C50C-407E-A947-70E740481C1C}">
                    <a14:useLocalDpi xmlns:a14="http://schemas.microsoft.com/office/drawing/2010/main" val="0"/>
                  </a:ext>
                </a:extLst>
              </a:blip>
              <a:srcRect l="74939" t="36727" r="2956" b="36865"/>
              <a:stretch/>
            </p:blipFill>
            <p:spPr>
              <a:xfrm>
                <a:off x="4837193" y="3341101"/>
                <a:ext cx="548640" cy="578785"/>
              </a:xfrm>
              <a:prstGeom prst="rect">
                <a:avLst/>
              </a:prstGeom>
            </p:spPr>
          </p:pic>
          <p:pic>
            <p:nvPicPr>
              <p:cNvPr id="59" name="Picture 58" descr="Background pattern&#10;&#10;Description automatically generated">
                <a:extLst>
                  <a:ext uri="{FF2B5EF4-FFF2-40B4-BE49-F238E27FC236}">
                    <a16:creationId xmlns:a16="http://schemas.microsoft.com/office/drawing/2014/main" id="{F04552B2-921B-435C-818B-EF496AC5C4FD}"/>
                  </a:ext>
                </a:extLst>
              </p:cNvPr>
              <p:cNvPicPr>
                <a:picLocks noChangeAspect="1"/>
              </p:cNvPicPr>
              <p:nvPr/>
            </p:nvPicPr>
            <p:blipFill rotWithShape="1">
              <a:blip r:embed="rId3">
                <a:extLst>
                  <a:ext uri="{28A0092B-C50C-407E-A947-70E740481C1C}">
                    <a14:useLocalDpi xmlns:a14="http://schemas.microsoft.com/office/drawing/2010/main" val="0"/>
                  </a:ext>
                </a:extLst>
              </a:blip>
              <a:srcRect l="74939" t="36727" r="2956" b="36865"/>
              <a:stretch/>
            </p:blipFill>
            <p:spPr>
              <a:xfrm>
                <a:off x="4451879" y="4040203"/>
                <a:ext cx="548640" cy="578785"/>
              </a:xfrm>
              <a:prstGeom prst="rect">
                <a:avLst/>
              </a:prstGeom>
            </p:spPr>
          </p:pic>
          <p:pic>
            <p:nvPicPr>
              <p:cNvPr id="60" name="Picture 59" descr="Background pattern&#10;&#10;Description automatically generated">
                <a:extLst>
                  <a:ext uri="{FF2B5EF4-FFF2-40B4-BE49-F238E27FC236}">
                    <a16:creationId xmlns:a16="http://schemas.microsoft.com/office/drawing/2014/main" id="{F08DEC88-FBA7-4096-B2D6-96957E4047A5}"/>
                  </a:ext>
                </a:extLst>
              </p:cNvPr>
              <p:cNvPicPr>
                <a:picLocks noChangeAspect="1"/>
              </p:cNvPicPr>
              <p:nvPr/>
            </p:nvPicPr>
            <p:blipFill rotWithShape="1">
              <a:blip r:embed="rId3">
                <a:extLst>
                  <a:ext uri="{28A0092B-C50C-407E-A947-70E740481C1C}">
                    <a14:useLocalDpi xmlns:a14="http://schemas.microsoft.com/office/drawing/2010/main" val="0"/>
                  </a:ext>
                </a:extLst>
              </a:blip>
              <a:srcRect l="74939" t="36727" r="2956" b="36865"/>
              <a:stretch/>
            </p:blipFill>
            <p:spPr>
              <a:xfrm>
                <a:off x="4774109" y="4818713"/>
                <a:ext cx="548640" cy="578785"/>
              </a:xfrm>
              <a:prstGeom prst="rect">
                <a:avLst/>
              </a:prstGeom>
            </p:spPr>
          </p:pic>
        </p:grpSp>
        <p:grpSp>
          <p:nvGrpSpPr>
            <p:cNvPr id="34" name="Group 33">
              <a:extLst>
                <a:ext uri="{FF2B5EF4-FFF2-40B4-BE49-F238E27FC236}">
                  <a16:creationId xmlns:a16="http://schemas.microsoft.com/office/drawing/2014/main" id="{903A3A46-D69C-4E71-ACAD-7C082D3CCA26}"/>
                </a:ext>
              </a:extLst>
            </p:cNvPr>
            <p:cNvGrpSpPr/>
            <p:nvPr/>
          </p:nvGrpSpPr>
          <p:grpSpPr>
            <a:xfrm>
              <a:off x="6805864" y="2367814"/>
              <a:ext cx="3089709" cy="3089709"/>
              <a:chOff x="6805864" y="2367814"/>
              <a:chExt cx="3089709" cy="3089709"/>
            </a:xfrm>
          </p:grpSpPr>
          <p:sp>
            <p:nvSpPr>
              <p:cNvPr id="37" name="Rectangle 36">
                <a:extLst>
                  <a:ext uri="{FF2B5EF4-FFF2-40B4-BE49-F238E27FC236}">
                    <a16:creationId xmlns:a16="http://schemas.microsoft.com/office/drawing/2014/main" id="{35A4C7C8-6686-4C5E-A75B-71AF11D6C1D2}"/>
                  </a:ext>
                </a:extLst>
              </p:cNvPr>
              <p:cNvSpPr/>
              <p:nvPr/>
            </p:nvSpPr>
            <p:spPr>
              <a:xfrm>
                <a:off x="6805864" y="2367814"/>
                <a:ext cx="3089709" cy="3089709"/>
              </a:xfrm>
              <a:prstGeom prst="rect">
                <a:avLst/>
              </a:prstGeom>
              <a:ln w="28575"/>
            </p:spPr>
            <p:style>
              <a:lnRef idx="2">
                <a:schemeClr val="accent2"/>
              </a:lnRef>
              <a:fillRef idx="1">
                <a:schemeClr val="lt1"/>
              </a:fillRef>
              <a:effectRef idx="0">
                <a:schemeClr val="accent2"/>
              </a:effectRef>
              <a:fontRef idx="minor">
                <a:schemeClr val="dk1"/>
              </a:fontRef>
            </p:style>
            <p:txBody>
              <a:bodyPr rtlCol="0" anchor="ctr"/>
              <a:lstStyle/>
              <a:p>
                <a:pPr algn="ctr"/>
                <a:endParaRPr lang="en-BE"/>
              </a:p>
            </p:txBody>
          </p:sp>
          <p:pic>
            <p:nvPicPr>
              <p:cNvPr id="38" name="Picture 37" descr="Background pattern&#10;&#10;Description automatically generated">
                <a:extLst>
                  <a:ext uri="{FF2B5EF4-FFF2-40B4-BE49-F238E27FC236}">
                    <a16:creationId xmlns:a16="http://schemas.microsoft.com/office/drawing/2014/main" id="{B95DFE34-69EB-4928-B767-3016A4FDE7CE}"/>
                  </a:ext>
                </a:extLst>
              </p:cNvPr>
              <p:cNvPicPr>
                <a:picLocks noChangeAspect="1"/>
              </p:cNvPicPr>
              <p:nvPr/>
            </p:nvPicPr>
            <p:blipFill rotWithShape="1">
              <a:blip r:embed="rId3">
                <a:extLst>
                  <a:ext uri="{28A0092B-C50C-407E-A947-70E740481C1C}">
                    <a14:useLocalDpi xmlns:a14="http://schemas.microsoft.com/office/drawing/2010/main" val="0"/>
                  </a:ext>
                </a:extLst>
              </a:blip>
              <a:srcRect l="34879" t="1243" r="36720" b="70424"/>
              <a:stretch/>
            </p:blipFill>
            <p:spPr>
              <a:xfrm>
                <a:off x="7486630" y="4607522"/>
                <a:ext cx="904753" cy="797059"/>
              </a:xfrm>
              <a:prstGeom prst="rect">
                <a:avLst/>
              </a:prstGeom>
            </p:spPr>
          </p:pic>
          <p:pic>
            <p:nvPicPr>
              <p:cNvPr id="39" name="Picture 38" descr="Background pattern&#10;&#10;Description automatically generated">
                <a:extLst>
                  <a:ext uri="{FF2B5EF4-FFF2-40B4-BE49-F238E27FC236}">
                    <a16:creationId xmlns:a16="http://schemas.microsoft.com/office/drawing/2014/main" id="{0291E08E-0C37-470C-9E47-366275106AB7}"/>
                  </a:ext>
                </a:extLst>
              </p:cNvPr>
              <p:cNvPicPr>
                <a:picLocks noChangeAspect="1"/>
              </p:cNvPicPr>
              <p:nvPr/>
            </p:nvPicPr>
            <p:blipFill rotWithShape="1">
              <a:blip r:embed="rId3">
                <a:extLst>
                  <a:ext uri="{28A0092B-C50C-407E-A947-70E740481C1C}">
                    <a14:useLocalDpi xmlns:a14="http://schemas.microsoft.com/office/drawing/2010/main" val="0"/>
                  </a:ext>
                </a:extLst>
              </a:blip>
              <a:srcRect l="3522" t="1792" r="75830" b="70975"/>
              <a:stretch/>
            </p:blipFill>
            <p:spPr>
              <a:xfrm>
                <a:off x="7231854" y="2445948"/>
                <a:ext cx="586752" cy="683393"/>
              </a:xfrm>
              <a:prstGeom prst="rect">
                <a:avLst/>
              </a:prstGeom>
            </p:spPr>
          </p:pic>
          <p:pic>
            <p:nvPicPr>
              <p:cNvPr id="40" name="Picture 39" descr="Background pattern&#10;&#10;Description automatically generated">
                <a:extLst>
                  <a:ext uri="{FF2B5EF4-FFF2-40B4-BE49-F238E27FC236}">
                    <a16:creationId xmlns:a16="http://schemas.microsoft.com/office/drawing/2014/main" id="{B8B12FDC-A3A6-4C0D-9519-9F5A735BB336}"/>
                  </a:ext>
                </a:extLst>
              </p:cNvPr>
              <p:cNvPicPr>
                <a:picLocks noChangeAspect="1"/>
              </p:cNvPicPr>
              <p:nvPr/>
            </p:nvPicPr>
            <p:blipFill rotWithShape="1">
              <a:blip r:embed="rId3">
                <a:extLst>
                  <a:ext uri="{28A0092B-C50C-407E-A947-70E740481C1C}">
                    <a14:useLocalDpi xmlns:a14="http://schemas.microsoft.com/office/drawing/2010/main" val="0"/>
                  </a:ext>
                </a:extLst>
              </a:blip>
              <a:srcRect l="3522" t="1792" r="75830" b="70975"/>
              <a:stretch/>
            </p:blipFill>
            <p:spPr>
              <a:xfrm>
                <a:off x="6938478" y="3457871"/>
                <a:ext cx="586752" cy="683393"/>
              </a:xfrm>
              <a:prstGeom prst="rect">
                <a:avLst/>
              </a:prstGeom>
            </p:spPr>
          </p:pic>
          <p:pic>
            <p:nvPicPr>
              <p:cNvPr id="41" name="Picture 40" descr="Background pattern&#10;&#10;Description automatically generated">
                <a:extLst>
                  <a:ext uri="{FF2B5EF4-FFF2-40B4-BE49-F238E27FC236}">
                    <a16:creationId xmlns:a16="http://schemas.microsoft.com/office/drawing/2014/main" id="{F9BA1C1B-ACFC-434D-8468-AB5A6F3DBBA1}"/>
                  </a:ext>
                </a:extLst>
              </p:cNvPr>
              <p:cNvPicPr>
                <a:picLocks noChangeAspect="1"/>
              </p:cNvPicPr>
              <p:nvPr/>
            </p:nvPicPr>
            <p:blipFill rotWithShape="1">
              <a:blip r:embed="rId3">
                <a:extLst>
                  <a:ext uri="{28A0092B-C50C-407E-A947-70E740481C1C}">
                    <a14:useLocalDpi xmlns:a14="http://schemas.microsoft.com/office/drawing/2010/main" val="0"/>
                  </a:ext>
                </a:extLst>
              </a:blip>
              <a:srcRect l="3522" t="1792" r="75830" b="70975"/>
              <a:stretch/>
            </p:blipFill>
            <p:spPr>
              <a:xfrm>
                <a:off x="7670921" y="3247250"/>
                <a:ext cx="586752" cy="683393"/>
              </a:xfrm>
              <a:prstGeom prst="rect">
                <a:avLst/>
              </a:prstGeom>
            </p:spPr>
          </p:pic>
          <p:pic>
            <p:nvPicPr>
              <p:cNvPr id="42" name="Picture 41" descr="Background pattern&#10;&#10;Description automatically generated">
                <a:extLst>
                  <a:ext uri="{FF2B5EF4-FFF2-40B4-BE49-F238E27FC236}">
                    <a16:creationId xmlns:a16="http://schemas.microsoft.com/office/drawing/2014/main" id="{32E3F93C-1D9F-4982-880A-F7234F3E5F1C}"/>
                  </a:ext>
                </a:extLst>
              </p:cNvPr>
              <p:cNvPicPr>
                <a:picLocks noChangeAspect="1"/>
              </p:cNvPicPr>
              <p:nvPr/>
            </p:nvPicPr>
            <p:blipFill rotWithShape="1">
              <a:blip r:embed="rId3">
                <a:extLst>
                  <a:ext uri="{28A0092B-C50C-407E-A947-70E740481C1C}">
                    <a14:useLocalDpi xmlns:a14="http://schemas.microsoft.com/office/drawing/2010/main" val="0"/>
                  </a:ext>
                </a:extLst>
              </a:blip>
              <a:srcRect l="74939" t="36727" r="2956" b="36865"/>
              <a:stretch/>
            </p:blipFill>
            <p:spPr>
              <a:xfrm>
                <a:off x="9087281" y="2496488"/>
                <a:ext cx="548640" cy="578785"/>
              </a:xfrm>
              <a:prstGeom prst="rect">
                <a:avLst/>
              </a:prstGeom>
            </p:spPr>
          </p:pic>
          <p:pic>
            <p:nvPicPr>
              <p:cNvPr id="43" name="Picture 42" descr="Background pattern&#10;&#10;Description automatically generated">
                <a:extLst>
                  <a:ext uri="{FF2B5EF4-FFF2-40B4-BE49-F238E27FC236}">
                    <a16:creationId xmlns:a16="http://schemas.microsoft.com/office/drawing/2014/main" id="{6005C1A8-8ABF-45AB-A93B-1CF80E48D38A}"/>
                  </a:ext>
                </a:extLst>
              </p:cNvPr>
              <p:cNvPicPr>
                <a:picLocks noChangeAspect="1"/>
              </p:cNvPicPr>
              <p:nvPr/>
            </p:nvPicPr>
            <p:blipFill rotWithShape="1">
              <a:blip r:embed="rId3">
                <a:extLst>
                  <a:ext uri="{28A0092B-C50C-407E-A947-70E740481C1C}">
                    <a14:useLocalDpi xmlns:a14="http://schemas.microsoft.com/office/drawing/2010/main" val="0"/>
                  </a:ext>
                </a:extLst>
              </a:blip>
              <a:srcRect l="74939" t="36727" r="2956" b="36865"/>
              <a:stretch/>
            </p:blipFill>
            <p:spPr>
              <a:xfrm>
                <a:off x="8463314" y="3621997"/>
                <a:ext cx="548640" cy="578785"/>
              </a:xfrm>
              <a:prstGeom prst="rect">
                <a:avLst/>
              </a:prstGeom>
            </p:spPr>
          </p:pic>
          <p:pic>
            <p:nvPicPr>
              <p:cNvPr id="44" name="Picture 43" descr="Background pattern&#10;&#10;Description automatically generated">
                <a:extLst>
                  <a:ext uri="{FF2B5EF4-FFF2-40B4-BE49-F238E27FC236}">
                    <a16:creationId xmlns:a16="http://schemas.microsoft.com/office/drawing/2014/main" id="{8F43EEBB-77EC-4AC7-A0AC-3BE510ED929C}"/>
                  </a:ext>
                </a:extLst>
              </p:cNvPr>
              <p:cNvPicPr>
                <a:picLocks noChangeAspect="1"/>
              </p:cNvPicPr>
              <p:nvPr/>
            </p:nvPicPr>
            <p:blipFill rotWithShape="1">
              <a:blip r:embed="rId3">
                <a:extLst>
                  <a:ext uri="{28A0092B-C50C-407E-A947-70E740481C1C}">
                    <a14:useLocalDpi xmlns:a14="http://schemas.microsoft.com/office/drawing/2010/main" val="0"/>
                  </a:ext>
                </a:extLst>
              </a:blip>
              <a:srcRect l="74939" t="36727" r="2956" b="36865"/>
              <a:stretch/>
            </p:blipFill>
            <p:spPr>
              <a:xfrm>
                <a:off x="9198275" y="3321219"/>
                <a:ext cx="548640" cy="578785"/>
              </a:xfrm>
              <a:prstGeom prst="rect">
                <a:avLst/>
              </a:prstGeom>
            </p:spPr>
          </p:pic>
          <p:pic>
            <p:nvPicPr>
              <p:cNvPr id="45" name="Picture 44" descr="Background pattern&#10;&#10;Description automatically generated">
                <a:extLst>
                  <a:ext uri="{FF2B5EF4-FFF2-40B4-BE49-F238E27FC236}">
                    <a16:creationId xmlns:a16="http://schemas.microsoft.com/office/drawing/2014/main" id="{39455F6E-ED0B-4491-8D51-3B3B928A572C}"/>
                  </a:ext>
                </a:extLst>
              </p:cNvPr>
              <p:cNvPicPr>
                <a:picLocks noChangeAspect="1"/>
              </p:cNvPicPr>
              <p:nvPr/>
            </p:nvPicPr>
            <p:blipFill rotWithShape="1">
              <a:blip r:embed="rId3">
                <a:extLst>
                  <a:ext uri="{28A0092B-C50C-407E-A947-70E740481C1C}">
                    <a14:useLocalDpi xmlns:a14="http://schemas.microsoft.com/office/drawing/2010/main" val="0"/>
                  </a:ext>
                </a:extLst>
              </a:blip>
              <a:srcRect l="74939" t="36727" r="2956" b="36865"/>
              <a:stretch/>
            </p:blipFill>
            <p:spPr>
              <a:xfrm>
                <a:off x="8544291" y="4484099"/>
                <a:ext cx="548640" cy="578785"/>
              </a:xfrm>
              <a:prstGeom prst="rect">
                <a:avLst/>
              </a:prstGeom>
            </p:spPr>
          </p:pic>
          <p:pic>
            <p:nvPicPr>
              <p:cNvPr id="46" name="Picture 45" descr="Background pattern&#10;&#10;Description automatically generated">
                <a:extLst>
                  <a:ext uri="{FF2B5EF4-FFF2-40B4-BE49-F238E27FC236}">
                    <a16:creationId xmlns:a16="http://schemas.microsoft.com/office/drawing/2014/main" id="{1264DBF0-AE92-4805-A7E3-CFD65F280910}"/>
                  </a:ext>
                </a:extLst>
              </p:cNvPr>
              <p:cNvPicPr>
                <a:picLocks noChangeAspect="1"/>
              </p:cNvPicPr>
              <p:nvPr/>
            </p:nvPicPr>
            <p:blipFill rotWithShape="1">
              <a:blip r:embed="rId3">
                <a:extLst>
                  <a:ext uri="{28A0092B-C50C-407E-A947-70E740481C1C}">
                    <a14:useLocalDpi xmlns:a14="http://schemas.microsoft.com/office/drawing/2010/main" val="0"/>
                  </a:ext>
                </a:extLst>
              </a:blip>
              <a:srcRect l="74939" t="36727" r="2956" b="36865"/>
              <a:stretch/>
            </p:blipFill>
            <p:spPr>
              <a:xfrm>
                <a:off x="8443994" y="2854394"/>
                <a:ext cx="548640" cy="578785"/>
              </a:xfrm>
              <a:prstGeom prst="rect">
                <a:avLst/>
              </a:prstGeom>
            </p:spPr>
          </p:pic>
          <p:pic>
            <p:nvPicPr>
              <p:cNvPr id="47" name="Picture 46" descr="Background pattern&#10;&#10;Description automatically generated">
                <a:extLst>
                  <a:ext uri="{FF2B5EF4-FFF2-40B4-BE49-F238E27FC236}">
                    <a16:creationId xmlns:a16="http://schemas.microsoft.com/office/drawing/2014/main" id="{50949F6D-C570-49B4-8127-EC80A9AF2D05}"/>
                  </a:ext>
                </a:extLst>
              </p:cNvPr>
              <p:cNvPicPr>
                <a:picLocks noChangeAspect="1"/>
              </p:cNvPicPr>
              <p:nvPr/>
            </p:nvPicPr>
            <p:blipFill rotWithShape="1">
              <a:blip r:embed="rId3">
                <a:extLst>
                  <a:ext uri="{28A0092B-C50C-407E-A947-70E740481C1C}">
                    <a14:useLocalDpi xmlns:a14="http://schemas.microsoft.com/office/drawing/2010/main" val="0"/>
                  </a:ext>
                </a:extLst>
              </a:blip>
              <a:srcRect l="74939" t="36727" r="2956" b="36865"/>
              <a:stretch/>
            </p:blipFill>
            <p:spPr>
              <a:xfrm>
                <a:off x="9234005" y="4028678"/>
                <a:ext cx="548640" cy="578785"/>
              </a:xfrm>
              <a:prstGeom prst="rect">
                <a:avLst/>
              </a:prstGeom>
            </p:spPr>
          </p:pic>
          <p:pic>
            <p:nvPicPr>
              <p:cNvPr id="48" name="Picture 47" descr="Background pattern&#10;&#10;Description automatically generated">
                <a:extLst>
                  <a:ext uri="{FF2B5EF4-FFF2-40B4-BE49-F238E27FC236}">
                    <a16:creationId xmlns:a16="http://schemas.microsoft.com/office/drawing/2014/main" id="{AA3C79B8-EBF0-4CA9-A1C5-58764502BE7B}"/>
                  </a:ext>
                </a:extLst>
              </p:cNvPr>
              <p:cNvPicPr>
                <a:picLocks noChangeAspect="1"/>
              </p:cNvPicPr>
              <p:nvPr/>
            </p:nvPicPr>
            <p:blipFill rotWithShape="1">
              <a:blip r:embed="rId3">
                <a:extLst>
                  <a:ext uri="{28A0092B-C50C-407E-A947-70E740481C1C}">
                    <a14:useLocalDpi xmlns:a14="http://schemas.microsoft.com/office/drawing/2010/main" val="0"/>
                  </a:ext>
                </a:extLst>
              </a:blip>
              <a:srcRect l="74939" t="36727" r="2956" b="36865"/>
              <a:stretch/>
            </p:blipFill>
            <p:spPr>
              <a:xfrm>
                <a:off x="9291975" y="4815172"/>
                <a:ext cx="548640" cy="578785"/>
              </a:xfrm>
              <a:prstGeom prst="rect">
                <a:avLst/>
              </a:prstGeom>
            </p:spPr>
          </p:pic>
          <p:pic>
            <p:nvPicPr>
              <p:cNvPr id="49" name="Picture 48" descr="Background pattern&#10;&#10;Description automatically generated">
                <a:extLst>
                  <a:ext uri="{FF2B5EF4-FFF2-40B4-BE49-F238E27FC236}">
                    <a16:creationId xmlns:a16="http://schemas.microsoft.com/office/drawing/2014/main" id="{A54F9E64-6D49-455E-A45E-60B87FF445EC}"/>
                  </a:ext>
                </a:extLst>
              </p:cNvPr>
              <p:cNvPicPr>
                <a:picLocks noChangeAspect="1"/>
              </p:cNvPicPr>
              <p:nvPr/>
            </p:nvPicPr>
            <p:blipFill rotWithShape="1">
              <a:blip r:embed="rId3">
                <a:extLst>
                  <a:ext uri="{28A0092B-C50C-407E-A947-70E740481C1C}">
                    <a14:useLocalDpi xmlns:a14="http://schemas.microsoft.com/office/drawing/2010/main" val="0"/>
                  </a:ext>
                </a:extLst>
              </a:blip>
              <a:srcRect l="34879" t="1243" r="36720" b="70424"/>
              <a:stretch/>
            </p:blipFill>
            <p:spPr>
              <a:xfrm>
                <a:off x="6948247" y="4203823"/>
                <a:ext cx="904753" cy="797059"/>
              </a:xfrm>
              <a:prstGeom prst="rect">
                <a:avLst/>
              </a:prstGeom>
            </p:spPr>
          </p:pic>
        </p:grpSp>
        <p:sp>
          <p:nvSpPr>
            <p:cNvPr id="35" name="TextBox 34">
              <a:extLst>
                <a:ext uri="{FF2B5EF4-FFF2-40B4-BE49-F238E27FC236}">
                  <a16:creationId xmlns:a16="http://schemas.microsoft.com/office/drawing/2014/main" id="{E47FC1FE-513A-4816-9DA0-6B0D3E6D24F0}"/>
                </a:ext>
              </a:extLst>
            </p:cNvPr>
            <p:cNvSpPr txBox="1"/>
            <p:nvPr/>
          </p:nvSpPr>
          <p:spPr>
            <a:xfrm>
              <a:off x="3504628" y="2490498"/>
              <a:ext cx="884722" cy="584775"/>
            </a:xfrm>
            <a:prstGeom prst="rect">
              <a:avLst/>
            </a:prstGeom>
            <a:noFill/>
          </p:spPr>
          <p:txBody>
            <a:bodyPr wrap="square" rtlCol="0">
              <a:spAutoFit/>
            </a:bodyPr>
            <a:lstStyle/>
            <a:p>
              <a:pPr algn="ctr"/>
              <a:r>
                <a:rPr lang="en-US" sz="3200" b="1" dirty="0">
                  <a:solidFill>
                    <a:srgbClr val="C00000"/>
                  </a:solidFill>
                </a:rPr>
                <a:t>A</a:t>
              </a:r>
              <a:endParaRPr lang="en-BE" b="1" dirty="0">
                <a:solidFill>
                  <a:srgbClr val="C00000"/>
                </a:solidFill>
              </a:endParaRPr>
            </a:p>
          </p:txBody>
        </p:sp>
        <p:sp>
          <p:nvSpPr>
            <p:cNvPr id="36" name="TextBox 35">
              <a:extLst>
                <a:ext uri="{FF2B5EF4-FFF2-40B4-BE49-F238E27FC236}">
                  <a16:creationId xmlns:a16="http://schemas.microsoft.com/office/drawing/2014/main" id="{5C8448AA-361A-4219-96AB-7C2B19AF7BC4}"/>
                </a:ext>
              </a:extLst>
            </p:cNvPr>
            <p:cNvSpPr txBox="1"/>
            <p:nvPr/>
          </p:nvSpPr>
          <p:spPr>
            <a:xfrm>
              <a:off x="7906986" y="2471252"/>
              <a:ext cx="884722" cy="584775"/>
            </a:xfrm>
            <a:prstGeom prst="rect">
              <a:avLst/>
            </a:prstGeom>
            <a:noFill/>
          </p:spPr>
          <p:txBody>
            <a:bodyPr wrap="square" rtlCol="0">
              <a:spAutoFit/>
            </a:bodyPr>
            <a:lstStyle/>
            <a:p>
              <a:pPr algn="ctr"/>
              <a:r>
                <a:rPr lang="en-US" sz="3200" b="1" dirty="0">
                  <a:solidFill>
                    <a:srgbClr val="C00000"/>
                  </a:solidFill>
                </a:rPr>
                <a:t>B</a:t>
              </a:r>
              <a:endParaRPr lang="en-BE" b="1" dirty="0">
                <a:solidFill>
                  <a:srgbClr val="C00000"/>
                </a:solidFill>
              </a:endParaRPr>
            </a:p>
          </p:txBody>
        </p:sp>
      </p:grpSp>
    </p:spTree>
    <p:extLst>
      <p:ext uri="{BB962C8B-B14F-4D97-AF65-F5344CB8AC3E}">
        <p14:creationId xmlns:p14="http://schemas.microsoft.com/office/powerpoint/2010/main" val="53633126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8F8ED2-04B7-4A12-B45C-B9511B2FFDAA}"/>
              </a:ext>
            </a:extLst>
          </p:cNvPr>
          <p:cNvSpPr>
            <a:spLocks noGrp="1"/>
          </p:cNvSpPr>
          <p:nvPr>
            <p:ph type="title"/>
          </p:nvPr>
        </p:nvSpPr>
        <p:spPr/>
        <p:txBody>
          <a:bodyPr/>
          <a:lstStyle/>
          <a:p>
            <a:r>
              <a:rPr lang="en-US" dirty="0"/>
              <a:t>fruits</a:t>
            </a:r>
            <a:endParaRPr lang="en-B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00B4A89-201B-4782-9648-6F6F5502F3ED}"/>
                  </a:ext>
                </a:extLst>
              </p:cNvPr>
              <p:cNvSpPr>
                <a:spLocks noGrp="1"/>
              </p:cNvSpPr>
              <p:nvPr>
                <p:ph idx="1"/>
              </p:nvPr>
            </p:nvSpPr>
            <p:spPr>
              <a:xfrm>
                <a:off x="587141" y="1490145"/>
                <a:ext cx="11261557" cy="4968407"/>
              </a:xfrm>
            </p:spPr>
            <p:txBody>
              <a:bodyPr>
                <a:normAutofit lnSpcReduction="10000"/>
              </a:bodyPr>
              <a:lstStyle/>
              <a:p>
                <a:pPr algn="just"/>
                <a:endParaRPr lang="en-US" dirty="0"/>
              </a:p>
              <a:p>
                <a:pPr algn="just"/>
                <a:endParaRPr lang="en-US" dirty="0"/>
              </a:p>
              <a:p>
                <a:pPr algn="just"/>
                <a:endParaRPr lang="en-US" dirty="0"/>
              </a:p>
              <a:p>
                <a:pPr algn="just"/>
                <a:endParaRPr lang="en-US" dirty="0"/>
              </a:p>
              <a:p>
                <a:pPr algn="just"/>
                <a:endParaRPr lang="en-US" dirty="0"/>
              </a:p>
              <a:p>
                <a:pPr algn="just"/>
                <a:endParaRPr lang="en-US" dirty="0"/>
              </a:p>
              <a:p>
                <a:pPr algn="just"/>
                <a:endParaRPr lang="en-US" sz="300" dirty="0"/>
              </a:p>
              <a:p>
                <a:pPr algn="just"/>
                <a:r>
                  <a:rPr lang="en-US" dirty="0"/>
                  <a:t>What is the probability to pick </a:t>
                </a:r>
                <a:r>
                  <a:rPr lang="en-US" u="sng" dirty="0"/>
                  <a:t>a banana</a:t>
                </a:r>
                <a:r>
                  <a:rPr lang="en-US" dirty="0"/>
                  <a:t>?</a:t>
                </a:r>
              </a:p>
              <a:p>
                <a:pPr algn="just"/>
                <a:endParaRPr lang="en-US" sz="100" dirty="0"/>
              </a:p>
              <a:p>
                <a:pPr marL="0" indent="0" algn="ctr">
                  <a:buNone/>
                </a:pPr>
                <a14:m>
                  <m:oMathPara xmlns:m="http://schemas.openxmlformats.org/officeDocument/2006/math">
                    <m:oMathParaPr>
                      <m:jc m:val="center"/>
                    </m:oMathParaPr>
                    <m:oMath xmlns:m="http://schemas.openxmlformats.org/officeDocument/2006/math">
                      <m:r>
                        <a:rPr lang="en-US" b="0" i="1" smtClean="0">
                          <a:solidFill>
                            <a:schemeClr val="bg1"/>
                          </a:solidFill>
                          <a:latin typeface="Cambria Math" panose="02040503050406030204" pitchFamily="18" charset="0"/>
                        </a:rPr>
                        <m:t>𝑃</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𝑏𝑎𝑛𝑎𝑛𝑎</m:t>
                          </m:r>
                        </m:e>
                      </m:d>
                      <m:r>
                        <a:rPr lang="en-US" b="0" i="1" smtClean="0">
                          <a:solidFill>
                            <a:schemeClr val="bg1"/>
                          </a:solidFill>
                          <a:latin typeface="Cambria Math" panose="02040503050406030204" pitchFamily="18" charset="0"/>
                        </a:rPr>
                        <m:t>=</m:t>
                      </m:r>
                      <m:r>
                        <a:rPr lang="en-US" i="1" smtClean="0">
                          <a:solidFill>
                            <a:schemeClr val="bg1"/>
                          </a:solidFill>
                          <a:latin typeface="Cambria Math" panose="02040503050406030204" pitchFamily="18" charset="0"/>
                        </a:rPr>
                        <m:t>𝑃</m:t>
                      </m:r>
                      <m:d>
                        <m:dPr>
                          <m:ctrlPr>
                            <a:rPr lang="en-US" i="1">
                              <a:solidFill>
                                <a:schemeClr val="bg1"/>
                              </a:solidFill>
                              <a:latin typeface="Cambria Math" panose="02040503050406030204" pitchFamily="18" charset="0"/>
                            </a:rPr>
                          </m:ctrlPr>
                        </m:dPr>
                        <m:e>
                          <m:r>
                            <a:rPr lang="en-US" i="1">
                              <a:solidFill>
                                <a:schemeClr val="bg1"/>
                              </a:solidFill>
                              <a:latin typeface="Cambria Math" panose="02040503050406030204" pitchFamily="18" charset="0"/>
                            </a:rPr>
                            <m:t>𝑏𝑎𝑛𝑎𝑛𝑎</m:t>
                          </m:r>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𝐴</m:t>
                          </m:r>
                        </m:e>
                      </m:d>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𝑃</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𝐴</m:t>
                          </m:r>
                        </m:e>
                      </m:d>
                      <m:r>
                        <a:rPr lang="en-US" b="0" i="1" smtClean="0">
                          <a:solidFill>
                            <a:schemeClr val="bg1"/>
                          </a:solidFill>
                          <a:latin typeface="Cambria Math" panose="02040503050406030204" pitchFamily="18" charset="0"/>
                        </a:rPr>
                        <m:t>+</m:t>
                      </m:r>
                      <m:r>
                        <a:rPr lang="en-US" i="1">
                          <a:solidFill>
                            <a:schemeClr val="bg1"/>
                          </a:solidFill>
                          <a:latin typeface="Cambria Math" panose="02040503050406030204" pitchFamily="18" charset="0"/>
                        </a:rPr>
                        <m:t>𝑃</m:t>
                      </m:r>
                      <m:d>
                        <m:dPr>
                          <m:ctrlPr>
                            <a:rPr lang="en-US" i="1">
                              <a:solidFill>
                                <a:schemeClr val="bg1"/>
                              </a:solidFill>
                              <a:latin typeface="Cambria Math" panose="02040503050406030204" pitchFamily="18" charset="0"/>
                            </a:rPr>
                          </m:ctrlPr>
                        </m:dPr>
                        <m:e>
                          <m:r>
                            <a:rPr lang="en-US" i="1">
                              <a:solidFill>
                                <a:schemeClr val="bg1"/>
                              </a:solidFill>
                              <a:latin typeface="Cambria Math" panose="02040503050406030204" pitchFamily="18" charset="0"/>
                            </a:rPr>
                            <m:t>𝑏𝑎𝑛𝑎𝑛𝑎</m:t>
                          </m:r>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𝐵</m:t>
                          </m:r>
                        </m:e>
                      </m:d>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𝑃</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𝐵</m:t>
                          </m:r>
                        </m:e>
                      </m:d>
                      <m:r>
                        <a:rPr lang="en-US" b="0" i="1" smtClean="0">
                          <a:solidFill>
                            <a:schemeClr val="bg1"/>
                          </a:solidFill>
                          <a:latin typeface="Cambria Math" panose="02040503050406030204" pitchFamily="18" charset="0"/>
                        </a:rPr>
                        <m:t>=</m:t>
                      </m:r>
                    </m:oMath>
                  </m:oMathPara>
                </a14:m>
                <a:br>
                  <a:rPr lang="en-US" b="0" i="1" dirty="0">
                    <a:solidFill>
                      <a:schemeClr val="bg1"/>
                    </a:solidFill>
                    <a:latin typeface="Cambria Math" panose="02040503050406030204" pitchFamily="18" charset="0"/>
                  </a:rPr>
                </a:br>
                <a:endParaRPr lang="en-US" b="0" i="1" dirty="0">
                  <a:solidFill>
                    <a:schemeClr val="bg1"/>
                  </a:solidFill>
                  <a:latin typeface="Cambria Math" panose="02040503050406030204" pitchFamily="18" charset="0"/>
                </a:endParaRPr>
              </a:p>
              <a:p>
                <a:pPr marL="0" indent="0" algn="ctr">
                  <a:buNone/>
                </a:pPr>
                <a:endParaRPr lang="en-US" sz="100" i="1" dirty="0">
                  <a:latin typeface="Cambria Math" panose="02040503050406030204" pitchFamily="18" charset="0"/>
                </a:endParaRPr>
              </a:p>
              <a:p>
                <a:pPr marL="0" indent="0" algn="ctr">
                  <a:buNone/>
                </a:pPr>
                <a14:m>
                  <m:oMathPara xmlns:m="http://schemas.openxmlformats.org/officeDocument/2006/math">
                    <m:oMathParaPr>
                      <m:jc m:val="center"/>
                    </m:oMathParaPr>
                    <m:oMath xmlns:m="http://schemas.openxmlformats.org/officeDocument/2006/math">
                      <m:r>
                        <a:rPr lang="en-US" b="0" i="1" smtClean="0">
                          <a:solidFill>
                            <a:schemeClr val="bg1"/>
                          </a:solidFill>
                          <a:latin typeface="Cambria Math" panose="02040503050406030204" pitchFamily="18" charset="0"/>
                        </a:rPr>
                        <m:t>=0⋅</m:t>
                      </m:r>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1</m:t>
                          </m:r>
                        </m:num>
                        <m:den>
                          <m:r>
                            <a:rPr lang="en-US" b="0" i="1" smtClean="0">
                              <a:solidFill>
                                <a:schemeClr val="bg1"/>
                              </a:solidFill>
                              <a:latin typeface="Cambria Math" panose="02040503050406030204" pitchFamily="18" charset="0"/>
                            </a:rPr>
                            <m:t>2</m:t>
                          </m:r>
                        </m:den>
                      </m:f>
                      <m:r>
                        <a:rPr lang="en-US" b="0" i="1" smtClean="0">
                          <a:solidFill>
                            <a:schemeClr val="bg1"/>
                          </a:solidFill>
                          <a:latin typeface="Cambria Math" panose="02040503050406030204" pitchFamily="18" charset="0"/>
                        </a:rPr>
                        <m:t>+</m:t>
                      </m:r>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2</m:t>
                          </m:r>
                        </m:num>
                        <m:den>
                          <m:r>
                            <a:rPr lang="en-US" b="0" i="1" smtClean="0">
                              <a:solidFill>
                                <a:schemeClr val="bg1"/>
                              </a:solidFill>
                              <a:latin typeface="Cambria Math" panose="02040503050406030204" pitchFamily="18" charset="0"/>
                            </a:rPr>
                            <m:t>12</m:t>
                          </m:r>
                        </m:den>
                      </m:f>
                      <m:r>
                        <a:rPr lang="en-US" b="0" i="1" smtClean="0">
                          <a:solidFill>
                            <a:schemeClr val="bg1"/>
                          </a:solidFill>
                          <a:latin typeface="Cambria Math" panose="02040503050406030204" pitchFamily="18" charset="0"/>
                        </a:rPr>
                        <m:t>⋅</m:t>
                      </m:r>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1</m:t>
                          </m:r>
                        </m:num>
                        <m:den>
                          <m:r>
                            <a:rPr lang="en-US" b="0" i="1" smtClean="0">
                              <a:solidFill>
                                <a:schemeClr val="bg1"/>
                              </a:solidFill>
                              <a:latin typeface="Cambria Math" panose="02040503050406030204" pitchFamily="18" charset="0"/>
                            </a:rPr>
                            <m:t>2</m:t>
                          </m:r>
                        </m:den>
                      </m:f>
                      <m:r>
                        <a:rPr lang="en-US" b="0" i="1" smtClean="0">
                          <a:solidFill>
                            <a:schemeClr val="bg1"/>
                          </a:solidFill>
                          <a:latin typeface="Cambria Math" panose="02040503050406030204" pitchFamily="18" charset="0"/>
                        </a:rPr>
                        <m:t>=</m:t>
                      </m:r>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1</m:t>
                          </m:r>
                        </m:num>
                        <m:den>
                          <m:r>
                            <a:rPr lang="en-US" b="0" i="1" smtClean="0">
                              <a:solidFill>
                                <a:schemeClr val="bg1"/>
                              </a:solidFill>
                              <a:latin typeface="Cambria Math" panose="02040503050406030204" pitchFamily="18" charset="0"/>
                            </a:rPr>
                            <m:t>12</m:t>
                          </m:r>
                        </m:den>
                      </m:f>
                    </m:oMath>
                  </m:oMathPara>
                </a14:m>
                <a:endParaRPr lang="en-BE" dirty="0">
                  <a:solidFill>
                    <a:schemeClr val="bg1"/>
                  </a:solidFill>
                </a:endParaRPr>
              </a:p>
            </p:txBody>
          </p:sp>
        </mc:Choice>
        <mc:Fallback xmlns="">
          <p:sp>
            <p:nvSpPr>
              <p:cNvPr id="3" name="Content Placeholder 2">
                <a:extLst>
                  <a:ext uri="{FF2B5EF4-FFF2-40B4-BE49-F238E27FC236}">
                    <a16:creationId xmlns:a16="http://schemas.microsoft.com/office/drawing/2014/main" id="{B00B4A89-201B-4782-9648-6F6F5502F3ED}"/>
                  </a:ext>
                </a:extLst>
              </p:cNvPr>
              <p:cNvSpPr>
                <a:spLocks noGrp="1" noRot="1" noChangeAspect="1" noMove="1" noResize="1" noEditPoints="1" noAdjustHandles="1" noChangeArrowheads="1" noChangeShapeType="1" noTextEdit="1"/>
              </p:cNvSpPr>
              <p:nvPr>
                <p:ph idx="1"/>
              </p:nvPr>
            </p:nvSpPr>
            <p:spPr>
              <a:xfrm>
                <a:off x="587141" y="1490145"/>
                <a:ext cx="11261557" cy="4968407"/>
              </a:xfrm>
              <a:blipFill>
                <a:blip r:embed="rId2"/>
                <a:stretch>
                  <a:fillRect l="-974"/>
                </a:stretch>
              </a:blipFill>
            </p:spPr>
            <p:txBody>
              <a:bodyPr/>
              <a:lstStyle/>
              <a:p>
                <a:r>
                  <a:rPr lang="en-BE">
                    <a:noFill/>
                  </a:rPr>
                  <a:t> </a:t>
                </a:r>
              </a:p>
            </p:txBody>
          </p:sp>
        </mc:Fallback>
      </mc:AlternateContent>
      <p:sp>
        <p:nvSpPr>
          <p:cNvPr id="4" name="Footer Placeholder 3">
            <a:extLst>
              <a:ext uri="{FF2B5EF4-FFF2-40B4-BE49-F238E27FC236}">
                <a16:creationId xmlns:a16="http://schemas.microsoft.com/office/drawing/2014/main" id="{2B955210-6E1C-4F53-9E00-90F5D3180AE9}"/>
              </a:ext>
            </a:extLst>
          </p:cNvPr>
          <p:cNvSpPr>
            <a:spLocks noGrp="1"/>
          </p:cNvSpPr>
          <p:nvPr>
            <p:ph type="ftr" sz="quarter" idx="11"/>
          </p:nvPr>
        </p:nvSpPr>
        <p:spPr/>
        <p:txBody>
          <a:bodyPr/>
          <a:lstStyle/>
          <a:p>
            <a:r>
              <a:rPr lang="en-US" dirty="0"/>
              <a:t>Elementary Combinatorics and Probability - March 2021</a:t>
            </a:r>
            <a:endParaRPr lang="en-BE" dirty="0"/>
          </a:p>
        </p:txBody>
      </p:sp>
      <p:sp>
        <p:nvSpPr>
          <p:cNvPr id="5" name="Slide Number Placeholder 4">
            <a:extLst>
              <a:ext uri="{FF2B5EF4-FFF2-40B4-BE49-F238E27FC236}">
                <a16:creationId xmlns:a16="http://schemas.microsoft.com/office/drawing/2014/main" id="{DD3B8377-99E3-4482-A8C2-9599A698DF1E}"/>
              </a:ext>
            </a:extLst>
          </p:cNvPr>
          <p:cNvSpPr>
            <a:spLocks noGrp="1"/>
          </p:cNvSpPr>
          <p:nvPr>
            <p:ph type="sldNum" sz="quarter" idx="12"/>
          </p:nvPr>
        </p:nvSpPr>
        <p:spPr/>
        <p:txBody>
          <a:bodyPr/>
          <a:lstStyle/>
          <a:p>
            <a:fld id="{08CF7B41-8972-4B54-B2ED-1FFF63F18177}" type="slidenum">
              <a:rPr lang="en-BE" smtClean="0"/>
              <a:t>47</a:t>
            </a:fld>
            <a:endParaRPr lang="en-BE"/>
          </a:p>
        </p:txBody>
      </p:sp>
      <p:grpSp>
        <p:nvGrpSpPr>
          <p:cNvPr id="32" name="Group 31">
            <a:extLst>
              <a:ext uri="{FF2B5EF4-FFF2-40B4-BE49-F238E27FC236}">
                <a16:creationId xmlns:a16="http://schemas.microsoft.com/office/drawing/2014/main" id="{81ACB355-2AA3-455C-B91A-403012F8F552}"/>
              </a:ext>
            </a:extLst>
          </p:cNvPr>
          <p:cNvGrpSpPr/>
          <p:nvPr/>
        </p:nvGrpSpPr>
        <p:grpSpPr>
          <a:xfrm>
            <a:off x="2493745" y="1341589"/>
            <a:ext cx="7488455" cy="3089709"/>
            <a:chOff x="2407118" y="2367814"/>
            <a:chExt cx="7488455" cy="3089709"/>
          </a:xfrm>
        </p:grpSpPr>
        <p:grpSp>
          <p:nvGrpSpPr>
            <p:cNvPr id="33" name="Group 32">
              <a:extLst>
                <a:ext uri="{FF2B5EF4-FFF2-40B4-BE49-F238E27FC236}">
                  <a16:creationId xmlns:a16="http://schemas.microsoft.com/office/drawing/2014/main" id="{BCCD956F-1DC8-4419-8D56-D145099616E7}"/>
                </a:ext>
              </a:extLst>
            </p:cNvPr>
            <p:cNvGrpSpPr/>
            <p:nvPr/>
          </p:nvGrpSpPr>
          <p:grpSpPr>
            <a:xfrm>
              <a:off x="2407118" y="2367814"/>
              <a:ext cx="3089709" cy="3089709"/>
              <a:chOff x="2407118" y="2367814"/>
              <a:chExt cx="3089709" cy="3089709"/>
            </a:xfrm>
          </p:grpSpPr>
          <p:sp>
            <p:nvSpPr>
              <p:cNvPr id="50" name="Rectangle 49">
                <a:extLst>
                  <a:ext uri="{FF2B5EF4-FFF2-40B4-BE49-F238E27FC236}">
                    <a16:creationId xmlns:a16="http://schemas.microsoft.com/office/drawing/2014/main" id="{0586C2E7-FED9-4D63-843C-94B3EB5F9EC7}"/>
                  </a:ext>
                </a:extLst>
              </p:cNvPr>
              <p:cNvSpPr/>
              <p:nvPr/>
            </p:nvSpPr>
            <p:spPr>
              <a:xfrm>
                <a:off x="2407118" y="2367814"/>
                <a:ext cx="3089709" cy="3089709"/>
              </a:xfrm>
              <a:prstGeom prst="rect">
                <a:avLst/>
              </a:prstGeom>
              <a:ln w="28575"/>
            </p:spPr>
            <p:style>
              <a:lnRef idx="2">
                <a:schemeClr val="accent2"/>
              </a:lnRef>
              <a:fillRef idx="1">
                <a:schemeClr val="lt1"/>
              </a:fillRef>
              <a:effectRef idx="0">
                <a:schemeClr val="accent2"/>
              </a:effectRef>
              <a:fontRef idx="minor">
                <a:schemeClr val="dk1"/>
              </a:fontRef>
            </p:style>
            <p:txBody>
              <a:bodyPr rtlCol="0" anchor="ctr"/>
              <a:lstStyle/>
              <a:p>
                <a:pPr algn="ctr"/>
                <a:endParaRPr lang="en-BE"/>
              </a:p>
            </p:txBody>
          </p:sp>
          <p:pic>
            <p:nvPicPr>
              <p:cNvPr id="51" name="Picture 50" descr="Background pattern&#10;&#10;Description automatically generated">
                <a:extLst>
                  <a:ext uri="{FF2B5EF4-FFF2-40B4-BE49-F238E27FC236}">
                    <a16:creationId xmlns:a16="http://schemas.microsoft.com/office/drawing/2014/main" id="{7A75748E-9EE1-42E7-9898-82FA4BFFDA10}"/>
                  </a:ext>
                </a:extLst>
              </p:cNvPr>
              <p:cNvPicPr>
                <a:picLocks noChangeAspect="1"/>
              </p:cNvPicPr>
              <p:nvPr/>
            </p:nvPicPr>
            <p:blipFill rotWithShape="1">
              <a:blip r:embed="rId3">
                <a:extLst>
                  <a:ext uri="{28A0092B-C50C-407E-A947-70E740481C1C}">
                    <a14:useLocalDpi xmlns:a14="http://schemas.microsoft.com/office/drawing/2010/main" val="0"/>
                  </a:ext>
                </a:extLst>
              </a:blip>
              <a:srcRect l="3522" t="1792" r="75830" b="70975"/>
              <a:stretch/>
            </p:blipFill>
            <p:spPr>
              <a:xfrm>
                <a:off x="2738461" y="2464067"/>
                <a:ext cx="586752" cy="683393"/>
              </a:xfrm>
              <a:prstGeom prst="rect">
                <a:avLst/>
              </a:prstGeom>
            </p:spPr>
          </p:pic>
          <p:pic>
            <p:nvPicPr>
              <p:cNvPr id="52" name="Picture 51" descr="Background pattern&#10;&#10;Description automatically generated">
                <a:extLst>
                  <a:ext uri="{FF2B5EF4-FFF2-40B4-BE49-F238E27FC236}">
                    <a16:creationId xmlns:a16="http://schemas.microsoft.com/office/drawing/2014/main" id="{8177E3B4-63B3-48CD-8E6B-A3710574536C}"/>
                  </a:ext>
                </a:extLst>
              </p:cNvPr>
              <p:cNvPicPr>
                <a:picLocks noChangeAspect="1"/>
              </p:cNvPicPr>
              <p:nvPr/>
            </p:nvPicPr>
            <p:blipFill rotWithShape="1">
              <a:blip r:embed="rId3">
                <a:extLst>
                  <a:ext uri="{28A0092B-C50C-407E-A947-70E740481C1C}">
                    <a14:useLocalDpi xmlns:a14="http://schemas.microsoft.com/office/drawing/2010/main" val="0"/>
                  </a:ext>
                </a:extLst>
              </a:blip>
              <a:srcRect l="74939" t="36727" r="2956" b="36865"/>
              <a:stretch/>
            </p:blipFill>
            <p:spPr>
              <a:xfrm>
                <a:off x="4726199" y="2516370"/>
                <a:ext cx="548640" cy="578785"/>
              </a:xfrm>
              <a:prstGeom prst="rect">
                <a:avLst/>
              </a:prstGeom>
            </p:spPr>
          </p:pic>
          <p:pic>
            <p:nvPicPr>
              <p:cNvPr id="53" name="Picture 52" descr="Background pattern&#10;&#10;Description automatically generated">
                <a:extLst>
                  <a:ext uri="{FF2B5EF4-FFF2-40B4-BE49-F238E27FC236}">
                    <a16:creationId xmlns:a16="http://schemas.microsoft.com/office/drawing/2014/main" id="{2B541849-5C83-40E2-89B1-764031821C64}"/>
                  </a:ext>
                </a:extLst>
              </p:cNvPr>
              <p:cNvPicPr>
                <a:picLocks noChangeAspect="1"/>
              </p:cNvPicPr>
              <p:nvPr/>
            </p:nvPicPr>
            <p:blipFill rotWithShape="1">
              <a:blip r:embed="rId3">
                <a:extLst>
                  <a:ext uri="{28A0092B-C50C-407E-A947-70E740481C1C}">
                    <a14:useLocalDpi xmlns:a14="http://schemas.microsoft.com/office/drawing/2010/main" val="0"/>
                  </a:ext>
                </a:extLst>
              </a:blip>
              <a:srcRect l="3522" t="1792" r="75830" b="70975"/>
              <a:stretch/>
            </p:blipFill>
            <p:spPr>
              <a:xfrm>
                <a:off x="2445085" y="3475990"/>
                <a:ext cx="586752" cy="683393"/>
              </a:xfrm>
              <a:prstGeom prst="rect">
                <a:avLst/>
              </a:prstGeom>
            </p:spPr>
          </p:pic>
          <p:pic>
            <p:nvPicPr>
              <p:cNvPr id="54" name="Picture 53" descr="Background pattern&#10;&#10;Description automatically generated">
                <a:extLst>
                  <a:ext uri="{FF2B5EF4-FFF2-40B4-BE49-F238E27FC236}">
                    <a16:creationId xmlns:a16="http://schemas.microsoft.com/office/drawing/2014/main" id="{FF6BFC77-A0B5-45FF-8846-81C6E9860A4D}"/>
                  </a:ext>
                </a:extLst>
              </p:cNvPr>
              <p:cNvPicPr>
                <a:picLocks noChangeAspect="1"/>
              </p:cNvPicPr>
              <p:nvPr/>
            </p:nvPicPr>
            <p:blipFill rotWithShape="1">
              <a:blip r:embed="rId3">
                <a:extLst>
                  <a:ext uri="{28A0092B-C50C-407E-A947-70E740481C1C}">
                    <a14:useLocalDpi xmlns:a14="http://schemas.microsoft.com/office/drawing/2010/main" val="0"/>
                  </a:ext>
                </a:extLst>
              </a:blip>
              <a:srcRect l="3522" t="1792" r="75830" b="70975"/>
              <a:stretch/>
            </p:blipFill>
            <p:spPr>
              <a:xfrm>
                <a:off x="3177528" y="3265369"/>
                <a:ext cx="586752" cy="683393"/>
              </a:xfrm>
              <a:prstGeom prst="rect">
                <a:avLst/>
              </a:prstGeom>
            </p:spPr>
          </p:pic>
          <p:pic>
            <p:nvPicPr>
              <p:cNvPr id="55" name="Picture 54" descr="Background pattern&#10;&#10;Description automatically generated">
                <a:extLst>
                  <a:ext uri="{FF2B5EF4-FFF2-40B4-BE49-F238E27FC236}">
                    <a16:creationId xmlns:a16="http://schemas.microsoft.com/office/drawing/2014/main" id="{8CA81FBB-7A97-4756-BFA2-E2EBDEB48B00}"/>
                  </a:ext>
                </a:extLst>
              </p:cNvPr>
              <p:cNvPicPr>
                <a:picLocks noChangeAspect="1"/>
              </p:cNvPicPr>
              <p:nvPr/>
            </p:nvPicPr>
            <p:blipFill rotWithShape="1">
              <a:blip r:embed="rId3">
                <a:extLst>
                  <a:ext uri="{28A0092B-C50C-407E-A947-70E740481C1C}">
                    <a14:useLocalDpi xmlns:a14="http://schemas.microsoft.com/office/drawing/2010/main" val="0"/>
                  </a:ext>
                </a:extLst>
              </a:blip>
              <a:srcRect l="3522" t="1792" r="75830" b="70975"/>
              <a:stretch/>
            </p:blipFill>
            <p:spPr>
              <a:xfrm>
                <a:off x="2884152" y="4277292"/>
                <a:ext cx="586752" cy="683393"/>
              </a:xfrm>
              <a:prstGeom prst="rect">
                <a:avLst/>
              </a:prstGeom>
            </p:spPr>
          </p:pic>
          <p:pic>
            <p:nvPicPr>
              <p:cNvPr id="56" name="Picture 55" descr="Background pattern&#10;&#10;Description automatically generated">
                <a:extLst>
                  <a:ext uri="{FF2B5EF4-FFF2-40B4-BE49-F238E27FC236}">
                    <a16:creationId xmlns:a16="http://schemas.microsoft.com/office/drawing/2014/main" id="{EF6BD32E-627F-4BAE-8BDA-FA4BDC96ACF3}"/>
                  </a:ext>
                </a:extLst>
              </p:cNvPr>
              <p:cNvPicPr>
                <a:picLocks noChangeAspect="1"/>
              </p:cNvPicPr>
              <p:nvPr/>
            </p:nvPicPr>
            <p:blipFill rotWithShape="1">
              <a:blip r:embed="rId3">
                <a:extLst>
                  <a:ext uri="{28A0092B-C50C-407E-A947-70E740481C1C}">
                    <a14:useLocalDpi xmlns:a14="http://schemas.microsoft.com/office/drawing/2010/main" val="0"/>
                  </a:ext>
                </a:extLst>
              </a:blip>
              <a:srcRect l="3522" t="1792" r="75830" b="70975"/>
              <a:stretch/>
            </p:blipFill>
            <p:spPr>
              <a:xfrm>
                <a:off x="3538670" y="4721188"/>
                <a:ext cx="586752" cy="683393"/>
              </a:xfrm>
              <a:prstGeom prst="rect">
                <a:avLst/>
              </a:prstGeom>
            </p:spPr>
          </p:pic>
          <p:pic>
            <p:nvPicPr>
              <p:cNvPr id="57" name="Picture 56" descr="Background pattern&#10;&#10;Description automatically generated">
                <a:extLst>
                  <a:ext uri="{FF2B5EF4-FFF2-40B4-BE49-F238E27FC236}">
                    <a16:creationId xmlns:a16="http://schemas.microsoft.com/office/drawing/2014/main" id="{77372722-D66B-427D-80ED-5C8F470B0A9F}"/>
                  </a:ext>
                </a:extLst>
              </p:cNvPr>
              <p:cNvPicPr>
                <a:picLocks noChangeAspect="1"/>
              </p:cNvPicPr>
              <p:nvPr/>
            </p:nvPicPr>
            <p:blipFill rotWithShape="1">
              <a:blip r:embed="rId3">
                <a:extLst>
                  <a:ext uri="{28A0092B-C50C-407E-A947-70E740481C1C}">
                    <a14:useLocalDpi xmlns:a14="http://schemas.microsoft.com/office/drawing/2010/main" val="0"/>
                  </a:ext>
                </a:extLst>
              </a:blip>
              <a:srcRect l="74939" t="36727" r="2956" b="36865"/>
              <a:stretch/>
            </p:blipFill>
            <p:spPr>
              <a:xfrm>
                <a:off x="4100362" y="3317672"/>
                <a:ext cx="548640" cy="578785"/>
              </a:xfrm>
              <a:prstGeom prst="rect">
                <a:avLst/>
              </a:prstGeom>
            </p:spPr>
          </p:pic>
          <p:pic>
            <p:nvPicPr>
              <p:cNvPr id="58" name="Picture 57" descr="Background pattern&#10;&#10;Description automatically generated">
                <a:extLst>
                  <a:ext uri="{FF2B5EF4-FFF2-40B4-BE49-F238E27FC236}">
                    <a16:creationId xmlns:a16="http://schemas.microsoft.com/office/drawing/2014/main" id="{684A32A9-A5DB-458D-98FC-683E312290DA}"/>
                  </a:ext>
                </a:extLst>
              </p:cNvPr>
              <p:cNvPicPr>
                <a:picLocks noChangeAspect="1"/>
              </p:cNvPicPr>
              <p:nvPr/>
            </p:nvPicPr>
            <p:blipFill rotWithShape="1">
              <a:blip r:embed="rId3">
                <a:extLst>
                  <a:ext uri="{28A0092B-C50C-407E-A947-70E740481C1C}">
                    <a14:useLocalDpi xmlns:a14="http://schemas.microsoft.com/office/drawing/2010/main" val="0"/>
                  </a:ext>
                </a:extLst>
              </a:blip>
              <a:srcRect l="74939" t="36727" r="2956" b="36865"/>
              <a:stretch/>
            </p:blipFill>
            <p:spPr>
              <a:xfrm>
                <a:off x="4837193" y="3341101"/>
                <a:ext cx="548640" cy="578785"/>
              </a:xfrm>
              <a:prstGeom prst="rect">
                <a:avLst/>
              </a:prstGeom>
            </p:spPr>
          </p:pic>
          <p:pic>
            <p:nvPicPr>
              <p:cNvPr id="59" name="Picture 58" descr="Background pattern&#10;&#10;Description automatically generated">
                <a:extLst>
                  <a:ext uri="{FF2B5EF4-FFF2-40B4-BE49-F238E27FC236}">
                    <a16:creationId xmlns:a16="http://schemas.microsoft.com/office/drawing/2014/main" id="{F04552B2-921B-435C-818B-EF496AC5C4FD}"/>
                  </a:ext>
                </a:extLst>
              </p:cNvPr>
              <p:cNvPicPr>
                <a:picLocks noChangeAspect="1"/>
              </p:cNvPicPr>
              <p:nvPr/>
            </p:nvPicPr>
            <p:blipFill rotWithShape="1">
              <a:blip r:embed="rId3">
                <a:extLst>
                  <a:ext uri="{28A0092B-C50C-407E-A947-70E740481C1C}">
                    <a14:useLocalDpi xmlns:a14="http://schemas.microsoft.com/office/drawing/2010/main" val="0"/>
                  </a:ext>
                </a:extLst>
              </a:blip>
              <a:srcRect l="74939" t="36727" r="2956" b="36865"/>
              <a:stretch/>
            </p:blipFill>
            <p:spPr>
              <a:xfrm>
                <a:off x="4451879" y="4040203"/>
                <a:ext cx="548640" cy="578785"/>
              </a:xfrm>
              <a:prstGeom prst="rect">
                <a:avLst/>
              </a:prstGeom>
            </p:spPr>
          </p:pic>
          <p:pic>
            <p:nvPicPr>
              <p:cNvPr id="60" name="Picture 59" descr="Background pattern&#10;&#10;Description automatically generated">
                <a:extLst>
                  <a:ext uri="{FF2B5EF4-FFF2-40B4-BE49-F238E27FC236}">
                    <a16:creationId xmlns:a16="http://schemas.microsoft.com/office/drawing/2014/main" id="{F08DEC88-FBA7-4096-B2D6-96957E4047A5}"/>
                  </a:ext>
                </a:extLst>
              </p:cNvPr>
              <p:cNvPicPr>
                <a:picLocks noChangeAspect="1"/>
              </p:cNvPicPr>
              <p:nvPr/>
            </p:nvPicPr>
            <p:blipFill rotWithShape="1">
              <a:blip r:embed="rId3">
                <a:extLst>
                  <a:ext uri="{28A0092B-C50C-407E-A947-70E740481C1C}">
                    <a14:useLocalDpi xmlns:a14="http://schemas.microsoft.com/office/drawing/2010/main" val="0"/>
                  </a:ext>
                </a:extLst>
              </a:blip>
              <a:srcRect l="74939" t="36727" r="2956" b="36865"/>
              <a:stretch/>
            </p:blipFill>
            <p:spPr>
              <a:xfrm>
                <a:off x="4774109" y="4818713"/>
                <a:ext cx="548640" cy="578785"/>
              </a:xfrm>
              <a:prstGeom prst="rect">
                <a:avLst/>
              </a:prstGeom>
            </p:spPr>
          </p:pic>
        </p:grpSp>
        <p:grpSp>
          <p:nvGrpSpPr>
            <p:cNvPr id="34" name="Group 33">
              <a:extLst>
                <a:ext uri="{FF2B5EF4-FFF2-40B4-BE49-F238E27FC236}">
                  <a16:creationId xmlns:a16="http://schemas.microsoft.com/office/drawing/2014/main" id="{903A3A46-D69C-4E71-ACAD-7C082D3CCA26}"/>
                </a:ext>
              </a:extLst>
            </p:cNvPr>
            <p:cNvGrpSpPr/>
            <p:nvPr/>
          </p:nvGrpSpPr>
          <p:grpSpPr>
            <a:xfrm>
              <a:off x="6805864" y="2367814"/>
              <a:ext cx="3089709" cy="3089709"/>
              <a:chOff x="6805864" y="2367814"/>
              <a:chExt cx="3089709" cy="3089709"/>
            </a:xfrm>
          </p:grpSpPr>
          <p:sp>
            <p:nvSpPr>
              <p:cNvPr id="37" name="Rectangle 36">
                <a:extLst>
                  <a:ext uri="{FF2B5EF4-FFF2-40B4-BE49-F238E27FC236}">
                    <a16:creationId xmlns:a16="http://schemas.microsoft.com/office/drawing/2014/main" id="{35A4C7C8-6686-4C5E-A75B-71AF11D6C1D2}"/>
                  </a:ext>
                </a:extLst>
              </p:cNvPr>
              <p:cNvSpPr/>
              <p:nvPr/>
            </p:nvSpPr>
            <p:spPr>
              <a:xfrm>
                <a:off x="6805864" y="2367814"/>
                <a:ext cx="3089709" cy="3089709"/>
              </a:xfrm>
              <a:prstGeom prst="rect">
                <a:avLst/>
              </a:prstGeom>
              <a:ln w="28575"/>
            </p:spPr>
            <p:style>
              <a:lnRef idx="2">
                <a:schemeClr val="accent2"/>
              </a:lnRef>
              <a:fillRef idx="1">
                <a:schemeClr val="lt1"/>
              </a:fillRef>
              <a:effectRef idx="0">
                <a:schemeClr val="accent2"/>
              </a:effectRef>
              <a:fontRef idx="minor">
                <a:schemeClr val="dk1"/>
              </a:fontRef>
            </p:style>
            <p:txBody>
              <a:bodyPr rtlCol="0" anchor="ctr"/>
              <a:lstStyle/>
              <a:p>
                <a:pPr algn="ctr"/>
                <a:endParaRPr lang="en-BE"/>
              </a:p>
            </p:txBody>
          </p:sp>
          <p:pic>
            <p:nvPicPr>
              <p:cNvPr id="38" name="Picture 37" descr="Background pattern&#10;&#10;Description automatically generated">
                <a:extLst>
                  <a:ext uri="{FF2B5EF4-FFF2-40B4-BE49-F238E27FC236}">
                    <a16:creationId xmlns:a16="http://schemas.microsoft.com/office/drawing/2014/main" id="{B95DFE34-69EB-4928-B767-3016A4FDE7CE}"/>
                  </a:ext>
                </a:extLst>
              </p:cNvPr>
              <p:cNvPicPr>
                <a:picLocks noChangeAspect="1"/>
              </p:cNvPicPr>
              <p:nvPr/>
            </p:nvPicPr>
            <p:blipFill rotWithShape="1">
              <a:blip r:embed="rId3">
                <a:extLst>
                  <a:ext uri="{28A0092B-C50C-407E-A947-70E740481C1C}">
                    <a14:useLocalDpi xmlns:a14="http://schemas.microsoft.com/office/drawing/2010/main" val="0"/>
                  </a:ext>
                </a:extLst>
              </a:blip>
              <a:srcRect l="34879" t="1243" r="36720" b="70424"/>
              <a:stretch/>
            </p:blipFill>
            <p:spPr>
              <a:xfrm>
                <a:off x="7486630" y="4607522"/>
                <a:ext cx="904753" cy="797059"/>
              </a:xfrm>
              <a:prstGeom prst="rect">
                <a:avLst/>
              </a:prstGeom>
            </p:spPr>
          </p:pic>
          <p:pic>
            <p:nvPicPr>
              <p:cNvPr id="39" name="Picture 38" descr="Background pattern&#10;&#10;Description automatically generated">
                <a:extLst>
                  <a:ext uri="{FF2B5EF4-FFF2-40B4-BE49-F238E27FC236}">
                    <a16:creationId xmlns:a16="http://schemas.microsoft.com/office/drawing/2014/main" id="{0291E08E-0C37-470C-9E47-366275106AB7}"/>
                  </a:ext>
                </a:extLst>
              </p:cNvPr>
              <p:cNvPicPr>
                <a:picLocks noChangeAspect="1"/>
              </p:cNvPicPr>
              <p:nvPr/>
            </p:nvPicPr>
            <p:blipFill rotWithShape="1">
              <a:blip r:embed="rId3">
                <a:extLst>
                  <a:ext uri="{28A0092B-C50C-407E-A947-70E740481C1C}">
                    <a14:useLocalDpi xmlns:a14="http://schemas.microsoft.com/office/drawing/2010/main" val="0"/>
                  </a:ext>
                </a:extLst>
              </a:blip>
              <a:srcRect l="3522" t="1792" r="75830" b="70975"/>
              <a:stretch/>
            </p:blipFill>
            <p:spPr>
              <a:xfrm>
                <a:off x="7231854" y="2445948"/>
                <a:ext cx="586752" cy="683393"/>
              </a:xfrm>
              <a:prstGeom prst="rect">
                <a:avLst/>
              </a:prstGeom>
            </p:spPr>
          </p:pic>
          <p:pic>
            <p:nvPicPr>
              <p:cNvPr id="40" name="Picture 39" descr="Background pattern&#10;&#10;Description automatically generated">
                <a:extLst>
                  <a:ext uri="{FF2B5EF4-FFF2-40B4-BE49-F238E27FC236}">
                    <a16:creationId xmlns:a16="http://schemas.microsoft.com/office/drawing/2014/main" id="{B8B12FDC-A3A6-4C0D-9519-9F5A735BB336}"/>
                  </a:ext>
                </a:extLst>
              </p:cNvPr>
              <p:cNvPicPr>
                <a:picLocks noChangeAspect="1"/>
              </p:cNvPicPr>
              <p:nvPr/>
            </p:nvPicPr>
            <p:blipFill rotWithShape="1">
              <a:blip r:embed="rId3">
                <a:extLst>
                  <a:ext uri="{28A0092B-C50C-407E-A947-70E740481C1C}">
                    <a14:useLocalDpi xmlns:a14="http://schemas.microsoft.com/office/drawing/2010/main" val="0"/>
                  </a:ext>
                </a:extLst>
              </a:blip>
              <a:srcRect l="3522" t="1792" r="75830" b="70975"/>
              <a:stretch/>
            </p:blipFill>
            <p:spPr>
              <a:xfrm>
                <a:off x="6938478" y="3457871"/>
                <a:ext cx="586752" cy="683393"/>
              </a:xfrm>
              <a:prstGeom prst="rect">
                <a:avLst/>
              </a:prstGeom>
            </p:spPr>
          </p:pic>
          <p:pic>
            <p:nvPicPr>
              <p:cNvPr id="41" name="Picture 40" descr="Background pattern&#10;&#10;Description automatically generated">
                <a:extLst>
                  <a:ext uri="{FF2B5EF4-FFF2-40B4-BE49-F238E27FC236}">
                    <a16:creationId xmlns:a16="http://schemas.microsoft.com/office/drawing/2014/main" id="{F9BA1C1B-ACFC-434D-8468-AB5A6F3DBBA1}"/>
                  </a:ext>
                </a:extLst>
              </p:cNvPr>
              <p:cNvPicPr>
                <a:picLocks noChangeAspect="1"/>
              </p:cNvPicPr>
              <p:nvPr/>
            </p:nvPicPr>
            <p:blipFill rotWithShape="1">
              <a:blip r:embed="rId3">
                <a:extLst>
                  <a:ext uri="{28A0092B-C50C-407E-A947-70E740481C1C}">
                    <a14:useLocalDpi xmlns:a14="http://schemas.microsoft.com/office/drawing/2010/main" val="0"/>
                  </a:ext>
                </a:extLst>
              </a:blip>
              <a:srcRect l="3522" t="1792" r="75830" b="70975"/>
              <a:stretch/>
            </p:blipFill>
            <p:spPr>
              <a:xfrm>
                <a:off x="7670921" y="3247250"/>
                <a:ext cx="586752" cy="683393"/>
              </a:xfrm>
              <a:prstGeom prst="rect">
                <a:avLst/>
              </a:prstGeom>
            </p:spPr>
          </p:pic>
          <p:pic>
            <p:nvPicPr>
              <p:cNvPr id="42" name="Picture 41" descr="Background pattern&#10;&#10;Description automatically generated">
                <a:extLst>
                  <a:ext uri="{FF2B5EF4-FFF2-40B4-BE49-F238E27FC236}">
                    <a16:creationId xmlns:a16="http://schemas.microsoft.com/office/drawing/2014/main" id="{32E3F93C-1D9F-4982-880A-F7234F3E5F1C}"/>
                  </a:ext>
                </a:extLst>
              </p:cNvPr>
              <p:cNvPicPr>
                <a:picLocks noChangeAspect="1"/>
              </p:cNvPicPr>
              <p:nvPr/>
            </p:nvPicPr>
            <p:blipFill rotWithShape="1">
              <a:blip r:embed="rId3">
                <a:extLst>
                  <a:ext uri="{28A0092B-C50C-407E-A947-70E740481C1C}">
                    <a14:useLocalDpi xmlns:a14="http://schemas.microsoft.com/office/drawing/2010/main" val="0"/>
                  </a:ext>
                </a:extLst>
              </a:blip>
              <a:srcRect l="74939" t="36727" r="2956" b="36865"/>
              <a:stretch/>
            </p:blipFill>
            <p:spPr>
              <a:xfrm>
                <a:off x="9087281" y="2496488"/>
                <a:ext cx="548640" cy="578785"/>
              </a:xfrm>
              <a:prstGeom prst="rect">
                <a:avLst/>
              </a:prstGeom>
            </p:spPr>
          </p:pic>
          <p:pic>
            <p:nvPicPr>
              <p:cNvPr id="43" name="Picture 42" descr="Background pattern&#10;&#10;Description automatically generated">
                <a:extLst>
                  <a:ext uri="{FF2B5EF4-FFF2-40B4-BE49-F238E27FC236}">
                    <a16:creationId xmlns:a16="http://schemas.microsoft.com/office/drawing/2014/main" id="{6005C1A8-8ABF-45AB-A93B-1CF80E48D38A}"/>
                  </a:ext>
                </a:extLst>
              </p:cNvPr>
              <p:cNvPicPr>
                <a:picLocks noChangeAspect="1"/>
              </p:cNvPicPr>
              <p:nvPr/>
            </p:nvPicPr>
            <p:blipFill rotWithShape="1">
              <a:blip r:embed="rId3">
                <a:extLst>
                  <a:ext uri="{28A0092B-C50C-407E-A947-70E740481C1C}">
                    <a14:useLocalDpi xmlns:a14="http://schemas.microsoft.com/office/drawing/2010/main" val="0"/>
                  </a:ext>
                </a:extLst>
              </a:blip>
              <a:srcRect l="74939" t="36727" r="2956" b="36865"/>
              <a:stretch/>
            </p:blipFill>
            <p:spPr>
              <a:xfrm>
                <a:off x="8463314" y="3621997"/>
                <a:ext cx="548640" cy="578785"/>
              </a:xfrm>
              <a:prstGeom prst="rect">
                <a:avLst/>
              </a:prstGeom>
            </p:spPr>
          </p:pic>
          <p:pic>
            <p:nvPicPr>
              <p:cNvPr id="44" name="Picture 43" descr="Background pattern&#10;&#10;Description automatically generated">
                <a:extLst>
                  <a:ext uri="{FF2B5EF4-FFF2-40B4-BE49-F238E27FC236}">
                    <a16:creationId xmlns:a16="http://schemas.microsoft.com/office/drawing/2014/main" id="{8F43EEBB-77EC-4AC7-A0AC-3BE510ED929C}"/>
                  </a:ext>
                </a:extLst>
              </p:cNvPr>
              <p:cNvPicPr>
                <a:picLocks noChangeAspect="1"/>
              </p:cNvPicPr>
              <p:nvPr/>
            </p:nvPicPr>
            <p:blipFill rotWithShape="1">
              <a:blip r:embed="rId3">
                <a:extLst>
                  <a:ext uri="{28A0092B-C50C-407E-A947-70E740481C1C}">
                    <a14:useLocalDpi xmlns:a14="http://schemas.microsoft.com/office/drawing/2010/main" val="0"/>
                  </a:ext>
                </a:extLst>
              </a:blip>
              <a:srcRect l="74939" t="36727" r="2956" b="36865"/>
              <a:stretch/>
            </p:blipFill>
            <p:spPr>
              <a:xfrm>
                <a:off x="9198275" y="3321219"/>
                <a:ext cx="548640" cy="578785"/>
              </a:xfrm>
              <a:prstGeom prst="rect">
                <a:avLst/>
              </a:prstGeom>
            </p:spPr>
          </p:pic>
          <p:pic>
            <p:nvPicPr>
              <p:cNvPr id="45" name="Picture 44" descr="Background pattern&#10;&#10;Description automatically generated">
                <a:extLst>
                  <a:ext uri="{FF2B5EF4-FFF2-40B4-BE49-F238E27FC236}">
                    <a16:creationId xmlns:a16="http://schemas.microsoft.com/office/drawing/2014/main" id="{39455F6E-ED0B-4491-8D51-3B3B928A572C}"/>
                  </a:ext>
                </a:extLst>
              </p:cNvPr>
              <p:cNvPicPr>
                <a:picLocks noChangeAspect="1"/>
              </p:cNvPicPr>
              <p:nvPr/>
            </p:nvPicPr>
            <p:blipFill rotWithShape="1">
              <a:blip r:embed="rId3">
                <a:extLst>
                  <a:ext uri="{28A0092B-C50C-407E-A947-70E740481C1C}">
                    <a14:useLocalDpi xmlns:a14="http://schemas.microsoft.com/office/drawing/2010/main" val="0"/>
                  </a:ext>
                </a:extLst>
              </a:blip>
              <a:srcRect l="74939" t="36727" r="2956" b="36865"/>
              <a:stretch/>
            </p:blipFill>
            <p:spPr>
              <a:xfrm>
                <a:off x="8544291" y="4484099"/>
                <a:ext cx="548640" cy="578785"/>
              </a:xfrm>
              <a:prstGeom prst="rect">
                <a:avLst/>
              </a:prstGeom>
            </p:spPr>
          </p:pic>
          <p:pic>
            <p:nvPicPr>
              <p:cNvPr id="46" name="Picture 45" descr="Background pattern&#10;&#10;Description automatically generated">
                <a:extLst>
                  <a:ext uri="{FF2B5EF4-FFF2-40B4-BE49-F238E27FC236}">
                    <a16:creationId xmlns:a16="http://schemas.microsoft.com/office/drawing/2014/main" id="{1264DBF0-AE92-4805-A7E3-CFD65F280910}"/>
                  </a:ext>
                </a:extLst>
              </p:cNvPr>
              <p:cNvPicPr>
                <a:picLocks noChangeAspect="1"/>
              </p:cNvPicPr>
              <p:nvPr/>
            </p:nvPicPr>
            <p:blipFill rotWithShape="1">
              <a:blip r:embed="rId3">
                <a:extLst>
                  <a:ext uri="{28A0092B-C50C-407E-A947-70E740481C1C}">
                    <a14:useLocalDpi xmlns:a14="http://schemas.microsoft.com/office/drawing/2010/main" val="0"/>
                  </a:ext>
                </a:extLst>
              </a:blip>
              <a:srcRect l="74939" t="36727" r="2956" b="36865"/>
              <a:stretch/>
            </p:blipFill>
            <p:spPr>
              <a:xfrm>
                <a:off x="8443994" y="2854394"/>
                <a:ext cx="548640" cy="578785"/>
              </a:xfrm>
              <a:prstGeom prst="rect">
                <a:avLst/>
              </a:prstGeom>
            </p:spPr>
          </p:pic>
          <p:pic>
            <p:nvPicPr>
              <p:cNvPr id="47" name="Picture 46" descr="Background pattern&#10;&#10;Description automatically generated">
                <a:extLst>
                  <a:ext uri="{FF2B5EF4-FFF2-40B4-BE49-F238E27FC236}">
                    <a16:creationId xmlns:a16="http://schemas.microsoft.com/office/drawing/2014/main" id="{50949F6D-C570-49B4-8127-EC80A9AF2D05}"/>
                  </a:ext>
                </a:extLst>
              </p:cNvPr>
              <p:cNvPicPr>
                <a:picLocks noChangeAspect="1"/>
              </p:cNvPicPr>
              <p:nvPr/>
            </p:nvPicPr>
            <p:blipFill rotWithShape="1">
              <a:blip r:embed="rId3">
                <a:extLst>
                  <a:ext uri="{28A0092B-C50C-407E-A947-70E740481C1C}">
                    <a14:useLocalDpi xmlns:a14="http://schemas.microsoft.com/office/drawing/2010/main" val="0"/>
                  </a:ext>
                </a:extLst>
              </a:blip>
              <a:srcRect l="74939" t="36727" r="2956" b="36865"/>
              <a:stretch/>
            </p:blipFill>
            <p:spPr>
              <a:xfrm>
                <a:off x="9234005" y="4028678"/>
                <a:ext cx="548640" cy="578785"/>
              </a:xfrm>
              <a:prstGeom prst="rect">
                <a:avLst/>
              </a:prstGeom>
            </p:spPr>
          </p:pic>
          <p:pic>
            <p:nvPicPr>
              <p:cNvPr id="48" name="Picture 47" descr="Background pattern&#10;&#10;Description automatically generated">
                <a:extLst>
                  <a:ext uri="{FF2B5EF4-FFF2-40B4-BE49-F238E27FC236}">
                    <a16:creationId xmlns:a16="http://schemas.microsoft.com/office/drawing/2014/main" id="{AA3C79B8-EBF0-4CA9-A1C5-58764502BE7B}"/>
                  </a:ext>
                </a:extLst>
              </p:cNvPr>
              <p:cNvPicPr>
                <a:picLocks noChangeAspect="1"/>
              </p:cNvPicPr>
              <p:nvPr/>
            </p:nvPicPr>
            <p:blipFill rotWithShape="1">
              <a:blip r:embed="rId3">
                <a:extLst>
                  <a:ext uri="{28A0092B-C50C-407E-A947-70E740481C1C}">
                    <a14:useLocalDpi xmlns:a14="http://schemas.microsoft.com/office/drawing/2010/main" val="0"/>
                  </a:ext>
                </a:extLst>
              </a:blip>
              <a:srcRect l="74939" t="36727" r="2956" b="36865"/>
              <a:stretch/>
            </p:blipFill>
            <p:spPr>
              <a:xfrm>
                <a:off x="9291975" y="4815172"/>
                <a:ext cx="548640" cy="578785"/>
              </a:xfrm>
              <a:prstGeom prst="rect">
                <a:avLst/>
              </a:prstGeom>
            </p:spPr>
          </p:pic>
          <p:pic>
            <p:nvPicPr>
              <p:cNvPr id="49" name="Picture 48" descr="Background pattern&#10;&#10;Description automatically generated">
                <a:extLst>
                  <a:ext uri="{FF2B5EF4-FFF2-40B4-BE49-F238E27FC236}">
                    <a16:creationId xmlns:a16="http://schemas.microsoft.com/office/drawing/2014/main" id="{A54F9E64-6D49-455E-A45E-60B87FF445EC}"/>
                  </a:ext>
                </a:extLst>
              </p:cNvPr>
              <p:cNvPicPr>
                <a:picLocks noChangeAspect="1"/>
              </p:cNvPicPr>
              <p:nvPr/>
            </p:nvPicPr>
            <p:blipFill rotWithShape="1">
              <a:blip r:embed="rId3">
                <a:extLst>
                  <a:ext uri="{28A0092B-C50C-407E-A947-70E740481C1C}">
                    <a14:useLocalDpi xmlns:a14="http://schemas.microsoft.com/office/drawing/2010/main" val="0"/>
                  </a:ext>
                </a:extLst>
              </a:blip>
              <a:srcRect l="34879" t="1243" r="36720" b="70424"/>
              <a:stretch/>
            </p:blipFill>
            <p:spPr>
              <a:xfrm>
                <a:off x="6948247" y="4203823"/>
                <a:ext cx="904753" cy="797059"/>
              </a:xfrm>
              <a:prstGeom prst="rect">
                <a:avLst/>
              </a:prstGeom>
            </p:spPr>
          </p:pic>
        </p:grpSp>
        <p:sp>
          <p:nvSpPr>
            <p:cNvPr id="35" name="TextBox 34">
              <a:extLst>
                <a:ext uri="{FF2B5EF4-FFF2-40B4-BE49-F238E27FC236}">
                  <a16:creationId xmlns:a16="http://schemas.microsoft.com/office/drawing/2014/main" id="{E47FC1FE-513A-4816-9DA0-6B0D3E6D24F0}"/>
                </a:ext>
              </a:extLst>
            </p:cNvPr>
            <p:cNvSpPr txBox="1"/>
            <p:nvPr/>
          </p:nvSpPr>
          <p:spPr>
            <a:xfrm>
              <a:off x="3504628" y="2490498"/>
              <a:ext cx="884722" cy="584775"/>
            </a:xfrm>
            <a:prstGeom prst="rect">
              <a:avLst/>
            </a:prstGeom>
            <a:noFill/>
          </p:spPr>
          <p:txBody>
            <a:bodyPr wrap="square" rtlCol="0">
              <a:spAutoFit/>
            </a:bodyPr>
            <a:lstStyle/>
            <a:p>
              <a:pPr algn="ctr"/>
              <a:r>
                <a:rPr lang="en-US" sz="3200" b="1" dirty="0">
                  <a:solidFill>
                    <a:srgbClr val="C00000"/>
                  </a:solidFill>
                </a:rPr>
                <a:t>A</a:t>
              </a:r>
              <a:endParaRPr lang="en-BE" b="1" dirty="0">
                <a:solidFill>
                  <a:srgbClr val="C00000"/>
                </a:solidFill>
              </a:endParaRPr>
            </a:p>
          </p:txBody>
        </p:sp>
        <p:sp>
          <p:nvSpPr>
            <p:cNvPr id="36" name="TextBox 35">
              <a:extLst>
                <a:ext uri="{FF2B5EF4-FFF2-40B4-BE49-F238E27FC236}">
                  <a16:creationId xmlns:a16="http://schemas.microsoft.com/office/drawing/2014/main" id="{5C8448AA-361A-4219-96AB-7C2B19AF7BC4}"/>
                </a:ext>
              </a:extLst>
            </p:cNvPr>
            <p:cNvSpPr txBox="1"/>
            <p:nvPr/>
          </p:nvSpPr>
          <p:spPr>
            <a:xfrm>
              <a:off x="7906986" y="2471252"/>
              <a:ext cx="884722" cy="584775"/>
            </a:xfrm>
            <a:prstGeom prst="rect">
              <a:avLst/>
            </a:prstGeom>
            <a:noFill/>
          </p:spPr>
          <p:txBody>
            <a:bodyPr wrap="square" rtlCol="0">
              <a:spAutoFit/>
            </a:bodyPr>
            <a:lstStyle/>
            <a:p>
              <a:pPr algn="ctr"/>
              <a:r>
                <a:rPr lang="en-US" sz="3200" b="1" dirty="0">
                  <a:solidFill>
                    <a:srgbClr val="C00000"/>
                  </a:solidFill>
                </a:rPr>
                <a:t>B</a:t>
              </a:r>
              <a:endParaRPr lang="en-BE" b="1" dirty="0">
                <a:solidFill>
                  <a:srgbClr val="C00000"/>
                </a:solidFill>
              </a:endParaRPr>
            </a:p>
          </p:txBody>
        </p:sp>
      </p:grpSp>
    </p:spTree>
    <p:extLst>
      <p:ext uri="{BB962C8B-B14F-4D97-AF65-F5344CB8AC3E}">
        <p14:creationId xmlns:p14="http://schemas.microsoft.com/office/powerpoint/2010/main" val="379072063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8F8ED2-04B7-4A12-B45C-B9511B2FFDAA}"/>
              </a:ext>
            </a:extLst>
          </p:cNvPr>
          <p:cNvSpPr>
            <a:spLocks noGrp="1"/>
          </p:cNvSpPr>
          <p:nvPr>
            <p:ph type="title"/>
          </p:nvPr>
        </p:nvSpPr>
        <p:spPr/>
        <p:txBody>
          <a:bodyPr/>
          <a:lstStyle/>
          <a:p>
            <a:r>
              <a:rPr lang="en-US" dirty="0"/>
              <a:t>fruits</a:t>
            </a:r>
            <a:endParaRPr lang="en-B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00B4A89-201B-4782-9648-6F6F5502F3ED}"/>
                  </a:ext>
                </a:extLst>
              </p:cNvPr>
              <p:cNvSpPr>
                <a:spLocks noGrp="1"/>
              </p:cNvSpPr>
              <p:nvPr>
                <p:ph idx="1"/>
              </p:nvPr>
            </p:nvSpPr>
            <p:spPr>
              <a:xfrm>
                <a:off x="587141" y="1490145"/>
                <a:ext cx="11261557" cy="4968407"/>
              </a:xfrm>
            </p:spPr>
            <p:txBody>
              <a:bodyPr>
                <a:normAutofit lnSpcReduction="10000"/>
              </a:bodyPr>
              <a:lstStyle/>
              <a:p>
                <a:pPr algn="just"/>
                <a:endParaRPr lang="en-US" dirty="0"/>
              </a:p>
              <a:p>
                <a:pPr algn="just"/>
                <a:endParaRPr lang="en-US" dirty="0"/>
              </a:p>
              <a:p>
                <a:pPr algn="just"/>
                <a:endParaRPr lang="en-US" dirty="0"/>
              </a:p>
              <a:p>
                <a:pPr algn="just"/>
                <a:endParaRPr lang="en-US" dirty="0"/>
              </a:p>
              <a:p>
                <a:pPr algn="just"/>
                <a:endParaRPr lang="en-US" dirty="0"/>
              </a:p>
              <a:p>
                <a:pPr algn="just"/>
                <a:endParaRPr lang="en-US" dirty="0"/>
              </a:p>
              <a:p>
                <a:pPr algn="just"/>
                <a:endParaRPr lang="en-US" sz="300" dirty="0"/>
              </a:p>
              <a:p>
                <a:pPr algn="just"/>
                <a:r>
                  <a:rPr lang="en-US" dirty="0"/>
                  <a:t>What is the probability to pick </a:t>
                </a:r>
                <a:r>
                  <a:rPr lang="en-US" u="sng" dirty="0"/>
                  <a:t>a banana</a:t>
                </a:r>
                <a:r>
                  <a:rPr lang="en-US" dirty="0"/>
                  <a:t>?</a:t>
                </a:r>
              </a:p>
              <a:p>
                <a:pPr algn="just"/>
                <a:endParaRPr lang="en-US" sz="100" dirty="0"/>
              </a:p>
              <a:p>
                <a:pPr marL="0" indent="0" algn="ctr">
                  <a:buNone/>
                </a:pPr>
                <a14:m>
                  <m:oMathPara xmlns:m="http://schemas.openxmlformats.org/officeDocument/2006/math">
                    <m:oMathParaPr>
                      <m:jc m:val="center"/>
                    </m:oMathParaPr>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𝑏𝑎𝑛𝑎𝑛𝑎</m:t>
                          </m:r>
                        </m:e>
                      </m:d>
                      <m:r>
                        <a:rPr lang="en-US" b="0" i="1" smtClean="0">
                          <a:latin typeface="Cambria Math" panose="02040503050406030204" pitchFamily="18" charset="0"/>
                        </a:rPr>
                        <m:t>=</m:t>
                      </m:r>
                      <m:r>
                        <a:rPr lang="en-US" i="1" smtClean="0">
                          <a:solidFill>
                            <a:schemeClr val="bg1"/>
                          </a:solidFill>
                          <a:latin typeface="Cambria Math" panose="02040503050406030204" pitchFamily="18" charset="0"/>
                        </a:rPr>
                        <m:t>𝑃</m:t>
                      </m:r>
                      <m:d>
                        <m:dPr>
                          <m:ctrlPr>
                            <a:rPr lang="en-US" i="1">
                              <a:solidFill>
                                <a:schemeClr val="bg1"/>
                              </a:solidFill>
                              <a:latin typeface="Cambria Math" panose="02040503050406030204" pitchFamily="18" charset="0"/>
                            </a:rPr>
                          </m:ctrlPr>
                        </m:dPr>
                        <m:e>
                          <m:r>
                            <a:rPr lang="en-US" i="1">
                              <a:solidFill>
                                <a:schemeClr val="bg1"/>
                              </a:solidFill>
                              <a:latin typeface="Cambria Math" panose="02040503050406030204" pitchFamily="18" charset="0"/>
                            </a:rPr>
                            <m:t>𝑏𝑎𝑛𝑎𝑛𝑎</m:t>
                          </m:r>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𝐴</m:t>
                          </m:r>
                        </m:e>
                      </m:d>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𝑃</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𝐴</m:t>
                          </m:r>
                        </m:e>
                      </m:d>
                      <m:r>
                        <a:rPr lang="en-US" b="0" i="1" smtClean="0">
                          <a:solidFill>
                            <a:schemeClr val="bg1"/>
                          </a:solidFill>
                          <a:latin typeface="Cambria Math" panose="02040503050406030204" pitchFamily="18" charset="0"/>
                        </a:rPr>
                        <m:t>+</m:t>
                      </m:r>
                      <m:r>
                        <a:rPr lang="en-US" i="1">
                          <a:solidFill>
                            <a:schemeClr val="bg1"/>
                          </a:solidFill>
                          <a:latin typeface="Cambria Math" panose="02040503050406030204" pitchFamily="18" charset="0"/>
                        </a:rPr>
                        <m:t>𝑃</m:t>
                      </m:r>
                      <m:d>
                        <m:dPr>
                          <m:ctrlPr>
                            <a:rPr lang="en-US" i="1">
                              <a:solidFill>
                                <a:schemeClr val="bg1"/>
                              </a:solidFill>
                              <a:latin typeface="Cambria Math" panose="02040503050406030204" pitchFamily="18" charset="0"/>
                            </a:rPr>
                          </m:ctrlPr>
                        </m:dPr>
                        <m:e>
                          <m:r>
                            <a:rPr lang="en-US" i="1">
                              <a:solidFill>
                                <a:schemeClr val="bg1"/>
                              </a:solidFill>
                              <a:latin typeface="Cambria Math" panose="02040503050406030204" pitchFamily="18" charset="0"/>
                            </a:rPr>
                            <m:t>𝑏𝑎𝑛𝑎𝑛𝑎</m:t>
                          </m:r>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𝐵</m:t>
                          </m:r>
                        </m:e>
                      </m:d>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𝑃</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𝐵</m:t>
                          </m:r>
                        </m:e>
                      </m:d>
                      <m:r>
                        <a:rPr lang="en-US" b="0" i="1" smtClean="0">
                          <a:solidFill>
                            <a:schemeClr val="bg1"/>
                          </a:solidFill>
                          <a:latin typeface="Cambria Math" panose="02040503050406030204" pitchFamily="18" charset="0"/>
                        </a:rPr>
                        <m:t>=</m:t>
                      </m:r>
                    </m:oMath>
                  </m:oMathPara>
                </a14:m>
                <a:br>
                  <a:rPr lang="en-US" b="0" i="1" dirty="0">
                    <a:solidFill>
                      <a:schemeClr val="bg1"/>
                    </a:solidFill>
                    <a:latin typeface="Cambria Math" panose="02040503050406030204" pitchFamily="18" charset="0"/>
                  </a:rPr>
                </a:br>
                <a:endParaRPr lang="en-US" b="0" i="1" dirty="0">
                  <a:solidFill>
                    <a:schemeClr val="bg1"/>
                  </a:solidFill>
                  <a:latin typeface="Cambria Math" panose="02040503050406030204" pitchFamily="18" charset="0"/>
                </a:endParaRPr>
              </a:p>
              <a:p>
                <a:pPr marL="0" indent="0" algn="ctr">
                  <a:buNone/>
                </a:pPr>
                <a:endParaRPr lang="en-US" sz="100" i="1" dirty="0">
                  <a:latin typeface="Cambria Math" panose="02040503050406030204" pitchFamily="18" charset="0"/>
                </a:endParaRPr>
              </a:p>
              <a:p>
                <a:pPr marL="0" indent="0" algn="ctr">
                  <a:buNone/>
                </a:pPr>
                <a14:m>
                  <m:oMathPara xmlns:m="http://schemas.openxmlformats.org/officeDocument/2006/math">
                    <m:oMathParaPr>
                      <m:jc m:val="center"/>
                    </m:oMathParaPr>
                    <m:oMath xmlns:m="http://schemas.openxmlformats.org/officeDocument/2006/math">
                      <m:r>
                        <a:rPr lang="en-US" b="0" i="1" smtClean="0">
                          <a:solidFill>
                            <a:schemeClr val="bg1"/>
                          </a:solidFill>
                          <a:latin typeface="Cambria Math" panose="02040503050406030204" pitchFamily="18" charset="0"/>
                        </a:rPr>
                        <m:t>=0⋅</m:t>
                      </m:r>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1</m:t>
                          </m:r>
                        </m:num>
                        <m:den>
                          <m:r>
                            <a:rPr lang="en-US" b="0" i="1" smtClean="0">
                              <a:solidFill>
                                <a:schemeClr val="bg1"/>
                              </a:solidFill>
                              <a:latin typeface="Cambria Math" panose="02040503050406030204" pitchFamily="18" charset="0"/>
                            </a:rPr>
                            <m:t>2</m:t>
                          </m:r>
                        </m:den>
                      </m:f>
                      <m:r>
                        <a:rPr lang="en-US" b="0" i="1" smtClean="0">
                          <a:solidFill>
                            <a:schemeClr val="bg1"/>
                          </a:solidFill>
                          <a:latin typeface="Cambria Math" panose="02040503050406030204" pitchFamily="18" charset="0"/>
                        </a:rPr>
                        <m:t>+</m:t>
                      </m:r>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2</m:t>
                          </m:r>
                        </m:num>
                        <m:den>
                          <m:r>
                            <a:rPr lang="en-US" b="0" i="1" smtClean="0">
                              <a:solidFill>
                                <a:schemeClr val="bg1"/>
                              </a:solidFill>
                              <a:latin typeface="Cambria Math" panose="02040503050406030204" pitchFamily="18" charset="0"/>
                            </a:rPr>
                            <m:t>12</m:t>
                          </m:r>
                        </m:den>
                      </m:f>
                      <m:r>
                        <a:rPr lang="en-US" b="0" i="1" smtClean="0">
                          <a:solidFill>
                            <a:schemeClr val="bg1"/>
                          </a:solidFill>
                          <a:latin typeface="Cambria Math" panose="02040503050406030204" pitchFamily="18" charset="0"/>
                        </a:rPr>
                        <m:t>⋅</m:t>
                      </m:r>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1</m:t>
                          </m:r>
                        </m:num>
                        <m:den>
                          <m:r>
                            <a:rPr lang="en-US" b="0" i="1" smtClean="0">
                              <a:solidFill>
                                <a:schemeClr val="bg1"/>
                              </a:solidFill>
                              <a:latin typeface="Cambria Math" panose="02040503050406030204" pitchFamily="18" charset="0"/>
                            </a:rPr>
                            <m:t>2</m:t>
                          </m:r>
                        </m:den>
                      </m:f>
                      <m:r>
                        <a:rPr lang="en-US" b="0" i="1" smtClean="0">
                          <a:solidFill>
                            <a:schemeClr val="bg1"/>
                          </a:solidFill>
                          <a:latin typeface="Cambria Math" panose="02040503050406030204" pitchFamily="18" charset="0"/>
                        </a:rPr>
                        <m:t>=</m:t>
                      </m:r>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1</m:t>
                          </m:r>
                        </m:num>
                        <m:den>
                          <m:r>
                            <a:rPr lang="en-US" b="0" i="1" smtClean="0">
                              <a:solidFill>
                                <a:schemeClr val="bg1"/>
                              </a:solidFill>
                              <a:latin typeface="Cambria Math" panose="02040503050406030204" pitchFamily="18" charset="0"/>
                            </a:rPr>
                            <m:t>12</m:t>
                          </m:r>
                        </m:den>
                      </m:f>
                    </m:oMath>
                  </m:oMathPara>
                </a14:m>
                <a:endParaRPr lang="en-BE" dirty="0">
                  <a:solidFill>
                    <a:schemeClr val="bg1"/>
                  </a:solidFill>
                </a:endParaRPr>
              </a:p>
            </p:txBody>
          </p:sp>
        </mc:Choice>
        <mc:Fallback xmlns="">
          <p:sp>
            <p:nvSpPr>
              <p:cNvPr id="3" name="Content Placeholder 2">
                <a:extLst>
                  <a:ext uri="{FF2B5EF4-FFF2-40B4-BE49-F238E27FC236}">
                    <a16:creationId xmlns:a16="http://schemas.microsoft.com/office/drawing/2014/main" id="{B00B4A89-201B-4782-9648-6F6F5502F3ED}"/>
                  </a:ext>
                </a:extLst>
              </p:cNvPr>
              <p:cNvSpPr>
                <a:spLocks noGrp="1" noRot="1" noChangeAspect="1" noMove="1" noResize="1" noEditPoints="1" noAdjustHandles="1" noChangeArrowheads="1" noChangeShapeType="1" noTextEdit="1"/>
              </p:cNvSpPr>
              <p:nvPr>
                <p:ph idx="1"/>
              </p:nvPr>
            </p:nvSpPr>
            <p:spPr>
              <a:xfrm>
                <a:off x="587141" y="1490145"/>
                <a:ext cx="11261557" cy="4968407"/>
              </a:xfrm>
              <a:blipFill>
                <a:blip r:embed="rId2"/>
                <a:stretch>
                  <a:fillRect l="-974"/>
                </a:stretch>
              </a:blipFill>
            </p:spPr>
            <p:txBody>
              <a:bodyPr/>
              <a:lstStyle/>
              <a:p>
                <a:r>
                  <a:rPr lang="en-BE">
                    <a:noFill/>
                  </a:rPr>
                  <a:t> </a:t>
                </a:r>
              </a:p>
            </p:txBody>
          </p:sp>
        </mc:Fallback>
      </mc:AlternateContent>
      <p:sp>
        <p:nvSpPr>
          <p:cNvPr id="4" name="Footer Placeholder 3">
            <a:extLst>
              <a:ext uri="{FF2B5EF4-FFF2-40B4-BE49-F238E27FC236}">
                <a16:creationId xmlns:a16="http://schemas.microsoft.com/office/drawing/2014/main" id="{2B955210-6E1C-4F53-9E00-90F5D3180AE9}"/>
              </a:ext>
            </a:extLst>
          </p:cNvPr>
          <p:cNvSpPr>
            <a:spLocks noGrp="1"/>
          </p:cNvSpPr>
          <p:nvPr>
            <p:ph type="ftr" sz="quarter" idx="11"/>
          </p:nvPr>
        </p:nvSpPr>
        <p:spPr/>
        <p:txBody>
          <a:bodyPr/>
          <a:lstStyle/>
          <a:p>
            <a:r>
              <a:rPr lang="en-US" dirty="0"/>
              <a:t>Elementary Combinatorics and Probability - March 2021</a:t>
            </a:r>
            <a:endParaRPr lang="en-BE" dirty="0"/>
          </a:p>
        </p:txBody>
      </p:sp>
      <p:sp>
        <p:nvSpPr>
          <p:cNvPr id="5" name="Slide Number Placeholder 4">
            <a:extLst>
              <a:ext uri="{FF2B5EF4-FFF2-40B4-BE49-F238E27FC236}">
                <a16:creationId xmlns:a16="http://schemas.microsoft.com/office/drawing/2014/main" id="{DD3B8377-99E3-4482-A8C2-9599A698DF1E}"/>
              </a:ext>
            </a:extLst>
          </p:cNvPr>
          <p:cNvSpPr>
            <a:spLocks noGrp="1"/>
          </p:cNvSpPr>
          <p:nvPr>
            <p:ph type="sldNum" sz="quarter" idx="12"/>
          </p:nvPr>
        </p:nvSpPr>
        <p:spPr/>
        <p:txBody>
          <a:bodyPr/>
          <a:lstStyle/>
          <a:p>
            <a:fld id="{08CF7B41-8972-4B54-B2ED-1FFF63F18177}" type="slidenum">
              <a:rPr lang="en-BE" smtClean="0"/>
              <a:t>48</a:t>
            </a:fld>
            <a:endParaRPr lang="en-BE"/>
          </a:p>
        </p:txBody>
      </p:sp>
      <p:grpSp>
        <p:nvGrpSpPr>
          <p:cNvPr id="32" name="Group 31">
            <a:extLst>
              <a:ext uri="{FF2B5EF4-FFF2-40B4-BE49-F238E27FC236}">
                <a16:creationId xmlns:a16="http://schemas.microsoft.com/office/drawing/2014/main" id="{81ACB355-2AA3-455C-B91A-403012F8F552}"/>
              </a:ext>
            </a:extLst>
          </p:cNvPr>
          <p:cNvGrpSpPr/>
          <p:nvPr/>
        </p:nvGrpSpPr>
        <p:grpSpPr>
          <a:xfrm>
            <a:off x="2493745" y="1341589"/>
            <a:ext cx="7488455" cy="3089709"/>
            <a:chOff x="2407118" y="2367814"/>
            <a:chExt cx="7488455" cy="3089709"/>
          </a:xfrm>
        </p:grpSpPr>
        <p:grpSp>
          <p:nvGrpSpPr>
            <p:cNvPr id="33" name="Group 32">
              <a:extLst>
                <a:ext uri="{FF2B5EF4-FFF2-40B4-BE49-F238E27FC236}">
                  <a16:creationId xmlns:a16="http://schemas.microsoft.com/office/drawing/2014/main" id="{BCCD956F-1DC8-4419-8D56-D145099616E7}"/>
                </a:ext>
              </a:extLst>
            </p:cNvPr>
            <p:cNvGrpSpPr/>
            <p:nvPr/>
          </p:nvGrpSpPr>
          <p:grpSpPr>
            <a:xfrm>
              <a:off x="2407118" y="2367814"/>
              <a:ext cx="3089709" cy="3089709"/>
              <a:chOff x="2407118" y="2367814"/>
              <a:chExt cx="3089709" cy="3089709"/>
            </a:xfrm>
          </p:grpSpPr>
          <p:sp>
            <p:nvSpPr>
              <p:cNvPr id="50" name="Rectangle 49">
                <a:extLst>
                  <a:ext uri="{FF2B5EF4-FFF2-40B4-BE49-F238E27FC236}">
                    <a16:creationId xmlns:a16="http://schemas.microsoft.com/office/drawing/2014/main" id="{0586C2E7-FED9-4D63-843C-94B3EB5F9EC7}"/>
                  </a:ext>
                </a:extLst>
              </p:cNvPr>
              <p:cNvSpPr/>
              <p:nvPr/>
            </p:nvSpPr>
            <p:spPr>
              <a:xfrm>
                <a:off x="2407118" y="2367814"/>
                <a:ext cx="3089709" cy="3089709"/>
              </a:xfrm>
              <a:prstGeom prst="rect">
                <a:avLst/>
              </a:prstGeom>
              <a:ln w="28575"/>
            </p:spPr>
            <p:style>
              <a:lnRef idx="2">
                <a:schemeClr val="accent2"/>
              </a:lnRef>
              <a:fillRef idx="1">
                <a:schemeClr val="lt1"/>
              </a:fillRef>
              <a:effectRef idx="0">
                <a:schemeClr val="accent2"/>
              </a:effectRef>
              <a:fontRef idx="minor">
                <a:schemeClr val="dk1"/>
              </a:fontRef>
            </p:style>
            <p:txBody>
              <a:bodyPr rtlCol="0" anchor="ctr"/>
              <a:lstStyle/>
              <a:p>
                <a:pPr algn="ctr"/>
                <a:endParaRPr lang="en-BE"/>
              </a:p>
            </p:txBody>
          </p:sp>
          <p:pic>
            <p:nvPicPr>
              <p:cNvPr id="51" name="Picture 50" descr="Background pattern&#10;&#10;Description automatically generated">
                <a:extLst>
                  <a:ext uri="{FF2B5EF4-FFF2-40B4-BE49-F238E27FC236}">
                    <a16:creationId xmlns:a16="http://schemas.microsoft.com/office/drawing/2014/main" id="{7A75748E-9EE1-42E7-9898-82FA4BFFDA10}"/>
                  </a:ext>
                </a:extLst>
              </p:cNvPr>
              <p:cNvPicPr>
                <a:picLocks noChangeAspect="1"/>
              </p:cNvPicPr>
              <p:nvPr/>
            </p:nvPicPr>
            <p:blipFill rotWithShape="1">
              <a:blip r:embed="rId3">
                <a:extLst>
                  <a:ext uri="{28A0092B-C50C-407E-A947-70E740481C1C}">
                    <a14:useLocalDpi xmlns:a14="http://schemas.microsoft.com/office/drawing/2010/main" val="0"/>
                  </a:ext>
                </a:extLst>
              </a:blip>
              <a:srcRect l="3522" t="1792" r="75830" b="70975"/>
              <a:stretch/>
            </p:blipFill>
            <p:spPr>
              <a:xfrm>
                <a:off x="2738461" y="2464067"/>
                <a:ext cx="586752" cy="683393"/>
              </a:xfrm>
              <a:prstGeom prst="rect">
                <a:avLst/>
              </a:prstGeom>
            </p:spPr>
          </p:pic>
          <p:pic>
            <p:nvPicPr>
              <p:cNvPr id="52" name="Picture 51" descr="Background pattern&#10;&#10;Description automatically generated">
                <a:extLst>
                  <a:ext uri="{FF2B5EF4-FFF2-40B4-BE49-F238E27FC236}">
                    <a16:creationId xmlns:a16="http://schemas.microsoft.com/office/drawing/2014/main" id="{8177E3B4-63B3-48CD-8E6B-A3710574536C}"/>
                  </a:ext>
                </a:extLst>
              </p:cNvPr>
              <p:cNvPicPr>
                <a:picLocks noChangeAspect="1"/>
              </p:cNvPicPr>
              <p:nvPr/>
            </p:nvPicPr>
            <p:blipFill rotWithShape="1">
              <a:blip r:embed="rId3">
                <a:extLst>
                  <a:ext uri="{28A0092B-C50C-407E-A947-70E740481C1C}">
                    <a14:useLocalDpi xmlns:a14="http://schemas.microsoft.com/office/drawing/2010/main" val="0"/>
                  </a:ext>
                </a:extLst>
              </a:blip>
              <a:srcRect l="74939" t="36727" r="2956" b="36865"/>
              <a:stretch/>
            </p:blipFill>
            <p:spPr>
              <a:xfrm>
                <a:off x="4726199" y="2516370"/>
                <a:ext cx="548640" cy="578785"/>
              </a:xfrm>
              <a:prstGeom prst="rect">
                <a:avLst/>
              </a:prstGeom>
            </p:spPr>
          </p:pic>
          <p:pic>
            <p:nvPicPr>
              <p:cNvPr id="53" name="Picture 52" descr="Background pattern&#10;&#10;Description automatically generated">
                <a:extLst>
                  <a:ext uri="{FF2B5EF4-FFF2-40B4-BE49-F238E27FC236}">
                    <a16:creationId xmlns:a16="http://schemas.microsoft.com/office/drawing/2014/main" id="{2B541849-5C83-40E2-89B1-764031821C64}"/>
                  </a:ext>
                </a:extLst>
              </p:cNvPr>
              <p:cNvPicPr>
                <a:picLocks noChangeAspect="1"/>
              </p:cNvPicPr>
              <p:nvPr/>
            </p:nvPicPr>
            <p:blipFill rotWithShape="1">
              <a:blip r:embed="rId3">
                <a:extLst>
                  <a:ext uri="{28A0092B-C50C-407E-A947-70E740481C1C}">
                    <a14:useLocalDpi xmlns:a14="http://schemas.microsoft.com/office/drawing/2010/main" val="0"/>
                  </a:ext>
                </a:extLst>
              </a:blip>
              <a:srcRect l="3522" t="1792" r="75830" b="70975"/>
              <a:stretch/>
            </p:blipFill>
            <p:spPr>
              <a:xfrm>
                <a:off x="2445085" y="3475990"/>
                <a:ext cx="586752" cy="683393"/>
              </a:xfrm>
              <a:prstGeom prst="rect">
                <a:avLst/>
              </a:prstGeom>
            </p:spPr>
          </p:pic>
          <p:pic>
            <p:nvPicPr>
              <p:cNvPr id="54" name="Picture 53" descr="Background pattern&#10;&#10;Description automatically generated">
                <a:extLst>
                  <a:ext uri="{FF2B5EF4-FFF2-40B4-BE49-F238E27FC236}">
                    <a16:creationId xmlns:a16="http://schemas.microsoft.com/office/drawing/2014/main" id="{FF6BFC77-A0B5-45FF-8846-81C6E9860A4D}"/>
                  </a:ext>
                </a:extLst>
              </p:cNvPr>
              <p:cNvPicPr>
                <a:picLocks noChangeAspect="1"/>
              </p:cNvPicPr>
              <p:nvPr/>
            </p:nvPicPr>
            <p:blipFill rotWithShape="1">
              <a:blip r:embed="rId3">
                <a:extLst>
                  <a:ext uri="{28A0092B-C50C-407E-A947-70E740481C1C}">
                    <a14:useLocalDpi xmlns:a14="http://schemas.microsoft.com/office/drawing/2010/main" val="0"/>
                  </a:ext>
                </a:extLst>
              </a:blip>
              <a:srcRect l="3522" t="1792" r="75830" b="70975"/>
              <a:stretch/>
            </p:blipFill>
            <p:spPr>
              <a:xfrm>
                <a:off x="3177528" y="3265369"/>
                <a:ext cx="586752" cy="683393"/>
              </a:xfrm>
              <a:prstGeom prst="rect">
                <a:avLst/>
              </a:prstGeom>
            </p:spPr>
          </p:pic>
          <p:pic>
            <p:nvPicPr>
              <p:cNvPr id="55" name="Picture 54" descr="Background pattern&#10;&#10;Description automatically generated">
                <a:extLst>
                  <a:ext uri="{FF2B5EF4-FFF2-40B4-BE49-F238E27FC236}">
                    <a16:creationId xmlns:a16="http://schemas.microsoft.com/office/drawing/2014/main" id="{8CA81FBB-7A97-4756-BFA2-E2EBDEB48B00}"/>
                  </a:ext>
                </a:extLst>
              </p:cNvPr>
              <p:cNvPicPr>
                <a:picLocks noChangeAspect="1"/>
              </p:cNvPicPr>
              <p:nvPr/>
            </p:nvPicPr>
            <p:blipFill rotWithShape="1">
              <a:blip r:embed="rId3">
                <a:extLst>
                  <a:ext uri="{28A0092B-C50C-407E-A947-70E740481C1C}">
                    <a14:useLocalDpi xmlns:a14="http://schemas.microsoft.com/office/drawing/2010/main" val="0"/>
                  </a:ext>
                </a:extLst>
              </a:blip>
              <a:srcRect l="3522" t="1792" r="75830" b="70975"/>
              <a:stretch/>
            </p:blipFill>
            <p:spPr>
              <a:xfrm>
                <a:off x="2884152" y="4277292"/>
                <a:ext cx="586752" cy="683393"/>
              </a:xfrm>
              <a:prstGeom prst="rect">
                <a:avLst/>
              </a:prstGeom>
            </p:spPr>
          </p:pic>
          <p:pic>
            <p:nvPicPr>
              <p:cNvPr id="56" name="Picture 55" descr="Background pattern&#10;&#10;Description automatically generated">
                <a:extLst>
                  <a:ext uri="{FF2B5EF4-FFF2-40B4-BE49-F238E27FC236}">
                    <a16:creationId xmlns:a16="http://schemas.microsoft.com/office/drawing/2014/main" id="{EF6BD32E-627F-4BAE-8BDA-FA4BDC96ACF3}"/>
                  </a:ext>
                </a:extLst>
              </p:cNvPr>
              <p:cNvPicPr>
                <a:picLocks noChangeAspect="1"/>
              </p:cNvPicPr>
              <p:nvPr/>
            </p:nvPicPr>
            <p:blipFill rotWithShape="1">
              <a:blip r:embed="rId3">
                <a:extLst>
                  <a:ext uri="{28A0092B-C50C-407E-A947-70E740481C1C}">
                    <a14:useLocalDpi xmlns:a14="http://schemas.microsoft.com/office/drawing/2010/main" val="0"/>
                  </a:ext>
                </a:extLst>
              </a:blip>
              <a:srcRect l="3522" t="1792" r="75830" b="70975"/>
              <a:stretch/>
            </p:blipFill>
            <p:spPr>
              <a:xfrm>
                <a:off x="3538670" y="4721188"/>
                <a:ext cx="586752" cy="683393"/>
              </a:xfrm>
              <a:prstGeom prst="rect">
                <a:avLst/>
              </a:prstGeom>
            </p:spPr>
          </p:pic>
          <p:pic>
            <p:nvPicPr>
              <p:cNvPr id="57" name="Picture 56" descr="Background pattern&#10;&#10;Description automatically generated">
                <a:extLst>
                  <a:ext uri="{FF2B5EF4-FFF2-40B4-BE49-F238E27FC236}">
                    <a16:creationId xmlns:a16="http://schemas.microsoft.com/office/drawing/2014/main" id="{77372722-D66B-427D-80ED-5C8F470B0A9F}"/>
                  </a:ext>
                </a:extLst>
              </p:cNvPr>
              <p:cNvPicPr>
                <a:picLocks noChangeAspect="1"/>
              </p:cNvPicPr>
              <p:nvPr/>
            </p:nvPicPr>
            <p:blipFill rotWithShape="1">
              <a:blip r:embed="rId3">
                <a:extLst>
                  <a:ext uri="{28A0092B-C50C-407E-A947-70E740481C1C}">
                    <a14:useLocalDpi xmlns:a14="http://schemas.microsoft.com/office/drawing/2010/main" val="0"/>
                  </a:ext>
                </a:extLst>
              </a:blip>
              <a:srcRect l="74939" t="36727" r="2956" b="36865"/>
              <a:stretch/>
            </p:blipFill>
            <p:spPr>
              <a:xfrm>
                <a:off x="4100362" y="3317672"/>
                <a:ext cx="548640" cy="578785"/>
              </a:xfrm>
              <a:prstGeom prst="rect">
                <a:avLst/>
              </a:prstGeom>
            </p:spPr>
          </p:pic>
          <p:pic>
            <p:nvPicPr>
              <p:cNvPr id="58" name="Picture 57" descr="Background pattern&#10;&#10;Description automatically generated">
                <a:extLst>
                  <a:ext uri="{FF2B5EF4-FFF2-40B4-BE49-F238E27FC236}">
                    <a16:creationId xmlns:a16="http://schemas.microsoft.com/office/drawing/2014/main" id="{684A32A9-A5DB-458D-98FC-683E312290DA}"/>
                  </a:ext>
                </a:extLst>
              </p:cNvPr>
              <p:cNvPicPr>
                <a:picLocks noChangeAspect="1"/>
              </p:cNvPicPr>
              <p:nvPr/>
            </p:nvPicPr>
            <p:blipFill rotWithShape="1">
              <a:blip r:embed="rId3">
                <a:extLst>
                  <a:ext uri="{28A0092B-C50C-407E-A947-70E740481C1C}">
                    <a14:useLocalDpi xmlns:a14="http://schemas.microsoft.com/office/drawing/2010/main" val="0"/>
                  </a:ext>
                </a:extLst>
              </a:blip>
              <a:srcRect l="74939" t="36727" r="2956" b="36865"/>
              <a:stretch/>
            </p:blipFill>
            <p:spPr>
              <a:xfrm>
                <a:off x="4837193" y="3341101"/>
                <a:ext cx="548640" cy="578785"/>
              </a:xfrm>
              <a:prstGeom prst="rect">
                <a:avLst/>
              </a:prstGeom>
            </p:spPr>
          </p:pic>
          <p:pic>
            <p:nvPicPr>
              <p:cNvPr id="59" name="Picture 58" descr="Background pattern&#10;&#10;Description automatically generated">
                <a:extLst>
                  <a:ext uri="{FF2B5EF4-FFF2-40B4-BE49-F238E27FC236}">
                    <a16:creationId xmlns:a16="http://schemas.microsoft.com/office/drawing/2014/main" id="{F04552B2-921B-435C-818B-EF496AC5C4FD}"/>
                  </a:ext>
                </a:extLst>
              </p:cNvPr>
              <p:cNvPicPr>
                <a:picLocks noChangeAspect="1"/>
              </p:cNvPicPr>
              <p:nvPr/>
            </p:nvPicPr>
            <p:blipFill rotWithShape="1">
              <a:blip r:embed="rId3">
                <a:extLst>
                  <a:ext uri="{28A0092B-C50C-407E-A947-70E740481C1C}">
                    <a14:useLocalDpi xmlns:a14="http://schemas.microsoft.com/office/drawing/2010/main" val="0"/>
                  </a:ext>
                </a:extLst>
              </a:blip>
              <a:srcRect l="74939" t="36727" r="2956" b="36865"/>
              <a:stretch/>
            </p:blipFill>
            <p:spPr>
              <a:xfrm>
                <a:off x="4451879" y="4040203"/>
                <a:ext cx="548640" cy="578785"/>
              </a:xfrm>
              <a:prstGeom prst="rect">
                <a:avLst/>
              </a:prstGeom>
            </p:spPr>
          </p:pic>
          <p:pic>
            <p:nvPicPr>
              <p:cNvPr id="60" name="Picture 59" descr="Background pattern&#10;&#10;Description automatically generated">
                <a:extLst>
                  <a:ext uri="{FF2B5EF4-FFF2-40B4-BE49-F238E27FC236}">
                    <a16:creationId xmlns:a16="http://schemas.microsoft.com/office/drawing/2014/main" id="{F08DEC88-FBA7-4096-B2D6-96957E4047A5}"/>
                  </a:ext>
                </a:extLst>
              </p:cNvPr>
              <p:cNvPicPr>
                <a:picLocks noChangeAspect="1"/>
              </p:cNvPicPr>
              <p:nvPr/>
            </p:nvPicPr>
            <p:blipFill rotWithShape="1">
              <a:blip r:embed="rId3">
                <a:extLst>
                  <a:ext uri="{28A0092B-C50C-407E-A947-70E740481C1C}">
                    <a14:useLocalDpi xmlns:a14="http://schemas.microsoft.com/office/drawing/2010/main" val="0"/>
                  </a:ext>
                </a:extLst>
              </a:blip>
              <a:srcRect l="74939" t="36727" r="2956" b="36865"/>
              <a:stretch/>
            </p:blipFill>
            <p:spPr>
              <a:xfrm>
                <a:off x="4774109" y="4818713"/>
                <a:ext cx="548640" cy="578785"/>
              </a:xfrm>
              <a:prstGeom prst="rect">
                <a:avLst/>
              </a:prstGeom>
            </p:spPr>
          </p:pic>
        </p:grpSp>
        <p:grpSp>
          <p:nvGrpSpPr>
            <p:cNvPr id="34" name="Group 33">
              <a:extLst>
                <a:ext uri="{FF2B5EF4-FFF2-40B4-BE49-F238E27FC236}">
                  <a16:creationId xmlns:a16="http://schemas.microsoft.com/office/drawing/2014/main" id="{903A3A46-D69C-4E71-ACAD-7C082D3CCA26}"/>
                </a:ext>
              </a:extLst>
            </p:cNvPr>
            <p:cNvGrpSpPr/>
            <p:nvPr/>
          </p:nvGrpSpPr>
          <p:grpSpPr>
            <a:xfrm>
              <a:off x="6805864" y="2367814"/>
              <a:ext cx="3089709" cy="3089709"/>
              <a:chOff x="6805864" y="2367814"/>
              <a:chExt cx="3089709" cy="3089709"/>
            </a:xfrm>
          </p:grpSpPr>
          <p:sp>
            <p:nvSpPr>
              <p:cNvPr id="37" name="Rectangle 36">
                <a:extLst>
                  <a:ext uri="{FF2B5EF4-FFF2-40B4-BE49-F238E27FC236}">
                    <a16:creationId xmlns:a16="http://schemas.microsoft.com/office/drawing/2014/main" id="{35A4C7C8-6686-4C5E-A75B-71AF11D6C1D2}"/>
                  </a:ext>
                </a:extLst>
              </p:cNvPr>
              <p:cNvSpPr/>
              <p:nvPr/>
            </p:nvSpPr>
            <p:spPr>
              <a:xfrm>
                <a:off x="6805864" y="2367814"/>
                <a:ext cx="3089709" cy="3089709"/>
              </a:xfrm>
              <a:prstGeom prst="rect">
                <a:avLst/>
              </a:prstGeom>
              <a:ln w="28575"/>
            </p:spPr>
            <p:style>
              <a:lnRef idx="2">
                <a:schemeClr val="accent2"/>
              </a:lnRef>
              <a:fillRef idx="1">
                <a:schemeClr val="lt1"/>
              </a:fillRef>
              <a:effectRef idx="0">
                <a:schemeClr val="accent2"/>
              </a:effectRef>
              <a:fontRef idx="minor">
                <a:schemeClr val="dk1"/>
              </a:fontRef>
            </p:style>
            <p:txBody>
              <a:bodyPr rtlCol="0" anchor="ctr"/>
              <a:lstStyle/>
              <a:p>
                <a:pPr algn="ctr"/>
                <a:endParaRPr lang="en-BE"/>
              </a:p>
            </p:txBody>
          </p:sp>
          <p:pic>
            <p:nvPicPr>
              <p:cNvPr id="38" name="Picture 37" descr="Background pattern&#10;&#10;Description automatically generated">
                <a:extLst>
                  <a:ext uri="{FF2B5EF4-FFF2-40B4-BE49-F238E27FC236}">
                    <a16:creationId xmlns:a16="http://schemas.microsoft.com/office/drawing/2014/main" id="{B95DFE34-69EB-4928-B767-3016A4FDE7CE}"/>
                  </a:ext>
                </a:extLst>
              </p:cNvPr>
              <p:cNvPicPr>
                <a:picLocks noChangeAspect="1"/>
              </p:cNvPicPr>
              <p:nvPr/>
            </p:nvPicPr>
            <p:blipFill rotWithShape="1">
              <a:blip r:embed="rId3">
                <a:extLst>
                  <a:ext uri="{28A0092B-C50C-407E-A947-70E740481C1C}">
                    <a14:useLocalDpi xmlns:a14="http://schemas.microsoft.com/office/drawing/2010/main" val="0"/>
                  </a:ext>
                </a:extLst>
              </a:blip>
              <a:srcRect l="34879" t="1243" r="36720" b="70424"/>
              <a:stretch/>
            </p:blipFill>
            <p:spPr>
              <a:xfrm>
                <a:off x="7486630" y="4607522"/>
                <a:ext cx="904753" cy="797059"/>
              </a:xfrm>
              <a:prstGeom prst="rect">
                <a:avLst/>
              </a:prstGeom>
            </p:spPr>
          </p:pic>
          <p:pic>
            <p:nvPicPr>
              <p:cNvPr id="39" name="Picture 38" descr="Background pattern&#10;&#10;Description automatically generated">
                <a:extLst>
                  <a:ext uri="{FF2B5EF4-FFF2-40B4-BE49-F238E27FC236}">
                    <a16:creationId xmlns:a16="http://schemas.microsoft.com/office/drawing/2014/main" id="{0291E08E-0C37-470C-9E47-366275106AB7}"/>
                  </a:ext>
                </a:extLst>
              </p:cNvPr>
              <p:cNvPicPr>
                <a:picLocks noChangeAspect="1"/>
              </p:cNvPicPr>
              <p:nvPr/>
            </p:nvPicPr>
            <p:blipFill rotWithShape="1">
              <a:blip r:embed="rId3">
                <a:extLst>
                  <a:ext uri="{28A0092B-C50C-407E-A947-70E740481C1C}">
                    <a14:useLocalDpi xmlns:a14="http://schemas.microsoft.com/office/drawing/2010/main" val="0"/>
                  </a:ext>
                </a:extLst>
              </a:blip>
              <a:srcRect l="3522" t="1792" r="75830" b="70975"/>
              <a:stretch/>
            </p:blipFill>
            <p:spPr>
              <a:xfrm>
                <a:off x="7231854" y="2445948"/>
                <a:ext cx="586752" cy="683393"/>
              </a:xfrm>
              <a:prstGeom prst="rect">
                <a:avLst/>
              </a:prstGeom>
            </p:spPr>
          </p:pic>
          <p:pic>
            <p:nvPicPr>
              <p:cNvPr id="40" name="Picture 39" descr="Background pattern&#10;&#10;Description automatically generated">
                <a:extLst>
                  <a:ext uri="{FF2B5EF4-FFF2-40B4-BE49-F238E27FC236}">
                    <a16:creationId xmlns:a16="http://schemas.microsoft.com/office/drawing/2014/main" id="{B8B12FDC-A3A6-4C0D-9519-9F5A735BB336}"/>
                  </a:ext>
                </a:extLst>
              </p:cNvPr>
              <p:cNvPicPr>
                <a:picLocks noChangeAspect="1"/>
              </p:cNvPicPr>
              <p:nvPr/>
            </p:nvPicPr>
            <p:blipFill rotWithShape="1">
              <a:blip r:embed="rId3">
                <a:extLst>
                  <a:ext uri="{28A0092B-C50C-407E-A947-70E740481C1C}">
                    <a14:useLocalDpi xmlns:a14="http://schemas.microsoft.com/office/drawing/2010/main" val="0"/>
                  </a:ext>
                </a:extLst>
              </a:blip>
              <a:srcRect l="3522" t="1792" r="75830" b="70975"/>
              <a:stretch/>
            </p:blipFill>
            <p:spPr>
              <a:xfrm>
                <a:off x="6938478" y="3457871"/>
                <a:ext cx="586752" cy="683393"/>
              </a:xfrm>
              <a:prstGeom prst="rect">
                <a:avLst/>
              </a:prstGeom>
            </p:spPr>
          </p:pic>
          <p:pic>
            <p:nvPicPr>
              <p:cNvPr id="41" name="Picture 40" descr="Background pattern&#10;&#10;Description automatically generated">
                <a:extLst>
                  <a:ext uri="{FF2B5EF4-FFF2-40B4-BE49-F238E27FC236}">
                    <a16:creationId xmlns:a16="http://schemas.microsoft.com/office/drawing/2014/main" id="{F9BA1C1B-ACFC-434D-8468-AB5A6F3DBBA1}"/>
                  </a:ext>
                </a:extLst>
              </p:cNvPr>
              <p:cNvPicPr>
                <a:picLocks noChangeAspect="1"/>
              </p:cNvPicPr>
              <p:nvPr/>
            </p:nvPicPr>
            <p:blipFill rotWithShape="1">
              <a:blip r:embed="rId3">
                <a:extLst>
                  <a:ext uri="{28A0092B-C50C-407E-A947-70E740481C1C}">
                    <a14:useLocalDpi xmlns:a14="http://schemas.microsoft.com/office/drawing/2010/main" val="0"/>
                  </a:ext>
                </a:extLst>
              </a:blip>
              <a:srcRect l="3522" t="1792" r="75830" b="70975"/>
              <a:stretch/>
            </p:blipFill>
            <p:spPr>
              <a:xfrm>
                <a:off x="7670921" y="3247250"/>
                <a:ext cx="586752" cy="683393"/>
              </a:xfrm>
              <a:prstGeom prst="rect">
                <a:avLst/>
              </a:prstGeom>
            </p:spPr>
          </p:pic>
          <p:pic>
            <p:nvPicPr>
              <p:cNvPr id="42" name="Picture 41" descr="Background pattern&#10;&#10;Description automatically generated">
                <a:extLst>
                  <a:ext uri="{FF2B5EF4-FFF2-40B4-BE49-F238E27FC236}">
                    <a16:creationId xmlns:a16="http://schemas.microsoft.com/office/drawing/2014/main" id="{32E3F93C-1D9F-4982-880A-F7234F3E5F1C}"/>
                  </a:ext>
                </a:extLst>
              </p:cNvPr>
              <p:cNvPicPr>
                <a:picLocks noChangeAspect="1"/>
              </p:cNvPicPr>
              <p:nvPr/>
            </p:nvPicPr>
            <p:blipFill rotWithShape="1">
              <a:blip r:embed="rId3">
                <a:extLst>
                  <a:ext uri="{28A0092B-C50C-407E-A947-70E740481C1C}">
                    <a14:useLocalDpi xmlns:a14="http://schemas.microsoft.com/office/drawing/2010/main" val="0"/>
                  </a:ext>
                </a:extLst>
              </a:blip>
              <a:srcRect l="74939" t="36727" r="2956" b="36865"/>
              <a:stretch/>
            </p:blipFill>
            <p:spPr>
              <a:xfrm>
                <a:off x="9087281" y="2496488"/>
                <a:ext cx="548640" cy="578785"/>
              </a:xfrm>
              <a:prstGeom prst="rect">
                <a:avLst/>
              </a:prstGeom>
            </p:spPr>
          </p:pic>
          <p:pic>
            <p:nvPicPr>
              <p:cNvPr id="43" name="Picture 42" descr="Background pattern&#10;&#10;Description automatically generated">
                <a:extLst>
                  <a:ext uri="{FF2B5EF4-FFF2-40B4-BE49-F238E27FC236}">
                    <a16:creationId xmlns:a16="http://schemas.microsoft.com/office/drawing/2014/main" id="{6005C1A8-8ABF-45AB-A93B-1CF80E48D38A}"/>
                  </a:ext>
                </a:extLst>
              </p:cNvPr>
              <p:cNvPicPr>
                <a:picLocks noChangeAspect="1"/>
              </p:cNvPicPr>
              <p:nvPr/>
            </p:nvPicPr>
            <p:blipFill rotWithShape="1">
              <a:blip r:embed="rId3">
                <a:extLst>
                  <a:ext uri="{28A0092B-C50C-407E-A947-70E740481C1C}">
                    <a14:useLocalDpi xmlns:a14="http://schemas.microsoft.com/office/drawing/2010/main" val="0"/>
                  </a:ext>
                </a:extLst>
              </a:blip>
              <a:srcRect l="74939" t="36727" r="2956" b="36865"/>
              <a:stretch/>
            </p:blipFill>
            <p:spPr>
              <a:xfrm>
                <a:off x="8463314" y="3621997"/>
                <a:ext cx="548640" cy="578785"/>
              </a:xfrm>
              <a:prstGeom prst="rect">
                <a:avLst/>
              </a:prstGeom>
            </p:spPr>
          </p:pic>
          <p:pic>
            <p:nvPicPr>
              <p:cNvPr id="44" name="Picture 43" descr="Background pattern&#10;&#10;Description automatically generated">
                <a:extLst>
                  <a:ext uri="{FF2B5EF4-FFF2-40B4-BE49-F238E27FC236}">
                    <a16:creationId xmlns:a16="http://schemas.microsoft.com/office/drawing/2014/main" id="{8F43EEBB-77EC-4AC7-A0AC-3BE510ED929C}"/>
                  </a:ext>
                </a:extLst>
              </p:cNvPr>
              <p:cNvPicPr>
                <a:picLocks noChangeAspect="1"/>
              </p:cNvPicPr>
              <p:nvPr/>
            </p:nvPicPr>
            <p:blipFill rotWithShape="1">
              <a:blip r:embed="rId3">
                <a:extLst>
                  <a:ext uri="{28A0092B-C50C-407E-A947-70E740481C1C}">
                    <a14:useLocalDpi xmlns:a14="http://schemas.microsoft.com/office/drawing/2010/main" val="0"/>
                  </a:ext>
                </a:extLst>
              </a:blip>
              <a:srcRect l="74939" t="36727" r="2956" b="36865"/>
              <a:stretch/>
            </p:blipFill>
            <p:spPr>
              <a:xfrm>
                <a:off x="9198275" y="3321219"/>
                <a:ext cx="548640" cy="578785"/>
              </a:xfrm>
              <a:prstGeom prst="rect">
                <a:avLst/>
              </a:prstGeom>
            </p:spPr>
          </p:pic>
          <p:pic>
            <p:nvPicPr>
              <p:cNvPr id="45" name="Picture 44" descr="Background pattern&#10;&#10;Description automatically generated">
                <a:extLst>
                  <a:ext uri="{FF2B5EF4-FFF2-40B4-BE49-F238E27FC236}">
                    <a16:creationId xmlns:a16="http://schemas.microsoft.com/office/drawing/2014/main" id="{39455F6E-ED0B-4491-8D51-3B3B928A572C}"/>
                  </a:ext>
                </a:extLst>
              </p:cNvPr>
              <p:cNvPicPr>
                <a:picLocks noChangeAspect="1"/>
              </p:cNvPicPr>
              <p:nvPr/>
            </p:nvPicPr>
            <p:blipFill rotWithShape="1">
              <a:blip r:embed="rId3">
                <a:extLst>
                  <a:ext uri="{28A0092B-C50C-407E-A947-70E740481C1C}">
                    <a14:useLocalDpi xmlns:a14="http://schemas.microsoft.com/office/drawing/2010/main" val="0"/>
                  </a:ext>
                </a:extLst>
              </a:blip>
              <a:srcRect l="74939" t="36727" r="2956" b="36865"/>
              <a:stretch/>
            </p:blipFill>
            <p:spPr>
              <a:xfrm>
                <a:off x="8544291" y="4484099"/>
                <a:ext cx="548640" cy="578785"/>
              </a:xfrm>
              <a:prstGeom prst="rect">
                <a:avLst/>
              </a:prstGeom>
            </p:spPr>
          </p:pic>
          <p:pic>
            <p:nvPicPr>
              <p:cNvPr id="46" name="Picture 45" descr="Background pattern&#10;&#10;Description automatically generated">
                <a:extLst>
                  <a:ext uri="{FF2B5EF4-FFF2-40B4-BE49-F238E27FC236}">
                    <a16:creationId xmlns:a16="http://schemas.microsoft.com/office/drawing/2014/main" id="{1264DBF0-AE92-4805-A7E3-CFD65F280910}"/>
                  </a:ext>
                </a:extLst>
              </p:cNvPr>
              <p:cNvPicPr>
                <a:picLocks noChangeAspect="1"/>
              </p:cNvPicPr>
              <p:nvPr/>
            </p:nvPicPr>
            <p:blipFill rotWithShape="1">
              <a:blip r:embed="rId3">
                <a:extLst>
                  <a:ext uri="{28A0092B-C50C-407E-A947-70E740481C1C}">
                    <a14:useLocalDpi xmlns:a14="http://schemas.microsoft.com/office/drawing/2010/main" val="0"/>
                  </a:ext>
                </a:extLst>
              </a:blip>
              <a:srcRect l="74939" t="36727" r="2956" b="36865"/>
              <a:stretch/>
            </p:blipFill>
            <p:spPr>
              <a:xfrm>
                <a:off x="8443994" y="2854394"/>
                <a:ext cx="548640" cy="578785"/>
              </a:xfrm>
              <a:prstGeom prst="rect">
                <a:avLst/>
              </a:prstGeom>
            </p:spPr>
          </p:pic>
          <p:pic>
            <p:nvPicPr>
              <p:cNvPr id="47" name="Picture 46" descr="Background pattern&#10;&#10;Description automatically generated">
                <a:extLst>
                  <a:ext uri="{FF2B5EF4-FFF2-40B4-BE49-F238E27FC236}">
                    <a16:creationId xmlns:a16="http://schemas.microsoft.com/office/drawing/2014/main" id="{50949F6D-C570-49B4-8127-EC80A9AF2D05}"/>
                  </a:ext>
                </a:extLst>
              </p:cNvPr>
              <p:cNvPicPr>
                <a:picLocks noChangeAspect="1"/>
              </p:cNvPicPr>
              <p:nvPr/>
            </p:nvPicPr>
            <p:blipFill rotWithShape="1">
              <a:blip r:embed="rId3">
                <a:extLst>
                  <a:ext uri="{28A0092B-C50C-407E-A947-70E740481C1C}">
                    <a14:useLocalDpi xmlns:a14="http://schemas.microsoft.com/office/drawing/2010/main" val="0"/>
                  </a:ext>
                </a:extLst>
              </a:blip>
              <a:srcRect l="74939" t="36727" r="2956" b="36865"/>
              <a:stretch/>
            </p:blipFill>
            <p:spPr>
              <a:xfrm>
                <a:off x="9234005" y="4028678"/>
                <a:ext cx="548640" cy="578785"/>
              </a:xfrm>
              <a:prstGeom prst="rect">
                <a:avLst/>
              </a:prstGeom>
            </p:spPr>
          </p:pic>
          <p:pic>
            <p:nvPicPr>
              <p:cNvPr id="48" name="Picture 47" descr="Background pattern&#10;&#10;Description automatically generated">
                <a:extLst>
                  <a:ext uri="{FF2B5EF4-FFF2-40B4-BE49-F238E27FC236}">
                    <a16:creationId xmlns:a16="http://schemas.microsoft.com/office/drawing/2014/main" id="{AA3C79B8-EBF0-4CA9-A1C5-58764502BE7B}"/>
                  </a:ext>
                </a:extLst>
              </p:cNvPr>
              <p:cNvPicPr>
                <a:picLocks noChangeAspect="1"/>
              </p:cNvPicPr>
              <p:nvPr/>
            </p:nvPicPr>
            <p:blipFill rotWithShape="1">
              <a:blip r:embed="rId3">
                <a:extLst>
                  <a:ext uri="{28A0092B-C50C-407E-A947-70E740481C1C}">
                    <a14:useLocalDpi xmlns:a14="http://schemas.microsoft.com/office/drawing/2010/main" val="0"/>
                  </a:ext>
                </a:extLst>
              </a:blip>
              <a:srcRect l="74939" t="36727" r="2956" b="36865"/>
              <a:stretch/>
            </p:blipFill>
            <p:spPr>
              <a:xfrm>
                <a:off x="9291975" y="4815172"/>
                <a:ext cx="548640" cy="578785"/>
              </a:xfrm>
              <a:prstGeom prst="rect">
                <a:avLst/>
              </a:prstGeom>
            </p:spPr>
          </p:pic>
          <p:pic>
            <p:nvPicPr>
              <p:cNvPr id="49" name="Picture 48" descr="Background pattern&#10;&#10;Description automatically generated">
                <a:extLst>
                  <a:ext uri="{FF2B5EF4-FFF2-40B4-BE49-F238E27FC236}">
                    <a16:creationId xmlns:a16="http://schemas.microsoft.com/office/drawing/2014/main" id="{A54F9E64-6D49-455E-A45E-60B87FF445EC}"/>
                  </a:ext>
                </a:extLst>
              </p:cNvPr>
              <p:cNvPicPr>
                <a:picLocks noChangeAspect="1"/>
              </p:cNvPicPr>
              <p:nvPr/>
            </p:nvPicPr>
            <p:blipFill rotWithShape="1">
              <a:blip r:embed="rId3">
                <a:extLst>
                  <a:ext uri="{28A0092B-C50C-407E-A947-70E740481C1C}">
                    <a14:useLocalDpi xmlns:a14="http://schemas.microsoft.com/office/drawing/2010/main" val="0"/>
                  </a:ext>
                </a:extLst>
              </a:blip>
              <a:srcRect l="34879" t="1243" r="36720" b="70424"/>
              <a:stretch/>
            </p:blipFill>
            <p:spPr>
              <a:xfrm>
                <a:off x="6948247" y="4203823"/>
                <a:ext cx="904753" cy="797059"/>
              </a:xfrm>
              <a:prstGeom prst="rect">
                <a:avLst/>
              </a:prstGeom>
            </p:spPr>
          </p:pic>
        </p:grpSp>
        <p:sp>
          <p:nvSpPr>
            <p:cNvPr id="35" name="TextBox 34">
              <a:extLst>
                <a:ext uri="{FF2B5EF4-FFF2-40B4-BE49-F238E27FC236}">
                  <a16:creationId xmlns:a16="http://schemas.microsoft.com/office/drawing/2014/main" id="{E47FC1FE-513A-4816-9DA0-6B0D3E6D24F0}"/>
                </a:ext>
              </a:extLst>
            </p:cNvPr>
            <p:cNvSpPr txBox="1"/>
            <p:nvPr/>
          </p:nvSpPr>
          <p:spPr>
            <a:xfrm>
              <a:off x="3504628" y="2490498"/>
              <a:ext cx="884722" cy="584775"/>
            </a:xfrm>
            <a:prstGeom prst="rect">
              <a:avLst/>
            </a:prstGeom>
            <a:noFill/>
          </p:spPr>
          <p:txBody>
            <a:bodyPr wrap="square" rtlCol="0">
              <a:spAutoFit/>
            </a:bodyPr>
            <a:lstStyle/>
            <a:p>
              <a:pPr algn="ctr"/>
              <a:r>
                <a:rPr lang="en-US" sz="3200" b="1" dirty="0">
                  <a:solidFill>
                    <a:srgbClr val="C00000"/>
                  </a:solidFill>
                </a:rPr>
                <a:t>A</a:t>
              </a:r>
              <a:endParaRPr lang="en-BE" b="1" dirty="0">
                <a:solidFill>
                  <a:srgbClr val="C00000"/>
                </a:solidFill>
              </a:endParaRPr>
            </a:p>
          </p:txBody>
        </p:sp>
        <p:sp>
          <p:nvSpPr>
            <p:cNvPr id="36" name="TextBox 35">
              <a:extLst>
                <a:ext uri="{FF2B5EF4-FFF2-40B4-BE49-F238E27FC236}">
                  <a16:creationId xmlns:a16="http://schemas.microsoft.com/office/drawing/2014/main" id="{5C8448AA-361A-4219-96AB-7C2B19AF7BC4}"/>
                </a:ext>
              </a:extLst>
            </p:cNvPr>
            <p:cNvSpPr txBox="1"/>
            <p:nvPr/>
          </p:nvSpPr>
          <p:spPr>
            <a:xfrm>
              <a:off x="7906986" y="2471252"/>
              <a:ext cx="884722" cy="584775"/>
            </a:xfrm>
            <a:prstGeom prst="rect">
              <a:avLst/>
            </a:prstGeom>
            <a:noFill/>
          </p:spPr>
          <p:txBody>
            <a:bodyPr wrap="square" rtlCol="0">
              <a:spAutoFit/>
            </a:bodyPr>
            <a:lstStyle/>
            <a:p>
              <a:pPr algn="ctr"/>
              <a:r>
                <a:rPr lang="en-US" sz="3200" b="1" dirty="0">
                  <a:solidFill>
                    <a:srgbClr val="C00000"/>
                  </a:solidFill>
                </a:rPr>
                <a:t>B</a:t>
              </a:r>
              <a:endParaRPr lang="en-BE" b="1" dirty="0">
                <a:solidFill>
                  <a:srgbClr val="C00000"/>
                </a:solidFill>
              </a:endParaRPr>
            </a:p>
          </p:txBody>
        </p:sp>
      </p:grpSp>
    </p:spTree>
    <p:extLst>
      <p:ext uri="{BB962C8B-B14F-4D97-AF65-F5344CB8AC3E}">
        <p14:creationId xmlns:p14="http://schemas.microsoft.com/office/powerpoint/2010/main" val="26291767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8F8ED2-04B7-4A12-B45C-B9511B2FFDAA}"/>
              </a:ext>
            </a:extLst>
          </p:cNvPr>
          <p:cNvSpPr>
            <a:spLocks noGrp="1"/>
          </p:cNvSpPr>
          <p:nvPr>
            <p:ph type="title"/>
          </p:nvPr>
        </p:nvSpPr>
        <p:spPr/>
        <p:txBody>
          <a:bodyPr/>
          <a:lstStyle/>
          <a:p>
            <a:r>
              <a:rPr lang="en-US" dirty="0"/>
              <a:t>fruits</a:t>
            </a:r>
            <a:endParaRPr lang="en-B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00B4A89-201B-4782-9648-6F6F5502F3ED}"/>
                  </a:ext>
                </a:extLst>
              </p:cNvPr>
              <p:cNvSpPr>
                <a:spLocks noGrp="1"/>
              </p:cNvSpPr>
              <p:nvPr>
                <p:ph idx="1"/>
              </p:nvPr>
            </p:nvSpPr>
            <p:spPr>
              <a:xfrm>
                <a:off x="587141" y="1490145"/>
                <a:ext cx="11261557" cy="4968407"/>
              </a:xfrm>
            </p:spPr>
            <p:txBody>
              <a:bodyPr>
                <a:normAutofit lnSpcReduction="10000"/>
              </a:bodyPr>
              <a:lstStyle/>
              <a:p>
                <a:pPr algn="just"/>
                <a:endParaRPr lang="en-US" dirty="0"/>
              </a:p>
              <a:p>
                <a:pPr algn="just"/>
                <a:endParaRPr lang="en-US" dirty="0"/>
              </a:p>
              <a:p>
                <a:pPr algn="just"/>
                <a:endParaRPr lang="en-US" dirty="0"/>
              </a:p>
              <a:p>
                <a:pPr algn="just"/>
                <a:endParaRPr lang="en-US" dirty="0"/>
              </a:p>
              <a:p>
                <a:pPr algn="just"/>
                <a:endParaRPr lang="en-US" dirty="0"/>
              </a:p>
              <a:p>
                <a:pPr algn="just"/>
                <a:endParaRPr lang="en-US" dirty="0"/>
              </a:p>
              <a:p>
                <a:pPr algn="just"/>
                <a:endParaRPr lang="en-US" sz="300" dirty="0"/>
              </a:p>
              <a:p>
                <a:pPr algn="just"/>
                <a:r>
                  <a:rPr lang="en-US" dirty="0"/>
                  <a:t>What is the probability to pick </a:t>
                </a:r>
                <a:r>
                  <a:rPr lang="en-US" u="sng" dirty="0"/>
                  <a:t>a banana</a:t>
                </a:r>
                <a:r>
                  <a:rPr lang="en-US" dirty="0"/>
                  <a:t>?</a:t>
                </a:r>
              </a:p>
              <a:p>
                <a:pPr algn="just"/>
                <a:endParaRPr lang="en-US" sz="100" dirty="0"/>
              </a:p>
              <a:p>
                <a:pPr marL="0" indent="0" algn="ctr">
                  <a:buNone/>
                </a:pPr>
                <a14:m>
                  <m:oMathPara xmlns:m="http://schemas.openxmlformats.org/officeDocument/2006/math">
                    <m:oMathParaPr>
                      <m:jc m:val="center"/>
                    </m:oMathParaPr>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𝑏𝑎𝑛𝑎𝑛𝑎</m:t>
                          </m:r>
                        </m:e>
                      </m:d>
                      <m:r>
                        <a:rPr lang="en-US" b="0" i="1" smtClean="0">
                          <a:latin typeface="Cambria Math" panose="02040503050406030204" pitchFamily="18" charset="0"/>
                        </a:rPr>
                        <m:t>=</m:t>
                      </m:r>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𝑏𝑎𝑛𝑎𝑛𝑎</m:t>
                          </m:r>
                          <m:r>
                            <a:rPr lang="en-US" b="0" i="1" smtClean="0">
                              <a:latin typeface="Cambria Math" panose="02040503050406030204" pitchFamily="18" charset="0"/>
                            </a:rPr>
                            <m:t>|</m:t>
                          </m:r>
                          <m:r>
                            <a:rPr lang="en-US" b="0" i="1" smtClean="0">
                              <a:latin typeface="Cambria Math" panose="02040503050406030204" pitchFamily="18" charset="0"/>
                            </a:rPr>
                            <m:t>𝐴</m:t>
                          </m:r>
                        </m:e>
                      </m:d>
                      <m:r>
                        <a:rPr lang="en-US" b="0" i="1" smtClean="0">
                          <a:latin typeface="Cambria Math" panose="02040503050406030204" pitchFamily="18" charset="0"/>
                        </a:rPr>
                        <m:t>⋅</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𝐴</m:t>
                          </m:r>
                        </m:e>
                      </m:d>
                      <m:r>
                        <a:rPr lang="en-US" b="0" i="1" smtClean="0">
                          <a:latin typeface="Cambria Math" panose="02040503050406030204" pitchFamily="18" charset="0"/>
                        </a:rPr>
                        <m:t>+</m:t>
                      </m:r>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𝑏𝑎𝑛𝑎𝑛𝑎</m:t>
                          </m:r>
                          <m:r>
                            <a:rPr lang="en-US" b="0" i="1" smtClean="0">
                              <a:latin typeface="Cambria Math" panose="02040503050406030204" pitchFamily="18" charset="0"/>
                            </a:rPr>
                            <m:t>|</m:t>
                          </m:r>
                          <m:r>
                            <a:rPr lang="en-US" b="0" i="1" smtClean="0">
                              <a:latin typeface="Cambria Math" panose="02040503050406030204" pitchFamily="18" charset="0"/>
                            </a:rPr>
                            <m:t>𝐵</m:t>
                          </m:r>
                        </m:e>
                      </m:d>
                      <m:r>
                        <a:rPr lang="en-US" b="0" i="1" smtClean="0">
                          <a:latin typeface="Cambria Math" panose="02040503050406030204" pitchFamily="18" charset="0"/>
                        </a:rPr>
                        <m:t>⋅</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𝐵</m:t>
                          </m:r>
                        </m:e>
                      </m:d>
                      <m:r>
                        <a:rPr lang="en-US" b="0" i="1" smtClean="0">
                          <a:latin typeface="Cambria Math" panose="02040503050406030204" pitchFamily="18" charset="0"/>
                        </a:rPr>
                        <m:t>=</m:t>
                      </m:r>
                    </m:oMath>
                  </m:oMathPara>
                </a14:m>
                <a:br>
                  <a:rPr lang="en-US" b="0" i="1" dirty="0">
                    <a:latin typeface="Cambria Math" panose="02040503050406030204" pitchFamily="18" charset="0"/>
                  </a:rPr>
                </a:br>
                <a:endParaRPr lang="en-US" b="0" i="1" dirty="0">
                  <a:latin typeface="Cambria Math" panose="02040503050406030204" pitchFamily="18" charset="0"/>
                </a:endParaRPr>
              </a:p>
              <a:p>
                <a:pPr marL="0" indent="0" algn="ctr">
                  <a:buNone/>
                </a:pPr>
                <a:endParaRPr lang="en-US" sz="100" i="1" dirty="0">
                  <a:latin typeface="Cambria Math" panose="02040503050406030204" pitchFamily="18" charset="0"/>
                </a:endParaRPr>
              </a:p>
              <a:p>
                <a:pPr marL="0" indent="0" algn="ctr">
                  <a:buNone/>
                </a:pPr>
                <a14:m>
                  <m:oMathPara xmlns:m="http://schemas.openxmlformats.org/officeDocument/2006/math">
                    <m:oMathParaPr>
                      <m:jc m:val="center"/>
                    </m:oMathParaPr>
                    <m:oMath xmlns:m="http://schemas.openxmlformats.org/officeDocument/2006/math">
                      <m:r>
                        <a:rPr lang="en-US" b="0" i="1" smtClean="0">
                          <a:solidFill>
                            <a:schemeClr val="bg1"/>
                          </a:solidFill>
                          <a:latin typeface="Cambria Math" panose="02040503050406030204" pitchFamily="18" charset="0"/>
                        </a:rPr>
                        <m:t>=0⋅</m:t>
                      </m:r>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1</m:t>
                          </m:r>
                        </m:num>
                        <m:den>
                          <m:r>
                            <a:rPr lang="en-US" b="0" i="1" smtClean="0">
                              <a:solidFill>
                                <a:schemeClr val="bg1"/>
                              </a:solidFill>
                              <a:latin typeface="Cambria Math" panose="02040503050406030204" pitchFamily="18" charset="0"/>
                            </a:rPr>
                            <m:t>2</m:t>
                          </m:r>
                        </m:den>
                      </m:f>
                      <m:r>
                        <a:rPr lang="en-US" b="0" i="1" smtClean="0">
                          <a:solidFill>
                            <a:schemeClr val="bg1"/>
                          </a:solidFill>
                          <a:latin typeface="Cambria Math" panose="02040503050406030204" pitchFamily="18" charset="0"/>
                        </a:rPr>
                        <m:t>+</m:t>
                      </m:r>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2</m:t>
                          </m:r>
                        </m:num>
                        <m:den>
                          <m:r>
                            <a:rPr lang="en-US" b="0" i="1" smtClean="0">
                              <a:solidFill>
                                <a:schemeClr val="bg1"/>
                              </a:solidFill>
                              <a:latin typeface="Cambria Math" panose="02040503050406030204" pitchFamily="18" charset="0"/>
                            </a:rPr>
                            <m:t>12</m:t>
                          </m:r>
                        </m:den>
                      </m:f>
                      <m:r>
                        <a:rPr lang="en-US" b="0" i="1" smtClean="0">
                          <a:solidFill>
                            <a:schemeClr val="bg1"/>
                          </a:solidFill>
                          <a:latin typeface="Cambria Math" panose="02040503050406030204" pitchFamily="18" charset="0"/>
                        </a:rPr>
                        <m:t>⋅</m:t>
                      </m:r>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1</m:t>
                          </m:r>
                        </m:num>
                        <m:den>
                          <m:r>
                            <a:rPr lang="en-US" b="0" i="1" smtClean="0">
                              <a:solidFill>
                                <a:schemeClr val="bg1"/>
                              </a:solidFill>
                              <a:latin typeface="Cambria Math" panose="02040503050406030204" pitchFamily="18" charset="0"/>
                            </a:rPr>
                            <m:t>2</m:t>
                          </m:r>
                        </m:den>
                      </m:f>
                      <m:r>
                        <a:rPr lang="en-US" b="0" i="1" smtClean="0">
                          <a:solidFill>
                            <a:schemeClr val="bg1"/>
                          </a:solidFill>
                          <a:latin typeface="Cambria Math" panose="02040503050406030204" pitchFamily="18" charset="0"/>
                        </a:rPr>
                        <m:t>=</m:t>
                      </m:r>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1</m:t>
                          </m:r>
                        </m:num>
                        <m:den>
                          <m:r>
                            <a:rPr lang="en-US" b="0" i="1" smtClean="0">
                              <a:solidFill>
                                <a:schemeClr val="bg1"/>
                              </a:solidFill>
                              <a:latin typeface="Cambria Math" panose="02040503050406030204" pitchFamily="18" charset="0"/>
                            </a:rPr>
                            <m:t>12</m:t>
                          </m:r>
                        </m:den>
                      </m:f>
                    </m:oMath>
                  </m:oMathPara>
                </a14:m>
                <a:endParaRPr lang="en-BE" dirty="0">
                  <a:solidFill>
                    <a:schemeClr val="bg1"/>
                  </a:solidFill>
                </a:endParaRPr>
              </a:p>
            </p:txBody>
          </p:sp>
        </mc:Choice>
        <mc:Fallback xmlns="">
          <p:sp>
            <p:nvSpPr>
              <p:cNvPr id="3" name="Content Placeholder 2">
                <a:extLst>
                  <a:ext uri="{FF2B5EF4-FFF2-40B4-BE49-F238E27FC236}">
                    <a16:creationId xmlns:a16="http://schemas.microsoft.com/office/drawing/2014/main" id="{B00B4A89-201B-4782-9648-6F6F5502F3ED}"/>
                  </a:ext>
                </a:extLst>
              </p:cNvPr>
              <p:cNvSpPr>
                <a:spLocks noGrp="1" noRot="1" noChangeAspect="1" noMove="1" noResize="1" noEditPoints="1" noAdjustHandles="1" noChangeArrowheads="1" noChangeShapeType="1" noTextEdit="1"/>
              </p:cNvSpPr>
              <p:nvPr>
                <p:ph idx="1"/>
              </p:nvPr>
            </p:nvSpPr>
            <p:spPr>
              <a:xfrm>
                <a:off x="587141" y="1490145"/>
                <a:ext cx="11261557" cy="4968407"/>
              </a:xfrm>
              <a:blipFill>
                <a:blip r:embed="rId2"/>
                <a:stretch>
                  <a:fillRect l="-974"/>
                </a:stretch>
              </a:blipFill>
            </p:spPr>
            <p:txBody>
              <a:bodyPr/>
              <a:lstStyle/>
              <a:p>
                <a:r>
                  <a:rPr lang="en-BE">
                    <a:noFill/>
                  </a:rPr>
                  <a:t> </a:t>
                </a:r>
              </a:p>
            </p:txBody>
          </p:sp>
        </mc:Fallback>
      </mc:AlternateContent>
      <p:sp>
        <p:nvSpPr>
          <p:cNvPr id="4" name="Footer Placeholder 3">
            <a:extLst>
              <a:ext uri="{FF2B5EF4-FFF2-40B4-BE49-F238E27FC236}">
                <a16:creationId xmlns:a16="http://schemas.microsoft.com/office/drawing/2014/main" id="{2B955210-6E1C-4F53-9E00-90F5D3180AE9}"/>
              </a:ext>
            </a:extLst>
          </p:cNvPr>
          <p:cNvSpPr>
            <a:spLocks noGrp="1"/>
          </p:cNvSpPr>
          <p:nvPr>
            <p:ph type="ftr" sz="quarter" idx="11"/>
          </p:nvPr>
        </p:nvSpPr>
        <p:spPr/>
        <p:txBody>
          <a:bodyPr/>
          <a:lstStyle/>
          <a:p>
            <a:r>
              <a:rPr lang="en-US" dirty="0"/>
              <a:t>Elementary Combinatorics and Probability - March 2021</a:t>
            </a:r>
            <a:endParaRPr lang="en-BE" dirty="0"/>
          </a:p>
        </p:txBody>
      </p:sp>
      <p:sp>
        <p:nvSpPr>
          <p:cNvPr id="5" name="Slide Number Placeholder 4">
            <a:extLst>
              <a:ext uri="{FF2B5EF4-FFF2-40B4-BE49-F238E27FC236}">
                <a16:creationId xmlns:a16="http://schemas.microsoft.com/office/drawing/2014/main" id="{DD3B8377-99E3-4482-A8C2-9599A698DF1E}"/>
              </a:ext>
            </a:extLst>
          </p:cNvPr>
          <p:cNvSpPr>
            <a:spLocks noGrp="1"/>
          </p:cNvSpPr>
          <p:nvPr>
            <p:ph type="sldNum" sz="quarter" idx="12"/>
          </p:nvPr>
        </p:nvSpPr>
        <p:spPr/>
        <p:txBody>
          <a:bodyPr/>
          <a:lstStyle/>
          <a:p>
            <a:fld id="{08CF7B41-8972-4B54-B2ED-1FFF63F18177}" type="slidenum">
              <a:rPr lang="en-BE" smtClean="0"/>
              <a:t>49</a:t>
            </a:fld>
            <a:endParaRPr lang="en-BE"/>
          </a:p>
        </p:txBody>
      </p:sp>
      <p:grpSp>
        <p:nvGrpSpPr>
          <p:cNvPr id="32" name="Group 31">
            <a:extLst>
              <a:ext uri="{FF2B5EF4-FFF2-40B4-BE49-F238E27FC236}">
                <a16:creationId xmlns:a16="http://schemas.microsoft.com/office/drawing/2014/main" id="{81ACB355-2AA3-455C-B91A-403012F8F552}"/>
              </a:ext>
            </a:extLst>
          </p:cNvPr>
          <p:cNvGrpSpPr/>
          <p:nvPr/>
        </p:nvGrpSpPr>
        <p:grpSpPr>
          <a:xfrm>
            <a:off x="2493745" y="1341589"/>
            <a:ext cx="7488455" cy="3089709"/>
            <a:chOff x="2407118" y="2367814"/>
            <a:chExt cx="7488455" cy="3089709"/>
          </a:xfrm>
        </p:grpSpPr>
        <p:grpSp>
          <p:nvGrpSpPr>
            <p:cNvPr id="33" name="Group 32">
              <a:extLst>
                <a:ext uri="{FF2B5EF4-FFF2-40B4-BE49-F238E27FC236}">
                  <a16:creationId xmlns:a16="http://schemas.microsoft.com/office/drawing/2014/main" id="{BCCD956F-1DC8-4419-8D56-D145099616E7}"/>
                </a:ext>
              </a:extLst>
            </p:cNvPr>
            <p:cNvGrpSpPr/>
            <p:nvPr/>
          </p:nvGrpSpPr>
          <p:grpSpPr>
            <a:xfrm>
              <a:off x="2407118" y="2367814"/>
              <a:ext cx="3089709" cy="3089709"/>
              <a:chOff x="2407118" y="2367814"/>
              <a:chExt cx="3089709" cy="3089709"/>
            </a:xfrm>
          </p:grpSpPr>
          <p:sp>
            <p:nvSpPr>
              <p:cNvPr id="50" name="Rectangle 49">
                <a:extLst>
                  <a:ext uri="{FF2B5EF4-FFF2-40B4-BE49-F238E27FC236}">
                    <a16:creationId xmlns:a16="http://schemas.microsoft.com/office/drawing/2014/main" id="{0586C2E7-FED9-4D63-843C-94B3EB5F9EC7}"/>
                  </a:ext>
                </a:extLst>
              </p:cNvPr>
              <p:cNvSpPr/>
              <p:nvPr/>
            </p:nvSpPr>
            <p:spPr>
              <a:xfrm>
                <a:off x="2407118" y="2367814"/>
                <a:ext cx="3089709" cy="3089709"/>
              </a:xfrm>
              <a:prstGeom prst="rect">
                <a:avLst/>
              </a:prstGeom>
              <a:ln w="28575"/>
            </p:spPr>
            <p:style>
              <a:lnRef idx="2">
                <a:schemeClr val="accent2"/>
              </a:lnRef>
              <a:fillRef idx="1">
                <a:schemeClr val="lt1"/>
              </a:fillRef>
              <a:effectRef idx="0">
                <a:schemeClr val="accent2"/>
              </a:effectRef>
              <a:fontRef idx="minor">
                <a:schemeClr val="dk1"/>
              </a:fontRef>
            </p:style>
            <p:txBody>
              <a:bodyPr rtlCol="0" anchor="ctr"/>
              <a:lstStyle/>
              <a:p>
                <a:pPr algn="ctr"/>
                <a:endParaRPr lang="en-BE"/>
              </a:p>
            </p:txBody>
          </p:sp>
          <p:pic>
            <p:nvPicPr>
              <p:cNvPr id="51" name="Picture 50" descr="Background pattern&#10;&#10;Description automatically generated">
                <a:extLst>
                  <a:ext uri="{FF2B5EF4-FFF2-40B4-BE49-F238E27FC236}">
                    <a16:creationId xmlns:a16="http://schemas.microsoft.com/office/drawing/2014/main" id="{7A75748E-9EE1-42E7-9898-82FA4BFFDA10}"/>
                  </a:ext>
                </a:extLst>
              </p:cNvPr>
              <p:cNvPicPr>
                <a:picLocks noChangeAspect="1"/>
              </p:cNvPicPr>
              <p:nvPr/>
            </p:nvPicPr>
            <p:blipFill rotWithShape="1">
              <a:blip r:embed="rId3">
                <a:extLst>
                  <a:ext uri="{28A0092B-C50C-407E-A947-70E740481C1C}">
                    <a14:useLocalDpi xmlns:a14="http://schemas.microsoft.com/office/drawing/2010/main" val="0"/>
                  </a:ext>
                </a:extLst>
              </a:blip>
              <a:srcRect l="3522" t="1792" r="75830" b="70975"/>
              <a:stretch/>
            </p:blipFill>
            <p:spPr>
              <a:xfrm>
                <a:off x="2738461" y="2464067"/>
                <a:ext cx="586752" cy="683393"/>
              </a:xfrm>
              <a:prstGeom prst="rect">
                <a:avLst/>
              </a:prstGeom>
            </p:spPr>
          </p:pic>
          <p:pic>
            <p:nvPicPr>
              <p:cNvPr id="52" name="Picture 51" descr="Background pattern&#10;&#10;Description automatically generated">
                <a:extLst>
                  <a:ext uri="{FF2B5EF4-FFF2-40B4-BE49-F238E27FC236}">
                    <a16:creationId xmlns:a16="http://schemas.microsoft.com/office/drawing/2014/main" id="{8177E3B4-63B3-48CD-8E6B-A3710574536C}"/>
                  </a:ext>
                </a:extLst>
              </p:cNvPr>
              <p:cNvPicPr>
                <a:picLocks noChangeAspect="1"/>
              </p:cNvPicPr>
              <p:nvPr/>
            </p:nvPicPr>
            <p:blipFill rotWithShape="1">
              <a:blip r:embed="rId3">
                <a:extLst>
                  <a:ext uri="{28A0092B-C50C-407E-A947-70E740481C1C}">
                    <a14:useLocalDpi xmlns:a14="http://schemas.microsoft.com/office/drawing/2010/main" val="0"/>
                  </a:ext>
                </a:extLst>
              </a:blip>
              <a:srcRect l="74939" t="36727" r="2956" b="36865"/>
              <a:stretch/>
            </p:blipFill>
            <p:spPr>
              <a:xfrm>
                <a:off x="4726199" y="2516370"/>
                <a:ext cx="548640" cy="578785"/>
              </a:xfrm>
              <a:prstGeom prst="rect">
                <a:avLst/>
              </a:prstGeom>
            </p:spPr>
          </p:pic>
          <p:pic>
            <p:nvPicPr>
              <p:cNvPr id="53" name="Picture 52" descr="Background pattern&#10;&#10;Description automatically generated">
                <a:extLst>
                  <a:ext uri="{FF2B5EF4-FFF2-40B4-BE49-F238E27FC236}">
                    <a16:creationId xmlns:a16="http://schemas.microsoft.com/office/drawing/2014/main" id="{2B541849-5C83-40E2-89B1-764031821C64}"/>
                  </a:ext>
                </a:extLst>
              </p:cNvPr>
              <p:cNvPicPr>
                <a:picLocks noChangeAspect="1"/>
              </p:cNvPicPr>
              <p:nvPr/>
            </p:nvPicPr>
            <p:blipFill rotWithShape="1">
              <a:blip r:embed="rId3">
                <a:extLst>
                  <a:ext uri="{28A0092B-C50C-407E-A947-70E740481C1C}">
                    <a14:useLocalDpi xmlns:a14="http://schemas.microsoft.com/office/drawing/2010/main" val="0"/>
                  </a:ext>
                </a:extLst>
              </a:blip>
              <a:srcRect l="3522" t="1792" r="75830" b="70975"/>
              <a:stretch/>
            </p:blipFill>
            <p:spPr>
              <a:xfrm>
                <a:off x="2445085" y="3475990"/>
                <a:ext cx="586752" cy="683393"/>
              </a:xfrm>
              <a:prstGeom prst="rect">
                <a:avLst/>
              </a:prstGeom>
            </p:spPr>
          </p:pic>
          <p:pic>
            <p:nvPicPr>
              <p:cNvPr id="54" name="Picture 53" descr="Background pattern&#10;&#10;Description automatically generated">
                <a:extLst>
                  <a:ext uri="{FF2B5EF4-FFF2-40B4-BE49-F238E27FC236}">
                    <a16:creationId xmlns:a16="http://schemas.microsoft.com/office/drawing/2014/main" id="{FF6BFC77-A0B5-45FF-8846-81C6E9860A4D}"/>
                  </a:ext>
                </a:extLst>
              </p:cNvPr>
              <p:cNvPicPr>
                <a:picLocks noChangeAspect="1"/>
              </p:cNvPicPr>
              <p:nvPr/>
            </p:nvPicPr>
            <p:blipFill rotWithShape="1">
              <a:blip r:embed="rId3">
                <a:extLst>
                  <a:ext uri="{28A0092B-C50C-407E-A947-70E740481C1C}">
                    <a14:useLocalDpi xmlns:a14="http://schemas.microsoft.com/office/drawing/2010/main" val="0"/>
                  </a:ext>
                </a:extLst>
              </a:blip>
              <a:srcRect l="3522" t="1792" r="75830" b="70975"/>
              <a:stretch/>
            </p:blipFill>
            <p:spPr>
              <a:xfrm>
                <a:off x="3177528" y="3265369"/>
                <a:ext cx="586752" cy="683393"/>
              </a:xfrm>
              <a:prstGeom prst="rect">
                <a:avLst/>
              </a:prstGeom>
            </p:spPr>
          </p:pic>
          <p:pic>
            <p:nvPicPr>
              <p:cNvPr id="55" name="Picture 54" descr="Background pattern&#10;&#10;Description automatically generated">
                <a:extLst>
                  <a:ext uri="{FF2B5EF4-FFF2-40B4-BE49-F238E27FC236}">
                    <a16:creationId xmlns:a16="http://schemas.microsoft.com/office/drawing/2014/main" id="{8CA81FBB-7A97-4756-BFA2-E2EBDEB48B00}"/>
                  </a:ext>
                </a:extLst>
              </p:cNvPr>
              <p:cNvPicPr>
                <a:picLocks noChangeAspect="1"/>
              </p:cNvPicPr>
              <p:nvPr/>
            </p:nvPicPr>
            <p:blipFill rotWithShape="1">
              <a:blip r:embed="rId3">
                <a:extLst>
                  <a:ext uri="{28A0092B-C50C-407E-A947-70E740481C1C}">
                    <a14:useLocalDpi xmlns:a14="http://schemas.microsoft.com/office/drawing/2010/main" val="0"/>
                  </a:ext>
                </a:extLst>
              </a:blip>
              <a:srcRect l="3522" t="1792" r="75830" b="70975"/>
              <a:stretch/>
            </p:blipFill>
            <p:spPr>
              <a:xfrm>
                <a:off x="2884152" y="4277292"/>
                <a:ext cx="586752" cy="683393"/>
              </a:xfrm>
              <a:prstGeom prst="rect">
                <a:avLst/>
              </a:prstGeom>
            </p:spPr>
          </p:pic>
          <p:pic>
            <p:nvPicPr>
              <p:cNvPr id="56" name="Picture 55" descr="Background pattern&#10;&#10;Description automatically generated">
                <a:extLst>
                  <a:ext uri="{FF2B5EF4-FFF2-40B4-BE49-F238E27FC236}">
                    <a16:creationId xmlns:a16="http://schemas.microsoft.com/office/drawing/2014/main" id="{EF6BD32E-627F-4BAE-8BDA-FA4BDC96ACF3}"/>
                  </a:ext>
                </a:extLst>
              </p:cNvPr>
              <p:cNvPicPr>
                <a:picLocks noChangeAspect="1"/>
              </p:cNvPicPr>
              <p:nvPr/>
            </p:nvPicPr>
            <p:blipFill rotWithShape="1">
              <a:blip r:embed="rId3">
                <a:extLst>
                  <a:ext uri="{28A0092B-C50C-407E-A947-70E740481C1C}">
                    <a14:useLocalDpi xmlns:a14="http://schemas.microsoft.com/office/drawing/2010/main" val="0"/>
                  </a:ext>
                </a:extLst>
              </a:blip>
              <a:srcRect l="3522" t="1792" r="75830" b="70975"/>
              <a:stretch/>
            </p:blipFill>
            <p:spPr>
              <a:xfrm>
                <a:off x="3538670" y="4721188"/>
                <a:ext cx="586752" cy="683393"/>
              </a:xfrm>
              <a:prstGeom prst="rect">
                <a:avLst/>
              </a:prstGeom>
            </p:spPr>
          </p:pic>
          <p:pic>
            <p:nvPicPr>
              <p:cNvPr id="57" name="Picture 56" descr="Background pattern&#10;&#10;Description automatically generated">
                <a:extLst>
                  <a:ext uri="{FF2B5EF4-FFF2-40B4-BE49-F238E27FC236}">
                    <a16:creationId xmlns:a16="http://schemas.microsoft.com/office/drawing/2014/main" id="{77372722-D66B-427D-80ED-5C8F470B0A9F}"/>
                  </a:ext>
                </a:extLst>
              </p:cNvPr>
              <p:cNvPicPr>
                <a:picLocks noChangeAspect="1"/>
              </p:cNvPicPr>
              <p:nvPr/>
            </p:nvPicPr>
            <p:blipFill rotWithShape="1">
              <a:blip r:embed="rId3">
                <a:extLst>
                  <a:ext uri="{28A0092B-C50C-407E-A947-70E740481C1C}">
                    <a14:useLocalDpi xmlns:a14="http://schemas.microsoft.com/office/drawing/2010/main" val="0"/>
                  </a:ext>
                </a:extLst>
              </a:blip>
              <a:srcRect l="74939" t="36727" r="2956" b="36865"/>
              <a:stretch/>
            </p:blipFill>
            <p:spPr>
              <a:xfrm>
                <a:off x="4100362" y="3317672"/>
                <a:ext cx="548640" cy="578785"/>
              </a:xfrm>
              <a:prstGeom prst="rect">
                <a:avLst/>
              </a:prstGeom>
            </p:spPr>
          </p:pic>
          <p:pic>
            <p:nvPicPr>
              <p:cNvPr id="58" name="Picture 57" descr="Background pattern&#10;&#10;Description automatically generated">
                <a:extLst>
                  <a:ext uri="{FF2B5EF4-FFF2-40B4-BE49-F238E27FC236}">
                    <a16:creationId xmlns:a16="http://schemas.microsoft.com/office/drawing/2014/main" id="{684A32A9-A5DB-458D-98FC-683E312290DA}"/>
                  </a:ext>
                </a:extLst>
              </p:cNvPr>
              <p:cNvPicPr>
                <a:picLocks noChangeAspect="1"/>
              </p:cNvPicPr>
              <p:nvPr/>
            </p:nvPicPr>
            <p:blipFill rotWithShape="1">
              <a:blip r:embed="rId3">
                <a:extLst>
                  <a:ext uri="{28A0092B-C50C-407E-A947-70E740481C1C}">
                    <a14:useLocalDpi xmlns:a14="http://schemas.microsoft.com/office/drawing/2010/main" val="0"/>
                  </a:ext>
                </a:extLst>
              </a:blip>
              <a:srcRect l="74939" t="36727" r="2956" b="36865"/>
              <a:stretch/>
            </p:blipFill>
            <p:spPr>
              <a:xfrm>
                <a:off x="4837193" y="3341101"/>
                <a:ext cx="548640" cy="578785"/>
              </a:xfrm>
              <a:prstGeom prst="rect">
                <a:avLst/>
              </a:prstGeom>
            </p:spPr>
          </p:pic>
          <p:pic>
            <p:nvPicPr>
              <p:cNvPr id="59" name="Picture 58" descr="Background pattern&#10;&#10;Description automatically generated">
                <a:extLst>
                  <a:ext uri="{FF2B5EF4-FFF2-40B4-BE49-F238E27FC236}">
                    <a16:creationId xmlns:a16="http://schemas.microsoft.com/office/drawing/2014/main" id="{F04552B2-921B-435C-818B-EF496AC5C4FD}"/>
                  </a:ext>
                </a:extLst>
              </p:cNvPr>
              <p:cNvPicPr>
                <a:picLocks noChangeAspect="1"/>
              </p:cNvPicPr>
              <p:nvPr/>
            </p:nvPicPr>
            <p:blipFill rotWithShape="1">
              <a:blip r:embed="rId3">
                <a:extLst>
                  <a:ext uri="{28A0092B-C50C-407E-A947-70E740481C1C}">
                    <a14:useLocalDpi xmlns:a14="http://schemas.microsoft.com/office/drawing/2010/main" val="0"/>
                  </a:ext>
                </a:extLst>
              </a:blip>
              <a:srcRect l="74939" t="36727" r="2956" b="36865"/>
              <a:stretch/>
            </p:blipFill>
            <p:spPr>
              <a:xfrm>
                <a:off x="4451879" y="4040203"/>
                <a:ext cx="548640" cy="578785"/>
              </a:xfrm>
              <a:prstGeom prst="rect">
                <a:avLst/>
              </a:prstGeom>
            </p:spPr>
          </p:pic>
          <p:pic>
            <p:nvPicPr>
              <p:cNvPr id="60" name="Picture 59" descr="Background pattern&#10;&#10;Description automatically generated">
                <a:extLst>
                  <a:ext uri="{FF2B5EF4-FFF2-40B4-BE49-F238E27FC236}">
                    <a16:creationId xmlns:a16="http://schemas.microsoft.com/office/drawing/2014/main" id="{F08DEC88-FBA7-4096-B2D6-96957E4047A5}"/>
                  </a:ext>
                </a:extLst>
              </p:cNvPr>
              <p:cNvPicPr>
                <a:picLocks noChangeAspect="1"/>
              </p:cNvPicPr>
              <p:nvPr/>
            </p:nvPicPr>
            <p:blipFill rotWithShape="1">
              <a:blip r:embed="rId3">
                <a:extLst>
                  <a:ext uri="{28A0092B-C50C-407E-A947-70E740481C1C}">
                    <a14:useLocalDpi xmlns:a14="http://schemas.microsoft.com/office/drawing/2010/main" val="0"/>
                  </a:ext>
                </a:extLst>
              </a:blip>
              <a:srcRect l="74939" t="36727" r="2956" b="36865"/>
              <a:stretch/>
            </p:blipFill>
            <p:spPr>
              <a:xfrm>
                <a:off x="4774109" y="4818713"/>
                <a:ext cx="548640" cy="578785"/>
              </a:xfrm>
              <a:prstGeom prst="rect">
                <a:avLst/>
              </a:prstGeom>
            </p:spPr>
          </p:pic>
        </p:grpSp>
        <p:grpSp>
          <p:nvGrpSpPr>
            <p:cNvPr id="34" name="Group 33">
              <a:extLst>
                <a:ext uri="{FF2B5EF4-FFF2-40B4-BE49-F238E27FC236}">
                  <a16:creationId xmlns:a16="http://schemas.microsoft.com/office/drawing/2014/main" id="{903A3A46-D69C-4E71-ACAD-7C082D3CCA26}"/>
                </a:ext>
              </a:extLst>
            </p:cNvPr>
            <p:cNvGrpSpPr/>
            <p:nvPr/>
          </p:nvGrpSpPr>
          <p:grpSpPr>
            <a:xfrm>
              <a:off x="6805864" y="2367814"/>
              <a:ext cx="3089709" cy="3089709"/>
              <a:chOff x="6805864" y="2367814"/>
              <a:chExt cx="3089709" cy="3089709"/>
            </a:xfrm>
          </p:grpSpPr>
          <p:sp>
            <p:nvSpPr>
              <p:cNvPr id="37" name="Rectangle 36">
                <a:extLst>
                  <a:ext uri="{FF2B5EF4-FFF2-40B4-BE49-F238E27FC236}">
                    <a16:creationId xmlns:a16="http://schemas.microsoft.com/office/drawing/2014/main" id="{35A4C7C8-6686-4C5E-A75B-71AF11D6C1D2}"/>
                  </a:ext>
                </a:extLst>
              </p:cNvPr>
              <p:cNvSpPr/>
              <p:nvPr/>
            </p:nvSpPr>
            <p:spPr>
              <a:xfrm>
                <a:off x="6805864" y="2367814"/>
                <a:ext cx="3089709" cy="3089709"/>
              </a:xfrm>
              <a:prstGeom prst="rect">
                <a:avLst/>
              </a:prstGeom>
              <a:ln w="28575"/>
            </p:spPr>
            <p:style>
              <a:lnRef idx="2">
                <a:schemeClr val="accent2"/>
              </a:lnRef>
              <a:fillRef idx="1">
                <a:schemeClr val="lt1"/>
              </a:fillRef>
              <a:effectRef idx="0">
                <a:schemeClr val="accent2"/>
              </a:effectRef>
              <a:fontRef idx="minor">
                <a:schemeClr val="dk1"/>
              </a:fontRef>
            </p:style>
            <p:txBody>
              <a:bodyPr rtlCol="0" anchor="ctr"/>
              <a:lstStyle/>
              <a:p>
                <a:pPr algn="ctr"/>
                <a:endParaRPr lang="en-BE"/>
              </a:p>
            </p:txBody>
          </p:sp>
          <p:pic>
            <p:nvPicPr>
              <p:cNvPr id="38" name="Picture 37" descr="Background pattern&#10;&#10;Description automatically generated">
                <a:extLst>
                  <a:ext uri="{FF2B5EF4-FFF2-40B4-BE49-F238E27FC236}">
                    <a16:creationId xmlns:a16="http://schemas.microsoft.com/office/drawing/2014/main" id="{B95DFE34-69EB-4928-B767-3016A4FDE7CE}"/>
                  </a:ext>
                </a:extLst>
              </p:cNvPr>
              <p:cNvPicPr>
                <a:picLocks noChangeAspect="1"/>
              </p:cNvPicPr>
              <p:nvPr/>
            </p:nvPicPr>
            <p:blipFill rotWithShape="1">
              <a:blip r:embed="rId3">
                <a:extLst>
                  <a:ext uri="{28A0092B-C50C-407E-A947-70E740481C1C}">
                    <a14:useLocalDpi xmlns:a14="http://schemas.microsoft.com/office/drawing/2010/main" val="0"/>
                  </a:ext>
                </a:extLst>
              </a:blip>
              <a:srcRect l="34879" t="1243" r="36720" b="70424"/>
              <a:stretch/>
            </p:blipFill>
            <p:spPr>
              <a:xfrm>
                <a:off x="7486630" y="4607522"/>
                <a:ext cx="904753" cy="797059"/>
              </a:xfrm>
              <a:prstGeom prst="rect">
                <a:avLst/>
              </a:prstGeom>
            </p:spPr>
          </p:pic>
          <p:pic>
            <p:nvPicPr>
              <p:cNvPr id="39" name="Picture 38" descr="Background pattern&#10;&#10;Description automatically generated">
                <a:extLst>
                  <a:ext uri="{FF2B5EF4-FFF2-40B4-BE49-F238E27FC236}">
                    <a16:creationId xmlns:a16="http://schemas.microsoft.com/office/drawing/2014/main" id="{0291E08E-0C37-470C-9E47-366275106AB7}"/>
                  </a:ext>
                </a:extLst>
              </p:cNvPr>
              <p:cNvPicPr>
                <a:picLocks noChangeAspect="1"/>
              </p:cNvPicPr>
              <p:nvPr/>
            </p:nvPicPr>
            <p:blipFill rotWithShape="1">
              <a:blip r:embed="rId3">
                <a:extLst>
                  <a:ext uri="{28A0092B-C50C-407E-A947-70E740481C1C}">
                    <a14:useLocalDpi xmlns:a14="http://schemas.microsoft.com/office/drawing/2010/main" val="0"/>
                  </a:ext>
                </a:extLst>
              </a:blip>
              <a:srcRect l="3522" t="1792" r="75830" b="70975"/>
              <a:stretch/>
            </p:blipFill>
            <p:spPr>
              <a:xfrm>
                <a:off x="7231854" y="2445948"/>
                <a:ext cx="586752" cy="683393"/>
              </a:xfrm>
              <a:prstGeom prst="rect">
                <a:avLst/>
              </a:prstGeom>
            </p:spPr>
          </p:pic>
          <p:pic>
            <p:nvPicPr>
              <p:cNvPr id="40" name="Picture 39" descr="Background pattern&#10;&#10;Description automatically generated">
                <a:extLst>
                  <a:ext uri="{FF2B5EF4-FFF2-40B4-BE49-F238E27FC236}">
                    <a16:creationId xmlns:a16="http://schemas.microsoft.com/office/drawing/2014/main" id="{B8B12FDC-A3A6-4C0D-9519-9F5A735BB336}"/>
                  </a:ext>
                </a:extLst>
              </p:cNvPr>
              <p:cNvPicPr>
                <a:picLocks noChangeAspect="1"/>
              </p:cNvPicPr>
              <p:nvPr/>
            </p:nvPicPr>
            <p:blipFill rotWithShape="1">
              <a:blip r:embed="rId3">
                <a:extLst>
                  <a:ext uri="{28A0092B-C50C-407E-A947-70E740481C1C}">
                    <a14:useLocalDpi xmlns:a14="http://schemas.microsoft.com/office/drawing/2010/main" val="0"/>
                  </a:ext>
                </a:extLst>
              </a:blip>
              <a:srcRect l="3522" t="1792" r="75830" b="70975"/>
              <a:stretch/>
            </p:blipFill>
            <p:spPr>
              <a:xfrm>
                <a:off x="6938478" y="3457871"/>
                <a:ext cx="586752" cy="683393"/>
              </a:xfrm>
              <a:prstGeom prst="rect">
                <a:avLst/>
              </a:prstGeom>
            </p:spPr>
          </p:pic>
          <p:pic>
            <p:nvPicPr>
              <p:cNvPr id="41" name="Picture 40" descr="Background pattern&#10;&#10;Description automatically generated">
                <a:extLst>
                  <a:ext uri="{FF2B5EF4-FFF2-40B4-BE49-F238E27FC236}">
                    <a16:creationId xmlns:a16="http://schemas.microsoft.com/office/drawing/2014/main" id="{F9BA1C1B-ACFC-434D-8468-AB5A6F3DBBA1}"/>
                  </a:ext>
                </a:extLst>
              </p:cNvPr>
              <p:cNvPicPr>
                <a:picLocks noChangeAspect="1"/>
              </p:cNvPicPr>
              <p:nvPr/>
            </p:nvPicPr>
            <p:blipFill rotWithShape="1">
              <a:blip r:embed="rId3">
                <a:extLst>
                  <a:ext uri="{28A0092B-C50C-407E-A947-70E740481C1C}">
                    <a14:useLocalDpi xmlns:a14="http://schemas.microsoft.com/office/drawing/2010/main" val="0"/>
                  </a:ext>
                </a:extLst>
              </a:blip>
              <a:srcRect l="3522" t="1792" r="75830" b="70975"/>
              <a:stretch/>
            </p:blipFill>
            <p:spPr>
              <a:xfrm>
                <a:off x="7670921" y="3247250"/>
                <a:ext cx="586752" cy="683393"/>
              </a:xfrm>
              <a:prstGeom prst="rect">
                <a:avLst/>
              </a:prstGeom>
            </p:spPr>
          </p:pic>
          <p:pic>
            <p:nvPicPr>
              <p:cNvPr id="42" name="Picture 41" descr="Background pattern&#10;&#10;Description automatically generated">
                <a:extLst>
                  <a:ext uri="{FF2B5EF4-FFF2-40B4-BE49-F238E27FC236}">
                    <a16:creationId xmlns:a16="http://schemas.microsoft.com/office/drawing/2014/main" id="{32E3F93C-1D9F-4982-880A-F7234F3E5F1C}"/>
                  </a:ext>
                </a:extLst>
              </p:cNvPr>
              <p:cNvPicPr>
                <a:picLocks noChangeAspect="1"/>
              </p:cNvPicPr>
              <p:nvPr/>
            </p:nvPicPr>
            <p:blipFill rotWithShape="1">
              <a:blip r:embed="rId3">
                <a:extLst>
                  <a:ext uri="{28A0092B-C50C-407E-A947-70E740481C1C}">
                    <a14:useLocalDpi xmlns:a14="http://schemas.microsoft.com/office/drawing/2010/main" val="0"/>
                  </a:ext>
                </a:extLst>
              </a:blip>
              <a:srcRect l="74939" t="36727" r="2956" b="36865"/>
              <a:stretch/>
            </p:blipFill>
            <p:spPr>
              <a:xfrm>
                <a:off x="9087281" y="2496488"/>
                <a:ext cx="548640" cy="578785"/>
              </a:xfrm>
              <a:prstGeom prst="rect">
                <a:avLst/>
              </a:prstGeom>
            </p:spPr>
          </p:pic>
          <p:pic>
            <p:nvPicPr>
              <p:cNvPr id="43" name="Picture 42" descr="Background pattern&#10;&#10;Description automatically generated">
                <a:extLst>
                  <a:ext uri="{FF2B5EF4-FFF2-40B4-BE49-F238E27FC236}">
                    <a16:creationId xmlns:a16="http://schemas.microsoft.com/office/drawing/2014/main" id="{6005C1A8-8ABF-45AB-A93B-1CF80E48D38A}"/>
                  </a:ext>
                </a:extLst>
              </p:cNvPr>
              <p:cNvPicPr>
                <a:picLocks noChangeAspect="1"/>
              </p:cNvPicPr>
              <p:nvPr/>
            </p:nvPicPr>
            <p:blipFill rotWithShape="1">
              <a:blip r:embed="rId3">
                <a:extLst>
                  <a:ext uri="{28A0092B-C50C-407E-A947-70E740481C1C}">
                    <a14:useLocalDpi xmlns:a14="http://schemas.microsoft.com/office/drawing/2010/main" val="0"/>
                  </a:ext>
                </a:extLst>
              </a:blip>
              <a:srcRect l="74939" t="36727" r="2956" b="36865"/>
              <a:stretch/>
            </p:blipFill>
            <p:spPr>
              <a:xfrm>
                <a:off x="8463314" y="3621997"/>
                <a:ext cx="548640" cy="578785"/>
              </a:xfrm>
              <a:prstGeom prst="rect">
                <a:avLst/>
              </a:prstGeom>
            </p:spPr>
          </p:pic>
          <p:pic>
            <p:nvPicPr>
              <p:cNvPr id="44" name="Picture 43" descr="Background pattern&#10;&#10;Description automatically generated">
                <a:extLst>
                  <a:ext uri="{FF2B5EF4-FFF2-40B4-BE49-F238E27FC236}">
                    <a16:creationId xmlns:a16="http://schemas.microsoft.com/office/drawing/2014/main" id="{8F43EEBB-77EC-4AC7-A0AC-3BE510ED929C}"/>
                  </a:ext>
                </a:extLst>
              </p:cNvPr>
              <p:cNvPicPr>
                <a:picLocks noChangeAspect="1"/>
              </p:cNvPicPr>
              <p:nvPr/>
            </p:nvPicPr>
            <p:blipFill rotWithShape="1">
              <a:blip r:embed="rId3">
                <a:extLst>
                  <a:ext uri="{28A0092B-C50C-407E-A947-70E740481C1C}">
                    <a14:useLocalDpi xmlns:a14="http://schemas.microsoft.com/office/drawing/2010/main" val="0"/>
                  </a:ext>
                </a:extLst>
              </a:blip>
              <a:srcRect l="74939" t="36727" r="2956" b="36865"/>
              <a:stretch/>
            </p:blipFill>
            <p:spPr>
              <a:xfrm>
                <a:off x="9198275" y="3321219"/>
                <a:ext cx="548640" cy="578785"/>
              </a:xfrm>
              <a:prstGeom prst="rect">
                <a:avLst/>
              </a:prstGeom>
            </p:spPr>
          </p:pic>
          <p:pic>
            <p:nvPicPr>
              <p:cNvPr id="45" name="Picture 44" descr="Background pattern&#10;&#10;Description automatically generated">
                <a:extLst>
                  <a:ext uri="{FF2B5EF4-FFF2-40B4-BE49-F238E27FC236}">
                    <a16:creationId xmlns:a16="http://schemas.microsoft.com/office/drawing/2014/main" id="{39455F6E-ED0B-4491-8D51-3B3B928A572C}"/>
                  </a:ext>
                </a:extLst>
              </p:cNvPr>
              <p:cNvPicPr>
                <a:picLocks noChangeAspect="1"/>
              </p:cNvPicPr>
              <p:nvPr/>
            </p:nvPicPr>
            <p:blipFill rotWithShape="1">
              <a:blip r:embed="rId3">
                <a:extLst>
                  <a:ext uri="{28A0092B-C50C-407E-A947-70E740481C1C}">
                    <a14:useLocalDpi xmlns:a14="http://schemas.microsoft.com/office/drawing/2010/main" val="0"/>
                  </a:ext>
                </a:extLst>
              </a:blip>
              <a:srcRect l="74939" t="36727" r="2956" b="36865"/>
              <a:stretch/>
            </p:blipFill>
            <p:spPr>
              <a:xfrm>
                <a:off x="8544291" y="4484099"/>
                <a:ext cx="548640" cy="578785"/>
              </a:xfrm>
              <a:prstGeom prst="rect">
                <a:avLst/>
              </a:prstGeom>
            </p:spPr>
          </p:pic>
          <p:pic>
            <p:nvPicPr>
              <p:cNvPr id="46" name="Picture 45" descr="Background pattern&#10;&#10;Description automatically generated">
                <a:extLst>
                  <a:ext uri="{FF2B5EF4-FFF2-40B4-BE49-F238E27FC236}">
                    <a16:creationId xmlns:a16="http://schemas.microsoft.com/office/drawing/2014/main" id="{1264DBF0-AE92-4805-A7E3-CFD65F280910}"/>
                  </a:ext>
                </a:extLst>
              </p:cNvPr>
              <p:cNvPicPr>
                <a:picLocks noChangeAspect="1"/>
              </p:cNvPicPr>
              <p:nvPr/>
            </p:nvPicPr>
            <p:blipFill rotWithShape="1">
              <a:blip r:embed="rId3">
                <a:extLst>
                  <a:ext uri="{28A0092B-C50C-407E-A947-70E740481C1C}">
                    <a14:useLocalDpi xmlns:a14="http://schemas.microsoft.com/office/drawing/2010/main" val="0"/>
                  </a:ext>
                </a:extLst>
              </a:blip>
              <a:srcRect l="74939" t="36727" r="2956" b="36865"/>
              <a:stretch/>
            </p:blipFill>
            <p:spPr>
              <a:xfrm>
                <a:off x="8443994" y="2854394"/>
                <a:ext cx="548640" cy="578785"/>
              </a:xfrm>
              <a:prstGeom prst="rect">
                <a:avLst/>
              </a:prstGeom>
            </p:spPr>
          </p:pic>
          <p:pic>
            <p:nvPicPr>
              <p:cNvPr id="47" name="Picture 46" descr="Background pattern&#10;&#10;Description automatically generated">
                <a:extLst>
                  <a:ext uri="{FF2B5EF4-FFF2-40B4-BE49-F238E27FC236}">
                    <a16:creationId xmlns:a16="http://schemas.microsoft.com/office/drawing/2014/main" id="{50949F6D-C570-49B4-8127-EC80A9AF2D05}"/>
                  </a:ext>
                </a:extLst>
              </p:cNvPr>
              <p:cNvPicPr>
                <a:picLocks noChangeAspect="1"/>
              </p:cNvPicPr>
              <p:nvPr/>
            </p:nvPicPr>
            <p:blipFill rotWithShape="1">
              <a:blip r:embed="rId3">
                <a:extLst>
                  <a:ext uri="{28A0092B-C50C-407E-A947-70E740481C1C}">
                    <a14:useLocalDpi xmlns:a14="http://schemas.microsoft.com/office/drawing/2010/main" val="0"/>
                  </a:ext>
                </a:extLst>
              </a:blip>
              <a:srcRect l="74939" t="36727" r="2956" b="36865"/>
              <a:stretch/>
            </p:blipFill>
            <p:spPr>
              <a:xfrm>
                <a:off x="9234005" y="4028678"/>
                <a:ext cx="548640" cy="578785"/>
              </a:xfrm>
              <a:prstGeom prst="rect">
                <a:avLst/>
              </a:prstGeom>
            </p:spPr>
          </p:pic>
          <p:pic>
            <p:nvPicPr>
              <p:cNvPr id="48" name="Picture 47" descr="Background pattern&#10;&#10;Description automatically generated">
                <a:extLst>
                  <a:ext uri="{FF2B5EF4-FFF2-40B4-BE49-F238E27FC236}">
                    <a16:creationId xmlns:a16="http://schemas.microsoft.com/office/drawing/2014/main" id="{AA3C79B8-EBF0-4CA9-A1C5-58764502BE7B}"/>
                  </a:ext>
                </a:extLst>
              </p:cNvPr>
              <p:cNvPicPr>
                <a:picLocks noChangeAspect="1"/>
              </p:cNvPicPr>
              <p:nvPr/>
            </p:nvPicPr>
            <p:blipFill rotWithShape="1">
              <a:blip r:embed="rId3">
                <a:extLst>
                  <a:ext uri="{28A0092B-C50C-407E-A947-70E740481C1C}">
                    <a14:useLocalDpi xmlns:a14="http://schemas.microsoft.com/office/drawing/2010/main" val="0"/>
                  </a:ext>
                </a:extLst>
              </a:blip>
              <a:srcRect l="74939" t="36727" r="2956" b="36865"/>
              <a:stretch/>
            </p:blipFill>
            <p:spPr>
              <a:xfrm>
                <a:off x="9291975" y="4815172"/>
                <a:ext cx="548640" cy="578785"/>
              </a:xfrm>
              <a:prstGeom prst="rect">
                <a:avLst/>
              </a:prstGeom>
            </p:spPr>
          </p:pic>
          <p:pic>
            <p:nvPicPr>
              <p:cNvPr id="49" name="Picture 48" descr="Background pattern&#10;&#10;Description automatically generated">
                <a:extLst>
                  <a:ext uri="{FF2B5EF4-FFF2-40B4-BE49-F238E27FC236}">
                    <a16:creationId xmlns:a16="http://schemas.microsoft.com/office/drawing/2014/main" id="{A54F9E64-6D49-455E-A45E-60B87FF445EC}"/>
                  </a:ext>
                </a:extLst>
              </p:cNvPr>
              <p:cNvPicPr>
                <a:picLocks noChangeAspect="1"/>
              </p:cNvPicPr>
              <p:nvPr/>
            </p:nvPicPr>
            <p:blipFill rotWithShape="1">
              <a:blip r:embed="rId3">
                <a:extLst>
                  <a:ext uri="{28A0092B-C50C-407E-A947-70E740481C1C}">
                    <a14:useLocalDpi xmlns:a14="http://schemas.microsoft.com/office/drawing/2010/main" val="0"/>
                  </a:ext>
                </a:extLst>
              </a:blip>
              <a:srcRect l="34879" t="1243" r="36720" b="70424"/>
              <a:stretch/>
            </p:blipFill>
            <p:spPr>
              <a:xfrm>
                <a:off x="6948247" y="4203823"/>
                <a:ext cx="904753" cy="797059"/>
              </a:xfrm>
              <a:prstGeom prst="rect">
                <a:avLst/>
              </a:prstGeom>
            </p:spPr>
          </p:pic>
        </p:grpSp>
        <p:sp>
          <p:nvSpPr>
            <p:cNvPr id="35" name="TextBox 34">
              <a:extLst>
                <a:ext uri="{FF2B5EF4-FFF2-40B4-BE49-F238E27FC236}">
                  <a16:creationId xmlns:a16="http://schemas.microsoft.com/office/drawing/2014/main" id="{E47FC1FE-513A-4816-9DA0-6B0D3E6D24F0}"/>
                </a:ext>
              </a:extLst>
            </p:cNvPr>
            <p:cNvSpPr txBox="1"/>
            <p:nvPr/>
          </p:nvSpPr>
          <p:spPr>
            <a:xfrm>
              <a:off x="3504628" y="2490498"/>
              <a:ext cx="884722" cy="584775"/>
            </a:xfrm>
            <a:prstGeom prst="rect">
              <a:avLst/>
            </a:prstGeom>
            <a:noFill/>
          </p:spPr>
          <p:txBody>
            <a:bodyPr wrap="square" rtlCol="0">
              <a:spAutoFit/>
            </a:bodyPr>
            <a:lstStyle/>
            <a:p>
              <a:pPr algn="ctr"/>
              <a:r>
                <a:rPr lang="en-US" sz="3200" b="1" dirty="0">
                  <a:solidFill>
                    <a:srgbClr val="C00000"/>
                  </a:solidFill>
                </a:rPr>
                <a:t>A</a:t>
              </a:r>
              <a:endParaRPr lang="en-BE" b="1" dirty="0">
                <a:solidFill>
                  <a:srgbClr val="C00000"/>
                </a:solidFill>
              </a:endParaRPr>
            </a:p>
          </p:txBody>
        </p:sp>
        <p:sp>
          <p:nvSpPr>
            <p:cNvPr id="36" name="TextBox 35">
              <a:extLst>
                <a:ext uri="{FF2B5EF4-FFF2-40B4-BE49-F238E27FC236}">
                  <a16:creationId xmlns:a16="http://schemas.microsoft.com/office/drawing/2014/main" id="{5C8448AA-361A-4219-96AB-7C2B19AF7BC4}"/>
                </a:ext>
              </a:extLst>
            </p:cNvPr>
            <p:cNvSpPr txBox="1"/>
            <p:nvPr/>
          </p:nvSpPr>
          <p:spPr>
            <a:xfrm>
              <a:off x="7906986" y="2471252"/>
              <a:ext cx="884722" cy="584775"/>
            </a:xfrm>
            <a:prstGeom prst="rect">
              <a:avLst/>
            </a:prstGeom>
            <a:noFill/>
          </p:spPr>
          <p:txBody>
            <a:bodyPr wrap="square" rtlCol="0">
              <a:spAutoFit/>
            </a:bodyPr>
            <a:lstStyle/>
            <a:p>
              <a:pPr algn="ctr"/>
              <a:r>
                <a:rPr lang="en-US" sz="3200" b="1" dirty="0">
                  <a:solidFill>
                    <a:srgbClr val="C00000"/>
                  </a:solidFill>
                </a:rPr>
                <a:t>B</a:t>
              </a:r>
              <a:endParaRPr lang="en-BE" b="1" dirty="0">
                <a:solidFill>
                  <a:srgbClr val="C00000"/>
                </a:solidFill>
              </a:endParaRPr>
            </a:p>
          </p:txBody>
        </p:sp>
      </p:grpSp>
    </p:spTree>
    <p:extLst>
      <p:ext uri="{BB962C8B-B14F-4D97-AF65-F5344CB8AC3E}">
        <p14:creationId xmlns:p14="http://schemas.microsoft.com/office/powerpoint/2010/main" val="39315383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26D5BC78-A84F-4D27-9D5F-63AB340DC44A}"/>
              </a:ext>
            </a:extLst>
          </p:cNvPr>
          <p:cNvSpPr>
            <a:spLocks noGrp="1"/>
          </p:cNvSpPr>
          <p:nvPr>
            <p:ph type="title"/>
          </p:nvPr>
        </p:nvSpPr>
        <p:spPr/>
        <p:txBody>
          <a:bodyPr/>
          <a:lstStyle/>
          <a:p>
            <a:r>
              <a:rPr lang="en-US" dirty="0"/>
              <a:t>Drug study</a:t>
            </a:r>
            <a:endParaRPr lang="en-BE" dirty="0"/>
          </a:p>
        </p:txBody>
      </p:sp>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79B20CA3-31C1-4770-A36B-CD9D1549E7F7}"/>
                  </a:ext>
                </a:extLst>
              </p:cNvPr>
              <p:cNvSpPr>
                <a:spLocks noGrp="1"/>
              </p:cNvSpPr>
              <p:nvPr>
                <p:ph idx="1"/>
              </p:nvPr>
            </p:nvSpPr>
            <p:spPr>
              <a:xfrm>
                <a:off x="413887" y="1337912"/>
                <a:ext cx="11492564" cy="5018438"/>
              </a:xfrm>
            </p:spPr>
            <p:txBody>
              <a:bodyPr>
                <a:normAutofit lnSpcReduction="10000"/>
              </a:bodyPr>
              <a:lstStyle/>
              <a:p>
                <a:pPr>
                  <a:lnSpc>
                    <a:spcPct val="120000"/>
                  </a:lnSpc>
                </a:pPr>
                <a:r>
                  <a:rPr lang="en-US" dirty="0"/>
                  <a:t>In a group of 500 people, </a:t>
                </a:r>
              </a:p>
              <a:p>
                <a:pPr>
                  <a:lnSpc>
                    <a:spcPct val="120000"/>
                  </a:lnSpc>
                </a:pPr>
                <a:r>
                  <a:rPr lang="en-US" dirty="0">
                    <a:solidFill>
                      <a:schemeClr val="bg1"/>
                    </a:solidFill>
                  </a:rPr>
                  <a:t>150 patients responded positively to drug A </a:t>
                </a:r>
                <a:r>
                  <a:rPr lang="en-US" dirty="0"/>
                  <a:t>		</a:t>
                </a:r>
                <a14:m>
                  <m:oMath xmlns:m="http://schemas.openxmlformats.org/officeDocument/2006/math">
                    <m:r>
                      <a:rPr lang="en-US" i="1" smtClean="0">
                        <a:solidFill>
                          <a:schemeClr val="bg1"/>
                        </a:solidFill>
                        <a:latin typeface="Cambria Math" panose="02040503050406030204" pitchFamily="18" charset="0"/>
                      </a:rPr>
                      <m:t>𝑃</m:t>
                    </m:r>
                    <m:d>
                      <m:dPr>
                        <m:ctrlPr>
                          <a:rPr lang="en-US" i="1">
                            <a:solidFill>
                              <a:schemeClr val="bg1"/>
                            </a:solidFill>
                            <a:latin typeface="Cambria Math" panose="02040503050406030204" pitchFamily="18" charset="0"/>
                          </a:rPr>
                        </m:ctrlPr>
                      </m:dPr>
                      <m:e>
                        <m:r>
                          <a:rPr lang="en-US" i="1">
                            <a:solidFill>
                              <a:schemeClr val="bg1"/>
                            </a:solidFill>
                            <a:latin typeface="Cambria Math" panose="02040503050406030204" pitchFamily="18" charset="0"/>
                          </a:rPr>
                          <m:t>𝐴</m:t>
                        </m:r>
                      </m:e>
                    </m:d>
                    <m:r>
                      <a:rPr lang="en-US" i="1">
                        <a:solidFill>
                          <a:schemeClr val="bg1"/>
                        </a:solidFill>
                        <a:latin typeface="Cambria Math" panose="02040503050406030204" pitchFamily="18" charset="0"/>
                      </a:rPr>
                      <m:t>=</m:t>
                    </m:r>
                    <m:f>
                      <m:fPr>
                        <m:ctrlPr>
                          <a:rPr lang="en-US" i="1">
                            <a:solidFill>
                              <a:schemeClr val="bg1"/>
                            </a:solidFill>
                            <a:latin typeface="Cambria Math" panose="02040503050406030204" pitchFamily="18" charset="0"/>
                          </a:rPr>
                        </m:ctrlPr>
                      </m:fPr>
                      <m:num>
                        <m:r>
                          <a:rPr lang="en-US" i="1">
                            <a:solidFill>
                              <a:schemeClr val="bg1"/>
                            </a:solidFill>
                            <a:latin typeface="Cambria Math" panose="02040503050406030204" pitchFamily="18" charset="0"/>
                          </a:rPr>
                          <m:t>150</m:t>
                        </m:r>
                      </m:num>
                      <m:den>
                        <m:r>
                          <a:rPr lang="en-US" i="1">
                            <a:solidFill>
                              <a:schemeClr val="bg1"/>
                            </a:solidFill>
                            <a:latin typeface="Cambria Math" panose="02040503050406030204" pitchFamily="18" charset="0"/>
                          </a:rPr>
                          <m:t>500</m:t>
                        </m:r>
                      </m:den>
                    </m:f>
                    <m:r>
                      <a:rPr lang="en-US" i="1">
                        <a:solidFill>
                          <a:schemeClr val="bg1"/>
                        </a:solidFill>
                        <a:latin typeface="Cambria Math" panose="02040503050406030204" pitchFamily="18" charset="0"/>
                      </a:rPr>
                      <m:t>=0.3</m:t>
                    </m:r>
                  </m:oMath>
                </a14:m>
                <a:endParaRPr lang="en-US" dirty="0">
                  <a:solidFill>
                    <a:schemeClr val="bg1"/>
                  </a:solidFill>
                </a:endParaRPr>
              </a:p>
              <a:p>
                <a:pPr>
                  <a:lnSpc>
                    <a:spcPct val="120000"/>
                  </a:lnSpc>
                </a:pPr>
                <a:r>
                  <a:rPr lang="en-US" dirty="0">
                    <a:solidFill>
                      <a:schemeClr val="bg1"/>
                    </a:solidFill>
                  </a:rPr>
                  <a:t>200 patients responded positively to drug B </a:t>
                </a:r>
                <a:r>
                  <a:rPr lang="en-US" dirty="0"/>
                  <a:t>		</a:t>
                </a:r>
                <a14:m>
                  <m:oMath xmlns:m="http://schemas.openxmlformats.org/officeDocument/2006/math">
                    <m:r>
                      <a:rPr lang="en-US" i="1" smtClean="0">
                        <a:solidFill>
                          <a:schemeClr val="bg1"/>
                        </a:solidFill>
                        <a:latin typeface="Cambria Math" panose="02040503050406030204" pitchFamily="18" charset="0"/>
                      </a:rPr>
                      <m:t>𝑃</m:t>
                    </m:r>
                    <m:d>
                      <m:dPr>
                        <m:ctrlPr>
                          <a:rPr lang="en-US" i="1">
                            <a:solidFill>
                              <a:schemeClr val="bg1"/>
                            </a:solidFill>
                            <a:latin typeface="Cambria Math" panose="02040503050406030204" pitchFamily="18" charset="0"/>
                          </a:rPr>
                        </m:ctrlPr>
                      </m:dPr>
                      <m:e>
                        <m:r>
                          <a:rPr lang="en-US" i="1">
                            <a:solidFill>
                              <a:schemeClr val="bg1"/>
                            </a:solidFill>
                            <a:latin typeface="Cambria Math" panose="02040503050406030204" pitchFamily="18" charset="0"/>
                          </a:rPr>
                          <m:t>𝐵</m:t>
                        </m:r>
                      </m:e>
                    </m:d>
                    <m:r>
                      <a:rPr lang="en-US" i="1">
                        <a:solidFill>
                          <a:schemeClr val="bg1"/>
                        </a:solidFill>
                        <a:latin typeface="Cambria Math" panose="02040503050406030204" pitchFamily="18" charset="0"/>
                      </a:rPr>
                      <m:t>=</m:t>
                    </m:r>
                    <m:f>
                      <m:fPr>
                        <m:ctrlPr>
                          <a:rPr lang="en-US" i="1">
                            <a:solidFill>
                              <a:schemeClr val="bg1"/>
                            </a:solidFill>
                            <a:latin typeface="Cambria Math" panose="02040503050406030204" pitchFamily="18" charset="0"/>
                          </a:rPr>
                        </m:ctrlPr>
                      </m:fPr>
                      <m:num>
                        <m:r>
                          <a:rPr lang="en-US" i="1">
                            <a:solidFill>
                              <a:schemeClr val="bg1"/>
                            </a:solidFill>
                            <a:latin typeface="Cambria Math" panose="02040503050406030204" pitchFamily="18" charset="0"/>
                          </a:rPr>
                          <m:t>200</m:t>
                        </m:r>
                      </m:num>
                      <m:den>
                        <m:r>
                          <a:rPr lang="en-US" i="1">
                            <a:solidFill>
                              <a:schemeClr val="bg1"/>
                            </a:solidFill>
                            <a:latin typeface="Cambria Math" panose="02040503050406030204" pitchFamily="18" charset="0"/>
                          </a:rPr>
                          <m:t>500</m:t>
                        </m:r>
                      </m:den>
                    </m:f>
                    <m:r>
                      <a:rPr lang="en-US" i="1">
                        <a:solidFill>
                          <a:schemeClr val="bg1"/>
                        </a:solidFill>
                        <a:latin typeface="Cambria Math" panose="02040503050406030204" pitchFamily="18" charset="0"/>
                      </a:rPr>
                      <m:t>=0.4</m:t>
                    </m:r>
                  </m:oMath>
                </a14:m>
                <a:endParaRPr lang="en-US" dirty="0">
                  <a:solidFill>
                    <a:schemeClr val="bg1"/>
                  </a:solidFill>
                </a:endParaRPr>
              </a:p>
              <a:p>
                <a:pPr>
                  <a:lnSpc>
                    <a:spcPct val="120000"/>
                  </a:lnSpc>
                </a:pPr>
                <a:r>
                  <a:rPr lang="en-US" dirty="0">
                    <a:solidFill>
                      <a:schemeClr val="bg1"/>
                    </a:solidFill>
                  </a:rPr>
                  <a:t>and 90 patients responded positively to both drug A and drug B</a:t>
                </a:r>
              </a:p>
              <a:p>
                <a:pPr marL="0" indent="0">
                  <a:lnSpc>
                    <a:spcPct val="120000"/>
                  </a:lnSpc>
                  <a:buNone/>
                </a:pPr>
                <a14:m>
                  <m:oMathPara xmlns:m="http://schemas.openxmlformats.org/officeDocument/2006/math">
                    <m:oMathParaPr>
                      <m:jc m:val="centerGroup"/>
                    </m:oMathParaPr>
                    <m:oMath xmlns:m="http://schemas.openxmlformats.org/officeDocument/2006/math">
                      <m:r>
                        <a:rPr lang="en-US" i="1" smtClean="0">
                          <a:solidFill>
                            <a:schemeClr val="bg1"/>
                          </a:solidFill>
                          <a:latin typeface="Cambria Math" panose="02040503050406030204" pitchFamily="18" charset="0"/>
                        </a:rPr>
                        <m:t>𝑃</m:t>
                      </m:r>
                      <m:d>
                        <m:dPr>
                          <m:ctrlPr>
                            <a:rPr lang="en-US" i="1">
                              <a:solidFill>
                                <a:schemeClr val="bg1"/>
                              </a:solidFill>
                              <a:latin typeface="Cambria Math" panose="02040503050406030204" pitchFamily="18" charset="0"/>
                            </a:rPr>
                          </m:ctrlPr>
                        </m:dPr>
                        <m:e>
                          <m:r>
                            <a:rPr lang="en-US" i="1">
                              <a:solidFill>
                                <a:schemeClr val="bg1"/>
                              </a:solidFill>
                              <a:latin typeface="Cambria Math" panose="02040503050406030204" pitchFamily="18" charset="0"/>
                            </a:rPr>
                            <m:t>𝐴</m:t>
                          </m:r>
                          <m:r>
                            <a:rPr lang="en-US" i="1">
                              <a:solidFill>
                                <a:schemeClr val="bg1"/>
                              </a:solidFill>
                              <a:latin typeface="Cambria Math" panose="02040503050406030204" pitchFamily="18" charset="0"/>
                            </a:rPr>
                            <m:t> </m:t>
                          </m:r>
                          <m:r>
                            <a:rPr lang="en-US" i="1">
                              <a:solidFill>
                                <a:schemeClr val="bg1"/>
                              </a:solidFill>
                              <a:latin typeface="Cambria Math" panose="02040503050406030204" pitchFamily="18" charset="0"/>
                            </a:rPr>
                            <m:t>𝑎𝑛𝑑</m:t>
                          </m:r>
                          <m:r>
                            <a:rPr lang="en-US" i="1">
                              <a:solidFill>
                                <a:schemeClr val="bg1"/>
                              </a:solidFill>
                              <a:latin typeface="Cambria Math" panose="02040503050406030204" pitchFamily="18" charset="0"/>
                            </a:rPr>
                            <m:t> </m:t>
                          </m:r>
                          <m:r>
                            <a:rPr lang="en-US" i="1">
                              <a:solidFill>
                                <a:schemeClr val="bg1"/>
                              </a:solidFill>
                              <a:latin typeface="Cambria Math" panose="02040503050406030204" pitchFamily="18" charset="0"/>
                            </a:rPr>
                            <m:t>𝐵</m:t>
                          </m:r>
                        </m:e>
                      </m:d>
                      <m:r>
                        <a:rPr lang="en-US" i="1">
                          <a:solidFill>
                            <a:schemeClr val="bg1"/>
                          </a:solidFill>
                          <a:latin typeface="Cambria Math" panose="02040503050406030204" pitchFamily="18" charset="0"/>
                        </a:rPr>
                        <m:t>=</m:t>
                      </m:r>
                      <m:f>
                        <m:fPr>
                          <m:ctrlPr>
                            <a:rPr lang="en-US" i="1">
                              <a:solidFill>
                                <a:schemeClr val="bg1"/>
                              </a:solidFill>
                              <a:latin typeface="Cambria Math" panose="02040503050406030204" pitchFamily="18" charset="0"/>
                            </a:rPr>
                          </m:ctrlPr>
                        </m:fPr>
                        <m:num>
                          <m:r>
                            <a:rPr lang="en-US" i="1">
                              <a:solidFill>
                                <a:schemeClr val="bg1"/>
                              </a:solidFill>
                              <a:latin typeface="Cambria Math" panose="02040503050406030204" pitchFamily="18" charset="0"/>
                            </a:rPr>
                            <m:t>90</m:t>
                          </m:r>
                        </m:num>
                        <m:den>
                          <m:r>
                            <a:rPr lang="en-US" i="1">
                              <a:solidFill>
                                <a:schemeClr val="bg1"/>
                              </a:solidFill>
                              <a:latin typeface="Cambria Math" panose="02040503050406030204" pitchFamily="18" charset="0"/>
                            </a:rPr>
                            <m:t>500</m:t>
                          </m:r>
                        </m:den>
                      </m:f>
                      <m:r>
                        <a:rPr lang="en-US" i="1">
                          <a:solidFill>
                            <a:schemeClr val="bg1"/>
                          </a:solidFill>
                          <a:latin typeface="Cambria Math" panose="02040503050406030204" pitchFamily="18" charset="0"/>
                        </a:rPr>
                        <m:t>=0.18</m:t>
                      </m:r>
                    </m:oMath>
                  </m:oMathPara>
                </a14:m>
                <a:endParaRPr lang="en-US" dirty="0">
                  <a:solidFill>
                    <a:schemeClr val="bg1"/>
                  </a:solidFill>
                </a:endParaRPr>
              </a:p>
              <a:p>
                <a:pPr>
                  <a:lnSpc>
                    <a:spcPct val="120000"/>
                  </a:lnSpc>
                </a:pPr>
                <a:r>
                  <a:rPr lang="en-US" dirty="0">
                    <a:solidFill>
                      <a:schemeClr val="bg1"/>
                    </a:solidFill>
                  </a:rPr>
                  <a:t>What is the probability that a patient responds positively to drug A given that this patient responded positively to drug B	</a:t>
                </a:r>
                <a:r>
                  <a:rPr lang="en-US" dirty="0"/>
                  <a:t>	</a:t>
                </a:r>
                <a14:m>
                  <m:oMath xmlns:m="http://schemas.openxmlformats.org/officeDocument/2006/math">
                    <m:r>
                      <a:rPr lang="en-US" i="1" smtClean="0">
                        <a:solidFill>
                          <a:schemeClr val="bg1"/>
                        </a:solidFill>
                        <a:latin typeface="Cambria Math" panose="02040503050406030204" pitchFamily="18" charset="0"/>
                      </a:rPr>
                      <m:t>𝑃</m:t>
                    </m:r>
                    <m:d>
                      <m:dPr>
                        <m:ctrlPr>
                          <a:rPr lang="en-US" i="1">
                            <a:solidFill>
                              <a:schemeClr val="bg1"/>
                            </a:solidFill>
                            <a:latin typeface="Cambria Math" panose="02040503050406030204" pitchFamily="18" charset="0"/>
                          </a:rPr>
                        </m:ctrlPr>
                      </m:dPr>
                      <m:e>
                        <m:r>
                          <a:rPr lang="en-US" i="1">
                            <a:solidFill>
                              <a:schemeClr val="bg1"/>
                            </a:solidFill>
                            <a:latin typeface="Cambria Math" panose="02040503050406030204" pitchFamily="18" charset="0"/>
                          </a:rPr>
                          <m:t>𝐴</m:t>
                        </m:r>
                        <m:r>
                          <a:rPr lang="en-US" i="1">
                            <a:solidFill>
                              <a:schemeClr val="bg1"/>
                            </a:solidFill>
                            <a:latin typeface="Cambria Math" panose="02040503050406030204" pitchFamily="18" charset="0"/>
                          </a:rPr>
                          <m:t>|</m:t>
                        </m:r>
                        <m:r>
                          <a:rPr lang="en-US" i="1">
                            <a:solidFill>
                              <a:schemeClr val="bg1"/>
                            </a:solidFill>
                            <a:latin typeface="Cambria Math" panose="02040503050406030204" pitchFamily="18" charset="0"/>
                          </a:rPr>
                          <m:t>𝐵</m:t>
                        </m:r>
                      </m:e>
                    </m:d>
                    <m:r>
                      <a:rPr lang="en-US" i="1">
                        <a:solidFill>
                          <a:schemeClr val="bg1"/>
                        </a:solidFill>
                        <a:latin typeface="Cambria Math" panose="02040503050406030204" pitchFamily="18" charset="0"/>
                      </a:rPr>
                      <m:t>=?</m:t>
                    </m:r>
                  </m:oMath>
                </a14:m>
                <a:endParaRPr lang="en-BE" dirty="0">
                  <a:solidFill>
                    <a:schemeClr val="bg1"/>
                  </a:solidFill>
                </a:endParaRPr>
              </a:p>
              <a:p>
                <a:pPr>
                  <a:lnSpc>
                    <a:spcPct val="120000"/>
                  </a:lnSpc>
                </a:pPr>
                <a:endParaRPr lang="en-BE" dirty="0"/>
              </a:p>
            </p:txBody>
          </p:sp>
        </mc:Choice>
        <mc:Fallback xmlns="">
          <p:sp>
            <p:nvSpPr>
              <p:cNvPr id="7" name="Content Placeholder 6">
                <a:extLst>
                  <a:ext uri="{FF2B5EF4-FFF2-40B4-BE49-F238E27FC236}">
                    <a16:creationId xmlns:a16="http://schemas.microsoft.com/office/drawing/2014/main" id="{79B20CA3-31C1-4770-A36B-CD9D1549E7F7}"/>
                  </a:ext>
                </a:extLst>
              </p:cNvPr>
              <p:cNvSpPr>
                <a:spLocks noGrp="1" noRot="1" noChangeAspect="1" noMove="1" noResize="1" noEditPoints="1" noAdjustHandles="1" noChangeArrowheads="1" noChangeShapeType="1" noTextEdit="1"/>
              </p:cNvSpPr>
              <p:nvPr>
                <p:ph idx="1"/>
              </p:nvPr>
            </p:nvSpPr>
            <p:spPr>
              <a:xfrm>
                <a:off x="413887" y="1337912"/>
                <a:ext cx="11492564" cy="5018438"/>
              </a:xfrm>
              <a:blipFill>
                <a:blip r:embed="rId2"/>
                <a:stretch>
                  <a:fillRect l="-955" t="-728"/>
                </a:stretch>
              </a:blipFill>
            </p:spPr>
            <p:txBody>
              <a:bodyPr/>
              <a:lstStyle/>
              <a:p>
                <a:r>
                  <a:rPr lang="en-BE">
                    <a:noFill/>
                  </a:rPr>
                  <a:t> </a:t>
                </a:r>
              </a:p>
            </p:txBody>
          </p:sp>
        </mc:Fallback>
      </mc:AlternateContent>
      <p:sp>
        <p:nvSpPr>
          <p:cNvPr id="4" name="Footer Placeholder 3">
            <a:extLst>
              <a:ext uri="{FF2B5EF4-FFF2-40B4-BE49-F238E27FC236}">
                <a16:creationId xmlns:a16="http://schemas.microsoft.com/office/drawing/2014/main" id="{F454CEE7-F1D4-4A2E-AE6B-9B25CBC1972C}"/>
              </a:ext>
            </a:extLst>
          </p:cNvPr>
          <p:cNvSpPr>
            <a:spLocks noGrp="1"/>
          </p:cNvSpPr>
          <p:nvPr>
            <p:ph type="ftr" sz="quarter" idx="11"/>
          </p:nvPr>
        </p:nvSpPr>
        <p:spPr/>
        <p:txBody>
          <a:bodyPr/>
          <a:lstStyle/>
          <a:p>
            <a:r>
              <a:rPr lang="en-US"/>
              <a:t>Elementary Combinatorics and Probability - March 2021</a:t>
            </a:r>
            <a:endParaRPr lang="en-BE"/>
          </a:p>
        </p:txBody>
      </p:sp>
      <p:sp>
        <p:nvSpPr>
          <p:cNvPr id="5" name="Slide Number Placeholder 4">
            <a:extLst>
              <a:ext uri="{FF2B5EF4-FFF2-40B4-BE49-F238E27FC236}">
                <a16:creationId xmlns:a16="http://schemas.microsoft.com/office/drawing/2014/main" id="{4852D98C-7E7A-47B0-AA3E-68E2B0C868EE}"/>
              </a:ext>
            </a:extLst>
          </p:cNvPr>
          <p:cNvSpPr>
            <a:spLocks noGrp="1"/>
          </p:cNvSpPr>
          <p:nvPr>
            <p:ph type="sldNum" sz="quarter" idx="12"/>
          </p:nvPr>
        </p:nvSpPr>
        <p:spPr/>
        <p:txBody>
          <a:bodyPr/>
          <a:lstStyle/>
          <a:p>
            <a:fld id="{08CF7B41-8972-4B54-B2ED-1FFF63F18177}" type="slidenum">
              <a:rPr lang="en-BE" smtClean="0"/>
              <a:t>5</a:t>
            </a:fld>
            <a:endParaRPr lang="en-BE"/>
          </a:p>
        </p:txBody>
      </p:sp>
    </p:spTree>
    <p:extLst>
      <p:ext uri="{BB962C8B-B14F-4D97-AF65-F5344CB8AC3E}">
        <p14:creationId xmlns:p14="http://schemas.microsoft.com/office/powerpoint/2010/main" val="294077135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8F8ED2-04B7-4A12-B45C-B9511B2FFDAA}"/>
              </a:ext>
            </a:extLst>
          </p:cNvPr>
          <p:cNvSpPr>
            <a:spLocks noGrp="1"/>
          </p:cNvSpPr>
          <p:nvPr>
            <p:ph type="title"/>
          </p:nvPr>
        </p:nvSpPr>
        <p:spPr/>
        <p:txBody>
          <a:bodyPr/>
          <a:lstStyle/>
          <a:p>
            <a:r>
              <a:rPr lang="en-US" dirty="0"/>
              <a:t>fruits</a:t>
            </a:r>
            <a:endParaRPr lang="en-B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00B4A89-201B-4782-9648-6F6F5502F3ED}"/>
                  </a:ext>
                </a:extLst>
              </p:cNvPr>
              <p:cNvSpPr>
                <a:spLocks noGrp="1"/>
              </p:cNvSpPr>
              <p:nvPr>
                <p:ph idx="1"/>
              </p:nvPr>
            </p:nvSpPr>
            <p:spPr>
              <a:xfrm>
                <a:off x="587141" y="1490145"/>
                <a:ext cx="11261557" cy="4968407"/>
              </a:xfrm>
            </p:spPr>
            <p:txBody>
              <a:bodyPr>
                <a:normAutofit lnSpcReduction="10000"/>
              </a:bodyPr>
              <a:lstStyle/>
              <a:p>
                <a:pPr algn="just"/>
                <a:endParaRPr lang="en-US" dirty="0"/>
              </a:p>
              <a:p>
                <a:pPr algn="just"/>
                <a:endParaRPr lang="en-US" dirty="0"/>
              </a:p>
              <a:p>
                <a:pPr algn="just"/>
                <a:endParaRPr lang="en-US" dirty="0"/>
              </a:p>
              <a:p>
                <a:pPr algn="just"/>
                <a:endParaRPr lang="en-US" dirty="0"/>
              </a:p>
              <a:p>
                <a:pPr algn="just"/>
                <a:endParaRPr lang="en-US" dirty="0"/>
              </a:p>
              <a:p>
                <a:pPr algn="just"/>
                <a:endParaRPr lang="en-US" dirty="0"/>
              </a:p>
              <a:p>
                <a:pPr algn="just"/>
                <a:endParaRPr lang="en-US" sz="300" dirty="0"/>
              </a:p>
              <a:p>
                <a:pPr algn="just"/>
                <a:r>
                  <a:rPr lang="en-US" dirty="0"/>
                  <a:t>What is the probability to pick </a:t>
                </a:r>
                <a:r>
                  <a:rPr lang="en-US" u="sng" dirty="0"/>
                  <a:t>a banana</a:t>
                </a:r>
                <a:r>
                  <a:rPr lang="en-US" dirty="0"/>
                  <a:t>?</a:t>
                </a:r>
              </a:p>
              <a:p>
                <a:pPr algn="just"/>
                <a:endParaRPr lang="en-US" sz="100" dirty="0"/>
              </a:p>
              <a:p>
                <a:pPr marL="0" indent="0" algn="ctr">
                  <a:buNone/>
                </a:pPr>
                <a14:m>
                  <m:oMathPara xmlns:m="http://schemas.openxmlformats.org/officeDocument/2006/math">
                    <m:oMathParaPr>
                      <m:jc m:val="center"/>
                    </m:oMathParaPr>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𝑏𝑎𝑛𝑎𝑛𝑎</m:t>
                          </m:r>
                        </m:e>
                      </m:d>
                      <m:r>
                        <a:rPr lang="en-US" b="0" i="1" smtClean="0">
                          <a:latin typeface="Cambria Math" panose="02040503050406030204" pitchFamily="18" charset="0"/>
                        </a:rPr>
                        <m:t>=</m:t>
                      </m:r>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𝑏𝑎𝑛𝑎𝑛𝑎</m:t>
                          </m:r>
                          <m:r>
                            <a:rPr lang="en-US" b="0" i="1" smtClean="0">
                              <a:latin typeface="Cambria Math" panose="02040503050406030204" pitchFamily="18" charset="0"/>
                            </a:rPr>
                            <m:t>|</m:t>
                          </m:r>
                          <m:r>
                            <a:rPr lang="en-US" b="0" i="1" smtClean="0">
                              <a:latin typeface="Cambria Math" panose="02040503050406030204" pitchFamily="18" charset="0"/>
                            </a:rPr>
                            <m:t>𝐴</m:t>
                          </m:r>
                        </m:e>
                      </m:d>
                      <m:r>
                        <a:rPr lang="en-US" b="0" i="1" smtClean="0">
                          <a:latin typeface="Cambria Math" panose="02040503050406030204" pitchFamily="18" charset="0"/>
                        </a:rPr>
                        <m:t>⋅</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𝐴</m:t>
                          </m:r>
                        </m:e>
                      </m:d>
                      <m:r>
                        <a:rPr lang="en-US" b="0" i="1" smtClean="0">
                          <a:latin typeface="Cambria Math" panose="02040503050406030204" pitchFamily="18" charset="0"/>
                        </a:rPr>
                        <m:t>+</m:t>
                      </m:r>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𝑏𝑎𝑛𝑎𝑛𝑎</m:t>
                          </m:r>
                          <m:r>
                            <a:rPr lang="en-US" b="0" i="1" smtClean="0">
                              <a:latin typeface="Cambria Math" panose="02040503050406030204" pitchFamily="18" charset="0"/>
                            </a:rPr>
                            <m:t>|</m:t>
                          </m:r>
                          <m:r>
                            <a:rPr lang="en-US" b="0" i="1" smtClean="0">
                              <a:latin typeface="Cambria Math" panose="02040503050406030204" pitchFamily="18" charset="0"/>
                            </a:rPr>
                            <m:t>𝐵</m:t>
                          </m:r>
                        </m:e>
                      </m:d>
                      <m:r>
                        <a:rPr lang="en-US" b="0" i="1" smtClean="0">
                          <a:latin typeface="Cambria Math" panose="02040503050406030204" pitchFamily="18" charset="0"/>
                        </a:rPr>
                        <m:t>⋅</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𝐵</m:t>
                          </m:r>
                        </m:e>
                      </m:d>
                      <m:r>
                        <a:rPr lang="en-US" b="0" i="1" smtClean="0">
                          <a:latin typeface="Cambria Math" panose="02040503050406030204" pitchFamily="18" charset="0"/>
                        </a:rPr>
                        <m:t>=</m:t>
                      </m:r>
                    </m:oMath>
                  </m:oMathPara>
                </a14:m>
                <a:br>
                  <a:rPr lang="en-US" b="0" i="1" dirty="0">
                    <a:latin typeface="Cambria Math" panose="02040503050406030204" pitchFamily="18" charset="0"/>
                  </a:rPr>
                </a:br>
                <a:endParaRPr lang="en-US" b="0" i="1" dirty="0">
                  <a:latin typeface="Cambria Math" panose="02040503050406030204" pitchFamily="18" charset="0"/>
                </a:endParaRPr>
              </a:p>
              <a:p>
                <a:pPr marL="0" indent="0" algn="ctr">
                  <a:buNone/>
                </a:pPr>
                <a:endParaRPr lang="en-US" sz="100" i="1" dirty="0">
                  <a:latin typeface="Cambria Math" panose="02040503050406030204" pitchFamily="18" charset="0"/>
                </a:endParaRPr>
              </a:p>
              <a:p>
                <a:pPr marL="0" indent="0" algn="ctr">
                  <a:buNone/>
                </a:pPr>
                <a14:m>
                  <m:oMathPara xmlns:m="http://schemas.openxmlformats.org/officeDocument/2006/math">
                    <m:oMathParaPr>
                      <m:jc m:val="center"/>
                    </m:oMathParaPr>
                    <m:oMath xmlns:m="http://schemas.openxmlformats.org/officeDocument/2006/math">
                      <m:r>
                        <a:rPr lang="en-US" b="0" i="1" smtClean="0">
                          <a:latin typeface="Cambria Math" panose="02040503050406030204" pitchFamily="18" charset="0"/>
                        </a:rPr>
                        <m:t>=0⋅</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2</m:t>
                          </m:r>
                        </m:num>
                        <m:den>
                          <m:r>
                            <a:rPr lang="en-US" b="0" i="1" smtClean="0">
                              <a:latin typeface="Cambria Math" panose="02040503050406030204" pitchFamily="18" charset="0"/>
                            </a:rPr>
                            <m:t>12</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12</m:t>
                          </m:r>
                        </m:den>
                      </m:f>
                    </m:oMath>
                  </m:oMathPara>
                </a14:m>
                <a:endParaRPr lang="en-BE" dirty="0"/>
              </a:p>
            </p:txBody>
          </p:sp>
        </mc:Choice>
        <mc:Fallback xmlns="">
          <p:sp>
            <p:nvSpPr>
              <p:cNvPr id="3" name="Content Placeholder 2">
                <a:extLst>
                  <a:ext uri="{FF2B5EF4-FFF2-40B4-BE49-F238E27FC236}">
                    <a16:creationId xmlns:a16="http://schemas.microsoft.com/office/drawing/2014/main" id="{B00B4A89-201B-4782-9648-6F6F5502F3ED}"/>
                  </a:ext>
                </a:extLst>
              </p:cNvPr>
              <p:cNvSpPr>
                <a:spLocks noGrp="1" noRot="1" noChangeAspect="1" noMove="1" noResize="1" noEditPoints="1" noAdjustHandles="1" noChangeArrowheads="1" noChangeShapeType="1" noTextEdit="1"/>
              </p:cNvSpPr>
              <p:nvPr>
                <p:ph idx="1"/>
              </p:nvPr>
            </p:nvSpPr>
            <p:spPr>
              <a:xfrm>
                <a:off x="587141" y="1490145"/>
                <a:ext cx="11261557" cy="4968407"/>
              </a:xfrm>
              <a:blipFill>
                <a:blip r:embed="rId2"/>
                <a:stretch>
                  <a:fillRect l="-974"/>
                </a:stretch>
              </a:blipFill>
            </p:spPr>
            <p:txBody>
              <a:bodyPr/>
              <a:lstStyle/>
              <a:p>
                <a:r>
                  <a:rPr lang="en-BE">
                    <a:noFill/>
                  </a:rPr>
                  <a:t> </a:t>
                </a:r>
              </a:p>
            </p:txBody>
          </p:sp>
        </mc:Fallback>
      </mc:AlternateContent>
      <p:sp>
        <p:nvSpPr>
          <p:cNvPr id="4" name="Footer Placeholder 3">
            <a:extLst>
              <a:ext uri="{FF2B5EF4-FFF2-40B4-BE49-F238E27FC236}">
                <a16:creationId xmlns:a16="http://schemas.microsoft.com/office/drawing/2014/main" id="{2B955210-6E1C-4F53-9E00-90F5D3180AE9}"/>
              </a:ext>
            </a:extLst>
          </p:cNvPr>
          <p:cNvSpPr>
            <a:spLocks noGrp="1"/>
          </p:cNvSpPr>
          <p:nvPr>
            <p:ph type="ftr" sz="quarter" idx="11"/>
          </p:nvPr>
        </p:nvSpPr>
        <p:spPr/>
        <p:txBody>
          <a:bodyPr/>
          <a:lstStyle/>
          <a:p>
            <a:r>
              <a:rPr lang="en-US" dirty="0"/>
              <a:t>Elementary Combinatorics and Probability - March 2021</a:t>
            </a:r>
            <a:endParaRPr lang="en-BE" dirty="0"/>
          </a:p>
        </p:txBody>
      </p:sp>
      <p:sp>
        <p:nvSpPr>
          <p:cNvPr id="5" name="Slide Number Placeholder 4">
            <a:extLst>
              <a:ext uri="{FF2B5EF4-FFF2-40B4-BE49-F238E27FC236}">
                <a16:creationId xmlns:a16="http://schemas.microsoft.com/office/drawing/2014/main" id="{DD3B8377-99E3-4482-A8C2-9599A698DF1E}"/>
              </a:ext>
            </a:extLst>
          </p:cNvPr>
          <p:cNvSpPr>
            <a:spLocks noGrp="1"/>
          </p:cNvSpPr>
          <p:nvPr>
            <p:ph type="sldNum" sz="quarter" idx="12"/>
          </p:nvPr>
        </p:nvSpPr>
        <p:spPr/>
        <p:txBody>
          <a:bodyPr/>
          <a:lstStyle/>
          <a:p>
            <a:fld id="{08CF7B41-8972-4B54-B2ED-1FFF63F18177}" type="slidenum">
              <a:rPr lang="en-BE" smtClean="0"/>
              <a:t>50</a:t>
            </a:fld>
            <a:endParaRPr lang="en-BE"/>
          </a:p>
        </p:txBody>
      </p:sp>
      <p:grpSp>
        <p:nvGrpSpPr>
          <p:cNvPr id="32" name="Group 31">
            <a:extLst>
              <a:ext uri="{FF2B5EF4-FFF2-40B4-BE49-F238E27FC236}">
                <a16:creationId xmlns:a16="http://schemas.microsoft.com/office/drawing/2014/main" id="{81ACB355-2AA3-455C-B91A-403012F8F552}"/>
              </a:ext>
            </a:extLst>
          </p:cNvPr>
          <p:cNvGrpSpPr/>
          <p:nvPr/>
        </p:nvGrpSpPr>
        <p:grpSpPr>
          <a:xfrm>
            <a:off x="2493745" y="1341589"/>
            <a:ext cx="7488455" cy="3089709"/>
            <a:chOff x="2407118" y="2367814"/>
            <a:chExt cx="7488455" cy="3089709"/>
          </a:xfrm>
        </p:grpSpPr>
        <p:grpSp>
          <p:nvGrpSpPr>
            <p:cNvPr id="33" name="Group 32">
              <a:extLst>
                <a:ext uri="{FF2B5EF4-FFF2-40B4-BE49-F238E27FC236}">
                  <a16:creationId xmlns:a16="http://schemas.microsoft.com/office/drawing/2014/main" id="{BCCD956F-1DC8-4419-8D56-D145099616E7}"/>
                </a:ext>
              </a:extLst>
            </p:cNvPr>
            <p:cNvGrpSpPr/>
            <p:nvPr/>
          </p:nvGrpSpPr>
          <p:grpSpPr>
            <a:xfrm>
              <a:off x="2407118" y="2367814"/>
              <a:ext cx="3089709" cy="3089709"/>
              <a:chOff x="2407118" y="2367814"/>
              <a:chExt cx="3089709" cy="3089709"/>
            </a:xfrm>
          </p:grpSpPr>
          <p:sp>
            <p:nvSpPr>
              <p:cNvPr id="50" name="Rectangle 49">
                <a:extLst>
                  <a:ext uri="{FF2B5EF4-FFF2-40B4-BE49-F238E27FC236}">
                    <a16:creationId xmlns:a16="http://schemas.microsoft.com/office/drawing/2014/main" id="{0586C2E7-FED9-4D63-843C-94B3EB5F9EC7}"/>
                  </a:ext>
                </a:extLst>
              </p:cNvPr>
              <p:cNvSpPr/>
              <p:nvPr/>
            </p:nvSpPr>
            <p:spPr>
              <a:xfrm>
                <a:off x="2407118" y="2367814"/>
                <a:ext cx="3089709" cy="3089709"/>
              </a:xfrm>
              <a:prstGeom prst="rect">
                <a:avLst/>
              </a:prstGeom>
              <a:ln w="28575"/>
            </p:spPr>
            <p:style>
              <a:lnRef idx="2">
                <a:schemeClr val="accent2"/>
              </a:lnRef>
              <a:fillRef idx="1">
                <a:schemeClr val="lt1"/>
              </a:fillRef>
              <a:effectRef idx="0">
                <a:schemeClr val="accent2"/>
              </a:effectRef>
              <a:fontRef idx="minor">
                <a:schemeClr val="dk1"/>
              </a:fontRef>
            </p:style>
            <p:txBody>
              <a:bodyPr rtlCol="0" anchor="ctr"/>
              <a:lstStyle/>
              <a:p>
                <a:pPr algn="ctr"/>
                <a:endParaRPr lang="en-BE"/>
              </a:p>
            </p:txBody>
          </p:sp>
          <p:pic>
            <p:nvPicPr>
              <p:cNvPr id="51" name="Picture 50" descr="Background pattern&#10;&#10;Description automatically generated">
                <a:extLst>
                  <a:ext uri="{FF2B5EF4-FFF2-40B4-BE49-F238E27FC236}">
                    <a16:creationId xmlns:a16="http://schemas.microsoft.com/office/drawing/2014/main" id="{7A75748E-9EE1-42E7-9898-82FA4BFFDA10}"/>
                  </a:ext>
                </a:extLst>
              </p:cNvPr>
              <p:cNvPicPr>
                <a:picLocks noChangeAspect="1"/>
              </p:cNvPicPr>
              <p:nvPr/>
            </p:nvPicPr>
            <p:blipFill rotWithShape="1">
              <a:blip r:embed="rId3">
                <a:extLst>
                  <a:ext uri="{28A0092B-C50C-407E-A947-70E740481C1C}">
                    <a14:useLocalDpi xmlns:a14="http://schemas.microsoft.com/office/drawing/2010/main" val="0"/>
                  </a:ext>
                </a:extLst>
              </a:blip>
              <a:srcRect l="3522" t="1792" r="75830" b="70975"/>
              <a:stretch/>
            </p:blipFill>
            <p:spPr>
              <a:xfrm>
                <a:off x="2738461" y="2464067"/>
                <a:ext cx="586752" cy="683393"/>
              </a:xfrm>
              <a:prstGeom prst="rect">
                <a:avLst/>
              </a:prstGeom>
            </p:spPr>
          </p:pic>
          <p:pic>
            <p:nvPicPr>
              <p:cNvPr id="52" name="Picture 51" descr="Background pattern&#10;&#10;Description automatically generated">
                <a:extLst>
                  <a:ext uri="{FF2B5EF4-FFF2-40B4-BE49-F238E27FC236}">
                    <a16:creationId xmlns:a16="http://schemas.microsoft.com/office/drawing/2014/main" id="{8177E3B4-63B3-48CD-8E6B-A3710574536C}"/>
                  </a:ext>
                </a:extLst>
              </p:cNvPr>
              <p:cNvPicPr>
                <a:picLocks noChangeAspect="1"/>
              </p:cNvPicPr>
              <p:nvPr/>
            </p:nvPicPr>
            <p:blipFill rotWithShape="1">
              <a:blip r:embed="rId3">
                <a:extLst>
                  <a:ext uri="{28A0092B-C50C-407E-A947-70E740481C1C}">
                    <a14:useLocalDpi xmlns:a14="http://schemas.microsoft.com/office/drawing/2010/main" val="0"/>
                  </a:ext>
                </a:extLst>
              </a:blip>
              <a:srcRect l="74939" t="36727" r="2956" b="36865"/>
              <a:stretch/>
            </p:blipFill>
            <p:spPr>
              <a:xfrm>
                <a:off x="4726199" y="2516370"/>
                <a:ext cx="548640" cy="578785"/>
              </a:xfrm>
              <a:prstGeom prst="rect">
                <a:avLst/>
              </a:prstGeom>
            </p:spPr>
          </p:pic>
          <p:pic>
            <p:nvPicPr>
              <p:cNvPr id="53" name="Picture 52" descr="Background pattern&#10;&#10;Description automatically generated">
                <a:extLst>
                  <a:ext uri="{FF2B5EF4-FFF2-40B4-BE49-F238E27FC236}">
                    <a16:creationId xmlns:a16="http://schemas.microsoft.com/office/drawing/2014/main" id="{2B541849-5C83-40E2-89B1-764031821C64}"/>
                  </a:ext>
                </a:extLst>
              </p:cNvPr>
              <p:cNvPicPr>
                <a:picLocks noChangeAspect="1"/>
              </p:cNvPicPr>
              <p:nvPr/>
            </p:nvPicPr>
            <p:blipFill rotWithShape="1">
              <a:blip r:embed="rId3">
                <a:extLst>
                  <a:ext uri="{28A0092B-C50C-407E-A947-70E740481C1C}">
                    <a14:useLocalDpi xmlns:a14="http://schemas.microsoft.com/office/drawing/2010/main" val="0"/>
                  </a:ext>
                </a:extLst>
              </a:blip>
              <a:srcRect l="3522" t="1792" r="75830" b="70975"/>
              <a:stretch/>
            </p:blipFill>
            <p:spPr>
              <a:xfrm>
                <a:off x="2445085" y="3475990"/>
                <a:ext cx="586752" cy="683393"/>
              </a:xfrm>
              <a:prstGeom prst="rect">
                <a:avLst/>
              </a:prstGeom>
            </p:spPr>
          </p:pic>
          <p:pic>
            <p:nvPicPr>
              <p:cNvPr id="54" name="Picture 53" descr="Background pattern&#10;&#10;Description automatically generated">
                <a:extLst>
                  <a:ext uri="{FF2B5EF4-FFF2-40B4-BE49-F238E27FC236}">
                    <a16:creationId xmlns:a16="http://schemas.microsoft.com/office/drawing/2014/main" id="{FF6BFC77-A0B5-45FF-8846-81C6E9860A4D}"/>
                  </a:ext>
                </a:extLst>
              </p:cNvPr>
              <p:cNvPicPr>
                <a:picLocks noChangeAspect="1"/>
              </p:cNvPicPr>
              <p:nvPr/>
            </p:nvPicPr>
            <p:blipFill rotWithShape="1">
              <a:blip r:embed="rId3">
                <a:extLst>
                  <a:ext uri="{28A0092B-C50C-407E-A947-70E740481C1C}">
                    <a14:useLocalDpi xmlns:a14="http://schemas.microsoft.com/office/drawing/2010/main" val="0"/>
                  </a:ext>
                </a:extLst>
              </a:blip>
              <a:srcRect l="3522" t="1792" r="75830" b="70975"/>
              <a:stretch/>
            </p:blipFill>
            <p:spPr>
              <a:xfrm>
                <a:off x="3177528" y="3265369"/>
                <a:ext cx="586752" cy="683393"/>
              </a:xfrm>
              <a:prstGeom prst="rect">
                <a:avLst/>
              </a:prstGeom>
            </p:spPr>
          </p:pic>
          <p:pic>
            <p:nvPicPr>
              <p:cNvPr id="55" name="Picture 54" descr="Background pattern&#10;&#10;Description automatically generated">
                <a:extLst>
                  <a:ext uri="{FF2B5EF4-FFF2-40B4-BE49-F238E27FC236}">
                    <a16:creationId xmlns:a16="http://schemas.microsoft.com/office/drawing/2014/main" id="{8CA81FBB-7A97-4756-BFA2-E2EBDEB48B00}"/>
                  </a:ext>
                </a:extLst>
              </p:cNvPr>
              <p:cNvPicPr>
                <a:picLocks noChangeAspect="1"/>
              </p:cNvPicPr>
              <p:nvPr/>
            </p:nvPicPr>
            <p:blipFill rotWithShape="1">
              <a:blip r:embed="rId3">
                <a:extLst>
                  <a:ext uri="{28A0092B-C50C-407E-A947-70E740481C1C}">
                    <a14:useLocalDpi xmlns:a14="http://schemas.microsoft.com/office/drawing/2010/main" val="0"/>
                  </a:ext>
                </a:extLst>
              </a:blip>
              <a:srcRect l="3522" t="1792" r="75830" b="70975"/>
              <a:stretch/>
            </p:blipFill>
            <p:spPr>
              <a:xfrm>
                <a:off x="2884152" y="4277292"/>
                <a:ext cx="586752" cy="683393"/>
              </a:xfrm>
              <a:prstGeom prst="rect">
                <a:avLst/>
              </a:prstGeom>
            </p:spPr>
          </p:pic>
          <p:pic>
            <p:nvPicPr>
              <p:cNvPr id="56" name="Picture 55" descr="Background pattern&#10;&#10;Description automatically generated">
                <a:extLst>
                  <a:ext uri="{FF2B5EF4-FFF2-40B4-BE49-F238E27FC236}">
                    <a16:creationId xmlns:a16="http://schemas.microsoft.com/office/drawing/2014/main" id="{EF6BD32E-627F-4BAE-8BDA-FA4BDC96ACF3}"/>
                  </a:ext>
                </a:extLst>
              </p:cNvPr>
              <p:cNvPicPr>
                <a:picLocks noChangeAspect="1"/>
              </p:cNvPicPr>
              <p:nvPr/>
            </p:nvPicPr>
            <p:blipFill rotWithShape="1">
              <a:blip r:embed="rId3">
                <a:extLst>
                  <a:ext uri="{28A0092B-C50C-407E-A947-70E740481C1C}">
                    <a14:useLocalDpi xmlns:a14="http://schemas.microsoft.com/office/drawing/2010/main" val="0"/>
                  </a:ext>
                </a:extLst>
              </a:blip>
              <a:srcRect l="3522" t="1792" r="75830" b="70975"/>
              <a:stretch/>
            </p:blipFill>
            <p:spPr>
              <a:xfrm>
                <a:off x="3538670" y="4721188"/>
                <a:ext cx="586752" cy="683393"/>
              </a:xfrm>
              <a:prstGeom prst="rect">
                <a:avLst/>
              </a:prstGeom>
            </p:spPr>
          </p:pic>
          <p:pic>
            <p:nvPicPr>
              <p:cNvPr id="57" name="Picture 56" descr="Background pattern&#10;&#10;Description automatically generated">
                <a:extLst>
                  <a:ext uri="{FF2B5EF4-FFF2-40B4-BE49-F238E27FC236}">
                    <a16:creationId xmlns:a16="http://schemas.microsoft.com/office/drawing/2014/main" id="{77372722-D66B-427D-80ED-5C8F470B0A9F}"/>
                  </a:ext>
                </a:extLst>
              </p:cNvPr>
              <p:cNvPicPr>
                <a:picLocks noChangeAspect="1"/>
              </p:cNvPicPr>
              <p:nvPr/>
            </p:nvPicPr>
            <p:blipFill rotWithShape="1">
              <a:blip r:embed="rId3">
                <a:extLst>
                  <a:ext uri="{28A0092B-C50C-407E-A947-70E740481C1C}">
                    <a14:useLocalDpi xmlns:a14="http://schemas.microsoft.com/office/drawing/2010/main" val="0"/>
                  </a:ext>
                </a:extLst>
              </a:blip>
              <a:srcRect l="74939" t="36727" r="2956" b="36865"/>
              <a:stretch/>
            </p:blipFill>
            <p:spPr>
              <a:xfrm>
                <a:off x="4100362" y="3317672"/>
                <a:ext cx="548640" cy="578785"/>
              </a:xfrm>
              <a:prstGeom prst="rect">
                <a:avLst/>
              </a:prstGeom>
            </p:spPr>
          </p:pic>
          <p:pic>
            <p:nvPicPr>
              <p:cNvPr id="58" name="Picture 57" descr="Background pattern&#10;&#10;Description automatically generated">
                <a:extLst>
                  <a:ext uri="{FF2B5EF4-FFF2-40B4-BE49-F238E27FC236}">
                    <a16:creationId xmlns:a16="http://schemas.microsoft.com/office/drawing/2014/main" id="{684A32A9-A5DB-458D-98FC-683E312290DA}"/>
                  </a:ext>
                </a:extLst>
              </p:cNvPr>
              <p:cNvPicPr>
                <a:picLocks noChangeAspect="1"/>
              </p:cNvPicPr>
              <p:nvPr/>
            </p:nvPicPr>
            <p:blipFill rotWithShape="1">
              <a:blip r:embed="rId3">
                <a:extLst>
                  <a:ext uri="{28A0092B-C50C-407E-A947-70E740481C1C}">
                    <a14:useLocalDpi xmlns:a14="http://schemas.microsoft.com/office/drawing/2010/main" val="0"/>
                  </a:ext>
                </a:extLst>
              </a:blip>
              <a:srcRect l="74939" t="36727" r="2956" b="36865"/>
              <a:stretch/>
            </p:blipFill>
            <p:spPr>
              <a:xfrm>
                <a:off x="4837193" y="3341101"/>
                <a:ext cx="548640" cy="578785"/>
              </a:xfrm>
              <a:prstGeom prst="rect">
                <a:avLst/>
              </a:prstGeom>
            </p:spPr>
          </p:pic>
          <p:pic>
            <p:nvPicPr>
              <p:cNvPr id="59" name="Picture 58" descr="Background pattern&#10;&#10;Description automatically generated">
                <a:extLst>
                  <a:ext uri="{FF2B5EF4-FFF2-40B4-BE49-F238E27FC236}">
                    <a16:creationId xmlns:a16="http://schemas.microsoft.com/office/drawing/2014/main" id="{F04552B2-921B-435C-818B-EF496AC5C4FD}"/>
                  </a:ext>
                </a:extLst>
              </p:cNvPr>
              <p:cNvPicPr>
                <a:picLocks noChangeAspect="1"/>
              </p:cNvPicPr>
              <p:nvPr/>
            </p:nvPicPr>
            <p:blipFill rotWithShape="1">
              <a:blip r:embed="rId3">
                <a:extLst>
                  <a:ext uri="{28A0092B-C50C-407E-A947-70E740481C1C}">
                    <a14:useLocalDpi xmlns:a14="http://schemas.microsoft.com/office/drawing/2010/main" val="0"/>
                  </a:ext>
                </a:extLst>
              </a:blip>
              <a:srcRect l="74939" t="36727" r="2956" b="36865"/>
              <a:stretch/>
            </p:blipFill>
            <p:spPr>
              <a:xfrm>
                <a:off x="4451879" y="4040203"/>
                <a:ext cx="548640" cy="578785"/>
              </a:xfrm>
              <a:prstGeom prst="rect">
                <a:avLst/>
              </a:prstGeom>
            </p:spPr>
          </p:pic>
          <p:pic>
            <p:nvPicPr>
              <p:cNvPr id="60" name="Picture 59" descr="Background pattern&#10;&#10;Description automatically generated">
                <a:extLst>
                  <a:ext uri="{FF2B5EF4-FFF2-40B4-BE49-F238E27FC236}">
                    <a16:creationId xmlns:a16="http://schemas.microsoft.com/office/drawing/2014/main" id="{F08DEC88-FBA7-4096-B2D6-96957E4047A5}"/>
                  </a:ext>
                </a:extLst>
              </p:cNvPr>
              <p:cNvPicPr>
                <a:picLocks noChangeAspect="1"/>
              </p:cNvPicPr>
              <p:nvPr/>
            </p:nvPicPr>
            <p:blipFill rotWithShape="1">
              <a:blip r:embed="rId3">
                <a:extLst>
                  <a:ext uri="{28A0092B-C50C-407E-A947-70E740481C1C}">
                    <a14:useLocalDpi xmlns:a14="http://schemas.microsoft.com/office/drawing/2010/main" val="0"/>
                  </a:ext>
                </a:extLst>
              </a:blip>
              <a:srcRect l="74939" t="36727" r="2956" b="36865"/>
              <a:stretch/>
            </p:blipFill>
            <p:spPr>
              <a:xfrm>
                <a:off x="4774109" y="4818713"/>
                <a:ext cx="548640" cy="578785"/>
              </a:xfrm>
              <a:prstGeom prst="rect">
                <a:avLst/>
              </a:prstGeom>
            </p:spPr>
          </p:pic>
        </p:grpSp>
        <p:grpSp>
          <p:nvGrpSpPr>
            <p:cNvPr id="34" name="Group 33">
              <a:extLst>
                <a:ext uri="{FF2B5EF4-FFF2-40B4-BE49-F238E27FC236}">
                  <a16:creationId xmlns:a16="http://schemas.microsoft.com/office/drawing/2014/main" id="{903A3A46-D69C-4E71-ACAD-7C082D3CCA26}"/>
                </a:ext>
              </a:extLst>
            </p:cNvPr>
            <p:cNvGrpSpPr/>
            <p:nvPr/>
          </p:nvGrpSpPr>
          <p:grpSpPr>
            <a:xfrm>
              <a:off x="6805864" y="2367814"/>
              <a:ext cx="3089709" cy="3089709"/>
              <a:chOff x="6805864" y="2367814"/>
              <a:chExt cx="3089709" cy="3089709"/>
            </a:xfrm>
          </p:grpSpPr>
          <p:sp>
            <p:nvSpPr>
              <p:cNvPr id="37" name="Rectangle 36">
                <a:extLst>
                  <a:ext uri="{FF2B5EF4-FFF2-40B4-BE49-F238E27FC236}">
                    <a16:creationId xmlns:a16="http://schemas.microsoft.com/office/drawing/2014/main" id="{35A4C7C8-6686-4C5E-A75B-71AF11D6C1D2}"/>
                  </a:ext>
                </a:extLst>
              </p:cNvPr>
              <p:cNvSpPr/>
              <p:nvPr/>
            </p:nvSpPr>
            <p:spPr>
              <a:xfrm>
                <a:off x="6805864" y="2367814"/>
                <a:ext cx="3089709" cy="3089709"/>
              </a:xfrm>
              <a:prstGeom prst="rect">
                <a:avLst/>
              </a:prstGeom>
              <a:ln w="28575"/>
            </p:spPr>
            <p:style>
              <a:lnRef idx="2">
                <a:schemeClr val="accent2"/>
              </a:lnRef>
              <a:fillRef idx="1">
                <a:schemeClr val="lt1"/>
              </a:fillRef>
              <a:effectRef idx="0">
                <a:schemeClr val="accent2"/>
              </a:effectRef>
              <a:fontRef idx="minor">
                <a:schemeClr val="dk1"/>
              </a:fontRef>
            </p:style>
            <p:txBody>
              <a:bodyPr rtlCol="0" anchor="ctr"/>
              <a:lstStyle/>
              <a:p>
                <a:pPr algn="ctr"/>
                <a:endParaRPr lang="en-BE"/>
              </a:p>
            </p:txBody>
          </p:sp>
          <p:pic>
            <p:nvPicPr>
              <p:cNvPr id="38" name="Picture 37" descr="Background pattern&#10;&#10;Description automatically generated">
                <a:extLst>
                  <a:ext uri="{FF2B5EF4-FFF2-40B4-BE49-F238E27FC236}">
                    <a16:creationId xmlns:a16="http://schemas.microsoft.com/office/drawing/2014/main" id="{B95DFE34-69EB-4928-B767-3016A4FDE7CE}"/>
                  </a:ext>
                </a:extLst>
              </p:cNvPr>
              <p:cNvPicPr>
                <a:picLocks noChangeAspect="1"/>
              </p:cNvPicPr>
              <p:nvPr/>
            </p:nvPicPr>
            <p:blipFill rotWithShape="1">
              <a:blip r:embed="rId3">
                <a:extLst>
                  <a:ext uri="{28A0092B-C50C-407E-A947-70E740481C1C}">
                    <a14:useLocalDpi xmlns:a14="http://schemas.microsoft.com/office/drawing/2010/main" val="0"/>
                  </a:ext>
                </a:extLst>
              </a:blip>
              <a:srcRect l="34879" t="1243" r="36720" b="70424"/>
              <a:stretch/>
            </p:blipFill>
            <p:spPr>
              <a:xfrm>
                <a:off x="7486630" y="4607522"/>
                <a:ext cx="904753" cy="797059"/>
              </a:xfrm>
              <a:prstGeom prst="rect">
                <a:avLst/>
              </a:prstGeom>
            </p:spPr>
          </p:pic>
          <p:pic>
            <p:nvPicPr>
              <p:cNvPr id="39" name="Picture 38" descr="Background pattern&#10;&#10;Description automatically generated">
                <a:extLst>
                  <a:ext uri="{FF2B5EF4-FFF2-40B4-BE49-F238E27FC236}">
                    <a16:creationId xmlns:a16="http://schemas.microsoft.com/office/drawing/2014/main" id="{0291E08E-0C37-470C-9E47-366275106AB7}"/>
                  </a:ext>
                </a:extLst>
              </p:cNvPr>
              <p:cNvPicPr>
                <a:picLocks noChangeAspect="1"/>
              </p:cNvPicPr>
              <p:nvPr/>
            </p:nvPicPr>
            <p:blipFill rotWithShape="1">
              <a:blip r:embed="rId3">
                <a:extLst>
                  <a:ext uri="{28A0092B-C50C-407E-A947-70E740481C1C}">
                    <a14:useLocalDpi xmlns:a14="http://schemas.microsoft.com/office/drawing/2010/main" val="0"/>
                  </a:ext>
                </a:extLst>
              </a:blip>
              <a:srcRect l="3522" t="1792" r="75830" b="70975"/>
              <a:stretch/>
            </p:blipFill>
            <p:spPr>
              <a:xfrm>
                <a:off x="7231854" y="2445948"/>
                <a:ext cx="586752" cy="683393"/>
              </a:xfrm>
              <a:prstGeom prst="rect">
                <a:avLst/>
              </a:prstGeom>
            </p:spPr>
          </p:pic>
          <p:pic>
            <p:nvPicPr>
              <p:cNvPr id="40" name="Picture 39" descr="Background pattern&#10;&#10;Description automatically generated">
                <a:extLst>
                  <a:ext uri="{FF2B5EF4-FFF2-40B4-BE49-F238E27FC236}">
                    <a16:creationId xmlns:a16="http://schemas.microsoft.com/office/drawing/2014/main" id="{B8B12FDC-A3A6-4C0D-9519-9F5A735BB336}"/>
                  </a:ext>
                </a:extLst>
              </p:cNvPr>
              <p:cNvPicPr>
                <a:picLocks noChangeAspect="1"/>
              </p:cNvPicPr>
              <p:nvPr/>
            </p:nvPicPr>
            <p:blipFill rotWithShape="1">
              <a:blip r:embed="rId3">
                <a:extLst>
                  <a:ext uri="{28A0092B-C50C-407E-A947-70E740481C1C}">
                    <a14:useLocalDpi xmlns:a14="http://schemas.microsoft.com/office/drawing/2010/main" val="0"/>
                  </a:ext>
                </a:extLst>
              </a:blip>
              <a:srcRect l="3522" t="1792" r="75830" b="70975"/>
              <a:stretch/>
            </p:blipFill>
            <p:spPr>
              <a:xfrm>
                <a:off x="6938478" y="3457871"/>
                <a:ext cx="586752" cy="683393"/>
              </a:xfrm>
              <a:prstGeom prst="rect">
                <a:avLst/>
              </a:prstGeom>
            </p:spPr>
          </p:pic>
          <p:pic>
            <p:nvPicPr>
              <p:cNvPr id="41" name="Picture 40" descr="Background pattern&#10;&#10;Description automatically generated">
                <a:extLst>
                  <a:ext uri="{FF2B5EF4-FFF2-40B4-BE49-F238E27FC236}">
                    <a16:creationId xmlns:a16="http://schemas.microsoft.com/office/drawing/2014/main" id="{F9BA1C1B-ACFC-434D-8468-AB5A6F3DBBA1}"/>
                  </a:ext>
                </a:extLst>
              </p:cNvPr>
              <p:cNvPicPr>
                <a:picLocks noChangeAspect="1"/>
              </p:cNvPicPr>
              <p:nvPr/>
            </p:nvPicPr>
            <p:blipFill rotWithShape="1">
              <a:blip r:embed="rId3">
                <a:extLst>
                  <a:ext uri="{28A0092B-C50C-407E-A947-70E740481C1C}">
                    <a14:useLocalDpi xmlns:a14="http://schemas.microsoft.com/office/drawing/2010/main" val="0"/>
                  </a:ext>
                </a:extLst>
              </a:blip>
              <a:srcRect l="3522" t="1792" r="75830" b="70975"/>
              <a:stretch/>
            </p:blipFill>
            <p:spPr>
              <a:xfrm>
                <a:off x="7670921" y="3247250"/>
                <a:ext cx="586752" cy="683393"/>
              </a:xfrm>
              <a:prstGeom prst="rect">
                <a:avLst/>
              </a:prstGeom>
            </p:spPr>
          </p:pic>
          <p:pic>
            <p:nvPicPr>
              <p:cNvPr id="42" name="Picture 41" descr="Background pattern&#10;&#10;Description automatically generated">
                <a:extLst>
                  <a:ext uri="{FF2B5EF4-FFF2-40B4-BE49-F238E27FC236}">
                    <a16:creationId xmlns:a16="http://schemas.microsoft.com/office/drawing/2014/main" id="{32E3F93C-1D9F-4982-880A-F7234F3E5F1C}"/>
                  </a:ext>
                </a:extLst>
              </p:cNvPr>
              <p:cNvPicPr>
                <a:picLocks noChangeAspect="1"/>
              </p:cNvPicPr>
              <p:nvPr/>
            </p:nvPicPr>
            <p:blipFill rotWithShape="1">
              <a:blip r:embed="rId3">
                <a:extLst>
                  <a:ext uri="{28A0092B-C50C-407E-A947-70E740481C1C}">
                    <a14:useLocalDpi xmlns:a14="http://schemas.microsoft.com/office/drawing/2010/main" val="0"/>
                  </a:ext>
                </a:extLst>
              </a:blip>
              <a:srcRect l="74939" t="36727" r="2956" b="36865"/>
              <a:stretch/>
            </p:blipFill>
            <p:spPr>
              <a:xfrm>
                <a:off x="9087281" y="2496488"/>
                <a:ext cx="548640" cy="578785"/>
              </a:xfrm>
              <a:prstGeom prst="rect">
                <a:avLst/>
              </a:prstGeom>
            </p:spPr>
          </p:pic>
          <p:pic>
            <p:nvPicPr>
              <p:cNvPr id="43" name="Picture 42" descr="Background pattern&#10;&#10;Description automatically generated">
                <a:extLst>
                  <a:ext uri="{FF2B5EF4-FFF2-40B4-BE49-F238E27FC236}">
                    <a16:creationId xmlns:a16="http://schemas.microsoft.com/office/drawing/2014/main" id="{6005C1A8-8ABF-45AB-A93B-1CF80E48D38A}"/>
                  </a:ext>
                </a:extLst>
              </p:cNvPr>
              <p:cNvPicPr>
                <a:picLocks noChangeAspect="1"/>
              </p:cNvPicPr>
              <p:nvPr/>
            </p:nvPicPr>
            <p:blipFill rotWithShape="1">
              <a:blip r:embed="rId3">
                <a:extLst>
                  <a:ext uri="{28A0092B-C50C-407E-A947-70E740481C1C}">
                    <a14:useLocalDpi xmlns:a14="http://schemas.microsoft.com/office/drawing/2010/main" val="0"/>
                  </a:ext>
                </a:extLst>
              </a:blip>
              <a:srcRect l="74939" t="36727" r="2956" b="36865"/>
              <a:stretch/>
            </p:blipFill>
            <p:spPr>
              <a:xfrm>
                <a:off x="8463314" y="3621997"/>
                <a:ext cx="548640" cy="578785"/>
              </a:xfrm>
              <a:prstGeom prst="rect">
                <a:avLst/>
              </a:prstGeom>
            </p:spPr>
          </p:pic>
          <p:pic>
            <p:nvPicPr>
              <p:cNvPr id="44" name="Picture 43" descr="Background pattern&#10;&#10;Description automatically generated">
                <a:extLst>
                  <a:ext uri="{FF2B5EF4-FFF2-40B4-BE49-F238E27FC236}">
                    <a16:creationId xmlns:a16="http://schemas.microsoft.com/office/drawing/2014/main" id="{8F43EEBB-77EC-4AC7-A0AC-3BE510ED929C}"/>
                  </a:ext>
                </a:extLst>
              </p:cNvPr>
              <p:cNvPicPr>
                <a:picLocks noChangeAspect="1"/>
              </p:cNvPicPr>
              <p:nvPr/>
            </p:nvPicPr>
            <p:blipFill rotWithShape="1">
              <a:blip r:embed="rId3">
                <a:extLst>
                  <a:ext uri="{28A0092B-C50C-407E-A947-70E740481C1C}">
                    <a14:useLocalDpi xmlns:a14="http://schemas.microsoft.com/office/drawing/2010/main" val="0"/>
                  </a:ext>
                </a:extLst>
              </a:blip>
              <a:srcRect l="74939" t="36727" r="2956" b="36865"/>
              <a:stretch/>
            </p:blipFill>
            <p:spPr>
              <a:xfrm>
                <a:off x="9198275" y="3321219"/>
                <a:ext cx="548640" cy="578785"/>
              </a:xfrm>
              <a:prstGeom prst="rect">
                <a:avLst/>
              </a:prstGeom>
            </p:spPr>
          </p:pic>
          <p:pic>
            <p:nvPicPr>
              <p:cNvPr id="45" name="Picture 44" descr="Background pattern&#10;&#10;Description automatically generated">
                <a:extLst>
                  <a:ext uri="{FF2B5EF4-FFF2-40B4-BE49-F238E27FC236}">
                    <a16:creationId xmlns:a16="http://schemas.microsoft.com/office/drawing/2014/main" id="{39455F6E-ED0B-4491-8D51-3B3B928A572C}"/>
                  </a:ext>
                </a:extLst>
              </p:cNvPr>
              <p:cNvPicPr>
                <a:picLocks noChangeAspect="1"/>
              </p:cNvPicPr>
              <p:nvPr/>
            </p:nvPicPr>
            <p:blipFill rotWithShape="1">
              <a:blip r:embed="rId3">
                <a:extLst>
                  <a:ext uri="{28A0092B-C50C-407E-A947-70E740481C1C}">
                    <a14:useLocalDpi xmlns:a14="http://schemas.microsoft.com/office/drawing/2010/main" val="0"/>
                  </a:ext>
                </a:extLst>
              </a:blip>
              <a:srcRect l="74939" t="36727" r="2956" b="36865"/>
              <a:stretch/>
            </p:blipFill>
            <p:spPr>
              <a:xfrm>
                <a:off x="8544291" y="4484099"/>
                <a:ext cx="548640" cy="578785"/>
              </a:xfrm>
              <a:prstGeom prst="rect">
                <a:avLst/>
              </a:prstGeom>
            </p:spPr>
          </p:pic>
          <p:pic>
            <p:nvPicPr>
              <p:cNvPr id="46" name="Picture 45" descr="Background pattern&#10;&#10;Description automatically generated">
                <a:extLst>
                  <a:ext uri="{FF2B5EF4-FFF2-40B4-BE49-F238E27FC236}">
                    <a16:creationId xmlns:a16="http://schemas.microsoft.com/office/drawing/2014/main" id="{1264DBF0-AE92-4805-A7E3-CFD65F280910}"/>
                  </a:ext>
                </a:extLst>
              </p:cNvPr>
              <p:cNvPicPr>
                <a:picLocks noChangeAspect="1"/>
              </p:cNvPicPr>
              <p:nvPr/>
            </p:nvPicPr>
            <p:blipFill rotWithShape="1">
              <a:blip r:embed="rId3">
                <a:extLst>
                  <a:ext uri="{28A0092B-C50C-407E-A947-70E740481C1C}">
                    <a14:useLocalDpi xmlns:a14="http://schemas.microsoft.com/office/drawing/2010/main" val="0"/>
                  </a:ext>
                </a:extLst>
              </a:blip>
              <a:srcRect l="74939" t="36727" r="2956" b="36865"/>
              <a:stretch/>
            </p:blipFill>
            <p:spPr>
              <a:xfrm>
                <a:off x="8443994" y="2854394"/>
                <a:ext cx="548640" cy="578785"/>
              </a:xfrm>
              <a:prstGeom prst="rect">
                <a:avLst/>
              </a:prstGeom>
            </p:spPr>
          </p:pic>
          <p:pic>
            <p:nvPicPr>
              <p:cNvPr id="47" name="Picture 46" descr="Background pattern&#10;&#10;Description automatically generated">
                <a:extLst>
                  <a:ext uri="{FF2B5EF4-FFF2-40B4-BE49-F238E27FC236}">
                    <a16:creationId xmlns:a16="http://schemas.microsoft.com/office/drawing/2014/main" id="{50949F6D-C570-49B4-8127-EC80A9AF2D05}"/>
                  </a:ext>
                </a:extLst>
              </p:cNvPr>
              <p:cNvPicPr>
                <a:picLocks noChangeAspect="1"/>
              </p:cNvPicPr>
              <p:nvPr/>
            </p:nvPicPr>
            <p:blipFill rotWithShape="1">
              <a:blip r:embed="rId3">
                <a:extLst>
                  <a:ext uri="{28A0092B-C50C-407E-A947-70E740481C1C}">
                    <a14:useLocalDpi xmlns:a14="http://schemas.microsoft.com/office/drawing/2010/main" val="0"/>
                  </a:ext>
                </a:extLst>
              </a:blip>
              <a:srcRect l="74939" t="36727" r="2956" b="36865"/>
              <a:stretch/>
            </p:blipFill>
            <p:spPr>
              <a:xfrm>
                <a:off x="9234005" y="4028678"/>
                <a:ext cx="548640" cy="578785"/>
              </a:xfrm>
              <a:prstGeom prst="rect">
                <a:avLst/>
              </a:prstGeom>
            </p:spPr>
          </p:pic>
          <p:pic>
            <p:nvPicPr>
              <p:cNvPr id="48" name="Picture 47" descr="Background pattern&#10;&#10;Description automatically generated">
                <a:extLst>
                  <a:ext uri="{FF2B5EF4-FFF2-40B4-BE49-F238E27FC236}">
                    <a16:creationId xmlns:a16="http://schemas.microsoft.com/office/drawing/2014/main" id="{AA3C79B8-EBF0-4CA9-A1C5-58764502BE7B}"/>
                  </a:ext>
                </a:extLst>
              </p:cNvPr>
              <p:cNvPicPr>
                <a:picLocks noChangeAspect="1"/>
              </p:cNvPicPr>
              <p:nvPr/>
            </p:nvPicPr>
            <p:blipFill rotWithShape="1">
              <a:blip r:embed="rId3">
                <a:extLst>
                  <a:ext uri="{28A0092B-C50C-407E-A947-70E740481C1C}">
                    <a14:useLocalDpi xmlns:a14="http://schemas.microsoft.com/office/drawing/2010/main" val="0"/>
                  </a:ext>
                </a:extLst>
              </a:blip>
              <a:srcRect l="74939" t="36727" r="2956" b="36865"/>
              <a:stretch/>
            </p:blipFill>
            <p:spPr>
              <a:xfrm>
                <a:off x="9291975" y="4815172"/>
                <a:ext cx="548640" cy="578785"/>
              </a:xfrm>
              <a:prstGeom prst="rect">
                <a:avLst/>
              </a:prstGeom>
            </p:spPr>
          </p:pic>
          <p:pic>
            <p:nvPicPr>
              <p:cNvPr id="49" name="Picture 48" descr="Background pattern&#10;&#10;Description automatically generated">
                <a:extLst>
                  <a:ext uri="{FF2B5EF4-FFF2-40B4-BE49-F238E27FC236}">
                    <a16:creationId xmlns:a16="http://schemas.microsoft.com/office/drawing/2014/main" id="{A54F9E64-6D49-455E-A45E-60B87FF445EC}"/>
                  </a:ext>
                </a:extLst>
              </p:cNvPr>
              <p:cNvPicPr>
                <a:picLocks noChangeAspect="1"/>
              </p:cNvPicPr>
              <p:nvPr/>
            </p:nvPicPr>
            <p:blipFill rotWithShape="1">
              <a:blip r:embed="rId3">
                <a:extLst>
                  <a:ext uri="{28A0092B-C50C-407E-A947-70E740481C1C}">
                    <a14:useLocalDpi xmlns:a14="http://schemas.microsoft.com/office/drawing/2010/main" val="0"/>
                  </a:ext>
                </a:extLst>
              </a:blip>
              <a:srcRect l="34879" t="1243" r="36720" b="70424"/>
              <a:stretch/>
            </p:blipFill>
            <p:spPr>
              <a:xfrm>
                <a:off x="6948247" y="4203823"/>
                <a:ext cx="904753" cy="797059"/>
              </a:xfrm>
              <a:prstGeom prst="rect">
                <a:avLst/>
              </a:prstGeom>
            </p:spPr>
          </p:pic>
        </p:grpSp>
        <p:sp>
          <p:nvSpPr>
            <p:cNvPr id="35" name="TextBox 34">
              <a:extLst>
                <a:ext uri="{FF2B5EF4-FFF2-40B4-BE49-F238E27FC236}">
                  <a16:creationId xmlns:a16="http://schemas.microsoft.com/office/drawing/2014/main" id="{E47FC1FE-513A-4816-9DA0-6B0D3E6D24F0}"/>
                </a:ext>
              </a:extLst>
            </p:cNvPr>
            <p:cNvSpPr txBox="1"/>
            <p:nvPr/>
          </p:nvSpPr>
          <p:spPr>
            <a:xfrm>
              <a:off x="3504628" y="2490498"/>
              <a:ext cx="884722" cy="584775"/>
            </a:xfrm>
            <a:prstGeom prst="rect">
              <a:avLst/>
            </a:prstGeom>
            <a:noFill/>
          </p:spPr>
          <p:txBody>
            <a:bodyPr wrap="square" rtlCol="0">
              <a:spAutoFit/>
            </a:bodyPr>
            <a:lstStyle/>
            <a:p>
              <a:pPr algn="ctr"/>
              <a:r>
                <a:rPr lang="en-US" sz="3200" b="1" dirty="0">
                  <a:solidFill>
                    <a:srgbClr val="C00000"/>
                  </a:solidFill>
                </a:rPr>
                <a:t>A</a:t>
              </a:r>
              <a:endParaRPr lang="en-BE" b="1" dirty="0">
                <a:solidFill>
                  <a:srgbClr val="C00000"/>
                </a:solidFill>
              </a:endParaRPr>
            </a:p>
          </p:txBody>
        </p:sp>
        <p:sp>
          <p:nvSpPr>
            <p:cNvPr id="36" name="TextBox 35">
              <a:extLst>
                <a:ext uri="{FF2B5EF4-FFF2-40B4-BE49-F238E27FC236}">
                  <a16:creationId xmlns:a16="http://schemas.microsoft.com/office/drawing/2014/main" id="{5C8448AA-361A-4219-96AB-7C2B19AF7BC4}"/>
                </a:ext>
              </a:extLst>
            </p:cNvPr>
            <p:cNvSpPr txBox="1"/>
            <p:nvPr/>
          </p:nvSpPr>
          <p:spPr>
            <a:xfrm>
              <a:off x="7906986" y="2471252"/>
              <a:ext cx="884722" cy="584775"/>
            </a:xfrm>
            <a:prstGeom prst="rect">
              <a:avLst/>
            </a:prstGeom>
            <a:noFill/>
          </p:spPr>
          <p:txBody>
            <a:bodyPr wrap="square" rtlCol="0">
              <a:spAutoFit/>
            </a:bodyPr>
            <a:lstStyle/>
            <a:p>
              <a:pPr algn="ctr"/>
              <a:r>
                <a:rPr lang="en-US" sz="3200" b="1" dirty="0">
                  <a:solidFill>
                    <a:srgbClr val="C00000"/>
                  </a:solidFill>
                </a:rPr>
                <a:t>B</a:t>
              </a:r>
              <a:endParaRPr lang="en-BE" b="1" dirty="0">
                <a:solidFill>
                  <a:srgbClr val="C00000"/>
                </a:solidFill>
              </a:endParaRPr>
            </a:p>
          </p:txBody>
        </p:sp>
      </p:grpSp>
    </p:spTree>
    <p:extLst>
      <p:ext uri="{BB962C8B-B14F-4D97-AF65-F5344CB8AC3E}">
        <p14:creationId xmlns:p14="http://schemas.microsoft.com/office/powerpoint/2010/main" val="325041354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8F8ED2-04B7-4A12-B45C-B9511B2FFDAA}"/>
              </a:ext>
            </a:extLst>
          </p:cNvPr>
          <p:cNvSpPr>
            <a:spLocks noGrp="1"/>
          </p:cNvSpPr>
          <p:nvPr>
            <p:ph type="title"/>
          </p:nvPr>
        </p:nvSpPr>
        <p:spPr/>
        <p:txBody>
          <a:bodyPr/>
          <a:lstStyle/>
          <a:p>
            <a:r>
              <a:rPr lang="en-US" dirty="0"/>
              <a:t>fruits</a:t>
            </a:r>
            <a:endParaRPr lang="en-B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00B4A89-201B-4782-9648-6F6F5502F3ED}"/>
                  </a:ext>
                </a:extLst>
              </p:cNvPr>
              <p:cNvSpPr>
                <a:spLocks noGrp="1"/>
              </p:cNvSpPr>
              <p:nvPr>
                <p:ph idx="1"/>
              </p:nvPr>
            </p:nvSpPr>
            <p:spPr>
              <a:xfrm>
                <a:off x="587141" y="1490145"/>
                <a:ext cx="11261557" cy="5050355"/>
              </a:xfrm>
            </p:spPr>
            <p:txBody>
              <a:bodyPr>
                <a:normAutofit fontScale="92500"/>
              </a:bodyPr>
              <a:lstStyle/>
              <a:p>
                <a:pPr algn="just"/>
                <a:endParaRPr lang="en-US" dirty="0"/>
              </a:p>
              <a:p>
                <a:pPr algn="just"/>
                <a:endParaRPr lang="en-US" dirty="0"/>
              </a:p>
              <a:p>
                <a:pPr algn="just"/>
                <a:endParaRPr lang="en-US" dirty="0"/>
              </a:p>
              <a:p>
                <a:pPr algn="just"/>
                <a:endParaRPr lang="en-US" dirty="0"/>
              </a:p>
              <a:p>
                <a:pPr algn="just"/>
                <a:endParaRPr lang="en-US" dirty="0"/>
              </a:p>
              <a:p>
                <a:pPr marL="0" indent="0" algn="just">
                  <a:buNone/>
                </a:pPr>
                <a:endParaRPr lang="en-US" sz="300" dirty="0"/>
              </a:p>
              <a:p>
                <a:pPr algn="just"/>
                <a:r>
                  <a:rPr lang="en-US" dirty="0"/>
                  <a:t>What is the probability that you chose </a:t>
                </a:r>
                <a:r>
                  <a:rPr lang="en-US" u="sng" dirty="0"/>
                  <a:t>box B</a:t>
                </a:r>
                <a:r>
                  <a:rPr lang="en-US" dirty="0"/>
                  <a:t> given that you picked </a:t>
                </a:r>
                <a:r>
                  <a:rPr lang="en-US" u="sng" dirty="0"/>
                  <a:t>a banana</a:t>
                </a:r>
                <a:r>
                  <a:rPr lang="en-US" dirty="0"/>
                  <a:t>?</a:t>
                </a:r>
              </a:p>
              <a:p>
                <a:pPr algn="just"/>
                <a:endParaRPr lang="en-US" sz="100" dirty="0"/>
              </a:p>
              <a:p>
                <a:pPr marL="0" indent="0" algn="ctr">
                  <a:lnSpc>
                    <a:spcPct val="120000"/>
                  </a:lnSpc>
                  <a:buNone/>
                </a:pPr>
                <a14:m>
                  <m:oMathPara xmlns:m="http://schemas.openxmlformats.org/officeDocument/2006/math">
                    <m:oMathParaPr>
                      <m:jc m:val="center"/>
                    </m:oMathParaPr>
                    <m:oMath xmlns:m="http://schemas.openxmlformats.org/officeDocument/2006/math">
                      <m:r>
                        <a:rPr lang="en-US" sz="2600" b="0" i="1" smtClean="0">
                          <a:solidFill>
                            <a:schemeClr val="bg1"/>
                          </a:solidFill>
                          <a:latin typeface="Cambria Math" panose="02040503050406030204" pitchFamily="18" charset="0"/>
                        </a:rPr>
                        <m:t>𝑃</m:t>
                      </m:r>
                      <m:d>
                        <m:dPr>
                          <m:ctrlPr>
                            <a:rPr lang="en-US" sz="2600" b="0" i="1" smtClean="0">
                              <a:solidFill>
                                <a:schemeClr val="bg1"/>
                              </a:solidFill>
                              <a:latin typeface="Cambria Math" panose="02040503050406030204" pitchFamily="18" charset="0"/>
                            </a:rPr>
                          </m:ctrlPr>
                        </m:dPr>
                        <m:e>
                          <m:r>
                            <a:rPr lang="en-US" sz="2600" b="0" i="1" smtClean="0">
                              <a:solidFill>
                                <a:schemeClr val="bg1"/>
                              </a:solidFill>
                              <a:latin typeface="Cambria Math" panose="02040503050406030204" pitchFamily="18" charset="0"/>
                            </a:rPr>
                            <m:t>𝐵</m:t>
                          </m:r>
                          <m:r>
                            <a:rPr lang="en-US" sz="2600" b="0" i="1" smtClean="0">
                              <a:solidFill>
                                <a:schemeClr val="bg1"/>
                              </a:solidFill>
                              <a:latin typeface="Cambria Math" panose="02040503050406030204" pitchFamily="18" charset="0"/>
                            </a:rPr>
                            <m:t>|</m:t>
                          </m:r>
                          <m:r>
                            <a:rPr lang="en-US" sz="2600" b="0" i="1" smtClean="0">
                              <a:solidFill>
                                <a:schemeClr val="bg1"/>
                              </a:solidFill>
                              <a:latin typeface="Cambria Math" panose="02040503050406030204" pitchFamily="18" charset="0"/>
                            </a:rPr>
                            <m:t>𝑏𝑎𝑛𝑎𝑛𝑎</m:t>
                          </m:r>
                        </m:e>
                      </m:d>
                      <m:r>
                        <a:rPr lang="en-US" sz="2600" b="0" i="1" smtClean="0">
                          <a:solidFill>
                            <a:schemeClr val="bg1"/>
                          </a:solidFill>
                          <a:latin typeface="Cambria Math" panose="02040503050406030204" pitchFamily="18" charset="0"/>
                        </a:rPr>
                        <m:t>=</m:t>
                      </m:r>
                      <m:f>
                        <m:fPr>
                          <m:ctrlPr>
                            <a:rPr lang="en-US" sz="2600" b="0" i="1" smtClean="0">
                              <a:solidFill>
                                <a:schemeClr val="bg1"/>
                              </a:solidFill>
                              <a:latin typeface="Cambria Math" panose="02040503050406030204" pitchFamily="18" charset="0"/>
                            </a:rPr>
                          </m:ctrlPr>
                        </m:fPr>
                        <m:num>
                          <m:r>
                            <a:rPr lang="en-US" sz="2600" b="0" i="1" smtClean="0">
                              <a:solidFill>
                                <a:schemeClr val="bg1"/>
                              </a:solidFill>
                              <a:latin typeface="Cambria Math" panose="02040503050406030204" pitchFamily="18" charset="0"/>
                            </a:rPr>
                            <m:t>𝑃</m:t>
                          </m:r>
                          <m:d>
                            <m:dPr>
                              <m:ctrlPr>
                                <a:rPr lang="en-US" sz="2600" b="0" i="1" smtClean="0">
                                  <a:solidFill>
                                    <a:schemeClr val="bg1"/>
                                  </a:solidFill>
                                  <a:latin typeface="Cambria Math" panose="02040503050406030204" pitchFamily="18" charset="0"/>
                                </a:rPr>
                              </m:ctrlPr>
                            </m:dPr>
                            <m:e>
                              <m:r>
                                <a:rPr lang="en-US" sz="2600" b="0" i="1" smtClean="0">
                                  <a:solidFill>
                                    <a:schemeClr val="bg1"/>
                                  </a:solidFill>
                                  <a:latin typeface="Cambria Math" panose="02040503050406030204" pitchFamily="18" charset="0"/>
                                </a:rPr>
                                <m:t>𝑏𝑎𝑛𝑎𝑛𝑎</m:t>
                              </m:r>
                              <m:r>
                                <a:rPr lang="en-US" sz="2600" b="0" i="1" smtClean="0">
                                  <a:solidFill>
                                    <a:schemeClr val="bg1"/>
                                  </a:solidFill>
                                  <a:latin typeface="Cambria Math" panose="02040503050406030204" pitchFamily="18" charset="0"/>
                                </a:rPr>
                                <m:t>|</m:t>
                              </m:r>
                              <m:r>
                                <a:rPr lang="en-US" sz="2600" b="0" i="1" smtClean="0">
                                  <a:solidFill>
                                    <a:schemeClr val="bg1"/>
                                  </a:solidFill>
                                  <a:latin typeface="Cambria Math" panose="02040503050406030204" pitchFamily="18" charset="0"/>
                                </a:rPr>
                                <m:t>𝐵</m:t>
                              </m:r>
                            </m:e>
                          </m:d>
                          <m:r>
                            <a:rPr lang="en-US" sz="2600" b="0" i="1" smtClean="0">
                              <a:solidFill>
                                <a:schemeClr val="bg1"/>
                              </a:solidFill>
                              <a:latin typeface="Cambria Math" panose="02040503050406030204" pitchFamily="18" charset="0"/>
                            </a:rPr>
                            <m:t>⋅</m:t>
                          </m:r>
                          <m:r>
                            <a:rPr lang="en-US" sz="2600" b="0" i="1" smtClean="0">
                              <a:solidFill>
                                <a:schemeClr val="bg1"/>
                              </a:solidFill>
                              <a:latin typeface="Cambria Math" panose="02040503050406030204" pitchFamily="18" charset="0"/>
                            </a:rPr>
                            <m:t>𝑃</m:t>
                          </m:r>
                          <m:d>
                            <m:dPr>
                              <m:ctrlPr>
                                <a:rPr lang="en-US" sz="2600" b="0" i="1" smtClean="0">
                                  <a:solidFill>
                                    <a:schemeClr val="bg1"/>
                                  </a:solidFill>
                                  <a:latin typeface="Cambria Math" panose="02040503050406030204" pitchFamily="18" charset="0"/>
                                </a:rPr>
                              </m:ctrlPr>
                            </m:dPr>
                            <m:e>
                              <m:r>
                                <a:rPr lang="en-US" sz="2600" b="0" i="1" smtClean="0">
                                  <a:solidFill>
                                    <a:schemeClr val="bg1"/>
                                  </a:solidFill>
                                  <a:latin typeface="Cambria Math" panose="02040503050406030204" pitchFamily="18" charset="0"/>
                                </a:rPr>
                                <m:t>𝐵</m:t>
                              </m:r>
                            </m:e>
                          </m:d>
                        </m:num>
                        <m:den>
                          <m:r>
                            <a:rPr lang="en-US" sz="2600" b="0" i="1" smtClean="0">
                              <a:solidFill>
                                <a:schemeClr val="bg1"/>
                              </a:solidFill>
                              <a:latin typeface="Cambria Math" panose="02040503050406030204" pitchFamily="18" charset="0"/>
                            </a:rPr>
                            <m:t>𝑃</m:t>
                          </m:r>
                          <m:d>
                            <m:dPr>
                              <m:ctrlPr>
                                <a:rPr lang="en-US" sz="2600" b="0" i="1" smtClean="0">
                                  <a:solidFill>
                                    <a:schemeClr val="bg1"/>
                                  </a:solidFill>
                                  <a:latin typeface="Cambria Math" panose="02040503050406030204" pitchFamily="18" charset="0"/>
                                </a:rPr>
                              </m:ctrlPr>
                            </m:dPr>
                            <m:e>
                              <m:r>
                                <a:rPr lang="en-US" sz="2600" b="0" i="1" smtClean="0">
                                  <a:solidFill>
                                    <a:schemeClr val="bg1"/>
                                  </a:solidFill>
                                  <a:latin typeface="Cambria Math" panose="02040503050406030204" pitchFamily="18" charset="0"/>
                                </a:rPr>
                                <m:t>𝑏𝑎𝑛𝑎𝑛𝑎</m:t>
                              </m:r>
                            </m:e>
                          </m:d>
                        </m:den>
                      </m:f>
                      <m:r>
                        <a:rPr lang="en-US" sz="2600" b="0" i="1" smtClean="0">
                          <a:solidFill>
                            <a:schemeClr val="bg1"/>
                          </a:solidFill>
                          <a:latin typeface="Cambria Math" panose="02040503050406030204" pitchFamily="18" charset="0"/>
                        </a:rPr>
                        <m:t>=</m:t>
                      </m:r>
                    </m:oMath>
                    <m:oMath xmlns:m="http://schemas.openxmlformats.org/officeDocument/2006/math">
                      <m:r>
                        <a:rPr lang="en-US" sz="2600" b="0" i="1" smtClean="0">
                          <a:solidFill>
                            <a:schemeClr val="bg1"/>
                          </a:solidFill>
                          <a:latin typeface="Cambria Math" panose="02040503050406030204" pitchFamily="18" charset="0"/>
                        </a:rPr>
                        <m:t>=</m:t>
                      </m:r>
                      <m:f>
                        <m:fPr>
                          <m:ctrlPr>
                            <a:rPr lang="en-US" sz="2600" i="1">
                              <a:solidFill>
                                <a:schemeClr val="bg1"/>
                              </a:solidFill>
                              <a:latin typeface="Cambria Math" panose="02040503050406030204" pitchFamily="18" charset="0"/>
                            </a:rPr>
                          </m:ctrlPr>
                        </m:fPr>
                        <m:num>
                          <m:r>
                            <a:rPr lang="en-US" sz="2600" i="1">
                              <a:solidFill>
                                <a:schemeClr val="bg1"/>
                              </a:solidFill>
                              <a:latin typeface="Cambria Math" panose="02040503050406030204" pitchFamily="18" charset="0"/>
                            </a:rPr>
                            <m:t>𝑃</m:t>
                          </m:r>
                          <m:d>
                            <m:dPr>
                              <m:ctrlPr>
                                <a:rPr lang="en-US" sz="2600" i="1">
                                  <a:solidFill>
                                    <a:schemeClr val="bg1"/>
                                  </a:solidFill>
                                  <a:latin typeface="Cambria Math" panose="02040503050406030204" pitchFamily="18" charset="0"/>
                                </a:rPr>
                              </m:ctrlPr>
                            </m:dPr>
                            <m:e>
                              <m:r>
                                <a:rPr lang="en-US" sz="2600" i="1">
                                  <a:solidFill>
                                    <a:schemeClr val="bg1"/>
                                  </a:solidFill>
                                  <a:latin typeface="Cambria Math" panose="02040503050406030204" pitchFamily="18" charset="0"/>
                                </a:rPr>
                                <m:t>𝑏𝑎𝑛𝑎𝑛𝑎</m:t>
                              </m:r>
                              <m:r>
                                <a:rPr lang="en-US" sz="2600" i="1">
                                  <a:solidFill>
                                    <a:schemeClr val="bg1"/>
                                  </a:solidFill>
                                  <a:latin typeface="Cambria Math" panose="02040503050406030204" pitchFamily="18" charset="0"/>
                                </a:rPr>
                                <m:t>|</m:t>
                              </m:r>
                              <m:r>
                                <a:rPr lang="en-US" sz="2600" i="1">
                                  <a:solidFill>
                                    <a:schemeClr val="bg1"/>
                                  </a:solidFill>
                                  <a:latin typeface="Cambria Math" panose="02040503050406030204" pitchFamily="18" charset="0"/>
                                </a:rPr>
                                <m:t>𝐵</m:t>
                              </m:r>
                            </m:e>
                          </m:d>
                          <m:r>
                            <a:rPr lang="en-US" sz="2600" i="1">
                              <a:solidFill>
                                <a:schemeClr val="bg1"/>
                              </a:solidFill>
                              <a:latin typeface="Cambria Math" panose="02040503050406030204" pitchFamily="18" charset="0"/>
                            </a:rPr>
                            <m:t>⋅</m:t>
                          </m:r>
                          <m:r>
                            <a:rPr lang="en-US" sz="2600" i="1">
                              <a:solidFill>
                                <a:schemeClr val="bg1"/>
                              </a:solidFill>
                              <a:latin typeface="Cambria Math" panose="02040503050406030204" pitchFamily="18" charset="0"/>
                            </a:rPr>
                            <m:t>𝑃</m:t>
                          </m:r>
                          <m:d>
                            <m:dPr>
                              <m:ctrlPr>
                                <a:rPr lang="en-US" sz="2600" i="1">
                                  <a:solidFill>
                                    <a:schemeClr val="bg1"/>
                                  </a:solidFill>
                                  <a:latin typeface="Cambria Math" panose="02040503050406030204" pitchFamily="18" charset="0"/>
                                </a:rPr>
                              </m:ctrlPr>
                            </m:dPr>
                            <m:e>
                              <m:r>
                                <a:rPr lang="en-US" sz="2600" i="1">
                                  <a:solidFill>
                                    <a:schemeClr val="bg1"/>
                                  </a:solidFill>
                                  <a:latin typeface="Cambria Math" panose="02040503050406030204" pitchFamily="18" charset="0"/>
                                </a:rPr>
                                <m:t>𝐵</m:t>
                              </m:r>
                            </m:e>
                          </m:d>
                        </m:num>
                        <m:den>
                          <m:r>
                            <a:rPr lang="en-US" sz="2600" i="1">
                              <a:solidFill>
                                <a:schemeClr val="bg1"/>
                              </a:solidFill>
                              <a:latin typeface="Cambria Math" panose="02040503050406030204" pitchFamily="18" charset="0"/>
                            </a:rPr>
                            <m:t>𝑃</m:t>
                          </m:r>
                          <m:d>
                            <m:dPr>
                              <m:ctrlPr>
                                <a:rPr lang="en-US" sz="2600" i="1">
                                  <a:solidFill>
                                    <a:schemeClr val="bg1"/>
                                  </a:solidFill>
                                  <a:latin typeface="Cambria Math" panose="02040503050406030204" pitchFamily="18" charset="0"/>
                                </a:rPr>
                              </m:ctrlPr>
                            </m:dPr>
                            <m:e>
                              <m:r>
                                <a:rPr lang="en-US" sz="2600" i="1">
                                  <a:solidFill>
                                    <a:schemeClr val="bg1"/>
                                  </a:solidFill>
                                  <a:latin typeface="Cambria Math" panose="02040503050406030204" pitchFamily="18" charset="0"/>
                                </a:rPr>
                                <m:t>𝑏𝑎𝑛𝑎𝑛𝑎</m:t>
                              </m:r>
                              <m:r>
                                <a:rPr lang="en-US" sz="2600" i="1">
                                  <a:solidFill>
                                    <a:schemeClr val="bg1"/>
                                  </a:solidFill>
                                  <a:latin typeface="Cambria Math" panose="02040503050406030204" pitchFamily="18" charset="0"/>
                                </a:rPr>
                                <m:t>|</m:t>
                              </m:r>
                              <m:r>
                                <a:rPr lang="en-US" sz="2600" b="0" i="1" smtClean="0">
                                  <a:solidFill>
                                    <a:schemeClr val="bg1"/>
                                  </a:solidFill>
                                  <a:latin typeface="Cambria Math" panose="02040503050406030204" pitchFamily="18" charset="0"/>
                                </a:rPr>
                                <m:t>𝐴</m:t>
                              </m:r>
                            </m:e>
                          </m:d>
                          <m:r>
                            <a:rPr lang="en-US" sz="2600" i="1">
                              <a:solidFill>
                                <a:schemeClr val="bg1"/>
                              </a:solidFill>
                              <a:latin typeface="Cambria Math" panose="02040503050406030204" pitchFamily="18" charset="0"/>
                            </a:rPr>
                            <m:t>⋅</m:t>
                          </m:r>
                          <m:r>
                            <a:rPr lang="en-US" sz="2600" i="1">
                              <a:solidFill>
                                <a:schemeClr val="bg1"/>
                              </a:solidFill>
                              <a:latin typeface="Cambria Math" panose="02040503050406030204" pitchFamily="18" charset="0"/>
                            </a:rPr>
                            <m:t>𝑃</m:t>
                          </m:r>
                          <m:d>
                            <m:dPr>
                              <m:ctrlPr>
                                <a:rPr lang="en-US" sz="2600" i="1">
                                  <a:solidFill>
                                    <a:schemeClr val="bg1"/>
                                  </a:solidFill>
                                  <a:latin typeface="Cambria Math" panose="02040503050406030204" pitchFamily="18" charset="0"/>
                                </a:rPr>
                              </m:ctrlPr>
                            </m:dPr>
                            <m:e>
                              <m:r>
                                <a:rPr lang="en-US" sz="2600" b="0" i="1" smtClean="0">
                                  <a:solidFill>
                                    <a:schemeClr val="bg1"/>
                                  </a:solidFill>
                                  <a:latin typeface="Cambria Math" panose="02040503050406030204" pitchFamily="18" charset="0"/>
                                </a:rPr>
                                <m:t>𝐴</m:t>
                              </m:r>
                            </m:e>
                          </m:d>
                          <m:r>
                            <a:rPr lang="en-US" sz="2600" b="0" i="1" smtClean="0">
                              <a:solidFill>
                                <a:schemeClr val="bg1"/>
                              </a:solidFill>
                              <a:latin typeface="Cambria Math" panose="02040503050406030204" pitchFamily="18" charset="0"/>
                            </a:rPr>
                            <m:t>+</m:t>
                          </m:r>
                          <m:r>
                            <a:rPr lang="en-US" sz="2600" i="1">
                              <a:solidFill>
                                <a:schemeClr val="bg1"/>
                              </a:solidFill>
                              <a:latin typeface="Cambria Math" panose="02040503050406030204" pitchFamily="18" charset="0"/>
                            </a:rPr>
                            <m:t>𝑃</m:t>
                          </m:r>
                          <m:d>
                            <m:dPr>
                              <m:ctrlPr>
                                <a:rPr lang="en-US" sz="2600" i="1">
                                  <a:solidFill>
                                    <a:schemeClr val="bg1"/>
                                  </a:solidFill>
                                  <a:latin typeface="Cambria Math" panose="02040503050406030204" pitchFamily="18" charset="0"/>
                                </a:rPr>
                              </m:ctrlPr>
                            </m:dPr>
                            <m:e>
                              <m:r>
                                <a:rPr lang="en-US" sz="2600" i="1">
                                  <a:solidFill>
                                    <a:schemeClr val="bg1"/>
                                  </a:solidFill>
                                  <a:latin typeface="Cambria Math" panose="02040503050406030204" pitchFamily="18" charset="0"/>
                                </a:rPr>
                                <m:t>𝑏𝑎𝑛𝑎𝑛𝑎</m:t>
                              </m:r>
                              <m:r>
                                <a:rPr lang="en-US" sz="2600" i="1">
                                  <a:solidFill>
                                    <a:schemeClr val="bg1"/>
                                  </a:solidFill>
                                  <a:latin typeface="Cambria Math" panose="02040503050406030204" pitchFamily="18" charset="0"/>
                                </a:rPr>
                                <m:t>|</m:t>
                              </m:r>
                              <m:r>
                                <a:rPr lang="en-US" sz="2600" i="1">
                                  <a:solidFill>
                                    <a:schemeClr val="bg1"/>
                                  </a:solidFill>
                                  <a:latin typeface="Cambria Math" panose="02040503050406030204" pitchFamily="18" charset="0"/>
                                </a:rPr>
                                <m:t>𝐵</m:t>
                              </m:r>
                            </m:e>
                          </m:d>
                          <m:r>
                            <a:rPr lang="en-US" sz="2600" i="1">
                              <a:solidFill>
                                <a:schemeClr val="bg1"/>
                              </a:solidFill>
                              <a:latin typeface="Cambria Math" panose="02040503050406030204" pitchFamily="18" charset="0"/>
                            </a:rPr>
                            <m:t>⋅</m:t>
                          </m:r>
                          <m:r>
                            <a:rPr lang="en-US" sz="2600" i="1">
                              <a:solidFill>
                                <a:schemeClr val="bg1"/>
                              </a:solidFill>
                              <a:latin typeface="Cambria Math" panose="02040503050406030204" pitchFamily="18" charset="0"/>
                            </a:rPr>
                            <m:t>𝑃</m:t>
                          </m:r>
                          <m:d>
                            <m:dPr>
                              <m:ctrlPr>
                                <a:rPr lang="en-US" sz="2600" i="1">
                                  <a:solidFill>
                                    <a:schemeClr val="bg1"/>
                                  </a:solidFill>
                                  <a:latin typeface="Cambria Math" panose="02040503050406030204" pitchFamily="18" charset="0"/>
                                </a:rPr>
                              </m:ctrlPr>
                            </m:dPr>
                            <m:e>
                              <m:r>
                                <a:rPr lang="en-US" sz="2600" i="1">
                                  <a:solidFill>
                                    <a:schemeClr val="bg1"/>
                                  </a:solidFill>
                                  <a:latin typeface="Cambria Math" panose="02040503050406030204" pitchFamily="18" charset="0"/>
                                </a:rPr>
                                <m:t>𝐵</m:t>
                              </m:r>
                            </m:e>
                          </m:d>
                        </m:den>
                      </m:f>
                      <m:r>
                        <a:rPr lang="en-US" sz="2600" b="0" i="1" smtClean="0">
                          <a:solidFill>
                            <a:schemeClr val="bg1"/>
                          </a:solidFill>
                          <a:latin typeface="Cambria Math" panose="02040503050406030204" pitchFamily="18" charset="0"/>
                        </a:rPr>
                        <m:t>=1</m:t>
                      </m:r>
                    </m:oMath>
                  </m:oMathPara>
                </a14:m>
                <a:endParaRPr lang="en-BE" sz="2600" dirty="0"/>
              </a:p>
            </p:txBody>
          </p:sp>
        </mc:Choice>
        <mc:Fallback xmlns="">
          <p:sp>
            <p:nvSpPr>
              <p:cNvPr id="3" name="Content Placeholder 2">
                <a:extLst>
                  <a:ext uri="{FF2B5EF4-FFF2-40B4-BE49-F238E27FC236}">
                    <a16:creationId xmlns:a16="http://schemas.microsoft.com/office/drawing/2014/main" id="{B00B4A89-201B-4782-9648-6F6F5502F3ED}"/>
                  </a:ext>
                </a:extLst>
              </p:cNvPr>
              <p:cNvSpPr>
                <a:spLocks noGrp="1" noRot="1" noChangeAspect="1" noMove="1" noResize="1" noEditPoints="1" noAdjustHandles="1" noChangeArrowheads="1" noChangeShapeType="1" noTextEdit="1"/>
              </p:cNvSpPr>
              <p:nvPr>
                <p:ph idx="1"/>
              </p:nvPr>
            </p:nvSpPr>
            <p:spPr>
              <a:xfrm>
                <a:off x="587141" y="1490145"/>
                <a:ext cx="11261557" cy="5050355"/>
              </a:xfrm>
              <a:blipFill>
                <a:blip r:embed="rId2"/>
                <a:stretch>
                  <a:fillRect l="-812"/>
                </a:stretch>
              </a:blipFill>
            </p:spPr>
            <p:txBody>
              <a:bodyPr/>
              <a:lstStyle/>
              <a:p>
                <a:r>
                  <a:rPr lang="en-BE">
                    <a:noFill/>
                  </a:rPr>
                  <a:t> </a:t>
                </a:r>
              </a:p>
            </p:txBody>
          </p:sp>
        </mc:Fallback>
      </mc:AlternateContent>
      <p:sp>
        <p:nvSpPr>
          <p:cNvPr id="4" name="Footer Placeholder 3">
            <a:extLst>
              <a:ext uri="{FF2B5EF4-FFF2-40B4-BE49-F238E27FC236}">
                <a16:creationId xmlns:a16="http://schemas.microsoft.com/office/drawing/2014/main" id="{2B955210-6E1C-4F53-9E00-90F5D3180AE9}"/>
              </a:ext>
            </a:extLst>
          </p:cNvPr>
          <p:cNvSpPr>
            <a:spLocks noGrp="1"/>
          </p:cNvSpPr>
          <p:nvPr>
            <p:ph type="ftr" sz="quarter" idx="11"/>
          </p:nvPr>
        </p:nvSpPr>
        <p:spPr/>
        <p:txBody>
          <a:bodyPr/>
          <a:lstStyle/>
          <a:p>
            <a:r>
              <a:rPr lang="en-US" dirty="0"/>
              <a:t>Elementary Combinatorics and Probability - March 2021</a:t>
            </a:r>
            <a:endParaRPr lang="en-BE" dirty="0"/>
          </a:p>
        </p:txBody>
      </p:sp>
      <p:sp>
        <p:nvSpPr>
          <p:cNvPr id="5" name="Slide Number Placeholder 4">
            <a:extLst>
              <a:ext uri="{FF2B5EF4-FFF2-40B4-BE49-F238E27FC236}">
                <a16:creationId xmlns:a16="http://schemas.microsoft.com/office/drawing/2014/main" id="{DD3B8377-99E3-4482-A8C2-9599A698DF1E}"/>
              </a:ext>
            </a:extLst>
          </p:cNvPr>
          <p:cNvSpPr>
            <a:spLocks noGrp="1"/>
          </p:cNvSpPr>
          <p:nvPr>
            <p:ph type="sldNum" sz="quarter" idx="12"/>
          </p:nvPr>
        </p:nvSpPr>
        <p:spPr/>
        <p:txBody>
          <a:bodyPr/>
          <a:lstStyle/>
          <a:p>
            <a:fld id="{08CF7B41-8972-4B54-B2ED-1FFF63F18177}" type="slidenum">
              <a:rPr lang="en-BE" smtClean="0"/>
              <a:t>51</a:t>
            </a:fld>
            <a:endParaRPr lang="en-BE"/>
          </a:p>
        </p:txBody>
      </p:sp>
      <p:grpSp>
        <p:nvGrpSpPr>
          <p:cNvPr id="32" name="Group 31">
            <a:extLst>
              <a:ext uri="{FF2B5EF4-FFF2-40B4-BE49-F238E27FC236}">
                <a16:creationId xmlns:a16="http://schemas.microsoft.com/office/drawing/2014/main" id="{81ACB355-2AA3-455C-B91A-403012F8F552}"/>
              </a:ext>
            </a:extLst>
          </p:cNvPr>
          <p:cNvGrpSpPr/>
          <p:nvPr/>
        </p:nvGrpSpPr>
        <p:grpSpPr>
          <a:xfrm>
            <a:off x="3292643" y="1320753"/>
            <a:ext cx="6371122" cy="2628702"/>
            <a:chOff x="2407118" y="2367814"/>
            <a:chExt cx="7488455" cy="3089709"/>
          </a:xfrm>
        </p:grpSpPr>
        <p:grpSp>
          <p:nvGrpSpPr>
            <p:cNvPr id="33" name="Group 32">
              <a:extLst>
                <a:ext uri="{FF2B5EF4-FFF2-40B4-BE49-F238E27FC236}">
                  <a16:creationId xmlns:a16="http://schemas.microsoft.com/office/drawing/2014/main" id="{BCCD956F-1DC8-4419-8D56-D145099616E7}"/>
                </a:ext>
              </a:extLst>
            </p:cNvPr>
            <p:cNvGrpSpPr/>
            <p:nvPr/>
          </p:nvGrpSpPr>
          <p:grpSpPr>
            <a:xfrm>
              <a:off x="2407118" y="2367814"/>
              <a:ext cx="3089709" cy="3089709"/>
              <a:chOff x="2407118" y="2367814"/>
              <a:chExt cx="3089709" cy="3089709"/>
            </a:xfrm>
          </p:grpSpPr>
          <p:sp>
            <p:nvSpPr>
              <p:cNvPr id="50" name="Rectangle 49">
                <a:extLst>
                  <a:ext uri="{FF2B5EF4-FFF2-40B4-BE49-F238E27FC236}">
                    <a16:creationId xmlns:a16="http://schemas.microsoft.com/office/drawing/2014/main" id="{0586C2E7-FED9-4D63-843C-94B3EB5F9EC7}"/>
                  </a:ext>
                </a:extLst>
              </p:cNvPr>
              <p:cNvSpPr/>
              <p:nvPr/>
            </p:nvSpPr>
            <p:spPr>
              <a:xfrm>
                <a:off x="2407118" y="2367814"/>
                <a:ext cx="3089709" cy="3089709"/>
              </a:xfrm>
              <a:prstGeom prst="rect">
                <a:avLst/>
              </a:prstGeom>
              <a:ln w="28575"/>
            </p:spPr>
            <p:style>
              <a:lnRef idx="2">
                <a:schemeClr val="accent2"/>
              </a:lnRef>
              <a:fillRef idx="1">
                <a:schemeClr val="lt1"/>
              </a:fillRef>
              <a:effectRef idx="0">
                <a:schemeClr val="accent2"/>
              </a:effectRef>
              <a:fontRef idx="minor">
                <a:schemeClr val="dk1"/>
              </a:fontRef>
            </p:style>
            <p:txBody>
              <a:bodyPr rtlCol="0" anchor="ctr"/>
              <a:lstStyle/>
              <a:p>
                <a:pPr algn="ctr"/>
                <a:endParaRPr lang="en-BE"/>
              </a:p>
            </p:txBody>
          </p:sp>
          <p:pic>
            <p:nvPicPr>
              <p:cNvPr id="51" name="Picture 50" descr="Background pattern&#10;&#10;Description automatically generated">
                <a:extLst>
                  <a:ext uri="{FF2B5EF4-FFF2-40B4-BE49-F238E27FC236}">
                    <a16:creationId xmlns:a16="http://schemas.microsoft.com/office/drawing/2014/main" id="{7A75748E-9EE1-42E7-9898-82FA4BFFDA10}"/>
                  </a:ext>
                </a:extLst>
              </p:cNvPr>
              <p:cNvPicPr>
                <a:picLocks noChangeAspect="1"/>
              </p:cNvPicPr>
              <p:nvPr/>
            </p:nvPicPr>
            <p:blipFill rotWithShape="1">
              <a:blip r:embed="rId3">
                <a:extLst>
                  <a:ext uri="{28A0092B-C50C-407E-A947-70E740481C1C}">
                    <a14:useLocalDpi xmlns:a14="http://schemas.microsoft.com/office/drawing/2010/main" val="0"/>
                  </a:ext>
                </a:extLst>
              </a:blip>
              <a:srcRect l="3522" t="1792" r="75830" b="70975"/>
              <a:stretch/>
            </p:blipFill>
            <p:spPr>
              <a:xfrm>
                <a:off x="2738461" y="2464067"/>
                <a:ext cx="586752" cy="683393"/>
              </a:xfrm>
              <a:prstGeom prst="rect">
                <a:avLst/>
              </a:prstGeom>
            </p:spPr>
          </p:pic>
          <p:pic>
            <p:nvPicPr>
              <p:cNvPr id="52" name="Picture 51" descr="Background pattern&#10;&#10;Description automatically generated">
                <a:extLst>
                  <a:ext uri="{FF2B5EF4-FFF2-40B4-BE49-F238E27FC236}">
                    <a16:creationId xmlns:a16="http://schemas.microsoft.com/office/drawing/2014/main" id="{8177E3B4-63B3-48CD-8E6B-A3710574536C}"/>
                  </a:ext>
                </a:extLst>
              </p:cNvPr>
              <p:cNvPicPr>
                <a:picLocks noChangeAspect="1"/>
              </p:cNvPicPr>
              <p:nvPr/>
            </p:nvPicPr>
            <p:blipFill rotWithShape="1">
              <a:blip r:embed="rId3">
                <a:extLst>
                  <a:ext uri="{28A0092B-C50C-407E-A947-70E740481C1C}">
                    <a14:useLocalDpi xmlns:a14="http://schemas.microsoft.com/office/drawing/2010/main" val="0"/>
                  </a:ext>
                </a:extLst>
              </a:blip>
              <a:srcRect l="74939" t="36727" r="2956" b="36865"/>
              <a:stretch/>
            </p:blipFill>
            <p:spPr>
              <a:xfrm>
                <a:off x="4726199" y="2516370"/>
                <a:ext cx="548640" cy="578785"/>
              </a:xfrm>
              <a:prstGeom prst="rect">
                <a:avLst/>
              </a:prstGeom>
            </p:spPr>
          </p:pic>
          <p:pic>
            <p:nvPicPr>
              <p:cNvPr id="53" name="Picture 52" descr="Background pattern&#10;&#10;Description automatically generated">
                <a:extLst>
                  <a:ext uri="{FF2B5EF4-FFF2-40B4-BE49-F238E27FC236}">
                    <a16:creationId xmlns:a16="http://schemas.microsoft.com/office/drawing/2014/main" id="{2B541849-5C83-40E2-89B1-764031821C64}"/>
                  </a:ext>
                </a:extLst>
              </p:cNvPr>
              <p:cNvPicPr>
                <a:picLocks noChangeAspect="1"/>
              </p:cNvPicPr>
              <p:nvPr/>
            </p:nvPicPr>
            <p:blipFill rotWithShape="1">
              <a:blip r:embed="rId3">
                <a:extLst>
                  <a:ext uri="{28A0092B-C50C-407E-A947-70E740481C1C}">
                    <a14:useLocalDpi xmlns:a14="http://schemas.microsoft.com/office/drawing/2010/main" val="0"/>
                  </a:ext>
                </a:extLst>
              </a:blip>
              <a:srcRect l="3522" t="1792" r="75830" b="70975"/>
              <a:stretch/>
            </p:blipFill>
            <p:spPr>
              <a:xfrm>
                <a:off x="2445085" y="3475990"/>
                <a:ext cx="586752" cy="683393"/>
              </a:xfrm>
              <a:prstGeom prst="rect">
                <a:avLst/>
              </a:prstGeom>
            </p:spPr>
          </p:pic>
          <p:pic>
            <p:nvPicPr>
              <p:cNvPr id="54" name="Picture 53" descr="Background pattern&#10;&#10;Description automatically generated">
                <a:extLst>
                  <a:ext uri="{FF2B5EF4-FFF2-40B4-BE49-F238E27FC236}">
                    <a16:creationId xmlns:a16="http://schemas.microsoft.com/office/drawing/2014/main" id="{FF6BFC77-A0B5-45FF-8846-81C6E9860A4D}"/>
                  </a:ext>
                </a:extLst>
              </p:cNvPr>
              <p:cNvPicPr>
                <a:picLocks noChangeAspect="1"/>
              </p:cNvPicPr>
              <p:nvPr/>
            </p:nvPicPr>
            <p:blipFill rotWithShape="1">
              <a:blip r:embed="rId3">
                <a:extLst>
                  <a:ext uri="{28A0092B-C50C-407E-A947-70E740481C1C}">
                    <a14:useLocalDpi xmlns:a14="http://schemas.microsoft.com/office/drawing/2010/main" val="0"/>
                  </a:ext>
                </a:extLst>
              </a:blip>
              <a:srcRect l="3522" t="1792" r="75830" b="70975"/>
              <a:stretch/>
            </p:blipFill>
            <p:spPr>
              <a:xfrm>
                <a:off x="3177528" y="3265369"/>
                <a:ext cx="586752" cy="683393"/>
              </a:xfrm>
              <a:prstGeom prst="rect">
                <a:avLst/>
              </a:prstGeom>
            </p:spPr>
          </p:pic>
          <p:pic>
            <p:nvPicPr>
              <p:cNvPr id="55" name="Picture 54" descr="Background pattern&#10;&#10;Description automatically generated">
                <a:extLst>
                  <a:ext uri="{FF2B5EF4-FFF2-40B4-BE49-F238E27FC236}">
                    <a16:creationId xmlns:a16="http://schemas.microsoft.com/office/drawing/2014/main" id="{8CA81FBB-7A97-4756-BFA2-E2EBDEB48B00}"/>
                  </a:ext>
                </a:extLst>
              </p:cNvPr>
              <p:cNvPicPr>
                <a:picLocks noChangeAspect="1"/>
              </p:cNvPicPr>
              <p:nvPr/>
            </p:nvPicPr>
            <p:blipFill rotWithShape="1">
              <a:blip r:embed="rId3">
                <a:extLst>
                  <a:ext uri="{28A0092B-C50C-407E-A947-70E740481C1C}">
                    <a14:useLocalDpi xmlns:a14="http://schemas.microsoft.com/office/drawing/2010/main" val="0"/>
                  </a:ext>
                </a:extLst>
              </a:blip>
              <a:srcRect l="3522" t="1792" r="75830" b="70975"/>
              <a:stretch/>
            </p:blipFill>
            <p:spPr>
              <a:xfrm>
                <a:off x="2884152" y="4277292"/>
                <a:ext cx="586752" cy="683393"/>
              </a:xfrm>
              <a:prstGeom prst="rect">
                <a:avLst/>
              </a:prstGeom>
            </p:spPr>
          </p:pic>
          <p:pic>
            <p:nvPicPr>
              <p:cNvPr id="56" name="Picture 55" descr="Background pattern&#10;&#10;Description automatically generated">
                <a:extLst>
                  <a:ext uri="{FF2B5EF4-FFF2-40B4-BE49-F238E27FC236}">
                    <a16:creationId xmlns:a16="http://schemas.microsoft.com/office/drawing/2014/main" id="{EF6BD32E-627F-4BAE-8BDA-FA4BDC96ACF3}"/>
                  </a:ext>
                </a:extLst>
              </p:cNvPr>
              <p:cNvPicPr>
                <a:picLocks noChangeAspect="1"/>
              </p:cNvPicPr>
              <p:nvPr/>
            </p:nvPicPr>
            <p:blipFill rotWithShape="1">
              <a:blip r:embed="rId3">
                <a:extLst>
                  <a:ext uri="{28A0092B-C50C-407E-A947-70E740481C1C}">
                    <a14:useLocalDpi xmlns:a14="http://schemas.microsoft.com/office/drawing/2010/main" val="0"/>
                  </a:ext>
                </a:extLst>
              </a:blip>
              <a:srcRect l="3522" t="1792" r="75830" b="70975"/>
              <a:stretch/>
            </p:blipFill>
            <p:spPr>
              <a:xfrm>
                <a:off x="3538670" y="4721188"/>
                <a:ext cx="586752" cy="683393"/>
              </a:xfrm>
              <a:prstGeom prst="rect">
                <a:avLst/>
              </a:prstGeom>
            </p:spPr>
          </p:pic>
          <p:pic>
            <p:nvPicPr>
              <p:cNvPr id="57" name="Picture 56" descr="Background pattern&#10;&#10;Description automatically generated">
                <a:extLst>
                  <a:ext uri="{FF2B5EF4-FFF2-40B4-BE49-F238E27FC236}">
                    <a16:creationId xmlns:a16="http://schemas.microsoft.com/office/drawing/2014/main" id="{77372722-D66B-427D-80ED-5C8F470B0A9F}"/>
                  </a:ext>
                </a:extLst>
              </p:cNvPr>
              <p:cNvPicPr>
                <a:picLocks noChangeAspect="1"/>
              </p:cNvPicPr>
              <p:nvPr/>
            </p:nvPicPr>
            <p:blipFill rotWithShape="1">
              <a:blip r:embed="rId3">
                <a:extLst>
                  <a:ext uri="{28A0092B-C50C-407E-A947-70E740481C1C}">
                    <a14:useLocalDpi xmlns:a14="http://schemas.microsoft.com/office/drawing/2010/main" val="0"/>
                  </a:ext>
                </a:extLst>
              </a:blip>
              <a:srcRect l="74939" t="36727" r="2956" b="36865"/>
              <a:stretch/>
            </p:blipFill>
            <p:spPr>
              <a:xfrm>
                <a:off x="4100362" y="3317672"/>
                <a:ext cx="548640" cy="578785"/>
              </a:xfrm>
              <a:prstGeom prst="rect">
                <a:avLst/>
              </a:prstGeom>
            </p:spPr>
          </p:pic>
          <p:pic>
            <p:nvPicPr>
              <p:cNvPr id="58" name="Picture 57" descr="Background pattern&#10;&#10;Description automatically generated">
                <a:extLst>
                  <a:ext uri="{FF2B5EF4-FFF2-40B4-BE49-F238E27FC236}">
                    <a16:creationId xmlns:a16="http://schemas.microsoft.com/office/drawing/2014/main" id="{684A32A9-A5DB-458D-98FC-683E312290DA}"/>
                  </a:ext>
                </a:extLst>
              </p:cNvPr>
              <p:cNvPicPr>
                <a:picLocks noChangeAspect="1"/>
              </p:cNvPicPr>
              <p:nvPr/>
            </p:nvPicPr>
            <p:blipFill rotWithShape="1">
              <a:blip r:embed="rId3">
                <a:extLst>
                  <a:ext uri="{28A0092B-C50C-407E-A947-70E740481C1C}">
                    <a14:useLocalDpi xmlns:a14="http://schemas.microsoft.com/office/drawing/2010/main" val="0"/>
                  </a:ext>
                </a:extLst>
              </a:blip>
              <a:srcRect l="74939" t="36727" r="2956" b="36865"/>
              <a:stretch/>
            </p:blipFill>
            <p:spPr>
              <a:xfrm>
                <a:off x="4837193" y="3341101"/>
                <a:ext cx="548640" cy="578785"/>
              </a:xfrm>
              <a:prstGeom prst="rect">
                <a:avLst/>
              </a:prstGeom>
            </p:spPr>
          </p:pic>
          <p:pic>
            <p:nvPicPr>
              <p:cNvPr id="59" name="Picture 58" descr="Background pattern&#10;&#10;Description automatically generated">
                <a:extLst>
                  <a:ext uri="{FF2B5EF4-FFF2-40B4-BE49-F238E27FC236}">
                    <a16:creationId xmlns:a16="http://schemas.microsoft.com/office/drawing/2014/main" id="{F04552B2-921B-435C-818B-EF496AC5C4FD}"/>
                  </a:ext>
                </a:extLst>
              </p:cNvPr>
              <p:cNvPicPr>
                <a:picLocks noChangeAspect="1"/>
              </p:cNvPicPr>
              <p:nvPr/>
            </p:nvPicPr>
            <p:blipFill rotWithShape="1">
              <a:blip r:embed="rId3">
                <a:extLst>
                  <a:ext uri="{28A0092B-C50C-407E-A947-70E740481C1C}">
                    <a14:useLocalDpi xmlns:a14="http://schemas.microsoft.com/office/drawing/2010/main" val="0"/>
                  </a:ext>
                </a:extLst>
              </a:blip>
              <a:srcRect l="74939" t="36727" r="2956" b="36865"/>
              <a:stretch/>
            </p:blipFill>
            <p:spPr>
              <a:xfrm>
                <a:off x="4451879" y="4040203"/>
                <a:ext cx="548640" cy="578785"/>
              </a:xfrm>
              <a:prstGeom prst="rect">
                <a:avLst/>
              </a:prstGeom>
            </p:spPr>
          </p:pic>
          <p:pic>
            <p:nvPicPr>
              <p:cNvPr id="60" name="Picture 59" descr="Background pattern&#10;&#10;Description automatically generated">
                <a:extLst>
                  <a:ext uri="{FF2B5EF4-FFF2-40B4-BE49-F238E27FC236}">
                    <a16:creationId xmlns:a16="http://schemas.microsoft.com/office/drawing/2014/main" id="{F08DEC88-FBA7-4096-B2D6-96957E4047A5}"/>
                  </a:ext>
                </a:extLst>
              </p:cNvPr>
              <p:cNvPicPr>
                <a:picLocks noChangeAspect="1"/>
              </p:cNvPicPr>
              <p:nvPr/>
            </p:nvPicPr>
            <p:blipFill rotWithShape="1">
              <a:blip r:embed="rId3">
                <a:extLst>
                  <a:ext uri="{28A0092B-C50C-407E-A947-70E740481C1C}">
                    <a14:useLocalDpi xmlns:a14="http://schemas.microsoft.com/office/drawing/2010/main" val="0"/>
                  </a:ext>
                </a:extLst>
              </a:blip>
              <a:srcRect l="74939" t="36727" r="2956" b="36865"/>
              <a:stretch/>
            </p:blipFill>
            <p:spPr>
              <a:xfrm>
                <a:off x="4774109" y="4818713"/>
                <a:ext cx="548640" cy="578785"/>
              </a:xfrm>
              <a:prstGeom prst="rect">
                <a:avLst/>
              </a:prstGeom>
            </p:spPr>
          </p:pic>
        </p:grpSp>
        <p:grpSp>
          <p:nvGrpSpPr>
            <p:cNvPr id="34" name="Group 33">
              <a:extLst>
                <a:ext uri="{FF2B5EF4-FFF2-40B4-BE49-F238E27FC236}">
                  <a16:creationId xmlns:a16="http://schemas.microsoft.com/office/drawing/2014/main" id="{903A3A46-D69C-4E71-ACAD-7C082D3CCA26}"/>
                </a:ext>
              </a:extLst>
            </p:cNvPr>
            <p:cNvGrpSpPr/>
            <p:nvPr/>
          </p:nvGrpSpPr>
          <p:grpSpPr>
            <a:xfrm>
              <a:off x="6805864" y="2367814"/>
              <a:ext cx="3089709" cy="3089709"/>
              <a:chOff x="6805864" y="2367814"/>
              <a:chExt cx="3089709" cy="3089709"/>
            </a:xfrm>
          </p:grpSpPr>
          <p:sp>
            <p:nvSpPr>
              <p:cNvPr id="37" name="Rectangle 36">
                <a:extLst>
                  <a:ext uri="{FF2B5EF4-FFF2-40B4-BE49-F238E27FC236}">
                    <a16:creationId xmlns:a16="http://schemas.microsoft.com/office/drawing/2014/main" id="{35A4C7C8-6686-4C5E-A75B-71AF11D6C1D2}"/>
                  </a:ext>
                </a:extLst>
              </p:cNvPr>
              <p:cNvSpPr/>
              <p:nvPr/>
            </p:nvSpPr>
            <p:spPr>
              <a:xfrm>
                <a:off x="6805864" y="2367814"/>
                <a:ext cx="3089709" cy="3089709"/>
              </a:xfrm>
              <a:prstGeom prst="rect">
                <a:avLst/>
              </a:prstGeom>
              <a:ln w="28575"/>
            </p:spPr>
            <p:style>
              <a:lnRef idx="2">
                <a:schemeClr val="accent2"/>
              </a:lnRef>
              <a:fillRef idx="1">
                <a:schemeClr val="lt1"/>
              </a:fillRef>
              <a:effectRef idx="0">
                <a:schemeClr val="accent2"/>
              </a:effectRef>
              <a:fontRef idx="minor">
                <a:schemeClr val="dk1"/>
              </a:fontRef>
            </p:style>
            <p:txBody>
              <a:bodyPr rtlCol="0" anchor="ctr"/>
              <a:lstStyle/>
              <a:p>
                <a:pPr algn="ctr"/>
                <a:endParaRPr lang="en-BE"/>
              </a:p>
            </p:txBody>
          </p:sp>
          <p:pic>
            <p:nvPicPr>
              <p:cNvPr id="38" name="Picture 37" descr="Background pattern&#10;&#10;Description automatically generated">
                <a:extLst>
                  <a:ext uri="{FF2B5EF4-FFF2-40B4-BE49-F238E27FC236}">
                    <a16:creationId xmlns:a16="http://schemas.microsoft.com/office/drawing/2014/main" id="{B95DFE34-69EB-4928-B767-3016A4FDE7CE}"/>
                  </a:ext>
                </a:extLst>
              </p:cNvPr>
              <p:cNvPicPr>
                <a:picLocks noChangeAspect="1"/>
              </p:cNvPicPr>
              <p:nvPr/>
            </p:nvPicPr>
            <p:blipFill rotWithShape="1">
              <a:blip r:embed="rId3">
                <a:extLst>
                  <a:ext uri="{28A0092B-C50C-407E-A947-70E740481C1C}">
                    <a14:useLocalDpi xmlns:a14="http://schemas.microsoft.com/office/drawing/2010/main" val="0"/>
                  </a:ext>
                </a:extLst>
              </a:blip>
              <a:srcRect l="34879" t="1243" r="36720" b="70424"/>
              <a:stretch/>
            </p:blipFill>
            <p:spPr>
              <a:xfrm>
                <a:off x="7486630" y="4607522"/>
                <a:ext cx="904753" cy="797059"/>
              </a:xfrm>
              <a:prstGeom prst="rect">
                <a:avLst/>
              </a:prstGeom>
            </p:spPr>
          </p:pic>
          <p:pic>
            <p:nvPicPr>
              <p:cNvPr id="39" name="Picture 38" descr="Background pattern&#10;&#10;Description automatically generated">
                <a:extLst>
                  <a:ext uri="{FF2B5EF4-FFF2-40B4-BE49-F238E27FC236}">
                    <a16:creationId xmlns:a16="http://schemas.microsoft.com/office/drawing/2014/main" id="{0291E08E-0C37-470C-9E47-366275106AB7}"/>
                  </a:ext>
                </a:extLst>
              </p:cNvPr>
              <p:cNvPicPr>
                <a:picLocks noChangeAspect="1"/>
              </p:cNvPicPr>
              <p:nvPr/>
            </p:nvPicPr>
            <p:blipFill rotWithShape="1">
              <a:blip r:embed="rId3">
                <a:extLst>
                  <a:ext uri="{28A0092B-C50C-407E-A947-70E740481C1C}">
                    <a14:useLocalDpi xmlns:a14="http://schemas.microsoft.com/office/drawing/2010/main" val="0"/>
                  </a:ext>
                </a:extLst>
              </a:blip>
              <a:srcRect l="3522" t="1792" r="75830" b="70975"/>
              <a:stretch/>
            </p:blipFill>
            <p:spPr>
              <a:xfrm>
                <a:off x="7231854" y="2445948"/>
                <a:ext cx="586752" cy="683393"/>
              </a:xfrm>
              <a:prstGeom prst="rect">
                <a:avLst/>
              </a:prstGeom>
            </p:spPr>
          </p:pic>
          <p:pic>
            <p:nvPicPr>
              <p:cNvPr id="40" name="Picture 39" descr="Background pattern&#10;&#10;Description automatically generated">
                <a:extLst>
                  <a:ext uri="{FF2B5EF4-FFF2-40B4-BE49-F238E27FC236}">
                    <a16:creationId xmlns:a16="http://schemas.microsoft.com/office/drawing/2014/main" id="{B8B12FDC-A3A6-4C0D-9519-9F5A735BB336}"/>
                  </a:ext>
                </a:extLst>
              </p:cNvPr>
              <p:cNvPicPr>
                <a:picLocks noChangeAspect="1"/>
              </p:cNvPicPr>
              <p:nvPr/>
            </p:nvPicPr>
            <p:blipFill rotWithShape="1">
              <a:blip r:embed="rId3">
                <a:extLst>
                  <a:ext uri="{28A0092B-C50C-407E-A947-70E740481C1C}">
                    <a14:useLocalDpi xmlns:a14="http://schemas.microsoft.com/office/drawing/2010/main" val="0"/>
                  </a:ext>
                </a:extLst>
              </a:blip>
              <a:srcRect l="3522" t="1792" r="75830" b="70975"/>
              <a:stretch/>
            </p:blipFill>
            <p:spPr>
              <a:xfrm>
                <a:off x="6938478" y="3457871"/>
                <a:ext cx="586752" cy="683393"/>
              </a:xfrm>
              <a:prstGeom prst="rect">
                <a:avLst/>
              </a:prstGeom>
            </p:spPr>
          </p:pic>
          <p:pic>
            <p:nvPicPr>
              <p:cNvPr id="41" name="Picture 40" descr="Background pattern&#10;&#10;Description automatically generated">
                <a:extLst>
                  <a:ext uri="{FF2B5EF4-FFF2-40B4-BE49-F238E27FC236}">
                    <a16:creationId xmlns:a16="http://schemas.microsoft.com/office/drawing/2014/main" id="{F9BA1C1B-ACFC-434D-8468-AB5A6F3DBBA1}"/>
                  </a:ext>
                </a:extLst>
              </p:cNvPr>
              <p:cNvPicPr>
                <a:picLocks noChangeAspect="1"/>
              </p:cNvPicPr>
              <p:nvPr/>
            </p:nvPicPr>
            <p:blipFill rotWithShape="1">
              <a:blip r:embed="rId3">
                <a:extLst>
                  <a:ext uri="{28A0092B-C50C-407E-A947-70E740481C1C}">
                    <a14:useLocalDpi xmlns:a14="http://schemas.microsoft.com/office/drawing/2010/main" val="0"/>
                  </a:ext>
                </a:extLst>
              </a:blip>
              <a:srcRect l="3522" t="1792" r="75830" b="70975"/>
              <a:stretch/>
            </p:blipFill>
            <p:spPr>
              <a:xfrm>
                <a:off x="7670921" y="3247250"/>
                <a:ext cx="586752" cy="683393"/>
              </a:xfrm>
              <a:prstGeom prst="rect">
                <a:avLst/>
              </a:prstGeom>
            </p:spPr>
          </p:pic>
          <p:pic>
            <p:nvPicPr>
              <p:cNvPr id="42" name="Picture 41" descr="Background pattern&#10;&#10;Description automatically generated">
                <a:extLst>
                  <a:ext uri="{FF2B5EF4-FFF2-40B4-BE49-F238E27FC236}">
                    <a16:creationId xmlns:a16="http://schemas.microsoft.com/office/drawing/2014/main" id="{32E3F93C-1D9F-4982-880A-F7234F3E5F1C}"/>
                  </a:ext>
                </a:extLst>
              </p:cNvPr>
              <p:cNvPicPr>
                <a:picLocks noChangeAspect="1"/>
              </p:cNvPicPr>
              <p:nvPr/>
            </p:nvPicPr>
            <p:blipFill rotWithShape="1">
              <a:blip r:embed="rId3">
                <a:extLst>
                  <a:ext uri="{28A0092B-C50C-407E-A947-70E740481C1C}">
                    <a14:useLocalDpi xmlns:a14="http://schemas.microsoft.com/office/drawing/2010/main" val="0"/>
                  </a:ext>
                </a:extLst>
              </a:blip>
              <a:srcRect l="74939" t="36727" r="2956" b="36865"/>
              <a:stretch/>
            </p:blipFill>
            <p:spPr>
              <a:xfrm>
                <a:off x="9087281" y="2496488"/>
                <a:ext cx="548640" cy="578785"/>
              </a:xfrm>
              <a:prstGeom prst="rect">
                <a:avLst/>
              </a:prstGeom>
            </p:spPr>
          </p:pic>
          <p:pic>
            <p:nvPicPr>
              <p:cNvPr id="43" name="Picture 42" descr="Background pattern&#10;&#10;Description automatically generated">
                <a:extLst>
                  <a:ext uri="{FF2B5EF4-FFF2-40B4-BE49-F238E27FC236}">
                    <a16:creationId xmlns:a16="http://schemas.microsoft.com/office/drawing/2014/main" id="{6005C1A8-8ABF-45AB-A93B-1CF80E48D38A}"/>
                  </a:ext>
                </a:extLst>
              </p:cNvPr>
              <p:cNvPicPr>
                <a:picLocks noChangeAspect="1"/>
              </p:cNvPicPr>
              <p:nvPr/>
            </p:nvPicPr>
            <p:blipFill rotWithShape="1">
              <a:blip r:embed="rId3">
                <a:extLst>
                  <a:ext uri="{28A0092B-C50C-407E-A947-70E740481C1C}">
                    <a14:useLocalDpi xmlns:a14="http://schemas.microsoft.com/office/drawing/2010/main" val="0"/>
                  </a:ext>
                </a:extLst>
              </a:blip>
              <a:srcRect l="74939" t="36727" r="2956" b="36865"/>
              <a:stretch/>
            </p:blipFill>
            <p:spPr>
              <a:xfrm>
                <a:off x="8463314" y="3621997"/>
                <a:ext cx="548640" cy="578785"/>
              </a:xfrm>
              <a:prstGeom prst="rect">
                <a:avLst/>
              </a:prstGeom>
            </p:spPr>
          </p:pic>
          <p:pic>
            <p:nvPicPr>
              <p:cNvPr id="44" name="Picture 43" descr="Background pattern&#10;&#10;Description automatically generated">
                <a:extLst>
                  <a:ext uri="{FF2B5EF4-FFF2-40B4-BE49-F238E27FC236}">
                    <a16:creationId xmlns:a16="http://schemas.microsoft.com/office/drawing/2014/main" id="{8F43EEBB-77EC-4AC7-A0AC-3BE510ED929C}"/>
                  </a:ext>
                </a:extLst>
              </p:cNvPr>
              <p:cNvPicPr>
                <a:picLocks noChangeAspect="1"/>
              </p:cNvPicPr>
              <p:nvPr/>
            </p:nvPicPr>
            <p:blipFill rotWithShape="1">
              <a:blip r:embed="rId3">
                <a:extLst>
                  <a:ext uri="{28A0092B-C50C-407E-A947-70E740481C1C}">
                    <a14:useLocalDpi xmlns:a14="http://schemas.microsoft.com/office/drawing/2010/main" val="0"/>
                  </a:ext>
                </a:extLst>
              </a:blip>
              <a:srcRect l="74939" t="36727" r="2956" b="36865"/>
              <a:stretch/>
            </p:blipFill>
            <p:spPr>
              <a:xfrm>
                <a:off x="9198275" y="3321219"/>
                <a:ext cx="548640" cy="578785"/>
              </a:xfrm>
              <a:prstGeom prst="rect">
                <a:avLst/>
              </a:prstGeom>
            </p:spPr>
          </p:pic>
          <p:pic>
            <p:nvPicPr>
              <p:cNvPr id="45" name="Picture 44" descr="Background pattern&#10;&#10;Description automatically generated">
                <a:extLst>
                  <a:ext uri="{FF2B5EF4-FFF2-40B4-BE49-F238E27FC236}">
                    <a16:creationId xmlns:a16="http://schemas.microsoft.com/office/drawing/2014/main" id="{39455F6E-ED0B-4491-8D51-3B3B928A572C}"/>
                  </a:ext>
                </a:extLst>
              </p:cNvPr>
              <p:cNvPicPr>
                <a:picLocks noChangeAspect="1"/>
              </p:cNvPicPr>
              <p:nvPr/>
            </p:nvPicPr>
            <p:blipFill rotWithShape="1">
              <a:blip r:embed="rId3">
                <a:extLst>
                  <a:ext uri="{28A0092B-C50C-407E-A947-70E740481C1C}">
                    <a14:useLocalDpi xmlns:a14="http://schemas.microsoft.com/office/drawing/2010/main" val="0"/>
                  </a:ext>
                </a:extLst>
              </a:blip>
              <a:srcRect l="74939" t="36727" r="2956" b="36865"/>
              <a:stretch/>
            </p:blipFill>
            <p:spPr>
              <a:xfrm>
                <a:off x="8544291" y="4484099"/>
                <a:ext cx="548640" cy="578785"/>
              </a:xfrm>
              <a:prstGeom prst="rect">
                <a:avLst/>
              </a:prstGeom>
            </p:spPr>
          </p:pic>
          <p:pic>
            <p:nvPicPr>
              <p:cNvPr id="46" name="Picture 45" descr="Background pattern&#10;&#10;Description automatically generated">
                <a:extLst>
                  <a:ext uri="{FF2B5EF4-FFF2-40B4-BE49-F238E27FC236}">
                    <a16:creationId xmlns:a16="http://schemas.microsoft.com/office/drawing/2014/main" id="{1264DBF0-AE92-4805-A7E3-CFD65F280910}"/>
                  </a:ext>
                </a:extLst>
              </p:cNvPr>
              <p:cNvPicPr>
                <a:picLocks noChangeAspect="1"/>
              </p:cNvPicPr>
              <p:nvPr/>
            </p:nvPicPr>
            <p:blipFill rotWithShape="1">
              <a:blip r:embed="rId3">
                <a:extLst>
                  <a:ext uri="{28A0092B-C50C-407E-A947-70E740481C1C}">
                    <a14:useLocalDpi xmlns:a14="http://schemas.microsoft.com/office/drawing/2010/main" val="0"/>
                  </a:ext>
                </a:extLst>
              </a:blip>
              <a:srcRect l="74939" t="36727" r="2956" b="36865"/>
              <a:stretch/>
            </p:blipFill>
            <p:spPr>
              <a:xfrm>
                <a:off x="8443994" y="2854394"/>
                <a:ext cx="548640" cy="578785"/>
              </a:xfrm>
              <a:prstGeom prst="rect">
                <a:avLst/>
              </a:prstGeom>
            </p:spPr>
          </p:pic>
          <p:pic>
            <p:nvPicPr>
              <p:cNvPr id="47" name="Picture 46" descr="Background pattern&#10;&#10;Description automatically generated">
                <a:extLst>
                  <a:ext uri="{FF2B5EF4-FFF2-40B4-BE49-F238E27FC236}">
                    <a16:creationId xmlns:a16="http://schemas.microsoft.com/office/drawing/2014/main" id="{50949F6D-C570-49B4-8127-EC80A9AF2D05}"/>
                  </a:ext>
                </a:extLst>
              </p:cNvPr>
              <p:cNvPicPr>
                <a:picLocks noChangeAspect="1"/>
              </p:cNvPicPr>
              <p:nvPr/>
            </p:nvPicPr>
            <p:blipFill rotWithShape="1">
              <a:blip r:embed="rId3">
                <a:extLst>
                  <a:ext uri="{28A0092B-C50C-407E-A947-70E740481C1C}">
                    <a14:useLocalDpi xmlns:a14="http://schemas.microsoft.com/office/drawing/2010/main" val="0"/>
                  </a:ext>
                </a:extLst>
              </a:blip>
              <a:srcRect l="74939" t="36727" r="2956" b="36865"/>
              <a:stretch/>
            </p:blipFill>
            <p:spPr>
              <a:xfrm>
                <a:off x="9234005" y="4028678"/>
                <a:ext cx="548640" cy="578785"/>
              </a:xfrm>
              <a:prstGeom prst="rect">
                <a:avLst/>
              </a:prstGeom>
            </p:spPr>
          </p:pic>
          <p:pic>
            <p:nvPicPr>
              <p:cNvPr id="48" name="Picture 47" descr="Background pattern&#10;&#10;Description automatically generated">
                <a:extLst>
                  <a:ext uri="{FF2B5EF4-FFF2-40B4-BE49-F238E27FC236}">
                    <a16:creationId xmlns:a16="http://schemas.microsoft.com/office/drawing/2014/main" id="{AA3C79B8-EBF0-4CA9-A1C5-58764502BE7B}"/>
                  </a:ext>
                </a:extLst>
              </p:cNvPr>
              <p:cNvPicPr>
                <a:picLocks noChangeAspect="1"/>
              </p:cNvPicPr>
              <p:nvPr/>
            </p:nvPicPr>
            <p:blipFill rotWithShape="1">
              <a:blip r:embed="rId3">
                <a:extLst>
                  <a:ext uri="{28A0092B-C50C-407E-A947-70E740481C1C}">
                    <a14:useLocalDpi xmlns:a14="http://schemas.microsoft.com/office/drawing/2010/main" val="0"/>
                  </a:ext>
                </a:extLst>
              </a:blip>
              <a:srcRect l="74939" t="36727" r="2956" b="36865"/>
              <a:stretch/>
            </p:blipFill>
            <p:spPr>
              <a:xfrm>
                <a:off x="9291975" y="4815172"/>
                <a:ext cx="548640" cy="578785"/>
              </a:xfrm>
              <a:prstGeom prst="rect">
                <a:avLst/>
              </a:prstGeom>
            </p:spPr>
          </p:pic>
          <p:pic>
            <p:nvPicPr>
              <p:cNvPr id="49" name="Picture 48" descr="Background pattern&#10;&#10;Description automatically generated">
                <a:extLst>
                  <a:ext uri="{FF2B5EF4-FFF2-40B4-BE49-F238E27FC236}">
                    <a16:creationId xmlns:a16="http://schemas.microsoft.com/office/drawing/2014/main" id="{A54F9E64-6D49-455E-A45E-60B87FF445EC}"/>
                  </a:ext>
                </a:extLst>
              </p:cNvPr>
              <p:cNvPicPr>
                <a:picLocks noChangeAspect="1"/>
              </p:cNvPicPr>
              <p:nvPr/>
            </p:nvPicPr>
            <p:blipFill rotWithShape="1">
              <a:blip r:embed="rId3">
                <a:extLst>
                  <a:ext uri="{28A0092B-C50C-407E-A947-70E740481C1C}">
                    <a14:useLocalDpi xmlns:a14="http://schemas.microsoft.com/office/drawing/2010/main" val="0"/>
                  </a:ext>
                </a:extLst>
              </a:blip>
              <a:srcRect l="34879" t="1243" r="36720" b="70424"/>
              <a:stretch/>
            </p:blipFill>
            <p:spPr>
              <a:xfrm>
                <a:off x="6948247" y="4203823"/>
                <a:ext cx="904753" cy="797059"/>
              </a:xfrm>
              <a:prstGeom prst="rect">
                <a:avLst/>
              </a:prstGeom>
            </p:spPr>
          </p:pic>
        </p:grpSp>
        <p:sp>
          <p:nvSpPr>
            <p:cNvPr id="35" name="TextBox 34">
              <a:extLst>
                <a:ext uri="{FF2B5EF4-FFF2-40B4-BE49-F238E27FC236}">
                  <a16:creationId xmlns:a16="http://schemas.microsoft.com/office/drawing/2014/main" id="{E47FC1FE-513A-4816-9DA0-6B0D3E6D24F0}"/>
                </a:ext>
              </a:extLst>
            </p:cNvPr>
            <p:cNvSpPr txBox="1"/>
            <p:nvPr/>
          </p:nvSpPr>
          <p:spPr>
            <a:xfrm>
              <a:off x="3504628" y="2490498"/>
              <a:ext cx="884722" cy="584775"/>
            </a:xfrm>
            <a:prstGeom prst="rect">
              <a:avLst/>
            </a:prstGeom>
            <a:noFill/>
          </p:spPr>
          <p:txBody>
            <a:bodyPr wrap="square" rtlCol="0">
              <a:spAutoFit/>
            </a:bodyPr>
            <a:lstStyle/>
            <a:p>
              <a:pPr algn="ctr"/>
              <a:r>
                <a:rPr lang="en-US" sz="3200" b="1" dirty="0">
                  <a:solidFill>
                    <a:srgbClr val="C00000"/>
                  </a:solidFill>
                </a:rPr>
                <a:t>A</a:t>
              </a:r>
              <a:endParaRPr lang="en-BE" b="1" dirty="0">
                <a:solidFill>
                  <a:srgbClr val="C00000"/>
                </a:solidFill>
              </a:endParaRPr>
            </a:p>
          </p:txBody>
        </p:sp>
        <p:sp>
          <p:nvSpPr>
            <p:cNvPr id="36" name="TextBox 35">
              <a:extLst>
                <a:ext uri="{FF2B5EF4-FFF2-40B4-BE49-F238E27FC236}">
                  <a16:creationId xmlns:a16="http://schemas.microsoft.com/office/drawing/2014/main" id="{5C8448AA-361A-4219-96AB-7C2B19AF7BC4}"/>
                </a:ext>
              </a:extLst>
            </p:cNvPr>
            <p:cNvSpPr txBox="1"/>
            <p:nvPr/>
          </p:nvSpPr>
          <p:spPr>
            <a:xfrm>
              <a:off x="7906986" y="2471252"/>
              <a:ext cx="884722" cy="584775"/>
            </a:xfrm>
            <a:prstGeom prst="rect">
              <a:avLst/>
            </a:prstGeom>
            <a:noFill/>
          </p:spPr>
          <p:txBody>
            <a:bodyPr wrap="square" rtlCol="0">
              <a:spAutoFit/>
            </a:bodyPr>
            <a:lstStyle/>
            <a:p>
              <a:pPr algn="ctr"/>
              <a:r>
                <a:rPr lang="en-US" sz="3200" b="1" dirty="0">
                  <a:solidFill>
                    <a:srgbClr val="C00000"/>
                  </a:solidFill>
                </a:rPr>
                <a:t>B</a:t>
              </a:r>
              <a:endParaRPr lang="en-BE" b="1" dirty="0">
                <a:solidFill>
                  <a:srgbClr val="C00000"/>
                </a:solidFill>
              </a:endParaRPr>
            </a:p>
          </p:txBody>
        </p:sp>
      </p:grpSp>
    </p:spTree>
    <p:extLst>
      <p:ext uri="{BB962C8B-B14F-4D97-AF65-F5344CB8AC3E}">
        <p14:creationId xmlns:p14="http://schemas.microsoft.com/office/powerpoint/2010/main" val="21125655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8F8ED2-04B7-4A12-B45C-B9511B2FFDAA}"/>
              </a:ext>
            </a:extLst>
          </p:cNvPr>
          <p:cNvSpPr>
            <a:spLocks noGrp="1"/>
          </p:cNvSpPr>
          <p:nvPr>
            <p:ph type="title"/>
          </p:nvPr>
        </p:nvSpPr>
        <p:spPr/>
        <p:txBody>
          <a:bodyPr/>
          <a:lstStyle/>
          <a:p>
            <a:r>
              <a:rPr lang="en-US" dirty="0"/>
              <a:t>fruits</a:t>
            </a:r>
            <a:endParaRPr lang="en-B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00B4A89-201B-4782-9648-6F6F5502F3ED}"/>
                  </a:ext>
                </a:extLst>
              </p:cNvPr>
              <p:cNvSpPr>
                <a:spLocks noGrp="1"/>
              </p:cNvSpPr>
              <p:nvPr>
                <p:ph idx="1"/>
              </p:nvPr>
            </p:nvSpPr>
            <p:spPr>
              <a:xfrm>
                <a:off x="587141" y="1490145"/>
                <a:ext cx="11261557" cy="5050355"/>
              </a:xfrm>
            </p:spPr>
            <p:txBody>
              <a:bodyPr>
                <a:normAutofit fontScale="92500"/>
              </a:bodyPr>
              <a:lstStyle/>
              <a:p>
                <a:pPr algn="just"/>
                <a:endParaRPr lang="en-US" dirty="0"/>
              </a:p>
              <a:p>
                <a:pPr algn="just"/>
                <a:endParaRPr lang="en-US" dirty="0"/>
              </a:p>
              <a:p>
                <a:pPr algn="just"/>
                <a:endParaRPr lang="en-US" dirty="0"/>
              </a:p>
              <a:p>
                <a:pPr algn="just"/>
                <a:endParaRPr lang="en-US" dirty="0"/>
              </a:p>
              <a:p>
                <a:pPr algn="just"/>
                <a:endParaRPr lang="en-US" dirty="0"/>
              </a:p>
              <a:p>
                <a:pPr marL="0" indent="0" algn="just">
                  <a:buNone/>
                </a:pPr>
                <a:endParaRPr lang="en-US" sz="300" dirty="0"/>
              </a:p>
              <a:p>
                <a:pPr algn="just"/>
                <a:r>
                  <a:rPr lang="en-US" dirty="0"/>
                  <a:t>What is the probability that you chose </a:t>
                </a:r>
                <a:r>
                  <a:rPr lang="en-US" u="sng" dirty="0"/>
                  <a:t>box B</a:t>
                </a:r>
                <a:r>
                  <a:rPr lang="en-US" dirty="0"/>
                  <a:t> given that you picked </a:t>
                </a:r>
                <a:r>
                  <a:rPr lang="en-US" u="sng" dirty="0"/>
                  <a:t>a banana</a:t>
                </a:r>
                <a:r>
                  <a:rPr lang="en-US" dirty="0"/>
                  <a:t>?</a:t>
                </a:r>
              </a:p>
              <a:p>
                <a:pPr algn="just"/>
                <a:endParaRPr lang="en-US" sz="100" dirty="0"/>
              </a:p>
              <a:p>
                <a:pPr marL="0" indent="0" algn="ctr">
                  <a:lnSpc>
                    <a:spcPct val="120000"/>
                  </a:lnSpc>
                  <a:buNone/>
                </a:pPr>
                <a14:m>
                  <m:oMathPara xmlns:m="http://schemas.openxmlformats.org/officeDocument/2006/math">
                    <m:oMathParaPr>
                      <m:jc m:val="center"/>
                    </m:oMathParaPr>
                    <m:oMath xmlns:m="http://schemas.openxmlformats.org/officeDocument/2006/math">
                      <m:r>
                        <a:rPr lang="en-US" sz="2600" b="0" i="1" smtClean="0">
                          <a:latin typeface="Cambria Math" panose="02040503050406030204" pitchFamily="18" charset="0"/>
                        </a:rPr>
                        <m:t>𝑃</m:t>
                      </m:r>
                      <m:d>
                        <m:dPr>
                          <m:ctrlPr>
                            <a:rPr lang="en-US" sz="2600" b="0" i="1" smtClean="0">
                              <a:latin typeface="Cambria Math" panose="02040503050406030204" pitchFamily="18" charset="0"/>
                            </a:rPr>
                          </m:ctrlPr>
                        </m:dPr>
                        <m:e>
                          <m:r>
                            <a:rPr lang="en-US" sz="2600" b="0" i="1" smtClean="0">
                              <a:latin typeface="Cambria Math" panose="02040503050406030204" pitchFamily="18" charset="0"/>
                            </a:rPr>
                            <m:t>𝐵</m:t>
                          </m:r>
                          <m:r>
                            <a:rPr lang="en-US" sz="2600" b="0" i="1" smtClean="0">
                              <a:latin typeface="Cambria Math" panose="02040503050406030204" pitchFamily="18" charset="0"/>
                            </a:rPr>
                            <m:t>|</m:t>
                          </m:r>
                          <m:r>
                            <a:rPr lang="en-US" sz="2600" b="0" i="1" smtClean="0">
                              <a:latin typeface="Cambria Math" panose="02040503050406030204" pitchFamily="18" charset="0"/>
                            </a:rPr>
                            <m:t>𝑏𝑎𝑛𝑎𝑛𝑎</m:t>
                          </m:r>
                        </m:e>
                      </m:d>
                      <m:r>
                        <a:rPr lang="en-US" sz="2600" b="0" i="1" smtClean="0">
                          <a:latin typeface="Cambria Math" panose="02040503050406030204" pitchFamily="18" charset="0"/>
                        </a:rPr>
                        <m:t>=</m:t>
                      </m:r>
                      <m:f>
                        <m:fPr>
                          <m:ctrlPr>
                            <a:rPr lang="en-US" sz="2600" b="0" i="1" smtClean="0">
                              <a:solidFill>
                                <a:schemeClr val="bg1"/>
                              </a:solidFill>
                              <a:latin typeface="Cambria Math" panose="02040503050406030204" pitchFamily="18" charset="0"/>
                            </a:rPr>
                          </m:ctrlPr>
                        </m:fPr>
                        <m:num>
                          <m:r>
                            <a:rPr lang="en-US" sz="2600" b="0" i="1" smtClean="0">
                              <a:solidFill>
                                <a:schemeClr val="bg1"/>
                              </a:solidFill>
                              <a:latin typeface="Cambria Math" panose="02040503050406030204" pitchFamily="18" charset="0"/>
                            </a:rPr>
                            <m:t>𝑃</m:t>
                          </m:r>
                          <m:d>
                            <m:dPr>
                              <m:ctrlPr>
                                <a:rPr lang="en-US" sz="2600" b="0" i="1" smtClean="0">
                                  <a:solidFill>
                                    <a:schemeClr val="bg1"/>
                                  </a:solidFill>
                                  <a:latin typeface="Cambria Math" panose="02040503050406030204" pitchFamily="18" charset="0"/>
                                </a:rPr>
                              </m:ctrlPr>
                            </m:dPr>
                            <m:e>
                              <m:r>
                                <a:rPr lang="en-US" sz="2600" b="0" i="1" smtClean="0">
                                  <a:solidFill>
                                    <a:schemeClr val="bg1"/>
                                  </a:solidFill>
                                  <a:latin typeface="Cambria Math" panose="02040503050406030204" pitchFamily="18" charset="0"/>
                                </a:rPr>
                                <m:t>𝑏𝑎𝑛𝑎𝑛𝑎</m:t>
                              </m:r>
                              <m:r>
                                <a:rPr lang="en-US" sz="2600" b="0" i="1" smtClean="0">
                                  <a:solidFill>
                                    <a:schemeClr val="bg1"/>
                                  </a:solidFill>
                                  <a:latin typeface="Cambria Math" panose="02040503050406030204" pitchFamily="18" charset="0"/>
                                </a:rPr>
                                <m:t>|</m:t>
                              </m:r>
                              <m:r>
                                <a:rPr lang="en-US" sz="2600" b="0" i="1" smtClean="0">
                                  <a:solidFill>
                                    <a:schemeClr val="bg1"/>
                                  </a:solidFill>
                                  <a:latin typeface="Cambria Math" panose="02040503050406030204" pitchFamily="18" charset="0"/>
                                </a:rPr>
                                <m:t>𝐵</m:t>
                              </m:r>
                            </m:e>
                          </m:d>
                          <m:r>
                            <a:rPr lang="en-US" sz="2600" b="0" i="1" smtClean="0">
                              <a:solidFill>
                                <a:schemeClr val="bg1"/>
                              </a:solidFill>
                              <a:latin typeface="Cambria Math" panose="02040503050406030204" pitchFamily="18" charset="0"/>
                            </a:rPr>
                            <m:t>⋅</m:t>
                          </m:r>
                          <m:r>
                            <a:rPr lang="en-US" sz="2600" b="0" i="1" smtClean="0">
                              <a:solidFill>
                                <a:schemeClr val="bg1"/>
                              </a:solidFill>
                              <a:latin typeface="Cambria Math" panose="02040503050406030204" pitchFamily="18" charset="0"/>
                            </a:rPr>
                            <m:t>𝑃</m:t>
                          </m:r>
                          <m:d>
                            <m:dPr>
                              <m:ctrlPr>
                                <a:rPr lang="en-US" sz="2600" b="0" i="1" smtClean="0">
                                  <a:solidFill>
                                    <a:schemeClr val="bg1"/>
                                  </a:solidFill>
                                  <a:latin typeface="Cambria Math" panose="02040503050406030204" pitchFamily="18" charset="0"/>
                                </a:rPr>
                              </m:ctrlPr>
                            </m:dPr>
                            <m:e>
                              <m:r>
                                <a:rPr lang="en-US" sz="2600" b="0" i="1" smtClean="0">
                                  <a:solidFill>
                                    <a:schemeClr val="bg1"/>
                                  </a:solidFill>
                                  <a:latin typeface="Cambria Math" panose="02040503050406030204" pitchFamily="18" charset="0"/>
                                </a:rPr>
                                <m:t>𝐵</m:t>
                              </m:r>
                            </m:e>
                          </m:d>
                        </m:num>
                        <m:den>
                          <m:r>
                            <a:rPr lang="en-US" sz="2600" b="0" i="1" smtClean="0">
                              <a:solidFill>
                                <a:schemeClr val="bg1"/>
                              </a:solidFill>
                              <a:latin typeface="Cambria Math" panose="02040503050406030204" pitchFamily="18" charset="0"/>
                            </a:rPr>
                            <m:t>𝑃</m:t>
                          </m:r>
                          <m:d>
                            <m:dPr>
                              <m:ctrlPr>
                                <a:rPr lang="en-US" sz="2600" b="0" i="1" smtClean="0">
                                  <a:solidFill>
                                    <a:schemeClr val="bg1"/>
                                  </a:solidFill>
                                  <a:latin typeface="Cambria Math" panose="02040503050406030204" pitchFamily="18" charset="0"/>
                                </a:rPr>
                              </m:ctrlPr>
                            </m:dPr>
                            <m:e>
                              <m:r>
                                <a:rPr lang="en-US" sz="2600" b="0" i="1" smtClean="0">
                                  <a:solidFill>
                                    <a:schemeClr val="bg1"/>
                                  </a:solidFill>
                                  <a:latin typeface="Cambria Math" panose="02040503050406030204" pitchFamily="18" charset="0"/>
                                </a:rPr>
                                <m:t>𝑏𝑎𝑛𝑎𝑛𝑎</m:t>
                              </m:r>
                            </m:e>
                          </m:d>
                        </m:den>
                      </m:f>
                      <m:r>
                        <a:rPr lang="en-US" sz="2600" b="0" i="1" smtClean="0">
                          <a:solidFill>
                            <a:schemeClr val="bg1"/>
                          </a:solidFill>
                          <a:latin typeface="Cambria Math" panose="02040503050406030204" pitchFamily="18" charset="0"/>
                        </a:rPr>
                        <m:t>=</m:t>
                      </m:r>
                    </m:oMath>
                    <m:oMath xmlns:m="http://schemas.openxmlformats.org/officeDocument/2006/math">
                      <m:r>
                        <a:rPr lang="en-US" sz="2600" b="0" i="1" smtClean="0">
                          <a:solidFill>
                            <a:schemeClr val="bg1"/>
                          </a:solidFill>
                          <a:latin typeface="Cambria Math" panose="02040503050406030204" pitchFamily="18" charset="0"/>
                        </a:rPr>
                        <m:t>=</m:t>
                      </m:r>
                      <m:f>
                        <m:fPr>
                          <m:ctrlPr>
                            <a:rPr lang="en-US" sz="2600" i="1">
                              <a:solidFill>
                                <a:schemeClr val="bg1"/>
                              </a:solidFill>
                              <a:latin typeface="Cambria Math" panose="02040503050406030204" pitchFamily="18" charset="0"/>
                            </a:rPr>
                          </m:ctrlPr>
                        </m:fPr>
                        <m:num>
                          <m:r>
                            <a:rPr lang="en-US" sz="2600" i="1">
                              <a:solidFill>
                                <a:schemeClr val="bg1"/>
                              </a:solidFill>
                              <a:latin typeface="Cambria Math" panose="02040503050406030204" pitchFamily="18" charset="0"/>
                            </a:rPr>
                            <m:t>𝑃</m:t>
                          </m:r>
                          <m:d>
                            <m:dPr>
                              <m:ctrlPr>
                                <a:rPr lang="en-US" sz="2600" i="1">
                                  <a:solidFill>
                                    <a:schemeClr val="bg1"/>
                                  </a:solidFill>
                                  <a:latin typeface="Cambria Math" panose="02040503050406030204" pitchFamily="18" charset="0"/>
                                </a:rPr>
                              </m:ctrlPr>
                            </m:dPr>
                            <m:e>
                              <m:r>
                                <a:rPr lang="en-US" sz="2600" i="1">
                                  <a:solidFill>
                                    <a:schemeClr val="bg1"/>
                                  </a:solidFill>
                                  <a:latin typeface="Cambria Math" panose="02040503050406030204" pitchFamily="18" charset="0"/>
                                </a:rPr>
                                <m:t>𝑏𝑎𝑛𝑎𝑛𝑎</m:t>
                              </m:r>
                              <m:r>
                                <a:rPr lang="en-US" sz="2600" i="1">
                                  <a:solidFill>
                                    <a:schemeClr val="bg1"/>
                                  </a:solidFill>
                                  <a:latin typeface="Cambria Math" panose="02040503050406030204" pitchFamily="18" charset="0"/>
                                </a:rPr>
                                <m:t>|</m:t>
                              </m:r>
                              <m:r>
                                <a:rPr lang="en-US" sz="2600" i="1">
                                  <a:solidFill>
                                    <a:schemeClr val="bg1"/>
                                  </a:solidFill>
                                  <a:latin typeface="Cambria Math" panose="02040503050406030204" pitchFamily="18" charset="0"/>
                                </a:rPr>
                                <m:t>𝐵</m:t>
                              </m:r>
                            </m:e>
                          </m:d>
                          <m:r>
                            <a:rPr lang="en-US" sz="2600" i="1">
                              <a:solidFill>
                                <a:schemeClr val="bg1"/>
                              </a:solidFill>
                              <a:latin typeface="Cambria Math" panose="02040503050406030204" pitchFamily="18" charset="0"/>
                            </a:rPr>
                            <m:t>⋅</m:t>
                          </m:r>
                          <m:r>
                            <a:rPr lang="en-US" sz="2600" i="1">
                              <a:solidFill>
                                <a:schemeClr val="bg1"/>
                              </a:solidFill>
                              <a:latin typeface="Cambria Math" panose="02040503050406030204" pitchFamily="18" charset="0"/>
                            </a:rPr>
                            <m:t>𝑃</m:t>
                          </m:r>
                          <m:d>
                            <m:dPr>
                              <m:ctrlPr>
                                <a:rPr lang="en-US" sz="2600" i="1">
                                  <a:solidFill>
                                    <a:schemeClr val="bg1"/>
                                  </a:solidFill>
                                  <a:latin typeface="Cambria Math" panose="02040503050406030204" pitchFamily="18" charset="0"/>
                                </a:rPr>
                              </m:ctrlPr>
                            </m:dPr>
                            <m:e>
                              <m:r>
                                <a:rPr lang="en-US" sz="2600" i="1">
                                  <a:solidFill>
                                    <a:schemeClr val="bg1"/>
                                  </a:solidFill>
                                  <a:latin typeface="Cambria Math" panose="02040503050406030204" pitchFamily="18" charset="0"/>
                                </a:rPr>
                                <m:t>𝐵</m:t>
                              </m:r>
                            </m:e>
                          </m:d>
                        </m:num>
                        <m:den>
                          <m:r>
                            <a:rPr lang="en-US" sz="2600" i="1">
                              <a:solidFill>
                                <a:schemeClr val="bg1"/>
                              </a:solidFill>
                              <a:latin typeface="Cambria Math" panose="02040503050406030204" pitchFamily="18" charset="0"/>
                            </a:rPr>
                            <m:t>𝑃</m:t>
                          </m:r>
                          <m:d>
                            <m:dPr>
                              <m:ctrlPr>
                                <a:rPr lang="en-US" sz="2600" i="1">
                                  <a:solidFill>
                                    <a:schemeClr val="bg1"/>
                                  </a:solidFill>
                                  <a:latin typeface="Cambria Math" panose="02040503050406030204" pitchFamily="18" charset="0"/>
                                </a:rPr>
                              </m:ctrlPr>
                            </m:dPr>
                            <m:e>
                              <m:r>
                                <a:rPr lang="en-US" sz="2600" i="1">
                                  <a:solidFill>
                                    <a:schemeClr val="bg1"/>
                                  </a:solidFill>
                                  <a:latin typeface="Cambria Math" panose="02040503050406030204" pitchFamily="18" charset="0"/>
                                </a:rPr>
                                <m:t>𝑏𝑎𝑛𝑎𝑛𝑎</m:t>
                              </m:r>
                              <m:r>
                                <a:rPr lang="en-US" sz="2600" i="1">
                                  <a:solidFill>
                                    <a:schemeClr val="bg1"/>
                                  </a:solidFill>
                                  <a:latin typeface="Cambria Math" panose="02040503050406030204" pitchFamily="18" charset="0"/>
                                </a:rPr>
                                <m:t>|</m:t>
                              </m:r>
                              <m:r>
                                <a:rPr lang="en-US" sz="2600" b="0" i="1" smtClean="0">
                                  <a:solidFill>
                                    <a:schemeClr val="bg1"/>
                                  </a:solidFill>
                                  <a:latin typeface="Cambria Math" panose="02040503050406030204" pitchFamily="18" charset="0"/>
                                </a:rPr>
                                <m:t>𝐴</m:t>
                              </m:r>
                            </m:e>
                          </m:d>
                          <m:r>
                            <a:rPr lang="en-US" sz="2600" i="1">
                              <a:solidFill>
                                <a:schemeClr val="bg1"/>
                              </a:solidFill>
                              <a:latin typeface="Cambria Math" panose="02040503050406030204" pitchFamily="18" charset="0"/>
                            </a:rPr>
                            <m:t>⋅</m:t>
                          </m:r>
                          <m:r>
                            <a:rPr lang="en-US" sz="2600" i="1">
                              <a:solidFill>
                                <a:schemeClr val="bg1"/>
                              </a:solidFill>
                              <a:latin typeface="Cambria Math" panose="02040503050406030204" pitchFamily="18" charset="0"/>
                            </a:rPr>
                            <m:t>𝑃</m:t>
                          </m:r>
                          <m:d>
                            <m:dPr>
                              <m:ctrlPr>
                                <a:rPr lang="en-US" sz="2600" i="1">
                                  <a:solidFill>
                                    <a:schemeClr val="bg1"/>
                                  </a:solidFill>
                                  <a:latin typeface="Cambria Math" panose="02040503050406030204" pitchFamily="18" charset="0"/>
                                </a:rPr>
                              </m:ctrlPr>
                            </m:dPr>
                            <m:e>
                              <m:r>
                                <a:rPr lang="en-US" sz="2600" b="0" i="1" smtClean="0">
                                  <a:solidFill>
                                    <a:schemeClr val="bg1"/>
                                  </a:solidFill>
                                  <a:latin typeface="Cambria Math" panose="02040503050406030204" pitchFamily="18" charset="0"/>
                                </a:rPr>
                                <m:t>𝐴</m:t>
                              </m:r>
                            </m:e>
                          </m:d>
                          <m:r>
                            <a:rPr lang="en-US" sz="2600" b="0" i="1" smtClean="0">
                              <a:solidFill>
                                <a:schemeClr val="bg1"/>
                              </a:solidFill>
                              <a:latin typeface="Cambria Math" panose="02040503050406030204" pitchFamily="18" charset="0"/>
                            </a:rPr>
                            <m:t>+</m:t>
                          </m:r>
                          <m:r>
                            <a:rPr lang="en-US" sz="2600" i="1">
                              <a:solidFill>
                                <a:schemeClr val="bg1"/>
                              </a:solidFill>
                              <a:latin typeface="Cambria Math" panose="02040503050406030204" pitchFamily="18" charset="0"/>
                            </a:rPr>
                            <m:t>𝑃</m:t>
                          </m:r>
                          <m:d>
                            <m:dPr>
                              <m:ctrlPr>
                                <a:rPr lang="en-US" sz="2600" i="1">
                                  <a:solidFill>
                                    <a:schemeClr val="bg1"/>
                                  </a:solidFill>
                                  <a:latin typeface="Cambria Math" panose="02040503050406030204" pitchFamily="18" charset="0"/>
                                </a:rPr>
                              </m:ctrlPr>
                            </m:dPr>
                            <m:e>
                              <m:r>
                                <a:rPr lang="en-US" sz="2600" i="1">
                                  <a:solidFill>
                                    <a:schemeClr val="bg1"/>
                                  </a:solidFill>
                                  <a:latin typeface="Cambria Math" panose="02040503050406030204" pitchFamily="18" charset="0"/>
                                </a:rPr>
                                <m:t>𝑏𝑎𝑛𝑎𝑛𝑎</m:t>
                              </m:r>
                              <m:r>
                                <a:rPr lang="en-US" sz="2600" i="1">
                                  <a:solidFill>
                                    <a:schemeClr val="bg1"/>
                                  </a:solidFill>
                                  <a:latin typeface="Cambria Math" panose="02040503050406030204" pitchFamily="18" charset="0"/>
                                </a:rPr>
                                <m:t>|</m:t>
                              </m:r>
                              <m:r>
                                <a:rPr lang="en-US" sz="2600" i="1">
                                  <a:solidFill>
                                    <a:schemeClr val="bg1"/>
                                  </a:solidFill>
                                  <a:latin typeface="Cambria Math" panose="02040503050406030204" pitchFamily="18" charset="0"/>
                                </a:rPr>
                                <m:t>𝐵</m:t>
                              </m:r>
                            </m:e>
                          </m:d>
                          <m:r>
                            <a:rPr lang="en-US" sz="2600" i="1">
                              <a:solidFill>
                                <a:schemeClr val="bg1"/>
                              </a:solidFill>
                              <a:latin typeface="Cambria Math" panose="02040503050406030204" pitchFamily="18" charset="0"/>
                            </a:rPr>
                            <m:t>⋅</m:t>
                          </m:r>
                          <m:r>
                            <a:rPr lang="en-US" sz="2600" i="1">
                              <a:solidFill>
                                <a:schemeClr val="bg1"/>
                              </a:solidFill>
                              <a:latin typeface="Cambria Math" panose="02040503050406030204" pitchFamily="18" charset="0"/>
                            </a:rPr>
                            <m:t>𝑃</m:t>
                          </m:r>
                          <m:d>
                            <m:dPr>
                              <m:ctrlPr>
                                <a:rPr lang="en-US" sz="2600" i="1">
                                  <a:solidFill>
                                    <a:schemeClr val="bg1"/>
                                  </a:solidFill>
                                  <a:latin typeface="Cambria Math" panose="02040503050406030204" pitchFamily="18" charset="0"/>
                                </a:rPr>
                              </m:ctrlPr>
                            </m:dPr>
                            <m:e>
                              <m:r>
                                <a:rPr lang="en-US" sz="2600" i="1">
                                  <a:solidFill>
                                    <a:schemeClr val="bg1"/>
                                  </a:solidFill>
                                  <a:latin typeface="Cambria Math" panose="02040503050406030204" pitchFamily="18" charset="0"/>
                                </a:rPr>
                                <m:t>𝐵</m:t>
                              </m:r>
                            </m:e>
                          </m:d>
                        </m:den>
                      </m:f>
                      <m:r>
                        <a:rPr lang="en-US" sz="2600" b="0" i="1" smtClean="0">
                          <a:solidFill>
                            <a:schemeClr val="bg1"/>
                          </a:solidFill>
                          <a:latin typeface="Cambria Math" panose="02040503050406030204" pitchFamily="18" charset="0"/>
                        </a:rPr>
                        <m:t>=1</m:t>
                      </m:r>
                    </m:oMath>
                  </m:oMathPara>
                </a14:m>
                <a:endParaRPr lang="en-BE" sz="2600" dirty="0"/>
              </a:p>
            </p:txBody>
          </p:sp>
        </mc:Choice>
        <mc:Fallback xmlns="">
          <p:sp>
            <p:nvSpPr>
              <p:cNvPr id="3" name="Content Placeholder 2">
                <a:extLst>
                  <a:ext uri="{FF2B5EF4-FFF2-40B4-BE49-F238E27FC236}">
                    <a16:creationId xmlns:a16="http://schemas.microsoft.com/office/drawing/2014/main" id="{B00B4A89-201B-4782-9648-6F6F5502F3ED}"/>
                  </a:ext>
                </a:extLst>
              </p:cNvPr>
              <p:cNvSpPr>
                <a:spLocks noGrp="1" noRot="1" noChangeAspect="1" noMove="1" noResize="1" noEditPoints="1" noAdjustHandles="1" noChangeArrowheads="1" noChangeShapeType="1" noTextEdit="1"/>
              </p:cNvSpPr>
              <p:nvPr>
                <p:ph idx="1"/>
              </p:nvPr>
            </p:nvSpPr>
            <p:spPr>
              <a:xfrm>
                <a:off x="587141" y="1490145"/>
                <a:ext cx="11261557" cy="5050355"/>
              </a:xfrm>
              <a:blipFill>
                <a:blip r:embed="rId2"/>
                <a:stretch>
                  <a:fillRect l="-812"/>
                </a:stretch>
              </a:blipFill>
            </p:spPr>
            <p:txBody>
              <a:bodyPr/>
              <a:lstStyle/>
              <a:p>
                <a:r>
                  <a:rPr lang="en-BE">
                    <a:noFill/>
                  </a:rPr>
                  <a:t> </a:t>
                </a:r>
              </a:p>
            </p:txBody>
          </p:sp>
        </mc:Fallback>
      </mc:AlternateContent>
      <p:sp>
        <p:nvSpPr>
          <p:cNvPr id="4" name="Footer Placeholder 3">
            <a:extLst>
              <a:ext uri="{FF2B5EF4-FFF2-40B4-BE49-F238E27FC236}">
                <a16:creationId xmlns:a16="http://schemas.microsoft.com/office/drawing/2014/main" id="{2B955210-6E1C-4F53-9E00-90F5D3180AE9}"/>
              </a:ext>
            </a:extLst>
          </p:cNvPr>
          <p:cNvSpPr>
            <a:spLocks noGrp="1"/>
          </p:cNvSpPr>
          <p:nvPr>
            <p:ph type="ftr" sz="quarter" idx="11"/>
          </p:nvPr>
        </p:nvSpPr>
        <p:spPr/>
        <p:txBody>
          <a:bodyPr/>
          <a:lstStyle/>
          <a:p>
            <a:r>
              <a:rPr lang="en-US" dirty="0"/>
              <a:t>Elementary Combinatorics and Probability - March 2021</a:t>
            </a:r>
            <a:endParaRPr lang="en-BE" dirty="0"/>
          </a:p>
        </p:txBody>
      </p:sp>
      <p:sp>
        <p:nvSpPr>
          <p:cNvPr id="5" name="Slide Number Placeholder 4">
            <a:extLst>
              <a:ext uri="{FF2B5EF4-FFF2-40B4-BE49-F238E27FC236}">
                <a16:creationId xmlns:a16="http://schemas.microsoft.com/office/drawing/2014/main" id="{DD3B8377-99E3-4482-A8C2-9599A698DF1E}"/>
              </a:ext>
            </a:extLst>
          </p:cNvPr>
          <p:cNvSpPr>
            <a:spLocks noGrp="1"/>
          </p:cNvSpPr>
          <p:nvPr>
            <p:ph type="sldNum" sz="quarter" idx="12"/>
          </p:nvPr>
        </p:nvSpPr>
        <p:spPr/>
        <p:txBody>
          <a:bodyPr/>
          <a:lstStyle/>
          <a:p>
            <a:fld id="{08CF7B41-8972-4B54-B2ED-1FFF63F18177}" type="slidenum">
              <a:rPr lang="en-BE" smtClean="0"/>
              <a:t>52</a:t>
            </a:fld>
            <a:endParaRPr lang="en-BE"/>
          </a:p>
        </p:txBody>
      </p:sp>
      <p:grpSp>
        <p:nvGrpSpPr>
          <p:cNvPr id="32" name="Group 31">
            <a:extLst>
              <a:ext uri="{FF2B5EF4-FFF2-40B4-BE49-F238E27FC236}">
                <a16:creationId xmlns:a16="http://schemas.microsoft.com/office/drawing/2014/main" id="{81ACB355-2AA3-455C-B91A-403012F8F552}"/>
              </a:ext>
            </a:extLst>
          </p:cNvPr>
          <p:cNvGrpSpPr/>
          <p:nvPr/>
        </p:nvGrpSpPr>
        <p:grpSpPr>
          <a:xfrm>
            <a:off x="3292643" y="1320753"/>
            <a:ext cx="6371122" cy="2628702"/>
            <a:chOff x="2407118" y="2367814"/>
            <a:chExt cx="7488455" cy="3089709"/>
          </a:xfrm>
        </p:grpSpPr>
        <p:grpSp>
          <p:nvGrpSpPr>
            <p:cNvPr id="33" name="Group 32">
              <a:extLst>
                <a:ext uri="{FF2B5EF4-FFF2-40B4-BE49-F238E27FC236}">
                  <a16:creationId xmlns:a16="http://schemas.microsoft.com/office/drawing/2014/main" id="{BCCD956F-1DC8-4419-8D56-D145099616E7}"/>
                </a:ext>
              </a:extLst>
            </p:cNvPr>
            <p:cNvGrpSpPr/>
            <p:nvPr/>
          </p:nvGrpSpPr>
          <p:grpSpPr>
            <a:xfrm>
              <a:off x="2407118" y="2367814"/>
              <a:ext cx="3089709" cy="3089709"/>
              <a:chOff x="2407118" y="2367814"/>
              <a:chExt cx="3089709" cy="3089709"/>
            </a:xfrm>
          </p:grpSpPr>
          <p:sp>
            <p:nvSpPr>
              <p:cNvPr id="50" name="Rectangle 49">
                <a:extLst>
                  <a:ext uri="{FF2B5EF4-FFF2-40B4-BE49-F238E27FC236}">
                    <a16:creationId xmlns:a16="http://schemas.microsoft.com/office/drawing/2014/main" id="{0586C2E7-FED9-4D63-843C-94B3EB5F9EC7}"/>
                  </a:ext>
                </a:extLst>
              </p:cNvPr>
              <p:cNvSpPr/>
              <p:nvPr/>
            </p:nvSpPr>
            <p:spPr>
              <a:xfrm>
                <a:off x="2407118" y="2367814"/>
                <a:ext cx="3089709" cy="3089709"/>
              </a:xfrm>
              <a:prstGeom prst="rect">
                <a:avLst/>
              </a:prstGeom>
              <a:ln w="28575"/>
            </p:spPr>
            <p:style>
              <a:lnRef idx="2">
                <a:schemeClr val="accent2"/>
              </a:lnRef>
              <a:fillRef idx="1">
                <a:schemeClr val="lt1"/>
              </a:fillRef>
              <a:effectRef idx="0">
                <a:schemeClr val="accent2"/>
              </a:effectRef>
              <a:fontRef idx="minor">
                <a:schemeClr val="dk1"/>
              </a:fontRef>
            </p:style>
            <p:txBody>
              <a:bodyPr rtlCol="0" anchor="ctr"/>
              <a:lstStyle/>
              <a:p>
                <a:pPr algn="ctr"/>
                <a:endParaRPr lang="en-BE"/>
              </a:p>
            </p:txBody>
          </p:sp>
          <p:pic>
            <p:nvPicPr>
              <p:cNvPr id="51" name="Picture 50" descr="Background pattern&#10;&#10;Description automatically generated">
                <a:extLst>
                  <a:ext uri="{FF2B5EF4-FFF2-40B4-BE49-F238E27FC236}">
                    <a16:creationId xmlns:a16="http://schemas.microsoft.com/office/drawing/2014/main" id="{7A75748E-9EE1-42E7-9898-82FA4BFFDA10}"/>
                  </a:ext>
                </a:extLst>
              </p:cNvPr>
              <p:cNvPicPr>
                <a:picLocks noChangeAspect="1"/>
              </p:cNvPicPr>
              <p:nvPr/>
            </p:nvPicPr>
            <p:blipFill rotWithShape="1">
              <a:blip r:embed="rId3">
                <a:extLst>
                  <a:ext uri="{28A0092B-C50C-407E-A947-70E740481C1C}">
                    <a14:useLocalDpi xmlns:a14="http://schemas.microsoft.com/office/drawing/2010/main" val="0"/>
                  </a:ext>
                </a:extLst>
              </a:blip>
              <a:srcRect l="3522" t="1792" r="75830" b="70975"/>
              <a:stretch/>
            </p:blipFill>
            <p:spPr>
              <a:xfrm>
                <a:off x="2738461" y="2464067"/>
                <a:ext cx="586752" cy="683393"/>
              </a:xfrm>
              <a:prstGeom prst="rect">
                <a:avLst/>
              </a:prstGeom>
            </p:spPr>
          </p:pic>
          <p:pic>
            <p:nvPicPr>
              <p:cNvPr id="52" name="Picture 51" descr="Background pattern&#10;&#10;Description automatically generated">
                <a:extLst>
                  <a:ext uri="{FF2B5EF4-FFF2-40B4-BE49-F238E27FC236}">
                    <a16:creationId xmlns:a16="http://schemas.microsoft.com/office/drawing/2014/main" id="{8177E3B4-63B3-48CD-8E6B-A3710574536C}"/>
                  </a:ext>
                </a:extLst>
              </p:cNvPr>
              <p:cNvPicPr>
                <a:picLocks noChangeAspect="1"/>
              </p:cNvPicPr>
              <p:nvPr/>
            </p:nvPicPr>
            <p:blipFill rotWithShape="1">
              <a:blip r:embed="rId3">
                <a:extLst>
                  <a:ext uri="{28A0092B-C50C-407E-A947-70E740481C1C}">
                    <a14:useLocalDpi xmlns:a14="http://schemas.microsoft.com/office/drawing/2010/main" val="0"/>
                  </a:ext>
                </a:extLst>
              </a:blip>
              <a:srcRect l="74939" t="36727" r="2956" b="36865"/>
              <a:stretch/>
            </p:blipFill>
            <p:spPr>
              <a:xfrm>
                <a:off x="4726199" y="2516370"/>
                <a:ext cx="548640" cy="578785"/>
              </a:xfrm>
              <a:prstGeom prst="rect">
                <a:avLst/>
              </a:prstGeom>
            </p:spPr>
          </p:pic>
          <p:pic>
            <p:nvPicPr>
              <p:cNvPr id="53" name="Picture 52" descr="Background pattern&#10;&#10;Description automatically generated">
                <a:extLst>
                  <a:ext uri="{FF2B5EF4-FFF2-40B4-BE49-F238E27FC236}">
                    <a16:creationId xmlns:a16="http://schemas.microsoft.com/office/drawing/2014/main" id="{2B541849-5C83-40E2-89B1-764031821C64}"/>
                  </a:ext>
                </a:extLst>
              </p:cNvPr>
              <p:cNvPicPr>
                <a:picLocks noChangeAspect="1"/>
              </p:cNvPicPr>
              <p:nvPr/>
            </p:nvPicPr>
            <p:blipFill rotWithShape="1">
              <a:blip r:embed="rId3">
                <a:extLst>
                  <a:ext uri="{28A0092B-C50C-407E-A947-70E740481C1C}">
                    <a14:useLocalDpi xmlns:a14="http://schemas.microsoft.com/office/drawing/2010/main" val="0"/>
                  </a:ext>
                </a:extLst>
              </a:blip>
              <a:srcRect l="3522" t="1792" r="75830" b="70975"/>
              <a:stretch/>
            </p:blipFill>
            <p:spPr>
              <a:xfrm>
                <a:off x="2445085" y="3475990"/>
                <a:ext cx="586752" cy="683393"/>
              </a:xfrm>
              <a:prstGeom prst="rect">
                <a:avLst/>
              </a:prstGeom>
            </p:spPr>
          </p:pic>
          <p:pic>
            <p:nvPicPr>
              <p:cNvPr id="54" name="Picture 53" descr="Background pattern&#10;&#10;Description automatically generated">
                <a:extLst>
                  <a:ext uri="{FF2B5EF4-FFF2-40B4-BE49-F238E27FC236}">
                    <a16:creationId xmlns:a16="http://schemas.microsoft.com/office/drawing/2014/main" id="{FF6BFC77-A0B5-45FF-8846-81C6E9860A4D}"/>
                  </a:ext>
                </a:extLst>
              </p:cNvPr>
              <p:cNvPicPr>
                <a:picLocks noChangeAspect="1"/>
              </p:cNvPicPr>
              <p:nvPr/>
            </p:nvPicPr>
            <p:blipFill rotWithShape="1">
              <a:blip r:embed="rId3">
                <a:extLst>
                  <a:ext uri="{28A0092B-C50C-407E-A947-70E740481C1C}">
                    <a14:useLocalDpi xmlns:a14="http://schemas.microsoft.com/office/drawing/2010/main" val="0"/>
                  </a:ext>
                </a:extLst>
              </a:blip>
              <a:srcRect l="3522" t="1792" r="75830" b="70975"/>
              <a:stretch/>
            </p:blipFill>
            <p:spPr>
              <a:xfrm>
                <a:off x="3177528" y="3265369"/>
                <a:ext cx="586752" cy="683393"/>
              </a:xfrm>
              <a:prstGeom prst="rect">
                <a:avLst/>
              </a:prstGeom>
            </p:spPr>
          </p:pic>
          <p:pic>
            <p:nvPicPr>
              <p:cNvPr id="55" name="Picture 54" descr="Background pattern&#10;&#10;Description automatically generated">
                <a:extLst>
                  <a:ext uri="{FF2B5EF4-FFF2-40B4-BE49-F238E27FC236}">
                    <a16:creationId xmlns:a16="http://schemas.microsoft.com/office/drawing/2014/main" id="{8CA81FBB-7A97-4756-BFA2-E2EBDEB48B00}"/>
                  </a:ext>
                </a:extLst>
              </p:cNvPr>
              <p:cNvPicPr>
                <a:picLocks noChangeAspect="1"/>
              </p:cNvPicPr>
              <p:nvPr/>
            </p:nvPicPr>
            <p:blipFill rotWithShape="1">
              <a:blip r:embed="rId3">
                <a:extLst>
                  <a:ext uri="{28A0092B-C50C-407E-A947-70E740481C1C}">
                    <a14:useLocalDpi xmlns:a14="http://schemas.microsoft.com/office/drawing/2010/main" val="0"/>
                  </a:ext>
                </a:extLst>
              </a:blip>
              <a:srcRect l="3522" t="1792" r="75830" b="70975"/>
              <a:stretch/>
            </p:blipFill>
            <p:spPr>
              <a:xfrm>
                <a:off x="2884152" y="4277292"/>
                <a:ext cx="586752" cy="683393"/>
              </a:xfrm>
              <a:prstGeom prst="rect">
                <a:avLst/>
              </a:prstGeom>
            </p:spPr>
          </p:pic>
          <p:pic>
            <p:nvPicPr>
              <p:cNvPr id="56" name="Picture 55" descr="Background pattern&#10;&#10;Description automatically generated">
                <a:extLst>
                  <a:ext uri="{FF2B5EF4-FFF2-40B4-BE49-F238E27FC236}">
                    <a16:creationId xmlns:a16="http://schemas.microsoft.com/office/drawing/2014/main" id="{EF6BD32E-627F-4BAE-8BDA-FA4BDC96ACF3}"/>
                  </a:ext>
                </a:extLst>
              </p:cNvPr>
              <p:cNvPicPr>
                <a:picLocks noChangeAspect="1"/>
              </p:cNvPicPr>
              <p:nvPr/>
            </p:nvPicPr>
            <p:blipFill rotWithShape="1">
              <a:blip r:embed="rId3">
                <a:extLst>
                  <a:ext uri="{28A0092B-C50C-407E-A947-70E740481C1C}">
                    <a14:useLocalDpi xmlns:a14="http://schemas.microsoft.com/office/drawing/2010/main" val="0"/>
                  </a:ext>
                </a:extLst>
              </a:blip>
              <a:srcRect l="3522" t="1792" r="75830" b="70975"/>
              <a:stretch/>
            </p:blipFill>
            <p:spPr>
              <a:xfrm>
                <a:off x="3538670" y="4721188"/>
                <a:ext cx="586752" cy="683393"/>
              </a:xfrm>
              <a:prstGeom prst="rect">
                <a:avLst/>
              </a:prstGeom>
            </p:spPr>
          </p:pic>
          <p:pic>
            <p:nvPicPr>
              <p:cNvPr id="57" name="Picture 56" descr="Background pattern&#10;&#10;Description automatically generated">
                <a:extLst>
                  <a:ext uri="{FF2B5EF4-FFF2-40B4-BE49-F238E27FC236}">
                    <a16:creationId xmlns:a16="http://schemas.microsoft.com/office/drawing/2014/main" id="{77372722-D66B-427D-80ED-5C8F470B0A9F}"/>
                  </a:ext>
                </a:extLst>
              </p:cNvPr>
              <p:cNvPicPr>
                <a:picLocks noChangeAspect="1"/>
              </p:cNvPicPr>
              <p:nvPr/>
            </p:nvPicPr>
            <p:blipFill rotWithShape="1">
              <a:blip r:embed="rId3">
                <a:extLst>
                  <a:ext uri="{28A0092B-C50C-407E-A947-70E740481C1C}">
                    <a14:useLocalDpi xmlns:a14="http://schemas.microsoft.com/office/drawing/2010/main" val="0"/>
                  </a:ext>
                </a:extLst>
              </a:blip>
              <a:srcRect l="74939" t="36727" r="2956" b="36865"/>
              <a:stretch/>
            </p:blipFill>
            <p:spPr>
              <a:xfrm>
                <a:off x="4100362" y="3317672"/>
                <a:ext cx="548640" cy="578785"/>
              </a:xfrm>
              <a:prstGeom prst="rect">
                <a:avLst/>
              </a:prstGeom>
            </p:spPr>
          </p:pic>
          <p:pic>
            <p:nvPicPr>
              <p:cNvPr id="58" name="Picture 57" descr="Background pattern&#10;&#10;Description automatically generated">
                <a:extLst>
                  <a:ext uri="{FF2B5EF4-FFF2-40B4-BE49-F238E27FC236}">
                    <a16:creationId xmlns:a16="http://schemas.microsoft.com/office/drawing/2014/main" id="{684A32A9-A5DB-458D-98FC-683E312290DA}"/>
                  </a:ext>
                </a:extLst>
              </p:cNvPr>
              <p:cNvPicPr>
                <a:picLocks noChangeAspect="1"/>
              </p:cNvPicPr>
              <p:nvPr/>
            </p:nvPicPr>
            <p:blipFill rotWithShape="1">
              <a:blip r:embed="rId3">
                <a:extLst>
                  <a:ext uri="{28A0092B-C50C-407E-A947-70E740481C1C}">
                    <a14:useLocalDpi xmlns:a14="http://schemas.microsoft.com/office/drawing/2010/main" val="0"/>
                  </a:ext>
                </a:extLst>
              </a:blip>
              <a:srcRect l="74939" t="36727" r="2956" b="36865"/>
              <a:stretch/>
            </p:blipFill>
            <p:spPr>
              <a:xfrm>
                <a:off x="4837193" y="3341101"/>
                <a:ext cx="548640" cy="578785"/>
              </a:xfrm>
              <a:prstGeom prst="rect">
                <a:avLst/>
              </a:prstGeom>
            </p:spPr>
          </p:pic>
          <p:pic>
            <p:nvPicPr>
              <p:cNvPr id="59" name="Picture 58" descr="Background pattern&#10;&#10;Description automatically generated">
                <a:extLst>
                  <a:ext uri="{FF2B5EF4-FFF2-40B4-BE49-F238E27FC236}">
                    <a16:creationId xmlns:a16="http://schemas.microsoft.com/office/drawing/2014/main" id="{F04552B2-921B-435C-818B-EF496AC5C4FD}"/>
                  </a:ext>
                </a:extLst>
              </p:cNvPr>
              <p:cNvPicPr>
                <a:picLocks noChangeAspect="1"/>
              </p:cNvPicPr>
              <p:nvPr/>
            </p:nvPicPr>
            <p:blipFill rotWithShape="1">
              <a:blip r:embed="rId3">
                <a:extLst>
                  <a:ext uri="{28A0092B-C50C-407E-A947-70E740481C1C}">
                    <a14:useLocalDpi xmlns:a14="http://schemas.microsoft.com/office/drawing/2010/main" val="0"/>
                  </a:ext>
                </a:extLst>
              </a:blip>
              <a:srcRect l="74939" t="36727" r="2956" b="36865"/>
              <a:stretch/>
            </p:blipFill>
            <p:spPr>
              <a:xfrm>
                <a:off x="4451879" y="4040203"/>
                <a:ext cx="548640" cy="578785"/>
              </a:xfrm>
              <a:prstGeom prst="rect">
                <a:avLst/>
              </a:prstGeom>
            </p:spPr>
          </p:pic>
          <p:pic>
            <p:nvPicPr>
              <p:cNvPr id="60" name="Picture 59" descr="Background pattern&#10;&#10;Description automatically generated">
                <a:extLst>
                  <a:ext uri="{FF2B5EF4-FFF2-40B4-BE49-F238E27FC236}">
                    <a16:creationId xmlns:a16="http://schemas.microsoft.com/office/drawing/2014/main" id="{F08DEC88-FBA7-4096-B2D6-96957E4047A5}"/>
                  </a:ext>
                </a:extLst>
              </p:cNvPr>
              <p:cNvPicPr>
                <a:picLocks noChangeAspect="1"/>
              </p:cNvPicPr>
              <p:nvPr/>
            </p:nvPicPr>
            <p:blipFill rotWithShape="1">
              <a:blip r:embed="rId3">
                <a:extLst>
                  <a:ext uri="{28A0092B-C50C-407E-A947-70E740481C1C}">
                    <a14:useLocalDpi xmlns:a14="http://schemas.microsoft.com/office/drawing/2010/main" val="0"/>
                  </a:ext>
                </a:extLst>
              </a:blip>
              <a:srcRect l="74939" t="36727" r="2956" b="36865"/>
              <a:stretch/>
            </p:blipFill>
            <p:spPr>
              <a:xfrm>
                <a:off x="4774109" y="4818713"/>
                <a:ext cx="548640" cy="578785"/>
              </a:xfrm>
              <a:prstGeom prst="rect">
                <a:avLst/>
              </a:prstGeom>
            </p:spPr>
          </p:pic>
        </p:grpSp>
        <p:grpSp>
          <p:nvGrpSpPr>
            <p:cNvPr id="34" name="Group 33">
              <a:extLst>
                <a:ext uri="{FF2B5EF4-FFF2-40B4-BE49-F238E27FC236}">
                  <a16:creationId xmlns:a16="http://schemas.microsoft.com/office/drawing/2014/main" id="{903A3A46-D69C-4E71-ACAD-7C082D3CCA26}"/>
                </a:ext>
              </a:extLst>
            </p:cNvPr>
            <p:cNvGrpSpPr/>
            <p:nvPr/>
          </p:nvGrpSpPr>
          <p:grpSpPr>
            <a:xfrm>
              <a:off x="6805864" y="2367814"/>
              <a:ext cx="3089709" cy="3089709"/>
              <a:chOff x="6805864" y="2367814"/>
              <a:chExt cx="3089709" cy="3089709"/>
            </a:xfrm>
          </p:grpSpPr>
          <p:sp>
            <p:nvSpPr>
              <p:cNvPr id="37" name="Rectangle 36">
                <a:extLst>
                  <a:ext uri="{FF2B5EF4-FFF2-40B4-BE49-F238E27FC236}">
                    <a16:creationId xmlns:a16="http://schemas.microsoft.com/office/drawing/2014/main" id="{35A4C7C8-6686-4C5E-A75B-71AF11D6C1D2}"/>
                  </a:ext>
                </a:extLst>
              </p:cNvPr>
              <p:cNvSpPr/>
              <p:nvPr/>
            </p:nvSpPr>
            <p:spPr>
              <a:xfrm>
                <a:off x="6805864" y="2367814"/>
                <a:ext cx="3089709" cy="3089709"/>
              </a:xfrm>
              <a:prstGeom prst="rect">
                <a:avLst/>
              </a:prstGeom>
              <a:ln w="28575"/>
            </p:spPr>
            <p:style>
              <a:lnRef idx="2">
                <a:schemeClr val="accent2"/>
              </a:lnRef>
              <a:fillRef idx="1">
                <a:schemeClr val="lt1"/>
              </a:fillRef>
              <a:effectRef idx="0">
                <a:schemeClr val="accent2"/>
              </a:effectRef>
              <a:fontRef idx="minor">
                <a:schemeClr val="dk1"/>
              </a:fontRef>
            </p:style>
            <p:txBody>
              <a:bodyPr rtlCol="0" anchor="ctr"/>
              <a:lstStyle/>
              <a:p>
                <a:pPr algn="ctr"/>
                <a:endParaRPr lang="en-BE"/>
              </a:p>
            </p:txBody>
          </p:sp>
          <p:pic>
            <p:nvPicPr>
              <p:cNvPr id="38" name="Picture 37" descr="Background pattern&#10;&#10;Description automatically generated">
                <a:extLst>
                  <a:ext uri="{FF2B5EF4-FFF2-40B4-BE49-F238E27FC236}">
                    <a16:creationId xmlns:a16="http://schemas.microsoft.com/office/drawing/2014/main" id="{B95DFE34-69EB-4928-B767-3016A4FDE7CE}"/>
                  </a:ext>
                </a:extLst>
              </p:cNvPr>
              <p:cNvPicPr>
                <a:picLocks noChangeAspect="1"/>
              </p:cNvPicPr>
              <p:nvPr/>
            </p:nvPicPr>
            <p:blipFill rotWithShape="1">
              <a:blip r:embed="rId3">
                <a:extLst>
                  <a:ext uri="{28A0092B-C50C-407E-A947-70E740481C1C}">
                    <a14:useLocalDpi xmlns:a14="http://schemas.microsoft.com/office/drawing/2010/main" val="0"/>
                  </a:ext>
                </a:extLst>
              </a:blip>
              <a:srcRect l="34879" t="1243" r="36720" b="70424"/>
              <a:stretch/>
            </p:blipFill>
            <p:spPr>
              <a:xfrm>
                <a:off x="7486630" y="4607522"/>
                <a:ext cx="904753" cy="797059"/>
              </a:xfrm>
              <a:prstGeom prst="rect">
                <a:avLst/>
              </a:prstGeom>
            </p:spPr>
          </p:pic>
          <p:pic>
            <p:nvPicPr>
              <p:cNvPr id="39" name="Picture 38" descr="Background pattern&#10;&#10;Description automatically generated">
                <a:extLst>
                  <a:ext uri="{FF2B5EF4-FFF2-40B4-BE49-F238E27FC236}">
                    <a16:creationId xmlns:a16="http://schemas.microsoft.com/office/drawing/2014/main" id="{0291E08E-0C37-470C-9E47-366275106AB7}"/>
                  </a:ext>
                </a:extLst>
              </p:cNvPr>
              <p:cNvPicPr>
                <a:picLocks noChangeAspect="1"/>
              </p:cNvPicPr>
              <p:nvPr/>
            </p:nvPicPr>
            <p:blipFill rotWithShape="1">
              <a:blip r:embed="rId3">
                <a:extLst>
                  <a:ext uri="{28A0092B-C50C-407E-A947-70E740481C1C}">
                    <a14:useLocalDpi xmlns:a14="http://schemas.microsoft.com/office/drawing/2010/main" val="0"/>
                  </a:ext>
                </a:extLst>
              </a:blip>
              <a:srcRect l="3522" t="1792" r="75830" b="70975"/>
              <a:stretch/>
            </p:blipFill>
            <p:spPr>
              <a:xfrm>
                <a:off x="7231854" y="2445948"/>
                <a:ext cx="586752" cy="683393"/>
              </a:xfrm>
              <a:prstGeom prst="rect">
                <a:avLst/>
              </a:prstGeom>
            </p:spPr>
          </p:pic>
          <p:pic>
            <p:nvPicPr>
              <p:cNvPr id="40" name="Picture 39" descr="Background pattern&#10;&#10;Description automatically generated">
                <a:extLst>
                  <a:ext uri="{FF2B5EF4-FFF2-40B4-BE49-F238E27FC236}">
                    <a16:creationId xmlns:a16="http://schemas.microsoft.com/office/drawing/2014/main" id="{B8B12FDC-A3A6-4C0D-9519-9F5A735BB336}"/>
                  </a:ext>
                </a:extLst>
              </p:cNvPr>
              <p:cNvPicPr>
                <a:picLocks noChangeAspect="1"/>
              </p:cNvPicPr>
              <p:nvPr/>
            </p:nvPicPr>
            <p:blipFill rotWithShape="1">
              <a:blip r:embed="rId3">
                <a:extLst>
                  <a:ext uri="{28A0092B-C50C-407E-A947-70E740481C1C}">
                    <a14:useLocalDpi xmlns:a14="http://schemas.microsoft.com/office/drawing/2010/main" val="0"/>
                  </a:ext>
                </a:extLst>
              </a:blip>
              <a:srcRect l="3522" t="1792" r="75830" b="70975"/>
              <a:stretch/>
            </p:blipFill>
            <p:spPr>
              <a:xfrm>
                <a:off x="6938478" y="3457871"/>
                <a:ext cx="586752" cy="683393"/>
              </a:xfrm>
              <a:prstGeom prst="rect">
                <a:avLst/>
              </a:prstGeom>
            </p:spPr>
          </p:pic>
          <p:pic>
            <p:nvPicPr>
              <p:cNvPr id="41" name="Picture 40" descr="Background pattern&#10;&#10;Description automatically generated">
                <a:extLst>
                  <a:ext uri="{FF2B5EF4-FFF2-40B4-BE49-F238E27FC236}">
                    <a16:creationId xmlns:a16="http://schemas.microsoft.com/office/drawing/2014/main" id="{F9BA1C1B-ACFC-434D-8468-AB5A6F3DBBA1}"/>
                  </a:ext>
                </a:extLst>
              </p:cNvPr>
              <p:cNvPicPr>
                <a:picLocks noChangeAspect="1"/>
              </p:cNvPicPr>
              <p:nvPr/>
            </p:nvPicPr>
            <p:blipFill rotWithShape="1">
              <a:blip r:embed="rId3">
                <a:extLst>
                  <a:ext uri="{28A0092B-C50C-407E-A947-70E740481C1C}">
                    <a14:useLocalDpi xmlns:a14="http://schemas.microsoft.com/office/drawing/2010/main" val="0"/>
                  </a:ext>
                </a:extLst>
              </a:blip>
              <a:srcRect l="3522" t="1792" r="75830" b="70975"/>
              <a:stretch/>
            </p:blipFill>
            <p:spPr>
              <a:xfrm>
                <a:off x="7670921" y="3247250"/>
                <a:ext cx="586752" cy="683393"/>
              </a:xfrm>
              <a:prstGeom prst="rect">
                <a:avLst/>
              </a:prstGeom>
            </p:spPr>
          </p:pic>
          <p:pic>
            <p:nvPicPr>
              <p:cNvPr id="42" name="Picture 41" descr="Background pattern&#10;&#10;Description automatically generated">
                <a:extLst>
                  <a:ext uri="{FF2B5EF4-FFF2-40B4-BE49-F238E27FC236}">
                    <a16:creationId xmlns:a16="http://schemas.microsoft.com/office/drawing/2014/main" id="{32E3F93C-1D9F-4982-880A-F7234F3E5F1C}"/>
                  </a:ext>
                </a:extLst>
              </p:cNvPr>
              <p:cNvPicPr>
                <a:picLocks noChangeAspect="1"/>
              </p:cNvPicPr>
              <p:nvPr/>
            </p:nvPicPr>
            <p:blipFill rotWithShape="1">
              <a:blip r:embed="rId3">
                <a:extLst>
                  <a:ext uri="{28A0092B-C50C-407E-A947-70E740481C1C}">
                    <a14:useLocalDpi xmlns:a14="http://schemas.microsoft.com/office/drawing/2010/main" val="0"/>
                  </a:ext>
                </a:extLst>
              </a:blip>
              <a:srcRect l="74939" t="36727" r="2956" b="36865"/>
              <a:stretch/>
            </p:blipFill>
            <p:spPr>
              <a:xfrm>
                <a:off x="9087281" y="2496488"/>
                <a:ext cx="548640" cy="578785"/>
              </a:xfrm>
              <a:prstGeom prst="rect">
                <a:avLst/>
              </a:prstGeom>
            </p:spPr>
          </p:pic>
          <p:pic>
            <p:nvPicPr>
              <p:cNvPr id="43" name="Picture 42" descr="Background pattern&#10;&#10;Description automatically generated">
                <a:extLst>
                  <a:ext uri="{FF2B5EF4-FFF2-40B4-BE49-F238E27FC236}">
                    <a16:creationId xmlns:a16="http://schemas.microsoft.com/office/drawing/2014/main" id="{6005C1A8-8ABF-45AB-A93B-1CF80E48D38A}"/>
                  </a:ext>
                </a:extLst>
              </p:cNvPr>
              <p:cNvPicPr>
                <a:picLocks noChangeAspect="1"/>
              </p:cNvPicPr>
              <p:nvPr/>
            </p:nvPicPr>
            <p:blipFill rotWithShape="1">
              <a:blip r:embed="rId3">
                <a:extLst>
                  <a:ext uri="{28A0092B-C50C-407E-A947-70E740481C1C}">
                    <a14:useLocalDpi xmlns:a14="http://schemas.microsoft.com/office/drawing/2010/main" val="0"/>
                  </a:ext>
                </a:extLst>
              </a:blip>
              <a:srcRect l="74939" t="36727" r="2956" b="36865"/>
              <a:stretch/>
            </p:blipFill>
            <p:spPr>
              <a:xfrm>
                <a:off x="8463314" y="3621997"/>
                <a:ext cx="548640" cy="578785"/>
              </a:xfrm>
              <a:prstGeom prst="rect">
                <a:avLst/>
              </a:prstGeom>
            </p:spPr>
          </p:pic>
          <p:pic>
            <p:nvPicPr>
              <p:cNvPr id="44" name="Picture 43" descr="Background pattern&#10;&#10;Description automatically generated">
                <a:extLst>
                  <a:ext uri="{FF2B5EF4-FFF2-40B4-BE49-F238E27FC236}">
                    <a16:creationId xmlns:a16="http://schemas.microsoft.com/office/drawing/2014/main" id="{8F43EEBB-77EC-4AC7-A0AC-3BE510ED929C}"/>
                  </a:ext>
                </a:extLst>
              </p:cNvPr>
              <p:cNvPicPr>
                <a:picLocks noChangeAspect="1"/>
              </p:cNvPicPr>
              <p:nvPr/>
            </p:nvPicPr>
            <p:blipFill rotWithShape="1">
              <a:blip r:embed="rId3">
                <a:extLst>
                  <a:ext uri="{28A0092B-C50C-407E-A947-70E740481C1C}">
                    <a14:useLocalDpi xmlns:a14="http://schemas.microsoft.com/office/drawing/2010/main" val="0"/>
                  </a:ext>
                </a:extLst>
              </a:blip>
              <a:srcRect l="74939" t="36727" r="2956" b="36865"/>
              <a:stretch/>
            </p:blipFill>
            <p:spPr>
              <a:xfrm>
                <a:off x="9198275" y="3321219"/>
                <a:ext cx="548640" cy="578785"/>
              </a:xfrm>
              <a:prstGeom prst="rect">
                <a:avLst/>
              </a:prstGeom>
            </p:spPr>
          </p:pic>
          <p:pic>
            <p:nvPicPr>
              <p:cNvPr id="45" name="Picture 44" descr="Background pattern&#10;&#10;Description automatically generated">
                <a:extLst>
                  <a:ext uri="{FF2B5EF4-FFF2-40B4-BE49-F238E27FC236}">
                    <a16:creationId xmlns:a16="http://schemas.microsoft.com/office/drawing/2014/main" id="{39455F6E-ED0B-4491-8D51-3B3B928A572C}"/>
                  </a:ext>
                </a:extLst>
              </p:cNvPr>
              <p:cNvPicPr>
                <a:picLocks noChangeAspect="1"/>
              </p:cNvPicPr>
              <p:nvPr/>
            </p:nvPicPr>
            <p:blipFill rotWithShape="1">
              <a:blip r:embed="rId3">
                <a:extLst>
                  <a:ext uri="{28A0092B-C50C-407E-A947-70E740481C1C}">
                    <a14:useLocalDpi xmlns:a14="http://schemas.microsoft.com/office/drawing/2010/main" val="0"/>
                  </a:ext>
                </a:extLst>
              </a:blip>
              <a:srcRect l="74939" t="36727" r="2956" b="36865"/>
              <a:stretch/>
            </p:blipFill>
            <p:spPr>
              <a:xfrm>
                <a:off x="8544291" y="4484099"/>
                <a:ext cx="548640" cy="578785"/>
              </a:xfrm>
              <a:prstGeom prst="rect">
                <a:avLst/>
              </a:prstGeom>
            </p:spPr>
          </p:pic>
          <p:pic>
            <p:nvPicPr>
              <p:cNvPr id="46" name="Picture 45" descr="Background pattern&#10;&#10;Description automatically generated">
                <a:extLst>
                  <a:ext uri="{FF2B5EF4-FFF2-40B4-BE49-F238E27FC236}">
                    <a16:creationId xmlns:a16="http://schemas.microsoft.com/office/drawing/2014/main" id="{1264DBF0-AE92-4805-A7E3-CFD65F280910}"/>
                  </a:ext>
                </a:extLst>
              </p:cNvPr>
              <p:cNvPicPr>
                <a:picLocks noChangeAspect="1"/>
              </p:cNvPicPr>
              <p:nvPr/>
            </p:nvPicPr>
            <p:blipFill rotWithShape="1">
              <a:blip r:embed="rId3">
                <a:extLst>
                  <a:ext uri="{28A0092B-C50C-407E-A947-70E740481C1C}">
                    <a14:useLocalDpi xmlns:a14="http://schemas.microsoft.com/office/drawing/2010/main" val="0"/>
                  </a:ext>
                </a:extLst>
              </a:blip>
              <a:srcRect l="74939" t="36727" r="2956" b="36865"/>
              <a:stretch/>
            </p:blipFill>
            <p:spPr>
              <a:xfrm>
                <a:off x="8443994" y="2854394"/>
                <a:ext cx="548640" cy="578785"/>
              </a:xfrm>
              <a:prstGeom prst="rect">
                <a:avLst/>
              </a:prstGeom>
            </p:spPr>
          </p:pic>
          <p:pic>
            <p:nvPicPr>
              <p:cNvPr id="47" name="Picture 46" descr="Background pattern&#10;&#10;Description automatically generated">
                <a:extLst>
                  <a:ext uri="{FF2B5EF4-FFF2-40B4-BE49-F238E27FC236}">
                    <a16:creationId xmlns:a16="http://schemas.microsoft.com/office/drawing/2014/main" id="{50949F6D-C570-49B4-8127-EC80A9AF2D05}"/>
                  </a:ext>
                </a:extLst>
              </p:cNvPr>
              <p:cNvPicPr>
                <a:picLocks noChangeAspect="1"/>
              </p:cNvPicPr>
              <p:nvPr/>
            </p:nvPicPr>
            <p:blipFill rotWithShape="1">
              <a:blip r:embed="rId3">
                <a:extLst>
                  <a:ext uri="{28A0092B-C50C-407E-A947-70E740481C1C}">
                    <a14:useLocalDpi xmlns:a14="http://schemas.microsoft.com/office/drawing/2010/main" val="0"/>
                  </a:ext>
                </a:extLst>
              </a:blip>
              <a:srcRect l="74939" t="36727" r="2956" b="36865"/>
              <a:stretch/>
            </p:blipFill>
            <p:spPr>
              <a:xfrm>
                <a:off x="9234005" y="4028678"/>
                <a:ext cx="548640" cy="578785"/>
              </a:xfrm>
              <a:prstGeom prst="rect">
                <a:avLst/>
              </a:prstGeom>
            </p:spPr>
          </p:pic>
          <p:pic>
            <p:nvPicPr>
              <p:cNvPr id="48" name="Picture 47" descr="Background pattern&#10;&#10;Description automatically generated">
                <a:extLst>
                  <a:ext uri="{FF2B5EF4-FFF2-40B4-BE49-F238E27FC236}">
                    <a16:creationId xmlns:a16="http://schemas.microsoft.com/office/drawing/2014/main" id="{AA3C79B8-EBF0-4CA9-A1C5-58764502BE7B}"/>
                  </a:ext>
                </a:extLst>
              </p:cNvPr>
              <p:cNvPicPr>
                <a:picLocks noChangeAspect="1"/>
              </p:cNvPicPr>
              <p:nvPr/>
            </p:nvPicPr>
            <p:blipFill rotWithShape="1">
              <a:blip r:embed="rId3">
                <a:extLst>
                  <a:ext uri="{28A0092B-C50C-407E-A947-70E740481C1C}">
                    <a14:useLocalDpi xmlns:a14="http://schemas.microsoft.com/office/drawing/2010/main" val="0"/>
                  </a:ext>
                </a:extLst>
              </a:blip>
              <a:srcRect l="74939" t="36727" r="2956" b="36865"/>
              <a:stretch/>
            </p:blipFill>
            <p:spPr>
              <a:xfrm>
                <a:off x="9291975" y="4815172"/>
                <a:ext cx="548640" cy="578785"/>
              </a:xfrm>
              <a:prstGeom prst="rect">
                <a:avLst/>
              </a:prstGeom>
            </p:spPr>
          </p:pic>
          <p:pic>
            <p:nvPicPr>
              <p:cNvPr id="49" name="Picture 48" descr="Background pattern&#10;&#10;Description automatically generated">
                <a:extLst>
                  <a:ext uri="{FF2B5EF4-FFF2-40B4-BE49-F238E27FC236}">
                    <a16:creationId xmlns:a16="http://schemas.microsoft.com/office/drawing/2014/main" id="{A54F9E64-6D49-455E-A45E-60B87FF445EC}"/>
                  </a:ext>
                </a:extLst>
              </p:cNvPr>
              <p:cNvPicPr>
                <a:picLocks noChangeAspect="1"/>
              </p:cNvPicPr>
              <p:nvPr/>
            </p:nvPicPr>
            <p:blipFill rotWithShape="1">
              <a:blip r:embed="rId3">
                <a:extLst>
                  <a:ext uri="{28A0092B-C50C-407E-A947-70E740481C1C}">
                    <a14:useLocalDpi xmlns:a14="http://schemas.microsoft.com/office/drawing/2010/main" val="0"/>
                  </a:ext>
                </a:extLst>
              </a:blip>
              <a:srcRect l="34879" t="1243" r="36720" b="70424"/>
              <a:stretch/>
            </p:blipFill>
            <p:spPr>
              <a:xfrm>
                <a:off x="6948247" y="4203823"/>
                <a:ext cx="904753" cy="797059"/>
              </a:xfrm>
              <a:prstGeom prst="rect">
                <a:avLst/>
              </a:prstGeom>
            </p:spPr>
          </p:pic>
        </p:grpSp>
        <p:sp>
          <p:nvSpPr>
            <p:cNvPr id="35" name="TextBox 34">
              <a:extLst>
                <a:ext uri="{FF2B5EF4-FFF2-40B4-BE49-F238E27FC236}">
                  <a16:creationId xmlns:a16="http://schemas.microsoft.com/office/drawing/2014/main" id="{E47FC1FE-513A-4816-9DA0-6B0D3E6D24F0}"/>
                </a:ext>
              </a:extLst>
            </p:cNvPr>
            <p:cNvSpPr txBox="1"/>
            <p:nvPr/>
          </p:nvSpPr>
          <p:spPr>
            <a:xfrm>
              <a:off x="3504628" y="2490498"/>
              <a:ext cx="884722" cy="584775"/>
            </a:xfrm>
            <a:prstGeom prst="rect">
              <a:avLst/>
            </a:prstGeom>
            <a:noFill/>
          </p:spPr>
          <p:txBody>
            <a:bodyPr wrap="square" rtlCol="0">
              <a:spAutoFit/>
            </a:bodyPr>
            <a:lstStyle/>
            <a:p>
              <a:pPr algn="ctr"/>
              <a:r>
                <a:rPr lang="en-US" sz="3200" b="1" dirty="0">
                  <a:solidFill>
                    <a:srgbClr val="C00000"/>
                  </a:solidFill>
                </a:rPr>
                <a:t>A</a:t>
              </a:r>
              <a:endParaRPr lang="en-BE" b="1" dirty="0">
                <a:solidFill>
                  <a:srgbClr val="C00000"/>
                </a:solidFill>
              </a:endParaRPr>
            </a:p>
          </p:txBody>
        </p:sp>
        <p:sp>
          <p:nvSpPr>
            <p:cNvPr id="36" name="TextBox 35">
              <a:extLst>
                <a:ext uri="{FF2B5EF4-FFF2-40B4-BE49-F238E27FC236}">
                  <a16:creationId xmlns:a16="http://schemas.microsoft.com/office/drawing/2014/main" id="{5C8448AA-361A-4219-96AB-7C2B19AF7BC4}"/>
                </a:ext>
              </a:extLst>
            </p:cNvPr>
            <p:cNvSpPr txBox="1"/>
            <p:nvPr/>
          </p:nvSpPr>
          <p:spPr>
            <a:xfrm>
              <a:off x="7906986" y="2471252"/>
              <a:ext cx="884722" cy="584775"/>
            </a:xfrm>
            <a:prstGeom prst="rect">
              <a:avLst/>
            </a:prstGeom>
            <a:noFill/>
          </p:spPr>
          <p:txBody>
            <a:bodyPr wrap="square" rtlCol="0">
              <a:spAutoFit/>
            </a:bodyPr>
            <a:lstStyle/>
            <a:p>
              <a:pPr algn="ctr"/>
              <a:r>
                <a:rPr lang="en-US" sz="3200" b="1" dirty="0">
                  <a:solidFill>
                    <a:srgbClr val="C00000"/>
                  </a:solidFill>
                </a:rPr>
                <a:t>B</a:t>
              </a:r>
              <a:endParaRPr lang="en-BE" b="1" dirty="0">
                <a:solidFill>
                  <a:srgbClr val="C00000"/>
                </a:solidFill>
              </a:endParaRPr>
            </a:p>
          </p:txBody>
        </p:sp>
      </p:grpSp>
    </p:spTree>
    <p:extLst>
      <p:ext uri="{BB962C8B-B14F-4D97-AF65-F5344CB8AC3E}">
        <p14:creationId xmlns:p14="http://schemas.microsoft.com/office/powerpoint/2010/main" val="191066856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8F8ED2-04B7-4A12-B45C-B9511B2FFDAA}"/>
              </a:ext>
            </a:extLst>
          </p:cNvPr>
          <p:cNvSpPr>
            <a:spLocks noGrp="1"/>
          </p:cNvSpPr>
          <p:nvPr>
            <p:ph type="title"/>
          </p:nvPr>
        </p:nvSpPr>
        <p:spPr/>
        <p:txBody>
          <a:bodyPr/>
          <a:lstStyle/>
          <a:p>
            <a:r>
              <a:rPr lang="en-US" dirty="0"/>
              <a:t>fruits</a:t>
            </a:r>
            <a:endParaRPr lang="en-B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00B4A89-201B-4782-9648-6F6F5502F3ED}"/>
                  </a:ext>
                </a:extLst>
              </p:cNvPr>
              <p:cNvSpPr>
                <a:spLocks noGrp="1"/>
              </p:cNvSpPr>
              <p:nvPr>
                <p:ph idx="1"/>
              </p:nvPr>
            </p:nvSpPr>
            <p:spPr>
              <a:xfrm>
                <a:off x="587141" y="1490145"/>
                <a:ext cx="11261557" cy="5050355"/>
              </a:xfrm>
            </p:spPr>
            <p:txBody>
              <a:bodyPr>
                <a:normAutofit fontScale="92500"/>
              </a:bodyPr>
              <a:lstStyle/>
              <a:p>
                <a:pPr algn="just"/>
                <a:endParaRPr lang="en-US" dirty="0"/>
              </a:p>
              <a:p>
                <a:pPr algn="just"/>
                <a:endParaRPr lang="en-US" dirty="0"/>
              </a:p>
              <a:p>
                <a:pPr algn="just"/>
                <a:endParaRPr lang="en-US" dirty="0"/>
              </a:p>
              <a:p>
                <a:pPr algn="just"/>
                <a:endParaRPr lang="en-US" dirty="0"/>
              </a:p>
              <a:p>
                <a:pPr algn="just"/>
                <a:endParaRPr lang="en-US" dirty="0"/>
              </a:p>
              <a:p>
                <a:pPr marL="0" indent="0" algn="just">
                  <a:buNone/>
                </a:pPr>
                <a:endParaRPr lang="en-US" sz="300" dirty="0"/>
              </a:p>
              <a:p>
                <a:pPr algn="just"/>
                <a:r>
                  <a:rPr lang="en-US" dirty="0"/>
                  <a:t>What is the probability that you chose </a:t>
                </a:r>
                <a:r>
                  <a:rPr lang="en-US" u="sng" dirty="0"/>
                  <a:t>box B</a:t>
                </a:r>
                <a:r>
                  <a:rPr lang="en-US" dirty="0"/>
                  <a:t> given that you picked </a:t>
                </a:r>
                <a:r>
                  <a:rPr lang="en-US" u="sng" dirty="0"/>
                  <a:t>a banana</a:t>
                </a:r>
                <a:r>
                  <a:rPr lang="en-US" dirty="0"/>
                  <a:t>?</a:t>
                </a:r>
              </a:p>
              <a:p>
                <a:pPr algn="just"/>
                <a:endParaRPr lang="en-US" sz="100" dirty="0"/>
              </a:p>
              <a:p>
                <a:pPr marL="0" indent="0" algn="ctr">
                  <a:lnSpc>
                    <a:spcPct val="120000"/>
                  </a:lnSpc>
                  <a:buNone/>
                </a:pPr>
                <a14:m>
                  <m:oMathPara xmlns:m="http://schemas.openxmlformats.org/officeDocument/2006/math">
                    <m:oMathParaPr>
                      <m:jc m:val="center"/>
                    </m:oMathParaPr>
                    <m:oMath xmlns:m="http://schemas.openxmlformats.org/officeDocument/2006/math">
                      <m:r>
                        <a:rPr lang="en-US" sz="2600" b="0" i="1" smtClean="0">
                          <a:latin typeface="Cambria Math" panose="02040503050406030204" pitchFamily="18" charset="0"/>
                        </a:rPr>
                        <m:t>𝑃</m:t>
                      </m:r>
                      <m:d>
                        <m:dPr>
                          <m:ctrlPr>
                            <a:rPr lang="en-US" sz="2600" b="0" i="1" smtClean="0">
                              <a:latin typeface="Cambria Math" panose="02040503050406030204" pitchFamily="18" charset="0"/>
                            </a:rPr>
                          </m:ctrlPr>
                        </m:dPr>
                        <m:e>
                          <m:r>
                            <a:rPr lang="en-US" sz="2600" b="0" i="1" smtClean="0">
                              <a:latin typeface="Cambria Math" panose="02040503050406030204" pitchFamily="18" charset="0"/>
                            </a:rPr>
                            <m:t>𝐵</m:t>
                          </m:r>
                          <m:r>
                            <a:rPr lang="en-US" sz="2600" b="0" i="1" smtClean="0">
                              <a:latin typeface="Cambria Math" panose="02040503050406030204" pitchFamily="18" charset="0"/>
                            </a:rPr>
                            <m:t>|</m:t>
                          </m:r>
                          <m:r>
                            <a:rPr lang="en-US" sz="2600" b="0" i="1" smtClean="0">
                              <a:latin typeface="Cambria Math" panose="02040503050406030204" pitchFamily="18" charset="0"/>
                            </a:rPr>
                            <m:t>𝑏𝑎𝑛𝑎𝑛𝑎</m:t>
                          </m:r>
                        </m:e>
                      </m:d>
                      <m:r>
                        <a:rPr lang="en-US" sz="2600" b="0" i="1" smtClean="0">
                          <a:latin typeface="Cambria Math" panose="02040503050406030204" pitchFamily="18" charset="0"/>
                        </a:rPr>
                        <m:t>=</m:t>
                      </m:r>
                      <m:f>
                        <m:fPr>
                          <m:ctrlPr>
                            <a:rPr lang="en-US" sz="2600" b="0" i="1" smtClean="0">
                              <a:latin typeface="Cambria Math" panose="02040503050406030204" pitchFamily="18" charset="0"/>
                            </a:rPr>
                          </m:ctrlPr>
                        </m:fPr>
                        <m:num>
                          <m:r>
                            <a:rPr lang="en-US" sz="2600" b="0" i="1" smtClean="0">
                              <a:latin typeface="Cambria Math" panose="02040503050406030204" pitchFamily="18" charset="0"/>
                            </a:rPr>
                            <m:t>𝑃</m:t>
                          </m:r>
                          <m:d>
                            <m:dPr>
                              <m:ctrlPr>
                                <a:rPr lang="en-US" sz="2600" b="0" i="1" smtClean="0">
                                  <a:latin typeface="Cambria Math" panose="02040503050406030204" pitchFamily="18" charset="0"/>
                                </a:rPr>
                              </m:ctrlPr>
                            </m:dPr>
                            <m:e>
                              <m:r>
                                <a:rPr lang="en-US" sz="2600" b="0" i="1" smtClean="0">
                                  <a:latin typeface="Cambria Math" panose="02040503050406030204" pitchFamily="18" charset="0"/>
                                </a:rPr>
                                <m:t>𝑏𝑎𝑛𝑎𝑛𝑎</m:t>
                              </m:r>
                              <m:r>
                                <a:rPr lang="en-US" sz="2600" b="0" i="1" smtClean="0">
                                  <a:latin typeface="Cambria Math" panose="02040503050406030204" pitchFamily="18" charset="0"/>
                                </a:rPr>
                                <m:t>|</m:t>
                              </m:r>
                              <m:r>
                                <a:rPr lang="en-US" sz="2600" b="0" i="1" smtClean="0">
                                  <a:latin typeface="Cambria Math" panose="02040503050406030204" pitchFamily="18" charset="0"/>
                                </a:rPr>
                                <m:t>𝐵</m:t>
                              </m:r>
                            </m:e>
                          </m:d>
                          <m:r>
                            <a:rPr lang="en-US" sz="2600" b="0" i="1" smtClean="0">
                              <a:latin typeface="Cambria Math" panose="02040503050406030204" pitchFamily="18" charset="0"/>
                            </a:rPr>
                            <m:t>⋅</m:t>
                          </m:r>
                          <m:r>
                            <a:rPr lang="en-US" sz="2600" b="0" i="1" smtClean="0">
                              <a:latin typeface="Cambria Math" panose="02040503050406030204" pitchFamily="18" charset="0"/>
                            </a:rPr>
                            <m:t>𝑃</m:t>
                          </m:r>
                          <m:d>
                            <m:dPr>
                              <m:ctrlPr>
                                <a:rPr lang="en-US" sz="2600" b="0" i="1" smtClean="0">
                                  <a:latin typeface="Cambria Math" panose="02040503050406030204" pitchFamily="18" charset="0"/>
                                </a:rPr>
                              </m:ctrlPr>
                            </m:dPr>
                            <m:e>
                              <m:r>
                                <a:rPr lang="en-US" sz="2600" b="0" i="1" smtClean="0">
                                  <a:latin typeface="Cambria Math" panose="02040503050406030204" pitchFamily="18" charset="0"/>
                                </a:rPr>
                                <m:t>𝐵</m:t>
                              </m:r>
                            </m:e>
                          </m:d>
                        </m:num>
                        <m:den>
                          <m:r>
                            <a:rPr lang="en-US" sz="2600" b="0" i="1" smtClean="0">
                              <a:latin typeface="Cambria Math" panose="02040503050406030204" pitchFamily="18" charset="0"/>
                            </a:rPr>
                            <m:t>𝑃</m:t>
                          </m:r>
                          <m:d>
                            <m:dPr>
                              <m:ctrlPr>
                                <a:rPr lang="en-US" sz="2600" b="0" i="1" smtClean="0">
                                  <a:latin typeface="Cambria Math" panose="02040503050406030204" pitchFamily="18" charset="0"/>
                                </a:rPr>
                              </m:ctrlPr>
                            </m:dPr>
                            <m:e>
                              <m:r>
                                <a:rPr lang="en-US" sz="2600" b="0" i="1" smtClean="0">
                                  <a:latin typeface="Cambria Math" panose="02040503050406030204" pitchFamily="18" charset="0"/>
                                </a:rPr>
                                <m:t>𝑏𝑎𝑛𝑎𝑛𝑎</m:t>
                              </m:r>
                            </m:e>
                          </m:d>
                        </m:den>
                      </m:f>
                      <m:r>
                        <a:rPr lang="en-US" sz="2600" b="0" i="1" smtClean="0">
                          <a:latin typeface="Cambria Math" panose="02040503050406030204" pitchFamily="18" charset="0"/>
                        </a:rPr>
                        <m:t>=</m:t>
                      </m:r>
                    </m:oMath>
                    <m:oMath xmlns:m="http://schemas.openxmlformats.org/officeDocument/2006/math">
                      <m:r>
                        <a:rPr lang="en-US" sz="2600" b="0" i="1" smtClean="0">
                          <a:solidFill>
                            <a:schemeClr val="bg1"/>
                          </a:solidFill>
                          <a:latin typeface="Cambria Math" panose="02040503050406030204" pitchFamily="18" charset="0"/>
                        </a:rPr>
                        <m:t>=</m:t>
                      </m:r>
                      <m:f>
                        <m:fPr>
                          <m:ctrlPr>
                            <a:rPr lang="en-US" sz="2600" i="1">
                              <a:solidFill>
                                <a:schemeClr val="bg1"/>
                              </a:solidFill>
                              <a:latin typeface="Cambria Math" panose="02040503050406030204" pitchFamily="18" charset="0"/>
                            </a:rPr>
                          </m:ctrlPr>
                        </m:fPr>
                        <m:num>
                          <m:r>
                            <a:rPr lang="en-US" sz="2600" i="1">
                              <a:solidFill>
                                <a:schemeClr val="bg1"/>
                              </a:solidFill>
                              <a:latin typeface="Cambria Math" panose="02040503050406030204" pitchFamily="18" charset="0"/>
                            </a:rPr>
                            <m:t>𝑃</m:t>
                          </m:r>
                          <m:d>
                            <m:dPr>
                              <m:ctrlPr>
                                <a:rPr lang="en-US" sz="2600" i="1">
                                  <a:solidFill>
                                    <a:schemeClr val="bg1"/>
                                  </a:solidFill>
                                  <a:latin typeface="Cambria Math" panose="02040503050406030204" pitchFamily="18" charset="0"/>
                                </a:rPr>
                              </m:ctrlPr>
                            </m:dPr>
                            <m:e>
                              <m:r>
                                <a:rPr lang="en-US" sz="2600" i="1">
                                  <a:solidFill>
                                    <a:schemeClr val="bg1"/>
                                  </a:solidFill>
                                  <a:latin typeface="Cambria Math" panose="02040503050406030204" pitchFamily="18" charset="0"/>
                                </a:rPr>
                                <m:t>𝑏𝑎𝑛𝑎𝑛𝑎</m:t>
                              </m:r>
                              <m:r>
                                <a:rPr lang="en-US" sz="2600" i="1">
                                  <a:solidFill>
                                    <a:schemeClr val="bg1"/>
                                  </a:solidFill>
                                  <a:latin typeface="Cambria Math" panose="02040503050406030204" pitchFamily="18" charset="0"/>
                                </a:rPr>
                                <m:t>|</m:t>
                              </m:r>
                              <m:r>
                                <a:rPr lang="en-US" sz="2600" i="1">
                                  <a:solidFill>
                                    <a:schemeClr val="bg1"/>
                                  </a:solidFill>
                                  <a:latin typeface="Cambria Math" panose="02040503050406030204" pitchFamily="18" charset="0"/>
                                </a:rPr>
                                <m:t>𝐵</m:t>
                              </m:r>
                            </m:e>
                          </m:d>
                          <m:r>
                            <a:rPr lang="en-US" sz="2600" i="1">
                              <a:solidFill>
                                <a:schemeClr val="bg1"/>
                              </a:solidFill>
                              <a:latin typeface="Cambria Math" panose="02040503050406030204" pitchFamily="18" charset="0"/>
                            </a:rPr>
                            <m:t>⋅</m:t>
                          </m:r>
                          <m:r>
                            <a:rPr lang="en-US" sz="2600" i="1">
                              <a:solidFill>
                                <a:schemeClr val="bg1"/>
                              </a:solidFill>
                              <a:latin typeface="Cambria Math" panose="02040503050406030204" pitchFamily="18" charset="0"/>
                            </a:rPr>
                            <m:t>𝑃</m:t>
                          </m:r>
                          <m:d>
                            <m:dPr>
                              <m:ctrlPr>
                                <a:rPr lang="en-US" sz="2600" i="1">
                                  <a:solidFill>
                                    <a:schemeClr val="bg1"/>
                                  </a:solidFill>
                                  <a:latin typeface="Cambria Math" panose="02040503050406030204" pitchFamily="18" charset="0"/>
                                </a:rPr>
                              </m:ctrlPr>
                            </m:dPr>
                            <m:e>
                              <m:r>
                                <a:rPr lang="en-US" sz="2600" i="1">
                                  <a:solidFill>
                                    <a:schemeClr val="bg1"/>
                                  </a:solidFill>
                                  <a:latin typeface="Cambria Math" panose="02040503050406030204" pitchFamily="18" charset="0"/>
                                </a:rPr>
                                <m:t>𝐵</m:t>
                              </m:r>
                            </m:e>
                          </m:d>
                        </m:num>
                        <m:den>
                          <m:r>
                            <a:rPr lang="en-US" sz="2600" i="1">
                              <a:solidFill>
                                <a:schemeClr val="bg1"/>
                              </a:solidFill>
                              <a:latin typeface="Cambria Math" panose="02040503050406030204" pitchFamily="18" charset="0"/>
                            </a:rPr>
                            <m:t>𝑃</m:t>
                          </m:r>
                          <m:d>
                            <m:dPr>
                              <m:ctrlPr>
                                <a:rPr lang="en-US" sz="2600" i="1">
                                  <a:solidFill>
                                    <a:schemeClr val="bg1"/>
                                  </a:solidFill>
                                  <a:latin typeface="Cambria Math" panose="02040503050406030204" pitchFamily="18" charset="0"/>
                                </a:rPr>
                              </m:ctrlPr>
                            </m:dPr>
                            <m:e>
                              <m:r>
                                <a:rPr lang="en-US" sz="2600" i="1">
                                  <a:solidFill>
                                    <a:schemeClr val="bg1"/>
                                  </a:solidFill>
                                  <a:latin typeface="Cambria Math" panose="02040503050406030204" pitchFamily="18" charset="0"/>
                                </a:rPr>
                                <m:t>𝑏𝑎𝑛𝑎𝑛𝑎</m:t>
                              </m:r>
                              <m:r>
                                <a:rPr lang="en-US" sz="2600" i="1">
                                  <a:solidFill>
                                    <a:schemeClr val="bg1"/>
                                  </a:solidFill>
                                  <a:latin typeface="Cambria Math" panose="02040503050406030204" pitchFamily="18" charset="0"/>
                                </a:rPr>
                                <m:t>|</m:t>
                              </m:r>
                              <m:r>
                                <a:rPr lang="en-US" sz="2600" b="0" i="1" smtClean="0">
                                  <a:solidFill>
                                    <a:schemeClr val="bg1"/>
                                  </a:solidFill>
                                  <a:latin typeface="Cambria Math" panose="02040503050406030204" pitchFamily="18" charset="0"/>
                                </a:rPr>
                                <m:t>𝐴</m:t>
                              </m:r>
                            </m:e>
                          </m:d>
                          <m:r>
                            <a:rPr lang="en-US" sz="2600" i="1">
                              <a:solidFill>
                                <a:schemeClr val="bg1"/>
                              </a:solidFill>
                              <a:latin typeface="Cambria Math" panose="02040503050406030204" pitchFamily="18" charset="0"/>
                            </a:rPr>
                            <m:t>⋅</m:t>
                          </m:r>
                          <m:r>
                            <a:rPr lang="en-US" sz="2600" i="1">
                              <a:solidFill>
                                <a:schemeClr val="bg1"/>
                              </a:solidFill>
                              <a:latin typeface="Cambria Math" panose="02040503050406030204" pitchFamily="18" charset="0"/>
                            </a:rPr>
                            <m:t>𝑃</m:t>
                          </m:r>
                          <m:d>
                            <m:dPr>
                              <m:ctrlPr>
                                <a:rPr lang="en-US" sz="2600" i="1">
                                  <a:solidFill>
                                    <a:schemeClr val="bg1"/>
                                  </a:solidFill>
                                  <a:latin typeface="Cambria Math" panose="02040503050406030204" pitchFamily="18" charset="0"/>
                                </a:rPr>
                              </m:ctrlPr>
                            </m:dPr>
                            <m:e>
                              <m:r>
                                <a:rPr lang="en-US" sz="2600" b="0" i="1" smtClean="0">
                                  <a:solidFill>
                                    <a:schemeClr val="bg1"/>
                                  </a:solidFill>
                                  <a:latin typeface="Cambria Math" panose="02040503050406030204" pitchFamily="18" charset="0"/>
                                </a:rPr>
                                <m:t>𝐴</m:t>
                              </m:r>
                            </m:e>
                          </m:d>
                          <m:r>
                            <a:rPr lang="en-US" sz="2600" b="0" i="1" smtClean="0">
                              <a:solidFill>
                                <a:schemeClr val="bg1"/>
                              </a:solidFill>
                              <a:latin typeface="Cambria Math" panose="02040503050406030204" pitchFamily="18" charset="0"/>
                            </a:rPr>
                            <m:t>+</m:t>
                          </m:r>
                          <m:r>
                            <a:rPr lang="en-US" sz="2600" i="1">
                              <a:solidFill>
                                <a:schemeClr val="bg1"/>
                              </a:solidFill>
                              <a:latin typeface="Cambria Math" panose="02040503050406030204" pitchFamily="18" charset="0"/>
                            </a:rPr>
                            <m:t>𝑃</m:t>
                          </m:r>
                          <m:d>
                            <m:dPr>
                              <m:ctrlPr>
                                <a:rPr lang="en-US" sz="2600" i="1">
                                  <a:solidFill>
                                    <a:schemeClr val="bg1"/>
                                  </a:solidFill>
                                  <a:latin typeface="Cambria Math" panose="02040503050406030204" pitchFamily="18" charset="0"/>
                                </a:rPr>
                              </m:ctrlPr>
                            </m:dPr>
                            <m:e>
                              <m:r>
                                <a:rPr lang="en-US" sz="2600" i="1">
                                  <a:solidFill>
                                    <a:schemeClr val="bg1"/>
                                  </a:solidFill>
                                  <a:latin typeface="Cambria Math" panose="02040503050406030204" pitchFamily="18" charset="0"/>
                                </a:rPr>
                                <m:t>𝑏𝑎𝑛𝑎𝑛𝑎</m:t>
                              </m:r>
                              <m:r>
                                <a:rPr lang="en-US" sz="2600" i="1">
                                  <a:solidFill>
                                    <a:schemeClr val="bg1"/>
                                  </a:solidFill>
                                  <a:latin typeface="Cambria Math" panose="02040503050406030204" pitchFamily="18" charset="0"/>
                                </a:rPr>
                                <m:t>|</m:t>
                              </m:r>
                              <m:r>
                                <a:rPr lang="en-US" sz="2600" i="1">
                                  <a:solidFill>
                                    <a:schemeClr val="bg1"/>
                                  </a:solidFill>
                                  <a:latin typeface="Cambria Math" panose="02040503050406030204" pitchFamily="18" charset="0"/>
                                </a:rPr>
                                <m:t>𝐵</m:t>
                              </m:r>
                            </m:e>
                          </m:d>
                          <m:r>
                            <a:rPr lang="en-US" sz="2600" i="1">
                              <a:solidFill>
                                <a:schemeClr val="bg1"/>
                              </a:solidFill>
                              <a:latin typeface="Cambria Math" panose="02040503050406030204" pitchFamily="18" charset="0"/>
                            </a:rPr>
                            <m:t>⋅</m:t>
                          </m:r>
                          <m:r>
                            <a:rPr lang="en-US" sz="2600" i="1">
                              <a:solidFill>
                                <a:schemeClr val="bg1"/>
                              </a:solidFill>
                              <a:latin typeface="Cambria Math" panose="02040503050406030204" pitchFamily="18" charset="0"/>
                            </a:rPr>
                            <m:t>𝑃</m:t>
                          </m:r>
                          <m:d>
                            <m:dPr>
                              <m:ctrlPr>
                                <a:rPr lang="en-US" sz="2600" i="1">
                                  <a:solidFill>
                                    <a:schemeClr val="bg1"/>
                                  </a:solidFill>
                                  <a:latin typeface="Cambria Math" panose="02040503050406030204" pitchFamily="18" charset="0"/>
                                </a:rPr>
                              </m:ctrlPr>
                            </m:dPr>
                            <m:e>
                              <m:r>
                                <a:rPr lang="en-US" sz="2600" i="1">
                                  <a:solidFill>
                                    <a:schemeClr val="bg1"/>
                                  </a:solidFill>
                                  <a:latin typeface="Cambria Math" panose="02040503050406030204" pitchFamily="18" charset="0"/>
                                </a:rPr>
                                <m:t>𝐵</m:t>
                              </m:r>
                            </m:e>
                          </m:d>
                        </m:den>
                      </m:f>
                      <m:r>
                        <a:rPr lang="en-US" sz="2600" b="0" i="1" smtClean="0">
                          <a:solidFill>
                            <a:schemeClr val="bg1"/>
                          </a:solidFill>
                          <a:latin typeface="Cambria Math" panose="02040503050406030204" pitchFamily="18" charset="0"/>
                        </a:rPr>
                        <m:t>=1</m:t>
                      </m:r>
                    </m:oMath>
                  </m:oMathPara>
                </a14:m>
                <a:endParaRPr lang="en-BE" sz="2600" dirty="0"/>
              </a:p>
            </p:txBody>
          </p:sp>
        </mc:Choice>
        <mc:Fallback xmlns="">
          <p:sp>
            <p:nvSpPr>
              <p:cNvPr id="3" name="Content Placeholder 2">
                <a:extLst>
                  <a:ext uri="{FF2B5EF4-FFF2-40B4-BE49-F238E27FC236}">
                    <a16:creationId xmlns:a16="http://schemas.microsoft.com/office/drawing/2014/main" id="{B00B4A89-201B-4782-9648-6F6F5502F3ED}"/>
                  </a:ext>
                </a:extLst>
              </p:cNvPr>
              <p:cNvSpPr>
                <a:spLocks noGrp="1" noRot="1" noChangeAspect="1" noMove="1" noResize="1" noEditPoints="1" noAdjustHandles="1" noChangeArrowheads="1" noChangeShapeType="1" noTextEdit="1"/>
              </p:cNvSpPr>
              <p:nvPr>
                <p:ph idx="1"/>
              </p:nvPr>
            </p:nvSpPr>
            <p:spPr>
              <a:xfrm>
                <a:off x="587141" y="1490145"/>
                <a:ext cx="11261557" cy="5050355"/>
              </a:xfrm>
              <a:blipFill>
                <a:blip r:embed="rId2"/>
                <a:stretch>
                  <a:fillRect l="-812"/>
                </a:stretch>
              </a:blipFill>
            </p:spPr>
            <p:txBody>
              <a:bodyPr/>
              <a:lstStyle/>
              <a:p>
                <a:r>
                  <a:rPr lang="en-BE">
                    <a:noFill/>
                  </a:rPr>
                  <a:t> </a:t>
                </a:r>
              </a:p>
            </p:txBody>
          </p:sp>
        </mc:Fallback>
      </mc:AlternateContent>
      <p:sp>
        <p:nvSpPr>
          <p:cNvPr id="4" name="Footer Placeholder 3">
            <a:extLst>
              <a:ext uri="{FF2B5EF4-FFF2-40B4-BE49-F238E27FC236}">
                <a16:creationId xmlns:a16="http://schemas.microsoft.com/office/drawing/2014/main" id="{2B955210-6E1C-4F53-9E00-90F5D3180AE9}"/>
              </a:ext>
            </a:extLst>
          </p:cNvPr>
          <p:cNvSpPr>
            <a:spLocks noGrp="1"/>
          </p:cNvSpPr>
          <p:nvPr>
            <p:ph type="ftr" sz="quarter" idx="11"/>
          </p:nvPr>
        </p:nvSpPr>
        <p:spPr/>
        <p:txBody>
          <a:bodyPr/>
          <a:lstStyle/>
          <a:p>
            <a:r>
              <a:rPr lang="en-US" dirty="0"/>
              <a:t>Elementary Combinatorics and Probability - March 2021</a:t>
            </a:r>
            <a:endParaRPr lang="en-BE" dirty="0"/>
          </a:p>
        </p:txBody>
      </p:sp>
      <p:sp>
        <p:nvSpPr>
          <p:cNvPr id="5" name="Slide Number Placeholder 4">
            <a:extLst>
              <a:ext uri="{FF2B5EF4-FFF2-40B4-BE49-F238E27FC236}">
                <a16:creationId xmlns:a16="http://schemas.microsoft.com/office/drawing/2014/main" id="{DD3B8377-99E3-4482-A8C2-9599A698DF1E}"/>
              </a:ext>
            </a:extLst>
          </p:cNvPr>
          <p:cNvSpPr>
            <a:spLocks noGrp="1"/>
          </p:cNvSpPr>
          <p:nvPr>
            <p:ph type="sldNum" sz="quarter" idx="12"/>
          </p:nvPr>
        </p:nvSpPr>
        <p:spPr/>
        <p:txBody>
          <a:bodyPr/>
          <a:lstStyle/>
          <a:p>
            <a:fld id="{08CF7B41-8972-4B54-B2ED-1FFF63F18177}" type="slidenum">
              <a:rPr lang="en-BE" smtClean="0"/>
              <a:t>53</a:t>
            </a:fld>
            <a:endParaRPr lang="en-BE"/>
          </a:p>
        </p:txBody>
      </p:sp>
      <p:grpSp>
        <p:nvGrpSpPr>
          <p:cNvPr id="32" name="Group 31">
            <a:extLst>
              <a:ext uri="{FF2B5EF4-FFF2-40B4-BE49-F238E27FC236}">
                <a16:creationId xmlns:a16="http://schemas.microsoft.com/office/drawing/2014/main" id="{81ACB355-2AA3-455C-B91A-403012F8F552}"/>
              </a:ext>
            </a:extLst>
          </p:cNvPr>
          <p:cNvGrpSpPr/>
          <p:nvPr/>
        </p:nvGrpSpPr>
        <p:grpSpPr>
          <a:xfrm>
            <a:off x="3292643" y="1320753"/>
            <a:ext cx="6371122" cy="2628702"/>
            <a:chOff x="2407118" y="2367814"/>
            <a:chExt cx="7488455" cy="3089709"/>
          </a:xfrm>
        </p:grpSpPr>
        <p:grpSp>
          <p:nvGrpSpPr>
            <p:cNvPr id="33" name="Group 32">
              <a:extLst>
                <a:ext uri="{FF2B5EF4-FFF2-40B4-BE49-F238E27FC236}">
                  <a16:creationId xmlns:a16="http://schemas.microsoft.com/office/drawing/2014/main" id="{BCCD956F-1DC8-4419-8D56-D145099616E7}"/>
                </a:ext>
              </a:extLst>
            </p:cNvPr>
            <p:cNvGrpSpPr/>
            <p:nvPr/>
          </p:nvGrpSpPr>
          <p:grpSpPr>
            <a:xfrm>
              <a:off x="2407118" y="2367814"/>
              <a:ext cx="3089709" cy="3089709"/>
              <a:chOff x="2407118" y="2367814"/>
              <a:chExt cx="3089709" cy="3089709"/>
            </a:xfrm>
          </p:grpSpPr>
          <p:sp>
            <p:nvSpPr>
              <p:cNvPr id="50" name="Rectangle 49">
                <a:extLst>
                  <a:ext uri="{FF2B5EF4-FFF2-40B4-BE49-F238E27FC236}">
                    <a16:creationId xmlns:a16="http://schemas.microsoft.com/office/drawing/2014/main" id="{0586C2E7-FED9-4D63-843C-94B3EB5F9EC7}"/>
                  </a:ext>
                </a:extLst>
              </p:cNvPr>
              <p:cNvSpPr/>
              <p:nvPr/>
            </p:nvSpPr>
            <p:spPr>
              <a:xfrm>
                <a:off x="2407118" y="2367814"/>
                <a:ext cx="3089709" cy="3089709"/>
              </a:xfrm>
              <a:prstGeom prst="rect">
                <a:avLst/>
              </a:prstGeom>
              <a:ln w="28575"/>
            </p:spPr>
            <p:style>
              <a:lnRef idx="2">
                <a:schemeClr val="accent2"/>
              </a:lnRef>
              <a:fillRef idx="1">
                <a:schemeClr val="lt1"/>
              </a:fillRef>
              <a:effectRef idx="0">
                <a:schemeClr val="accent2"/>
              </a:effectRef>
              <a:fontRef idx="minor">
                <a:schemeClr val="dk1"/>
              </a:fontRef>
            </p:style>
            <p:txBody>
              <a:bodyPr rtlCol="0" anchor="ctr"/>
              <a:lstStyle/>
              <a:p>
                <a:pPr algn="ctr"/>
                <a:endParaRPr lang="en-BE"/>
              </a:p>
            </p:txBody>
          </p:sp>
          <p:pic>
            <p:nvPicPr>
              <p:cNvPr id="51" name="Picture 50" descr="Background pattern&#10;&#10;Description automatically generated">
                <a:extLst>
                  <a:ext uri="{FF2B5EF4-FFF2-40B4-BE49-F238E27FC236}">
                    <a16:creationId xmlns:a16="http://schemas.microsoft.com/office/drawing/2014/main" id="{7A75748E-9EE1-42E7-9898-82FA4BFFDA10}"/>
                  </a:ext>
                </a:extLst>
              </p:cNvPr>
              <p:cNvPicPr>
                <a:picLocks noChangeAspect="1"/>
              </p:cNvPicPr>
              <p:nvPr/>
            </p:nvPicPr>
            <p:blipFill rotWithShape="1">
              <a:blip r:embed="rId3">
                <a:extLst>
                  <a:ext uri="{28A0092B-C50C-407E-A947-70E740481C1C}">
                    <a14:useLocalDpi xmlns:a14="http://schemas.microsoft.com/office/drawing/2010/main" val="0"/>
                  </a:ext>
                </a:extLst>
              </a:blip>
              <a:srcRect l="3522" t="1792" r="75830" b="70975"/>
              <a:stretch/>
            </p:blipFill>
            <p:spPr>
              <a:xfrm>
                <a:off x="2738461" y="2464067"/>
                <a:ext cx="586752" cy="683393"/>
              </a:xfrm>
              <a:prstGeom prst="rect">
                <a:avLst/>
              </a:prstGeom>
            </p:spPr>
          </p:pic>
          <p:pic>
            <p:nvPicPr>
              <p:cNvPr id="52" name="Picture 51" descr="Background pattern&#10;&#10;Description automatically generated">
                <a:extLst>
                  <a:ext uri="{FF2B5EF4-FFF2-40B4-BE49-F238E27FC236}">
                    <a16:creationId xmlns:a16="http://schemas.microsoft.com/office/drawing/2014/main" id="{8177E3B4-63B3-48CD-8E6B-A3710574536C}"/>
                  </a:ext>
                </a:extLst>
              </p:cNvPr>
              <p:cNvPicPr>
                <a:picLocks noChangeAspect="1"/>
              </p:cNvPicPr>
              <p:nvPr/>
            </p:nvPicPr>
            <p:blipFill rotWithShape="1">
              <a:blip r:embed="rId3">
                <a:extLst>
                  <a:ext uri="{28A0092B-C50C-407E-A947-70E740481C1C}">
                    <a14:useLocalDpi xmlns:a14="http://schemas.microsoft.com/office/drawing/2010/main" val="0"/>
                  </a:ext>
                </a:extLst>
              </a:blip>
              <a:srcRect l="74939" t="36727" r="2956" b="36865"/>
              <a:stretch/>
            </p:blipFill>
            <p:spPr>
              <a:xfrm>
                <a:off x="4726199" y="2516370"/>
                <a:ext cx="548640" cy="578785"/>
              </a:xfrm>
              <a:prstGeom prst="rect">
                <a:avLst/>
              </a:prstGeom>
            </p:spPr>
          </p:pic>
          <p:pic>
            <p:nvPicPr>
              <p:cNvPr id="53" name="Picture 52" descr="Background pattern&#10;&#10;Description automatically generated">
                <a:extLst>
                  <a:ext uri="{FF2B5EF4-FFF2-40B4-BE49-F238E27FC236}">
                    <a16:creationId xmlns:a16="http://schemas.microsoft.com/office/drawing/2014/main" id="{2B541849-5C83-40E2-89B1-764031821C64}"/>
                  </a:ext>
                </a:extLst>
              </p:cNvPr>
              <p:cNvPicPr>
                <a:picLocks noChangeAspect="1"/>
              </p:cNvPicPr>
              <p:nvPr/>
            </p:nvPicPr>
            <p:blipFill rotWithShape="1">
              <a:blip r:embed="rId3">
                <a:extLst>
                  <a:ext uri="{28A0092B-C50C-407E-A947-70E740481C1C}">
                    <a14:useLocalDpi xmlns:a14="http://schemas.microsoft.com/office/drawing/2010/main" val="0"/>
                  </a:ext>
                </a:extLst>
              </a:blip>
              <a:srcRect l="3522" t="1792" r="75830" b="70975"/>
              <a:stretch/>
            </p:blipFill>
            <p:spPr>
              <a:xfrm>
                <a:off x="2445085" y="3475990"/>
                <a:ext cx="586752" cy="683393"/>
              </a:xfrm>
              <a:prstGeom prst="rect">
                <a:avLst/>
              </a:prstGeom>
            </p:spPr>
          </p:pic>
          <p:pic>
            <p:nvPicPr>
              <p:cNvPr id="54" name="Picture 53" descr="Background pattern&#10;&#10;Description automatically generated">
                <a:extLst>
                  <a:ext uri="{FF2B5EF4-FFF2-40B4-BE49-F238E27FC236}">
                    <a16:creationId xmlns:a16="http://schemas.microsoft.com/office/drawing/2014/main" id="{FF6BFC77-A0B5-45FF-8846-81C6E9860A4D}"/>
                  </a:ext>
                </a:extLst>
              </p:cNvPr>
              <p:cNvPicPr>
                <a:picLocks noChangeAspect="1"/>
              </p:cNvPicPr>
              <p:nvPr/>
            </p:nvPicPr>
            <p:blipFill rotWithShape="1">
              <a:blip r:embed="rId3">
                <a:extLst>
                  <a:ext uri="{28A0092B-C50C-407E-A947-70E740481C1C}">
                    <a14:useLocalDpi xmlns:a14="http://schemas.microsoft.com/office/drawing/2010/main" val="0"/>
                  </a:ext>
                </a:extLst>
              </a:blip>
              <a:srcRect l="3522" t="1792" r="75830" b="70975"/>
              <a:stretch/>
            </p:blipFill>
            <p:spPr>
              <a:xfrm>
                <a:off x="3177528" y="3265369"/>
                <a:ext cx="586752" cy="683393"/>
              </a:xfrm>
              <a:prstGeom prst="rect">
                <a:avLst/>
              </a:prstGeom>
            </p:spPr>
          </p:pic>
          <p:pic>
            <p:nvPicPr>
              <p:cNvPr id="55" name="Picture 54" descr="Background pattern&#10;&#10;Description automatically generated">
                <a:extLst>
                  <a:ext uri="{FF2B5EF4-FFF2-40B4-BE49-F238E27FC236}">
                    <a16:creationId xmlns:a16="http://schemas.microsoft.com/office/drawing/2014/main" id="{8CA81FBB-7A97-4756-BFA2-E2EBDEB48B00}"/>
                  </a:ext>
                </a:extLst>
              </p:cNvPr>
              <p:cNvPicPr>
                <a:picLocks noChangeAspect="1"/>
              </p:cNvPicPr>
              <p:nvPr/>
            </p:nvPicPr>
            <p:blipFill rotWithShape="1">
              <a:blip r:embed="rId3">
                <a:extLst>
                  <a:ext uri="{28A0092B-C50C-407E-A947-70E740481C1C}">
                    <a14:useLocalDpi xmlns:a14="http://schemas.microsoft.com/office/drawing/2010/main" val="0"/>
                  </a:ext>
                </a:extLst>
              </a:blip>
              <a:srcRect l="3522" t="1792" r="75830" b="70975"/>
              <a:stretch/>
            </p:blipFill>
            <p:spPr>
              <a:xfrm>
                <a:off x="2884152" y="4277292"/>
                <a:ext cx="586752" cy="683393"/>
              </a:xfrm>
              <a:prstGeom prst="rect">
                <a:avLst/>
              </a:prstGeom>
            </p:spPr>
          </p:pic>
          <p:pic>
            <p:nvPicPr>
              <p:cNvPr id="56" name="Picture 55" descr="Background pattern&#10;&#10;Description automatically generated">
                <a:extLst>
                  <a:ext uri="{FF2B5EF4-FFF2-40B4-BE49-F238E27FC236}">
                    <a16:creationId xmlns:a16="http://schemas.microsoft.com/office/drawing/2014/main" id="{EF6BD32E-627F-4BAE-8BDA-FA4BDC96ACF3}"/>
                  </a:ext>
                </a:extLst>
              </p:cNvPr>
              <p:cNvPicPr>
                <a:picLocks noChangeAspect="1"/>
              </p:cNvPicPr>
              <p:nvPr/>
            </p:nvPicPr>
            <p:blipFill rotWithShape="1">
              <a:blip r:embed="rId3">
                <a:extLst>
                  <a:ext uri="{28A0092B-C50C-407E-A947-70E740481C1C}">
                    <a14:useLocalDpi xmlns:a14="http://schemas.microsoft.com/office/drawing/2010/main" val="0"/>
                  </a:ext>
                </a:extLst>
              </a:blip>
              <a:srcRect l="3522" t="1792" r="75830" b="70975"/>
              <a:stretch/>
            </p:blipFill>
            <p:spPr>
              <a:xfrm>
                <a:off x="3538670" y="4721188"/>
                <a:ext cx="586752" cy="683393"/>
              </a:xfrm>
              <a:prstGeom prst="rect">
                <a:avLst/>
              </a:prstGeom>
            </p:spPr>
          </p:pic>
          <p:pic>
            <p:nvPicPr>
              <p:cNvPr id="57" name="Picture 56" descr="Background pattern&#10;&#10;Description automatically generated">
                <a:extLst>
                  <a:ext uri="{FF2B5EF4-FFF2-40B4-BE49-F238E27FC236}">
                    <a16:creationId xmlns:a16="http://schemas.microsoft.com/office/drawing/2014/main" id="{77372722-D66B-427D-80ED-5C8F470B0A9F}"/>
                  </a:ext>
                </a:extLst>
              </p:cNvPr>
              <p:cNvPicPr>
                <a:picLocks noChangeAspect="1"/>
              </p:cNvPicPr>
              <p:nvPr/>
            </p:nvPicPr>
            <p:blipFill rotWithShape="1">
              <a:blip r:embed="rId3">
                <a:extLst>
                  <a:ext uri="{28A0092B-C50C-407E-A947-70E740481C1C}">
                    <a14:useLocalDpi xmlns:a14="http://schemas.microsoft.com/office/drawing/2010/main" val="0"/>
                  </a:ext>
                </a:extLst>
              </a:blip>
              <a:srcRect l="74939" t="36727" r="2956" b="36865"/>
              <a:stretch/>
            </p:blipFill>
            <p:spPr>
              <a:xfrm>
                <a:off x="4100362" y="3317672"/>
                <a:ext cx="548640" cy="578785"/>
              </a:xfrm>
              <a:prstGeom prst="rect">
                <a:avLst/>
              </a:prstGeom>
            </p:spPr>
          </p:pic>
          <p:pic>
            <p:nvPicPr>
              <p:cNvPr id="58" name="Picture 57" descr="Background pattern&#10;&#10;Description automatically generated">
                <a:extLst>
                  <a:ext uri="{FF2B5EF4-FFF2-40B4-BE49-F238E27FC236}">
                    <a16:creationId xmlns:a16="http://schemas.microsoft.com/office/drawing/2014/main" id="{684A32A9-A5DB-458D-98FC-683E312290DA}"/>
                  </a:ext>
                </a:extLst>
              </p:cNvPr>
              <p:cNvPicPr>
                <a:picLocks noChangeAspect="1"/>
              </p:cNvPicPr>
              <p:nvPr/>
            </p:nvPicPr>
            <p:blipFill rotWithShape="1">
              <a:blip r:embed="rId3">
                <a:extLst>
                  <a:ext uri="{28A0092B-C50C-407E-A947-70E740481C1C}">
                    <a14:useLocalDpi xmlns:a14="http://schemas.microsoft.com/office/drawing/2010/main" val="0"/>
                  </a:ext>
                </a:extLst>
              </a:blip>
              <a:srcRect l="74939" t="36727" r="2956" b="36865"/>
              <a:stretch/>
            </p:blipFill>
            <p:spPr>
              <a:xfrm>
                <a:off x="4837193" y="3341101"/>
                <a:ext cx="548640" cy="578785"/>
              </a:xfrm>
              <a:prstGeom prst="rect">
                <a:avLst/>
              </a:prstGeom>
            </p:spPr>
          </p:pic>
          <p:pic>
            <p:nvPicPr>
              <p:cNvPr id="59" name="Picture 58" descr="Background pattern&#10;&#10;Description automatically generated">
                <a:extLst>
                  <a:ext uri="{FF2B5EF4-FFF2-40B4-BE49-F238E27FC236}">
                    <a16:creationId xmlns:a16="http://schemas.microsoft.com/office/drawing/2014/main" id="{F04552B2-921B-435C-818B-EF496AC5C4FD}"/>
                  </a:ext>
                </a:extLst>
              </p:cNvPr>
              <p:cNvPicPr>
                <a:picLocks noChangeAspect="1"/>
              </p:cNvPicPr>
              <p:nvPr/>
            </p:nvPicPr>
            <p:blipFill rotWithShape="1">
              <a:blip r:embed="rId3">
                <a:extLst>
                  <a:ext uri="{28A0092B-C50C-407E-A947-70E740481C1C}">
                    <a14:useLocalDpi xmlns:a14="http://schemas.microsoft.com/office/drawing/2010/main" val="0"/>
                  </a:ext>
                </a:extLst>
              </a:blip>
              <a:srcRect l="74939" t="36727" r="2956" b="36865"/>
              <a:stretch/>
            </p:blipFill>
            <p:spPr>
              <a:xfrm>
                <a:off x="4451879" y="4040203"/>
                <a:ext cx="548640" cy="578785"/>
              </a:xfrm>
              <a:prstGeom prst="rect">
                <a:avLst/>
              </a:prstGeom>
            </p:spPr>
          </p:pic>
          <p:pic>
            <p:nvPicPr>
              <p:cNvPr id="60" name="Picture 59" descr="Background pattern&#10;&#10;Description automatically generated">
                <a:extLst>
                  <a:ext uri="{FF2B5EF4-FFF2-40B4-BE49-F238E27FC236}">
                    <a16:creationId xmlns:a16="http://schemas.microsoft.com/office/drawing/2014/main" id="{F08DEC88-FBA7-4096-B2D6-96957E4047A5}"/>
                  </a:ext>
                </a:extLst>
              </p:cNvPr>
              <p:cNvPicPr>
                <a:picLocks noChangeAspect="1"/>
              </p:cNvPicPr>
              <p:nvPr/>
            </p:nvPicPr>
            <p:blipFill rotWithShape="1">
              <a:blip r:embed="rId3">
                <a:extLst>
                  <a:ext uri="{28A0092B-C50C-407E-A947-70E740481C1C}">
                    <a14:useLocalDpi xmlns:a14="http://schemas.microsoft.com/office/drawing/2010/main" val="0"/>
                  </a:ext>
                </a:extLst>
              </a:blip>
              <a:srcRect l="74939" t="36727" r="2956" b="36865"/>
              <a:stretch/>
            </p:blipFill>
            <p:spPr>
              <a:xfrm>
                <a:off x="4774109" y="4818713"/>
                <a:ext cx="548640" cy="578785"/>
              </a:xfrm>
              <a:prstGeom prst="rect">
                <a:avLst/>
              </a:prstGeom>
            </p:spPr>
          </p:pic>
        </p:grpSp>
        <p:grpSp>
          <p:nvGrpSpPr>
            <p:cNvPr id="34" name="Group 33">
              <a:extLst>
                <a:ext uri="{FF2B5EF4-FFF2-40B4-BE49-F238E27FC236}">
                  <a16:creationId xmlns:a16="http://schemas.microsoft.com/office/drawing/2014/main" id="{903A3A46-D69C-4E71-ACAD-7C082D3CCA26}"/>
                </a:ext>
              </a:extLst>
            </p:cNvPr>
            <p:cNvGrpSpPr/>
            <p:nvPr/>
          </p:nvGrpSpPr>
          <p:grpSpPr>
            <a:xfrm>
              <a:off x="6805864" y="2367814"/>
              <a:ext cx="3089709" cy="3089709"/>
              <a:chOff x="6805864" y="2367814"/>
              <a:chExt cx="3089709" cy="3089709"/>
            </a:xfrm>
          </p:grpSpPr>
          <p:sp>
            <p:nvSpPr>
              <p:cNvPr id="37" name="Rectangle 36">
                <a:extLst>
                  <a:ext uri="{FF2B5EF4-FFF2-40B4-BE49-F238E27FC236}">
                    <a16:creationId xmlns:a16="http://schemas.microsoft.com/office/drawing/2014/main" id="{35A4C7C8-6686-4C5E-A75B-71AF11D6C1D2}"/>
                  </a:ext>
                </a:extLst>
              </p:cNvPr>
              <p:cNvSpPr/>
              <p:nvPr/>
            </p:nvSpPr>
            <p:spPr>
              <a:xfrm>
                <a:off x="6805864" y="2367814"/>
                <a:ext cx="3089709" cy="3089709"/>
              </a:xfrm>
              <a:prstGeom prst="rect">
                <a:avLst/>
              </a:prstGeom>
              <a:ln w="28575"/>
            </p:spPr>
            <p:style>
              <a:lnRef idx="2">
                <a:schemeClr val="accent2"/>
              </a:lnRef>
              <a:fillRef idx="1">
                <a:schemeClr val="lt1"/>
              </a:fillRef>
              <a:effectRef idx="0">
                <a:schemeClr val="accent2"/>
              </a:effectRef>
              <a:fontRef idx="minor">
                <a:schemeClr val="dk1"/>
              </a:fontRef>
            </p:style>
            <p:txBody>
              <a:bodyPr rtlCol="0" anchor="ctr"/>
              <a:lstStyle/>
              <a:p>
                <a:pPr algn="ctr"/>
                <a:endParaRPr lang="en-BE"/>
              </a:p>
            </p:txBody>
          </p:sp>
          <p:pic>
            <p:nvPicPr>
              <p:cNvPr id="38" name="Picture 37" descr="Background pattern&#10;&#10;Description automatically generated">
                <a:extLst>
                  <a:ext uri="{FF2B5EF4-FFF2-40B4-BE49-F238E27FC236}">
                    <a16:creationId xmlns:a16="http://schemas.microsoft.com/office/drawing/2014/main" id="{B95DFE34-69EB-4928-B767-3016A4FDE7CE}"/>
                  </a:ext>
                </a:extLst>
              </p:cNvPr>
              <p:cNvPicPr>
                <a:picLocks noChangeAspect="1"/>
              </p:cNvPicPr>
              <p:nvPr/>
            </p:nvPicPr>
            <p:blipFill rotWithShape="1">
              <a:blip r:embed="rId3">
                <a:extLst>
                  <a:ext uri="{28A0092B-C50C-407E-A947-70E740481C1C}">
                    <a14:useLocalDpi xmlns:a14="http://schemas.microsoft.com/office/drawing/2010/main" val="0"/>
                  </a:ext>
                </a:extLst>
              </a:blip>
              <a:srcRect l="34879" t="1243" r="36720" b="70424"/>
              <a:stretch/>
            </p:blipFill>
            <p:spPr>
              <a:xfrm>
                <a:off x="7486630" y="4607522"/>
                <a:ext cx="904753" cy="797059"/>
              </a:xfrm>
              <a:prstGeom prst="rect">
                <a:avLst/>
              </a:prstGeom>
            </p:spPr>
          </p:pic>
          <p:pic>
            <p:nvPicPr>
              <p:cNvPr id="39" name="Picture 38" descr="Background pattern&#10;&#10;Description automatically generated">
                <a:extLst>
                  <a:ext uri="{FF2B5EF4-FFF2-40B4-BE49-F238E27FC236}">
                    <a16:creationId xmlns:a16="http://schemas.microsoft.com/office/drawing/2014/main" id="{0291E08E-0C37-470C-9E47-366275106AB7}"/>
                  </a:ext>
                </a:extLst>
              </p:cNvPr>
              <p:cNvPicPr>
                <a:picLocks noChangeAspect="1"/>
              </p:cNvPicPr>
              <p:nvPr/>
            </p:nvPicPr>
            <p:blipFill rotWithShape="1">
              <a:blip r:embed="rId3">
                <a:extLst>
                  <a:ext uri="{28A0092B-C50C-407E-A947-70E740481C1C}">
                    <a14:useLocalDpi xmlns:a14="http://schemas.microsoft.com/office/drawing/2010/main" val="0"/>
                  </a:ext>
                </a:extLst>
              </a:blip>
              <a:srcRect l="3522" t="1792" r="75830" b="70975"/>
              <a:stretch/>
            </p:blipFill>
            <p:spPr>
              <a:xfrm>
                <a:off x="7231854" y="2445948"/>
                <a:ext cx="586752" cy="683393"/>
              </a:xfrm>
              <a:prstGeom prst="rect">
                <a:avLst/>
              </a:prstGeom>
            </p:spPr>
          </p:pic>
          <p:pic>
            <p:nvPicPr>
              <p:cNvPr id="40" name="Picture 39" descr="Background pattern&#10;&#10;Description automatically generated">
                <a:extLst>
                  <a:ext uri="{FF2B5EF4-FFF2-40B4-BE49-F238E27FC236}">
                    <a16:creationId xmlns:a16="http://schemas.microsoft.com/office/drawing/2014/main" id="{B8B12FDC-A3A6-4C0D-9519-9F5A735BB336}"/>
                  </a:ext>
                </a:extLst>
              </p:cNvPr>
              <p:cNvPicPr>
                <a:picLocks noChangeAspect="1"/>
              </p:cNvPicPr>
              <p:nvPr/>
            </p:nvPicPr>
            <p:blipFill rotWithShape="1">
              <a:blip r:embed="rId3">
                <a:extLst>
                  <a:ext uri="{28A0092B-C50C-407E-A947-70E740481C1C}">
                    <a14:useLocalDpi xmlns:a14="http://schemas.microsoft.com/office/drawing/2010/main" val="0"/>
                  </a:ext>
                </a:extLst>
              </a:blip>
              <a:srcRect l="3522" t="1792" r="75830" b="70975"/>
              <a:stretch/>
            </p:blipFill>
            <p:spPr>
              <a:xfrm>
                <a:off x="6938478" y="3457871"/>
                <a:ext cx="586752" cy="683393"/>
              </a:xfrm>
              <a:prstGeom prst="rect">
                <a:avLst/>
              </a:prstGeom>
            </p:spPr>
          </p:pic>
          <p:pic>
            <p:nvPicPr>
              <p:cNvPr id="41" name="Picture 40" descr="Background pattern&#10;&#10;Description automatically generated">
                <a:extLst>
                  <a:ext uri="{FF2B5EF4-FFF2-40B4-BE49-F238E27FC236}">
                    <a16:creationId xmlns:a16="http://schemas.microsoft.com/office/drawing/2014/main" id="{F9BA1C1B-ACFC-434D-8468-AB5A6F3DBBA1}"/>
                  </a:ext>
                </a:extLst>
              </p:cNvPr>
              <p:cNvPicPr>
                <a:picLocks noChangeAspect="1"/>
              </p:cNvPicPr>
              <p:nvPr/>
            </p:nvPicPr>
            <p:blipFill rotWithShape="1">
              <a:blip r:embed="rId3">
                <a:extLst>
                  <a:ext uri="{28A0092B-C50C-407E-A947-70E740481C1C}">
                    <a14:useLocalDpi xmlns:a14="http://schemas.microsoft.com/office/drawing/2010/main" val="0"/>
                  </a:ext>
                </a:extLst>
              </a:blip>
              <a:srcRect l="3522" t="1792" r="75830" b="70975"/>
              <a:stretch/>
            </p:blipFill>
            <p:spPr>
              <a:xfrm>
                <a:off x="7670921" y="3247250"/>
                <a:ext cx="586752" cy="683393"/>
              </a:xfrm>
              <a:prstGeom prst="rect">
                <a:avLst/>
              </a:prstGeom>
            </p:spPr>
          </p:pic>
          <p:pic>
            <p:nvPicPr>
              <p:cNvPr id="42" name="Picture 41" descr="Background pattern&#10;&#10;Description automatically generated">
                <a:extLst>
                  <a:ext uri="{FF2B5EF4-FFF2-40B4-BE49-F238E27FC236}">
                    <a16:creationId xmlns:a16="http://schemas.microsoft.com/office/drawing/2014/main" id="{32E3F93C-1D9F-4982-880A-F7234F3E5F1C}"/>
                  </a:ext>
                </a:extLst>
              </p:cNvPr>
              <p:cNvPicPr>
                <a:picLocks noChangeAspect="1"/>
              </p:cNvPicPr>
              <p:nvPr/>
            </p:nvPicPr>
            <p:blipFill rotWithShape="1">
              <a:blip r:embed="rId3">
                <a:extLst>
                  <a:ext uri="{28A0092B-C50C-407E-A947-70E740481C1C}">
                    <a14:useLocalDpi xmlns:a14="http://schemas.microsoft.com/office/drawing/2010/main" val="0"/>
                  </a:ext>
                </a:extLst>
              </a:blip>
              <a:srcRect l="74939" t="36727" r="2956" b="36865"/>
              <a:stretch/>
            </p:blipFill>
            <p:spPr>
              <a:xfrm>
                <a:off x="9087281" y="2496488"/>
                <a:ext cx="548640" cy="578785"/>
              </a:xfrm>
              <a:prstGeom prst="rect">
                <a:avLst/>
              </a:prstGeom>
            </p:spPr>
          </p:pic>
          <p:pic>
            <p:nvPicPr>
              <p:cNvPr id="43" name="Picture 42" descr="Background pattern&#10;&#10;Description automatically generated">
                <a:extLst>
                  <a:ext uri="{FF2B5EF4-FFF2-40B4-BE49-F238E27FC236}">
                    <a16:creationId xmlns:a16="http://schemas.microsoft.com/office/drawing/2014/main" id="{6005C1A8-8ABF-45AB-A93B-1CF80E48D38A}"/>
                  </a:ext>
                </a:extLst>
              </p:cNvPr>
              <p:cNvPicPr>
                <a:picLocks noChangeAspect="1"/>
              </p:cNvPicPr>
              <p:nvPr/>
            </p:nvPicPr>
            <p:blipFill rotWithShape="1">
              <a:blip r:embed="rId3">
                <a:extLst>
                  <a:ext uri="{28A0092B-C50C-407E-A947-70E740481C1C}">
                    <a14:useLocalDpi xmlns:a14="http://schemas.microsoft.com/office/drawing/2010/main" val="0"/>
                  </a:ext>
                </a:extLst>
              </a:blip>
              <a:srcRect l="74939" t="36727" r="2956" b="36865"/>
              <a:stretch/>
            </p:blipFill>
            <p:spPr>
              <a:xfrm>
                <a:off x="8463314" y="3621997"/>
                <a:ext cx="548640" cy="578785"/>
              </a:xfrm>
              <a:prstGeom prst="rect">
                <a:avLst/>
              </a:prstGeom>
            </p:spPr>
          </p:pic>
          <p:pic>
            <p:nvPicPr>
              <p:cNvPr id="44" name="Picture 43" descr="Background pattern&#10;&#10;Description automatically generated">
                <a:extLst>
                  <a:ext uri="{FF2B5EF4-FFF2-40B4-BE49-F238E27FC236}">
                    <a16:creationId xmlns:a16="http://schemas.microsoft.com/office/drawing/2014/main" id="{8F43EEBB-77EC-4AC7-A0AC-3BE510ED929C}"/>
                  </a:ext>
                </a:extLst>
              </p:cNvPr>
              <p:cNvPicPr>
                <a:picLocks noChangeAspect="1"/>
              </p:cNvPicPr>
              <p:nvPr/>
            </p:nvPicPr>
            <p:blipFill rotWithShape="1">
              <a:blip r:embed="rId3">
                <a:extLst>
                  <a:ext uri="{28A0092B-C50C-407E-A947-70E740481C1C}">
                    <a14:useLocalDpi xmlns:a14="http://schemas.microsoft.com/office/drawing/2010/main" val="0"/>
                  </a:ext>
                </a:extLst>
              </a:blip>
              <a:srcRect l="74939" t="36727" r="2956" b="36865"/>
              <a:stretch/>
            </p:blipFill>
            <p:spPr>
              <a:xfrm>
                <a:off x="9198275" y="3321219"/>
                <a:ext cx="548640" cy="578785"/>
              </a:xfrm>
              <a:prstGeom prst="rect">
                <a:avLst/>
              </a:prstGeom>
            </p:spPr>
          </p:pic>
          <p:pic>
            <p:nvPicPr>
              <p:cNvPr id="45" name="Picture 44" descr="Background pattern&#10;&#10;Description automatically generated">
                <a:extLst>
                  <a:ext uri="{FF2B5EF4-FFF2-40B4-BE49-F238E27FC236}">
                    <a16:creationId xmlns:a16="http://schemas.microsoft.com/office/drawing/2014/main" id="{39455F6E-ED0B-4491-8D51-3B3B928A572C}"/>
                  </a:ext>
                </a:extLst>
              </p:cNvPr>
              <p:cNvPicPr>
                <a:picLocks noChangeAspect="1"/>
              </p:cNvPicPr>
              <p:nvPr/>
            </p:nvPicPr>
            <p:blipFill rotWithShape="1">
              <a:blip r:embed="rId3">
                <a:extLst>
                  <a:ext uri="{28A0092B-C50C-407E-A947-70E740481C1C}">
                    <a14:useLocalDpi xmlns:a14="http://schemas.microsoft.com/office/drawing/2010/main" val="0"/>
                  </a:ext>
                </a:extLst>
              </a:blip>
              <a:srcRect l="74939" t="36727" r="2956" b="36865"/>
              <a:stretch/>
            </p:blipFill>
            <p:spPr>
              <a:xfrm>
                <a:off x="8544291" y="4484099"/>
                <a:ext cx="548640" cy="578785"/>
              </a:xfrm>
              <a:prstGeom prst="rect">
                <a:avLst/>
              </a:prstGeom>
            </p:spPr>
          </p:pic>
          <p:pic>
            <p:nvPicPr>
              <p:cNvPr id="46" name="Picture 45" descr="Background pattern&#10;&#10;Description automatically generated">
                <a:extLst>
                  <a:ext uri="{FF2B5EF4-FFF2-40B4-BE49-F238E27FC236}">
                    <a16:creationId xmlns:a16="http://schemas.microsoft.com/office/drawing/2014/main" id="{1264DBF0-AE92-4805-A7E3-CFD65F280910}"/>
                  </a:ext>
                </a:extLst>
              </p:cNvPr>
              <p:cNvPicPr>
                <a:picLocks noChangeAspect="1"/>
              </p:cNvPicPr>
              <p:nvPr/>
            </p:nvPicPr>
            <p:blipFill rotWithShape="1">
              <a:blip r:embed="rId3">
                <a:extLst>
                  <a:ext uri="{28A0092B-C50C-407E-A947-70E740481C1C}">
                    <a14:useLocalDpi xmlns:a14="http://schemas.microsoft.com/office/drawing/2010/main" val="0"/>
                  </a:ext>
                </a:extLst>
              </a:blip>
              <a:srcRect l="74939" t="36727" r="2956" b="36865"/>
              <a:stretch/>
            </p:blipFill>
            <p:spPr>
              <a:xfrm>
                <a:off x="8443994" y="2854394"/>
                <a:ext cx="548640" cy="578785"/>
              </a:xfrm>
              <a:prstGeom prst="rect">
                <a:avLst/>
              </a:prstGeom>
            </p:spPr>
          </p:pic>
          <p:pic>
            <p:nvPicPr>
              <p:cNvPr id="47" name="Picture 46" descr="Background pattern&#10;&#10;Description automatically generated">
                <a:extLst>
                  <a:ext uri="{FF2B5EF4-FFF2-40B4-BE49-F238E27FC236}">
                    <a16:creationId xmlns:a16="http://schemas.microsoft.com/office/drawing/2014/main" id="{50949F6D-C570-49B4-8127-EC80A9AF2D05}"/>
                  </a:ext>
                </a:extLst>
              </p:cNvPr>
              <p:cNvPicPr>
                <a:picLocks noChangeAspect="1"/>
              </p:cNvPicPr>
              <p:nvPr/>
            </p:nvPicPr>
            <p:blipFill rotWithShape="1">
              <a:blip r:embed="rId3">
                <a:extLst>
                  <a:ext uri="{28A0092B-C50C-407E-A947-70E740481C1C}">
                    <a14:useLocalDpi xmlns:a14="http://schemas.microsoft.com/office/drawing/2010/main" val="0"/>
                  </a:ext>
                </a:extLst>
              </a:blip>
              <a:srcRect l="74939" t="36727" r="2956" b="36865"/>
              <a:stretch/>
            </p:blipFill>
            <p:spPr>
              <a:xfrm>
                <a:off x="9234005" y="4028678"/>
                <a:ext cx="548640" cy="578785"/>
              </a:xfrm>
              <a:prstGeom prst="rect">
                <a:avLst/>
              </a:prstGeom>
            </p:spPr>
          </p:pic>
          <p:pic>
            <p:nvPicPr>
              <p:cNvPr id="48" name="Picture 47" descr="Background pattern&#10;&#10;Description automatically generated">
                <a:extLst>
                  <a:ext uri="{FF2B5EF4-FFF2-40B4-BE49-F238E27FC236}">
                    <a16:creationId xmlns:a16="http://schemas.microsoft.com/office/drawing/2014/main" id="{AA3C79B8-EBF0-4CA9-A1C5-58764502BE7B}"/>
                  </a:ext>
                </a:extLst>
              </p:cNvPr>
              <p:cNvPicPr>
                <a:picLocks noChangeAspect="1"/>
              </p:cNvPicPr>
              <p:nvPr/>
            </p:nvPicPr>
            <p:blipFill rotWithShape="1">
              <a:blip r:embed="rId3">
                <a:extLst>
                  <a:ext uri="{28A0092B-C50C-407E-A947-70E740481C1C}">
                    <a14:useLocalDpi xmlns:a14="http://schemas.microsoft.com/office/drawing/2010/main" val="0"/>
                  </a:ext>
                </a:extLst>
              </a:blip>
              <a:srcRect l="74939" t="36727" r="2956" b="36865"/>
              <a:stretch/>
            </p:blipFill>
            <p:spPr>
              <a:xfrm>
                <a:off x="9291975" y="4815172"/>
                <a:ext cx="548640" cy="578785"/>
              </a:xfrm>
              <a:prstGeom prst="rect">
                <a:avLst/>
              </a:prstGeom>
            </p:spPr>
          </p:pic>
          <p:pic>
            <p:nvPicPr>
              <p:cNvPr id="49" name="Picture 48" descr="Background pattern&#10;&#10;Description automatically generated">
                <a:extLst>
                  <a:ext uri="{FF2B5EF4-FFF2-40B4-BE49-F238E27FC236}">
                    <a16:creationId xmlns:a16="http://schemas.microsoft.com/office/drawing/2014/main" id="{A54F9E64-6D49-455E-A45E-60B87FF445EC}"/>
                  </a:ext>
                </a:extLst>
              </p:cNvPr>
              <p:cNvPicPr>
                <a:picLocks noChangeAspect="1"/>
              </p:cNvPicPr>
              <p:nvPr/>
            </p:nvPicPr>
            <p:blipFill rotWithShape="1">
              <a:blip r:embed="rId3">
                <a:extLst>
                  <a:ext uri="{28A0092B-C50C-407E-A947-70E740481C1C}">
                    <a14:useLocalDpi xmlns:a14="http://schemas.microsoft.com/office/drawing/2010/main" val="0"/>
                  </a:ext>
                </a:extLst>
              </a:blip>
              <a:srcRect l="34879" t="1243" r="36720" b="70424"/>
              <a:stretch/>
            </p:blipFill>
            <p:spPr>
              <a:xfrm>
                <a:off x="6948247" y="4203823"/>
                <a:ext cx="904753" cy="797059"/>
              </a:xfrm>
              <a:prstGeom prst="rect">
                <a:avLst/>
              </a:prstGeom>
            </p:spPr>
          </p:pic>
        </p:grpSp>
        <p:sp>
          <p:nvSpPr>
            <p:cNvPr id="35" name="TextBox 34">
              <a:extLst>
                <a:ext uri="{FF2B5EF4-FFF2-40B4-BE49-F238E27FC236}">
                  <a16:creationId xmlns:a16="http://schemas.microsoft.com/office/drawing/2014/main" id="{E47FC1FE-513A-4816-9DA0-6B0D3E6D24F0}"/>
                </a:ext>
              </a:extLst>
            </p:cNvPr>
            <p:cNvSpPr txBox="1"/>
            <p:nvPr/>
          </p:nvSpPr>
          <p:spPr>
            <a:xfrm>
              <a:off x="3504628" y="2490498"/>
              <a:ext cx="884722" cy="584775"/>
            </a:xfrm>
            <a:prstGeom prst="rect">
              <a:avLst/>
            </a:prstGeom>
            <a:noFill/>
          </p:spPr>
          <p:txBody>
            <a:bodyPr wrap="square" rtlCol="0">
              <a:spAutoFit/>
            </a:bodyPr>
            <a:lstStyle/>
            <a:p>
              <a:pPr algn="ctr"/>
              <a:r>
                <a:rPr lang="en-US" sz="3200" b="1" dirty="0">
                  <a:solidFill>
                    <a:srgbClr val="C00000"/>
                  </a:solidFill>
                </a:rPr>
                <a:t>A</a:t>
              </a:r>
              <a:endParaRPr lang="en-BE" b="1" dirty="0">
                <a:solidFill>
                  <a:srgbClr val="C00000"/>
                </a:solidFill>
              </a:endParaRPr>
            </a:p>
          </p:txBody>
        </p:sp>
        <p:sp>
          <p:nvSpPr>
            <p:cNvPr id="36" name="TextBox 35">
              <a:extLst>
                <a:ext uri="{FF2B5EF4-FFF2-40B4-BE49-F238E27FC236}">
                  <a16:creationId xmlns:a16="http://schemas.microsoft.com/office/drawing/2014/main" id="{5C8448AA-361A-4219-96AB-7C2B19AF7BC4}"/>
                </a:ext>
              </a:extLst>
            </p:cNvPr>
            <p:cNvSpPr txBox="1"/>
            <p:nvPr/>
          </p:nvSpPr>
          <p:spPr>
            <a:xfrm>
              <a:off x="7906986" y="2471252"/>
              <a:ext cx="884722" cy="584775"/>
            </a:xfrm>
            <a:prstGeom prst="rect">
              <a:avLst/>
            </a:prstGeom>
            <a:noFill/>
          </p:spPr>
          <p:txBody>
            <a:bodyPr wrap="square" rtlCol="0">
              <a:spAutoFit/>
            </a:bodyPr>
            <a:lstStyle/>
            <a:p>
              <a:pPr algn="ctr"/>
              <a:r>
                <a:rPr lang="en-US" sz="3200" b="1" dirty="0">
                  <a:solidFill>
                    <a:srgbClr val="C00000"/>
                  </a:solidFill>
                </a:rPr>
                <a:t>B</a:t>
              </a:r>
              <a:endParaRPr lang="en-BE" b="1" dirty="0">
                <a:solidFill>
                  <a:srgbClr val="C00000"/>
                </a:solidFill>
              </a:endParaRPr>
            </a:p>
          </p:txBody>
        </p:sp>
      </p:grpSp>
    </p:spTree>
    <p:extLst>
      <p:ext uri="{BB962C8B-B14F-4D97-AF65-F5344CB8AC3E}">
        <p14:creationId xmlns:p14="http://schemas.microsoft.com/office/powerpoint/2010/main" val="8628646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8F8ED2-04B7-4A12-B45C-B9511B2FFDAA}"/>
              </a:ext>
            </a:extLst>
          </p:cNvPr>
          <p:cNvSpPr>
            <a:spLocks noGrp="1"/>
          </p:cNvSpPr>
          <p:nvPr>
            <p:ph type="title"/>
          </p:nvPr>
        </p:nvSpPr>
        <p:spPr/>
        <p:txBody>
          <a:bodyPr/>
          <a:lstStyle/>
          <a:p>
            <a:r>
              <a:rPr lang="en-US" dirty="0"/>
              <a:t>fruits</a:t>
            </a:r>
            <a:endParaRPr lang="en-B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00B4A89-201B-4782-9648-6F6F5502F3ED}"/>
                  </a:ext>
                </a:extLst>
              </p:cNvPr>
              <p:cNvSpPr>
                <a:spLocks noGrp="1"/>
              </p:cNvSpPr>
              <p:nvPr>
                <p:ph idx="1"/>
              </p:nvPr>
            </p:nvSpPr>
            <p:spPr>
              <a:xfrm>
                <a:off x="587141" y="1490145"/>
                <a:ext cx="11261557" cy="5050355"/>
              </a:xfrm>
            </p:spPr>
            <p:txBody>
              <a:bodyPr>
                <a:normAutofit fontScale="92500"/>
              </a:bodyPr>
              <a:lstStyle/>
              <a:p>
                <a:pPr algn="just"/>
                <a:endParaRPr lang="en-US" dirty="0"/>
              </a:p>
              <a:p>
                <a:pPr algn="just"/>
                <a:endParaRPr lang="en-US" dirty="0"/>
              </a:p>
              <a:p>
                <a:pPr algn="just"/>
                <a:endParaRPr lang="en-US" dirty="0"/>
              </a:p>
              <a:p>
                <a:pPr algn="just"/>
                <a:endParaRPr lang="en-US" dirty="0"/>
              </a:p>
              <a:p>
                <a:pPr algn="just"/>
                <a:endParaRPr lang="en-US" dirty="0"/>
              </a:p>
              <a:p>
                <a:pPr marL="0" indent="0" algn="just">
                  <a:buNone/>
                </a:pPr>
                <a:endParaRPr lang="en-US" sz="300" dirty="0"/>
              </a:p>
              <a:p>
                <a:pPr algn="just"/>
                <a:r>
                  <a:rPr lang="en-US" dirty="0"/>
                  <a:t>What is the probability that you chose </a:t>
                </a:r>
                <a:r>
                  <a:rPr lang="en-US" u="sng" dirty="0"/>
                  <a:t>box B</a:t>
                </a:r>
                <a:r>
                  <a:rPr lang="en-US" dirty="0"/>
                  <a:t> given that you picked </a:t>
                </a:r>
                <a:r>
                  <a:rPr lang="en-US" u="sng" dirty="0"/>
                  <a:t>a banana</a:t>
                </a:r>
                <a:r>
                  <a:rPr lang="en-US" dirty="0"/>
                  <a:t>?</a:t>
                </a:r>
              </a:p>
              <a:p>
                <a:pPr algn="just"/>
                <a:endParaRPr lang="en-US" sz="100" dirty="0"/>
              </a:p>
              <a:p>
                <a:pPr marL="0" indent="0" algn="ctr">
                  <a:lnSpc>
                    <a:spcPct val="120000"/>
                  </a:lnSpc>
                  <a:buNone/>
                </a:pPr>
                <a14:m>
                  <m:oMathPara xmlns:m="http://schemas.openxmlformats.org/officeDocument/2006/math">
                    <m:oMathParaPr>
                      <m:jc m:val="center"/>
                    </m:oMathParaPr>
                    <m:oMath xmlns:m="http://schemas.openxmlformats.org/officeDocument/2006/math">
                      <m:r>
                        <a:rPr lang="en-US" sz="2600" b="0" i="1" smtClean="0">
                          <a:latin typeface="Cambria Math" panose="02040503050406030204" pitchFamily="18" charset="0"/>
                        </a:rPr>
                        <m:t>𝑃</m:t>
                      </m:r>
                      <m:d>
                        <m:dPr>
                          <m:ctrlPr>
                            <a:rPr lang="en-US" sz="2600" b="0" i="1" smtClean="0">
                              <a:latin typeface="Cambria Math" panose="02040503050406030204" pitchFamily="18" charset="0"/>
                            </a:rPr>
                          </m:ctrlPr>
                        </m:dPr>
                        <m:e>
                          <m:r>
                            <a:rPr lang="en-US" sz="2600" b="0" i="1" smtClean="0">
                              <a:latin typeface="Cambria Math" panose="02040503050406030204" pitchFamily="18" charset="0"/>
                            </a:rPr>
                            <m:t>𝐵</m:t>
                          </m:r>
                          <m:r>
                            <a:rPr lang="en-US" sz="2600" b="0" i="1" smtClean="0">
                              <a:latin typeface="Cambria Math" panose="02040503050406030204" pitchFamily="18" charset="0"/>
                            </a:rPr>
                            <m:t>|</m:t>
                          </m:r>
                          <m:r>
                            <a:rPr lang="en-US" sz="2600" b="0" i="1" smtClean="0">
                              <a:latin typeface="Cambria Math" panose="02040503050406030204" pitchFamily="18" charset="0"/>
                            </a:rPr>
                            <m:t>𝑏𝑎𝑛𝑎𝑛𝑎</m:t>
                          </m:r>
                        </m:e>
                      </m:d>
                      <m:r>
                        <a:rPr lang="en-US" sz="2600" b="0" i="1" smtClean="0">
                          <a:latin typeface="Cambria Math" panose="02040503050406030204" pitchFamily="18" charset="0"/>
                        </a:rPr>
                        <m:t>=</m:t>
                      </m:r>
                      <m:f>
                        <m:fPr>
                          <m:ctrlPr>
                            <a:rPr lang="en-US" sz="2600" b="0" i="1" smtClean="0">
                              <a:latin typeface="Cambria Math" panose="02040503050406030204" pitchFamily="18" charset="0"/>
                            </a:rPr>
                          </m:ctrlPr>
                        </m:fPr>
                        <m:num>
                          <m:r>
                            <a:rPr lang="en-US" sz="2600" b="0" i="1" smtClean="0">
                              <a:latin typeface="Cambria Math" panose="02040503050406030204" pitchFamily="18" charset="0"/>
                            </a:rPr>
                            <m:t>𝑃</m:t>
                          </m:r>
                          <m:d>
                            <m:dPr>
                              <m:ctrlPr>
                                <a:rPr lang="en-US" sz="2600" b="0" i="1" smtClean="0">
                                  <a:latin typeface="Cambria Math" panose="02040503050406030204" pitchFamily="18" charset="0"/>
                                </a:rPr>
                              </m:ctrlPr>
                            </m:dPr>
                            <m:e>
                              <m:r>
                                <a:rPr lang="en-US" sz="2600" b="0" i="1" smtClean="0">
                                  <a:latin typeface="Cambria Math" panose="02040503050406030204" pitchFamily="18" charset="0"/>
                                </a:rPr>
                                <m:t>𝑏𝑎𝑛𝑎𝑛𝑎</m:t>
                              </m:r>
                              <m:r>
                                <a:rPr lang="en-US" sz="2600" b="0" i="1" smtClean="0">
                                  <a:latin typeface="Cambria Math" panose="02040503050406030204" pitchFamily="18" charset="0"/>
                                </a:rPr>
                                <m:t>|</m:t>
                              </m:r>
                              <m:r>
                                <a:rPr lang="en-US" sz="2600" b="0" i="1" smtClean="0">
                                  <a:latin typeface="Cambria Math" panose="02040503050406030204" pitchFamily="18" charset="0"/>
                                </a:rPr>
                                <m:t>𝐵</m:t>
                              </m:r>
                            </m:e>
                          </m:d>
                          <m:r>
                            <a:rPr lang="en-US" sz="2600" b="0" i="1" smtClean="0">
                              <a:latin typeface="Cambria Math" panose="02040503050406030204" pitchFamily="18" charset="0"/>
                            </a:rPr>
                            <m:t>⋅</m:t>
                          </m:r>
                          <m:r>
                            <a:rPr lang="en-US" sz="2600" b="0" i="1" smtClean="0">
                              <a:latin typeface="Cambria Math" panose="02040503050406030204" pitchFamily="18" charset="0"/>
                            </a:rPr>
                            <m:t>𝑃</m:t>
                          </m:r>
                          <m:d>
                            <m:dPr>
                              <m:ctrlPr>
                                <a:rPr lang="en-US" sz="2600" b="0" i="1" smtClean="0">
                                  <a:latin typeface="Cambria Math" panose="02040503050406030204" pitchFamily="18" charset="0"/>
                                </a:rPr>
                              </m:ctrlPr>
                            </m:dPr>
                            <m:e>
                              <m:r>
                                <a:rPr lang="en-US" sz="2600" b="0" i="1" smtClean="0">
                                  <a:latin typeface="Cambria Math" panose="02040503050406030204" pitchFamily="18" charset="0"/>
                                </a:rPr>
                                <m:t>𝐵</m:t>
                              </m:r>
                            </m:e>
                          </m:d>
                        </m:num>
                        <m:den>
                          <m:r>
                            <a:rPr lang="en-US" sz="2600" b="0" i="1" smtClean="0">
                              <a:latin typeface="Cambria Math" panose="02040503050406030204" pitchFamily="18" charset="0"/>
                            </a:rPr>
                            <m:t>𝑃</m:t>
                          </m:r>
                          <m:d>
                            <m:dPr>
                              <m:ctrlPr>
                                <a:rPr lang="en-US" sz="2600" b="0" i="1" smtClean="0">
                                  <a:latin typeface="Cambria Math" panose="02040503050406030204" pitchFamily="18" charset="0"/>
                                </a:rPr>
                              </m:ctrlPr>
                            </m:dPr>
                            <m:e>
                              <m:r>
                                <a:rPr lang="en-US" sz="2600" b="0" i="1" smtClean="0">
                                  <a:latin typeface="Cambria Math" panose="02040503050406030204" pitchFamily="18" charset="0"/>
                                </a:rPr>
                                <m:t>𝑏𝑎𝑛𝑎𝑛𝑎</m:t>
                              </m:r>
                            </m:e>
                          </m:d>
                        </m:den>
                      </m:f>
                      <m:r>
                        <a:rPr lang="en-US" sz="2600" b="0" i="1" smtClean="0">
                          <a:latin typeface="Cambria Math" panose="02040503050406030204" pitchFamily="18" charset="0"/>
                        </a:rPr>
                        <m:t>=</m:t>
                      </m:r>
                    </m:oMath>
                    <m:oMath xmlns:m="http://schemas.openxmlformats.org/officeDocument/2006/math">
                      <m:r>
                        <a:rPr lang="en-US" sz="2600" b="0" i="1" smtClean="0">
                          <a:latin typeface="Cambria Math" panose="02040503050406030204" pitchFamily="18" charset="0"/>
                        </a:rPr>
                        <m:t>=</m:t>
                      </m:r>
                      <m:f>
                        <m:fPr>
                          <m:ctrlPr>
                            <a:rPr lang="en-US" sz="2600" i="1">
                              <a:latin typeface="Cambria Math" panose="02040503050406030204" pitchFamily="18" charset="0"/>
                            </a:rPr>
                          </m:ctrlPr>
                        </m:fPr>
                        <m:num>
                          <m:r>
                            <a:rPr lang="en-US" sz="2600" i="1">
                              <a:latin typeface="Cambria Math" panose="02040503050406030204" pitchFamily="18" charset="0"/>
                            </a:rPr>
                            <m:t>𝑃</m:t>
                          </m:r>
                          <m:d>
                            <m:dPr>
                              <m:ctrlPr>
                                <a:rPr lang="en-US" sz="2600" i="1">
                                  <a:latin typeface="Cambria Math" panose="02040503050406030204" pitchFamily="18" charset="0"/>
                                </a:rPr>
                              </m:ctrlPr>
                            </m:dPr>
                            <m:e>
                              <m:r>
                                <a:rPr lang="en-US" sz="2600" i="1">
                                  <a:latin typeface="Cambria Math" panose="02040503050406030204" pitchFamily="18" charset="0"/>
                                </a:rPr>
                                <m:t>𝑏𝑎𝑛𝑎𝑛𝑎</m:t>
                              </m:r>
                              <m:r>
                                <a:rPr lang="en-US" sz="2600" i="1">
                                  <a:latin typeface="Cambria Math" panose="02040503050406030204" pitchFamily="18" charset="0"/>
                                </a:rPr>
                                <m:t>|</m:t>
                              </m:r>
                              <m:r>
                                <a:rPr lang="en-US" sz="2600" i="1">
                                  <a:latin typeface="Cambria Math" panose="02040503050406030204" pitchFamily="18" charset="0"/>
                                </a:rPr>
                                <m:t>𝐵</m:t>
                              </m:r>
                            </m:e>
                          </m:d>
                          <m:r>
                            <a:rPr lang="en-US" sz="2600" i="1">
                              <a:latin typeface="Cambria Math" panose="02040503050406030204" pitchFamily="18" charset="0"/>
                            </a:rPr>
                            <m:t>⋅</m:t>
                          </m:r>
                          <m:r>
                            <a:rPr lang="en-US" sz="2600" i="1">
                              <a:latin typeface="Cambria Math" panose="02040503050406030204" pitchFamily="18" charset="0"/>
                            </a:rPr>
                            <m:t>𝑃</m:t>
                          </m:r>
                          <m:d>
                            <m:dPr>
                              <m:ctrlPr>
                                <a:rPr lang="en-US" sz="2600" i="1">
                                  <a:latin typeface="Cambria Math" panose="02040503050406030204" pitchFamily="18" charset="0"/>
                                </a:rPr>
                              </m:ctrlPr>
                            </m:dPr>
                            <m:e>
                              <m:r>
                                <a:rPr lang="en-US" sz="2600" i="1">
                                  <a:latin typeface="Cambria Math" panose="02040503050406030204" pitchFamily="18" charset="0"/>
                                </a:rPr>
                                <m:t>𝐵</m:t>
                              </m:r>
                            </m:e>
                          </m:d>
                        </m:num>
                        <m:den>
                          <m:r>
                            <a:rPr lang="en-US" sz="2600" i="1">
                              <a:latin typeface="Cambria Math" panose="02040503050406030204" pitchFamily="18" charset="0"/>
                            </a:rPr>
                            <m:t>𝑃</m:t>
                          </m:r>
                          <m:d>
                            <m:dPr>
                              <m:ctrlPr>
                                <a:rPr lang="en-US" sz="2600" i="1">
                                  <a:latin typeface="Cambria Math" panose="02040503050406030204" pitchFamily="18" charset="0"/>
                                </a:rPr>
                              </m:ctrlPr>
                            </m:dPr>
                            <m:e>
                              <m:r>
                                <a:rPr lang="en-US" sz="2600" i="1">
                                  <a:latin typeface="Cambria Math" panose="02040503050406030204" pitchFamily="18" charset="0"/>
                                </a:rPr>
                                <m:t>𝑏𝑎𝑛𝑎𝑛𝑎</m:t>
                              </m:r>
                              <m:r>
                                <a:rPr lang="en-US" sz="2600" i="1">
                                  <a:latin typeface="Cambria Math" panose="02040503050406030204" pitchFamily="18" charset="0"/>
                                </a:rPr>
                                <m:t>|</m:t>
                              </m:r>
                              <m:r>
                                <a:rPr lang="en-US" sz="2600" b="0" i="1" smtClean="0">
                                  <a:latin typeface="Cambria Math" panose="02040503050406030204" pitchFamily="18" charset="0"/>
                                </a:rPr>
                                <m:t>𝐴</m:t>
                              </m:r>
                            </m:e>
                          </m:d>
                          <m:r>
                            <a:rPr lang="en-US" sz="2600" i="1">
                              <a:latin typeface="Cambria Math" panose="02040503050406030204" pitchFamily="18" charset="0"/>
                            </a:rPr>
                            <m:t>⋅</m:t>
                          </m:r>
                          <m:r>
                            <a:rPr lang="en-US" sz="2600" i="1">
                              <a:latin typeface="Cambria Math" panose="02040503050406030204" pitchFamily="18" charset="0"/>
                            </a:rPr>
                            <m:t>𝑃</m:t>
                          </m:r>
                          <m:d>
                            <m:dPr>
                              <m:ctrlPr>
                                <a:rPr lang="en-US" sz="2600" i="1">
                                  <a:latin typeface="Cambria Math" panose="02040503050406030204" pitchFamily="18" charset="0"/>
                                </a:rPr>
                              </m:ctrlPr>
                            </m:dPr>
                            <m:e>
                              <m:r>
                                <a:rPr lang="en-US" sz="2600" b="0" i="1" smtClean="0">
                                  <a:latin typeface="Cambria Math" panose="02040503050406030204" pitchFamily="18" charset="0"/>
                                </a:rPr>
                                <m:t>𝐴</m:t>
                              </m:r>
                            </m:e>
                          </m:d>
                          <m:r>
                            <a:rPr lang="en-US" sz="2600" b="0" i="1" smtClean="0">
                              <a:latin typeface="Cambria Math" panose="02040503050406030204" pitchFamily="18" charset="0"/>
                            </a:rPr>
                            <m:t>+</m:t>
                          </m:r>
                          <m:r>
                            <a:rPr lang="en-US" sz="2600" i="1">
                              <a:latin typeface="Cambria Math" panose="02040503050406030204" pitchFamily="18" charset="0"/>
                            </a:rPr>
                            <m:t>𝑃</m:t>
                          </m:r>
                          <m:d>
                            <m:dPr>
                              <m:ctrlPr>
                                <a:rPr lang="en-US" sz="2600" i="1">
                                  <a:latin typeface="Cambria Math" panose="02040503050406030204" pitchFamily="18" charset="0"/>
                                </a:rPr>
                              </m:ctrlPr>
                            </m:dPr>
                            <m:e>
                              <m:r>
                                <a:rPr lang="en-US" sz="2600" i="1">
                                  <a:latin typeface="Cambria Math" panose="02040503050406030204" pitchFamily="18" charset="0"/>
                                </a:rPr>
                                <m:t>𝑏𝑎𝑛𝑎𝑛𝑎</m:t>
                              </m:r>
                              <m:r>
                                <a:rPr lang="en-US" sz="2600" i="1">
                                  <a:latin typeface="Cambria Math" panose="02040503050406030204" pitchFamily="18" charset="0"/>
                                </a:rPr>
                                <m:t>|</m:t>
                              </m:r>
                              <m:r>
                                <a:rPr lang="en-US" sz="2600" i="1">
                                  <a:latin typeface="Cambria Math" panose="02040503050406030204" pitchFamily="18" charset="0"/>
                                </a:rPr>
                                <m:t>𝐵</m:t>
                              </m:r>
                            </m:e>
                          </m:d>
                          <m:r>
                            <a:rPr lang="en-US" sz="2600" i="1">
                              <a:latin typeface="Cambria Math" panose="02040503050406030204" pitchFamily="18" charset="0"/>
                            </a:rPr>
                            <m:t>⋅</m:t>
                          </m:r>
                          <m:r>
                            <a:rPr lang="en-US" sz="2600" i="1">
                              <a:latin typeface="Cambria Math" panose="02040503050406030204" pitchFamily="18" charset="0"/>
                            </a:rPr>
                            <m:t>𝑃</m:t>
                          </m:r>
                          <m:d>
                            <m:dPr>
                              <m:ctrlPr>
                                <a:rPr lang="en-US" sz="2600" i="1">
                                  <a:latin typeface="Cambria Math" panose="02040503050406030204" pitchFamily="18" charset="0"/>
                                </a:rPr>
                              </m:ctrlPr>
                            </m:dPr>
                            <m:e>
                              <m:r>
                                <a:rPr lang="en-US" sz="2600" i="1">
                                  <a:latin typeface="Cambria Math" panose="02040503050406030204" pitchFamily="18" charset="0"/>
                                </a:rPr>
                                <m:t>𝐵</m:t>
                              </m:r>
                            </m:e>
                          </m:d>
                        </m:den>
                      </m:f>
                      <m:r>
                        <a:rPr lang="en-US" sz="2600" b="0" i="1" smtClean="0">
                          <a:latin typeface="Cambria Math" panose="02040503050406030204" pitchFamily="18" charset="0"/>
                        </a:rPr>
                        <m:t>=</m:t>
                      </m:r>
                      <m:r>
                        <a:rPr lang="en-US" sz="2600" b="0" i="1" smtClean="0">
                          <a:solidFill>
                            <a:schemeClr val="bg1"/>
                          </a:solidFill>
                          <a:latin typeface="Cambria Math" panose="02040503050406030204" pitchFamily="18" charset="0"/>
                        </a:rPr>
                        <m:t>1</m:t>
                      </m:r>
                    </m:oMath>
                  </m:oMathPara>
                </a14:m>
                <a:endParaRPr lang="en-BE" sz="2600" dirty="0"/>
              </a:p>
            </p:txBody>
          </p:sp>
        </mc:Choice>
        <mc:Fallback xmlns="">
          <p:sp>
            <p:nvSpPr>
              <p:cNvPr id="3" name="Content Placeholder 2">
                <a:extLst>
                  <a:ext uri="{FF2B5EF4-FFF2-40B4-BE49-F238E27FC236}">
                    <a16:creationId xmlns:a16="http://schemas.microsoft.com/office/drawing/2014/main" id="{B00B4A89-201B-4782-9648-6F6F5502F3ED}"/>
                  </a:ext>
                </a:extLst>
              </p:cNvPr>
              <p:cNvSpPr>
                <a:spLocks noGrp="1" noRot="1" noChangeAspect="1" noMove="1" noResize="1" noEditPoints="1" noAdjustHandles="1" noChangeArrowheads="1" noChangeShapeType="1" noTextEdit="1"/>
              </p:cNvSpPr>
              <p:nvPr>
                <p:ph idx="1"/>
              </p:nvPr>
            </p:nvSpPr>
            <p:spPr>
              <a:xfrm>
                <a:off x="587141" y="1490145"/>
                <a:ext cx="11261557" cy="5050355"/>
              </a:xfrm>
              <a:blipFill>
                <a:blip r:embed="rId2"/>
                <a:stretch>
                  <a:fillRect l="-812"/>
                </a:stretch>
              </a:blipFill>
            </p:spPr>
            <p:txBody>
              <a:bodyPr/>
              <a:lstStyle/>
              <a:p>
                <a:r>
                  <a:rPr lang="en-BE">
                    <a:noFill/>
                  </a:rPr>
                  <a:t> </a:t>
                </a:r>
              </a:p>
            </p:txBody>
          </p:sp>
        </mc:Fallback>
      </mc:AlternateContent>
      <p:sp>
        <p:nvSpPr>
          <p:cNvPr id="4" name="Footer Placeholder 3">
            <a:extLst>
              <a:ext uri="{FF2B5EF4-FFF2-40B4-BE49-F238E27FC236}">
                <a16:creationId xmlns:a16="http://schemas.microsoft.com/office/drawing/2014/main" id="{2B955210-6E1C-4F53-9E00-90F5D3180AE9}"/>
              </a:ext>
            </a:extLst>
          </p:cNvPr>
          <p:cNvSpPr>
            <a:spLocks noGrp="1"/>
          </p:cNvSpPr>
          <p:nvPr>
            <p:ph type="ftr" sz="quarter" idx="11"/>
          </p:nvPr>
        </p:nvSpPr>
        <p:spPr/>
        <p:txBody>
          <a:bodyPr/>
          <a:lstStyle/>
          <a:p>
            <a:r>
              <a:rPr lang="en-US" dirty="0"/>
              <a:t>Elementary Combinatorics and Probability - March 2021</a:t>
            </a:r>
            <a:endParaRPr lang="en-BE" dirty="0"/>
          </a:p>
        </p:txBody>
      </p:sp>
      <p:sp>
        <p:nvSpPr>
          <p:cNvPr id="5" name="Slide Number Placeholder 4">
            <a:extLst>
              <a:ext uri="{FF2B5EF4-FFF2-40B4-BE49-F238E27FC236}">
                <a16:creationId xmlns:a16="http://schemas.microsoft.com/office/drawing/2014/main" id="{DD3B8377-99E3-4482-A8C2-9599A698DF1E}"/>
              </a:ext>
            </a:extLst>
          </p:cNvPr>
          <p:cNvSpPr>
            <a:spLocks noGrp="1"/>
          </p:cNvSpPr>
          <p:nvPr>
            <p:ph type="sldNum" sz="quarter" idx="12"/>
          </p:nvPr>
        </p:nvSpPr>
        <p:spPr/>
        <p:txBody>
          <a:bodyPr/>
          <a:lstStyle/>
          <a:p>
            <a:fld id="{08CF7B41-8972-4B54-B2ED-1FFF63F18177}" type="slidenum">
              <a:rPr lang="en-BE" smtClean="0"/>
              <a:t>54</a:t>
            </a:fld>
            <a:endParaRPr lang="en-BE"/>
          </a:p>
        </p:txBody>
      </p:sp>
      <p:grpSp>
        <p:nvGrpSpPr>
          <p:cNvPr id="32" name="Group 31">
            <a:extLst>
              <a:ext uri="{FF2B5EF4-FFF2-40B4-BE49-F238E27FC236}">
                <a16:creationId xmlns:a16="http://schemas.microsoft.com/office/drawing/2014/main" id="{81ACB355-2AA3-455C-B91A-403012F8F552}"/>
              </a:ext>
            </a:extLst>
          </p:cNvPr>
          <p:cNvGrpSpPr/>
          <p:nvPr/>
        </p:nvGrpSpPr>
        <p:grpSpPr>
          <a:xfrm>
            <a:off x="3292643" y="1320753"/>
            <a:ext cx="6371122" cy="2628702"/>
            <a:chOff x="2407118" y="2367814"/>
            <a:chExt cx="7488455" cy="3089709"/>
          </a:xfrm>
        </p:grpSpPr>
        <p:grpSp>
          <p:nvGrpSpPr>
            <p:cNvPr id="33" name="Group 32">
              <a:extLst>
                <a:ext uri="{FF2B5EF4-FFF2-40B4-BE49-F238E27FC236}">
                  <a16:creationId xmlns:a16="http://schemas.microsoft.com/office/drawing/2014/main" id="{BCCD956F-1DC8-4419-8D56-D145099616E7}"/>
                </a:ext>
              </a:extLst>
            </p:cNvPr>
            <p:cNvGrpSpPr/>
            <p:nvPr/>
          </p:nvGrpSpPr>
          <p:grpSpPr>
            <a:xfrm>
              <a:off x="2407118" y="2367814"/>
              <a:ext cx="3089709" cy="3089709"/>
              <a:chOff x="2407118" y="2367814"/>
              <a:chExt cx="3089709" cy="3089709"/>
            </a:xfrm>
          </p:grpSpPr>
          <p:sp>
            <p:nvSpPr>
              <p:cNvPr id="50" name="Rectangle 49">
                <a:extLst>
                  <a:ext uri="{FF2B5EF4-FFF2-40B4-BE49-F238E27FC236}">
                    <a16:creationId xmlns:a16="http://schemas.microsoft.com/office/drawing/2014/main" id="{0586C2E7-FED9-4D63-843C-94B3EB5F9EC7}"/>
                  </a:ext>
                </a:extLst>
              </p:cNvPr>
              <p:cNvSpPr/>
              <p:nvPr/>
            </p:nvSpPr>
            <p:spPr>
              <a:xfrm>
                <a:off x="2407118" y="2367814"/>
                <a:ext cx="3089709" cy="3089709"/>
              </a:xfrm>
              <a:prstGeom prst="rect">
                <a:avLst/>
              </a:prstGeom>
              <a:ln w="28575"/>
            </p:spPr>
            <p:style>
              <a:lnRef idx="2">
                <a:schemeClr val="accent2"/>
              </a:lnRef>
              <a:fillRef idx="1">
                <a:schemeClr val="lt1"/>
              </a:fillRef>
              <a:effectRef idx="0">
                <a:schemeClr val="accent2"/>
              </a:effectRef>
              <a:fontRef idx="minor">
                <a:schemeClr val="dk1"/>
              </a:fontRef>
            </p:style>
            <p:txBody>
              <a:bodyPr rtlCol="0" anchor="ctr"/>
              <a:lstStyle/>
              <a:p>
                <a:pPr algn="ctr"/>
                <a:endParaRPr lang="en-BE"/>
              </a:p>
            </p:txBody>
          </p:sp>
          <p:pic>
            <p:nvPicPr>
              <p:cNvPr id="51" name="Picture 50" descr="Background pattern&#10;&#10;Description automatically generated">
                <a:extLst>
                  <a:ext uri="{FF2B5EF4-FFF2-40B4-BE49-F238E27FC236}">
                    <a16:creationId xmlns:a16="http://schemas.microsoft.com/office/drawing/2014/main" id="{7A75748E-9EE1-42E7-9898-82FA4BFFDA10}"/>
                  </a:ext>
                </a:extLst>
              </p:cNvPr>
              <p:cNvPicPr>
                <a:picLocks noChangeAspect="1"/>
              </p:cNvPicPr>
              <p:nvPr/>
            </p:nvPicPr>
            <p:blipFill rotWithShape="1">
              <a:blip r:embed="rId3">
                <a:extLst>
                  <a:ext uri="{28A0092B-C50C-407E-A947-70E740481C1C}">
                    <a14:useLocalDpi xmlns:a14="http://schemas.microsoft.com/office/drawing/2010/main" val="0"/>
                  </a:ext>
                </a:extLst>
              </a:blip>
              <a:srcRect l="3522" t="1792" r="75830" b="70975"/>
              <a:stretch/>
            </p:blipFill>
            <p:spPr>
              <a:xfrm>
                <a:off x="2738461" y="2464067"/>
                <a:ext cx="586752" cy="683393"/>
              </a:xfrm>
              <a:prstGeom prst="rect">
                <a:avLst/>
              </a:prstGeom>
            </p:spPr>
          </p:pic>
          <p:pic>
            <p:nvPicPr>
              <p:cNvPr id="52" name="Picture 51" descr="Background pattern&#10;&#10;Description automatically generated">
                <a:extLst>
                  <a:ext uri="{FF2B5EF4-FFF2-40B4-BE49-F238E27FC236}">
                    <a16:creationId xmlns:a16="http://schemas.microsoft.com/office/drawing/2014/main" id="{8177E3B4-63B3-48CD-8E6B-A3710574536C}"/>
                  </a:ext>
                </a:extLst>
              </p:cNvPr>
              <p:cNvPicPr>
                <a:picLocks noChangeAspect="1"/>
              </p:cNvPicPr>
              <p:nvPr/>
            </p:nvPicPr>
            <p:blipFill rotWithShape="1">
              <a:blip r:embed="rId3">
                <a:extLst>
                  <a:ext uri="{28A0092B-C50C-407E-A947-70E740481C1C}">
                    <a14:useLocalDpi xmlns:a14="http://schemas.microsoft.com/office/drawing/2010/main" val="0"/>
                  </a:ext>
                </a:extLst>
              </a:blip>
              <a:srcRect l="74939" t="36727" r="2956" b="36865"/>
              <a:stretch/>
            </p:blipFill>
            <p:spPr>
              <a:xfrm>
                <a:off x="4726199" y="2516370"/>
                <a:ext cx="548640" cy="578785"/>
              </a:xfrm>
              <a:prstGeom prst="rect">
                <a:avLst/>
              </a:prstGeom>
            </p:spPr>
          </p:pic>
          <p:pic>
            <p:nvPicPr>
              <p:cNvPr id="53" name="Picture 52" descr="Background pattern&#10;&#10;Description automatically generated">
                <a:extLst>
                  <a:ext uri="{FF2B5EF4-FFF2-40B4-BE49-F238E27FC236}">
                    <a16:creationId xmlns:a16="http://schemas.microsoft.com/office/drawing/2014/main" id="{2B541849-5C83-40E2-89B1-764031821C64}"/>
                  </a:ext>
                </a:extLst>
              </p:cNvPr>
              <p:cNvPicPr>
                <a:picLocks noChangeAspect="1"/>
              </p:cNvPicPr>
              <p:nvPr/>
            </p:nvPicPr>
            <p:blipFill rotWithShape="1">
              <a:blip r:embed="rId3">
                <a:extLst>
                  <a:ext uri="{28A0092B-C50C-407E-A947-70E740481C1C}">
                    <a14:useLocalDpi xmlns:a14="http://schemas.microsoft.com/office/drawing/2010/main" val="0"/>
                  </a:ext>
                </a:extLst>
              </a:blip>
              <a:srcRect l="3522" t="1792" r="75830" b="70975"/>
              <a:stretch/>
            </p:blipFill>
            <p:spPr>
              <a:xfrm>
                <a:off x="2445085" y="3475990"/>
                <a:ext cx="586752" cy="683393"/>
              </a:xfrm>
              <a:prstGeom prst="rect">
                <a:avLst/>
              </a:prstGeom>
            </p:spPr>
          </p:pic>
          <p:pic>
            <p:nvPicPr>
              <p:cNvPr id="54" name="Picture 53" descr="Background pattern&#10;&#10;Description automatically generated">
                <a:extLst>
                  <a:ext uri="{FF2B5EF4-FFF2-40B4-BE49-F238E27FC236}">
                    <a16:creationId xmlns:a16="http://schemas.microsoft.com/office/drawing/2014/main" id="{FF6BFC77-A0B5-45FF-8846-81C6E9860A4D}"/>
                  </a:ext>
                </a:extLst>
              </p:cNvPr>
              <p:cNvPicPr>
                <a:picLocks noChangeAspect="1"/>
              </p:cNvPicPr>
              <p:nvPr/>
            </p:nvPicPr>
            <p:blipFill rotWithShape="1">
              <a:blip r:embed="rId3">
                <a:extLst>
                  <a:ext uri="{28A0092B-C50C-407E-A947-70E740481C1C}">
                    <a14:useLocalDpi xmlns:a14="http://schemas.microsoft.com/office/drawing/2010/main" val="0"/>
                  </a:ext>
                </a:extLst>
              </a:blip>
              <a:srcRect l="3522" t="1792" r="75830" b="70975"/>
              <a:stretch/>
            </p:blipFill>
            <p:spPr>
              <a:xfrm>
                <a:off x="3177528" y="3265369"/>
                <a:ext cx="586752" cy="683393"/>
              </a:xfrm>
              <a:prstGeom prst="rect">
                <a:avLst/>
              </a:prstGeom>
            </p:spPr>
          </p:pic>
          <p:pic>
            <p:nvPicPr>
              <p:cNvPr id="55" name="Picture 54" descr="Background pattern&#10;&#10;Description automatically generated">
                <a:extLst>
                  <a:ext uri="{FF2B5EF4-FFF2-40B4-BE49-F238E27FC236}">
                    <a16:creationId xmlns:a16="http://schemas.microsoft.com/office/drawing/2014/main" id="{8CA81FBB-7A97-4756-BFA2-E2EBDEB48B00}"/>
                  </a:ext>
                </a:extLst>
              </p:cNvPr>
              <p:cNvPicPr>
                <a:picLocks noChangeAspect="1"/>
              </p:cNvPicPr>
              <p:nvPr/>
            </p:nvPicPr>
            <p:blipFill rotWithShape="1">
              <a:blip r:embed="rId3">
                <a:extLst>
                  <a:ext uri="{28A0092B-C50C-407E-A947-70E740481C1C}">
                    <a14:useLocalDpi xmlns:a14="http://schemas.microsoft.com/office/drawing/2010/main" val="0"/>
                  </a:ext>
                </a:extLst>
              </a:blip>
              <a:srcRect l="3522" t="1792" r="75830" b="70975"/>
              <a:stretch/>
            </p:blipFill>
            <p:spPr>
              <a:xfrm>
                <a:off x="2884152" y="4277292"/>
                <a:ext cx="586752" cy="683393"/>
              </a:xfrm>
              <a:prstGeom prst="rect">
                <a:avLst/>
              </a:prstGeom>
            </p:spPr>
          </p:pic>
          <p:pic>
            <p:nvPicPr>
              <p:cNvPr id="56" name="Picture 55" descr="Background pattern&#10;&#10;Description automatically generated">
                <a:extLst>
                  <a:ext uri="{FF2B5EF4-FFF2-40B4-BE49-F238E27FC236}">
                    <a16:creationId xmlns:a16="http://schemas.microsoft.com/office/drawing/2014/main" id="{EF6BD32E-627F-4BAE-8BDA-FA4BDC96ACF3}"/>
                  </a:ext>
                </a:extLst>
              </p:cNvPr>
              <p:cNvPicPr>
                <a:picLocks noChangeAspect="1"/>
              </p:cNvPicPr>
              <p:nvPr/>
            </p:nvPicPr>
            <p:blipFill rotWithShape="1">
              <a:blip r:embed="rId3">
                <a:extLst>
                  <a:ext uri="{28A0092B-C50C-407E-A947-70E740481C1C}">
                    <a14:useLocalDpi xmlns:a14="http://schemas.microsoft.com/office/drawing/2010/main" val="0"/>
                  </a:ext>
                </a:extLst>
              </a:blip>
              <a:srcRect l="3522" t="1792" r="75830" b="70975"/>
              <a:stretch/>
            </p:blipFill>
            <p:spPr>
              <a:xfrm>
                <a:off x="3538670" y="4721188"/>
                <a:ext cx="586752" cy="683393"/>
              </a:xfrm>
              <a:prstGeom prst="rect">
                <a:avLst/>
              </a:prstGeom>
            </p:spPr>
          </p:pic>
          <p:pic>
            <p:nvPicPr>
              <p:cNvPr id="57" name="Picture 56" descr="Background pattern&#10;&#10;Description automatically generated">
                <a:extLst>
                  <a:ext uri="{FF2B5EF4-FFF2-40B4-BE49-F238E27FC236}">
                    <a16:creationId xmlns:a16="http://schemas.microsoft.com/office/drawing/2014/main" id="{77372722-D66B-427D-80ED-5C8F470B0A9F}"/>
                  </a:ext>
                </a:extLst>
              </p:cNvPr>
              <p:cNvPicPr>
                <a:picLocks noChangeAspect="1"/>
              </p:cNvPicPr>
              <p:nvPr/>
            </p:nvPicPr>
            <p:blipFill rotWithShape="1">
              <a:blip r:embed="rId3">
                <a:extLst>
                  <a:ext uri="{28A0092B-C50C-407E-A947-70E740481C1C}">
                    <a14:useLocalDpi xmlns:a14="http://schemas.microsoft.com/office/drawing/2010/main" val="0"/>
                  </a:ext>
                </a:extLst>
              </a:blip>
              <a:srcRect l="74939" t="36727" r="2956" b="36865"/>
              <a:stretch/>
            </p:blipFill>
            <p:spPr>
              <a:xfrm>
                <a:off x="4100362" y="3317672"/>
                <a:ext cx="548640" cy="578785"/>
              </a:xfrm>
              <a:prstGeom prst="rect">
                <a:avLst/>
              </a:prstGeom>
            </p:spPr>
          </p:pic>
          <p:pic>
            <p:nvPicPr>
              <p:cNvPr id="58" name="Picture 57" descr="Background pattern&#10;&#10;Description automatically generated">
                <a:extLst>
                  <a:ext uri="{FF2B5EF4-FFF2-40B4-BE49-F238E27FC236}">
                    <a16:creationId xmlns:a16="http://schemas.microsoft.com/office/drawing/2014/main" id="{684A32A9-A5DB-458D-98FC-683E312290DA}"/>
                  </a:ext>
                </a:extLst>
              </p:cNvPr>
              <p:cNvPicPr>
                <a:picLocks noChangeAspect="1"/>
              </p:cNvPicPr>
              <p:nvPr/>
            </p:nvPicPr>
            <p:blipFill rotWithShape="1">
              <a:blip r:embed="rId3">
                <a:extLst>
                  <a:ext uri="{28A0092B-C50C-407E-A947-70E740481C1C}">
                    <a14:useLocalDpi xmlns:a14="http://schemas.microsoft.com/office/drawing/2010/main" val="0"/>
                  </a:ext>
                </a:extLst>
              </a:blip>
              <a:srcRect l="74939" t="36727" r="2956" b="36865"/>
              <a:stretch/>
            </p:blipFill>
            <p:spPr>
              <a:xfrm>
                <a:off x="4837193" y="3341101"/>
                <a:ext cx="548640" cy="578785"/>
              </a:xfrm>
              <a:prstGeom prst="rect">
                <a:avLst/>
              </a:prstGeom>
            </p:spPr>
          </p:pic>
          <p:pic>
            <p:nvPicPr>
              <p:cNvPr id="59" name="Picture 58" descr="Background pattern&#10;&#10;Description automatically generated">
                <a:extLst>
                  <a:ext uri="{FF2B5EF4-FFF2-40B4-BE49-F238E27FC236}">
                    <a16:creationId xmlns:a16="http://schemas.microsoft.com/office/drawing/2014/main" id="{F04552B2-921B-435C-818B-EF496AC5C4FD}"/>
                  </a:ext>
                </a:extLst>
              </p:cNvPr>
              <p:cNvPicPr>
                <a:picLocks noChangeAspect="1"/>
              </p:cNvPicPr>
              <p:nvPr/>
            </p:nvPicPr>
            <p:blipFill rotWithShape="1">
              <a:blip r:embed="rId3">
                <a:extLst>
                  <a:ext uri="{28A0092B-C50C-407E-A947-70E740481C1C}">
                    <a14:useLocalDpi xmlns:a14="http://schemas.microsoft.com/office/drawing/2010/main" val="0"/>
                  </a:ext>
                </a:extLst>
              </a:blip>
              <a:srcRect l="74939" t="36727" r="2956" b="36865"/>
              <a:stretch/>
            </p:blipFill>
            <p:spPr>
              <a:xfrm>
                <a:off x="4451879" y="4040203"/>
                <a:ext cx="548640" cy="578785"/>
              </a:xfrm>
              <a:prstGeom prst="rect">
                <a:avLst/>
              </a:prstGeom>
            </p:spPr>
          </p:pic>
          <p:pic>
            <p:nvPicPr>
              <p:cNvPr id="60" name="Picture 59" descr="Background pattern&#10;&#10;Description automatically generated">
                <a:extLst>
                  <a:ext uri="{FF2B5EF4-FFF2-40B4-BE49-F238E27FC236}">
                    <a16:creationId xmlns:a16="http://schemas.microsoft.com/office/drawing/2014/main" id="{F08DEC88-FBA7-4096-B2D6-96957E4047A5}"/>
                  </a:ext>
                </a:extLst>
              </p:cNvPr>
              <p:cNvPicPr>
                <a:picLocks noChangeAspect="1"/>
              </p:cNvPicPr>
              <p:nvPr/>
            </p:nvPicPr>
            <p:blipFill rotWithShape="1">
              <a:blip r:embed="rId3">
                <a:extLst>
                  <a:ext uri="{28A0092B-C50C-407E-A947-70E740481C1C}">
                    <a14:useLocalDpi xmlns:a14="http://schemas.microsoft.com/office/drawing/2010/main" val="0"/>
                  </a:ext>
                </a:extLst>
              </a:blip>
              <a:srcRect l="74939" t="36727" r="2956" b="36865"/>
              <a:stretch/>
            </p:blipFill>
            <p:spPr>
              <a:xfrm>
                <a:off x="4774109" y="4818713"/>
                <a:ext cx="548640" cy="578785"/>
              </a:xfrm>
              <a:prstGeom prst="rect">
                <a:avLst/>
              </a:prstGeom>
            </p:spPr>
          </p:pic>
        </p:grpSp>
        <p:grpSp>
          <p:nvGrpSpPr>
            <p:cNvPr id="34" name="Group 33">
              <a:extLst>
                <a:ext uri="{FF2B5EF4-FFF2-40B4-BE49-F238E27FC236}">
                  <a16:creationId xmlns:a16="http://schemas.microsoft.com/office/drawing/2014/main" id="{903A3A46-D69C-4E71-ACAD-7C082D3CCA26}"/>
                </a:ext>
              </a:extLst>
            </p:cNvPr>
            <p:cNvGrpSpPr/>
            <p:nvPr/>
          </p:nvGrpSpPr>
          <p:grpSpPr>
            <a:xfrm>
              <a:off x="6805864" y="2367814"/>
              <a:ext cx="3089709" cy="3089709"/>
              <a:chOff x="6805864" y="2367814"/>
              <a:chExt cx="3089709" cy="3089709"/>
            </a:xfrm>
          </p:grpSpPr>
          <p:sp>
            <p:nvSpPr>
              <p:cNvPr id="37" name="Rectangle 36">
                <a:extLst>
                  <a:ext uri="{FF2B5EF4-FFF2-40B4-BE49-F238E27FC236}">
                    <a16:creationId xmlns:a16="http://schemas.microsoft.com/office/drawing/2014/main" id="{35A4C7C8-6686-4C5E-A75B-71AF11D6C1D2}"/>
                  </a:ext>
                </a:extLst>
              </p:cNvPr>
              <p:cNvSpPr/>
              <p:nvPr/>
            </p:nvSpPr>
            <p:spPr>
              <a:xfrm>
                <a:off x="6805864" y="2367814"/>
                <a:ext cx="3089709" cy="3089709"/>
              </a:xfrm>
              <a:prstGeom prst="rect">
                <a:avLst/>
              </a:prstGeom>
              <a:ln w="28575"/>
            </p:spPr>
            <p:style>
              <a:lnRef idx="2">
                <a:schemeClr val="accent2"/>
              </a:lnRef>
              <a:fillRef idx="1">
                <a:schemeClr val="lt1"/>
              </a:fillRef>
              <a:effectRef idx="0">
                <a:schemeClr val="accent2"/>
              </a:effectRef>
              <a:fontRef idx="minor">
                <a:schemeClr val="dk1"/>
              </a:fontRef>
            </p:style>
            <p:txBody>
              <a:bodyPr rtlCol="0" anchor="ctr"/>
              <a:lstStyle/>
              <a:p>
                <a:pPr algn="ctr"/>
                <a:endParaRPr lang="en-BE"/>
              </a:p>
            </p:txBody>
          </p:sp>
          <p:pic>
            <p:nvPicPr>
              <p:cNvPr id="38" name="Picture 37" descr="Background pattern&#10;&#10;Description automatically generated">
                <a:extLst>
                  <a:ext uri="{FF2B5EF4-FFF2-40B4-BE49-F238E27FC236}">
                    <a16:creationId xmlns:a16="http://schemas.microsoft.com/office/drawing/2014/main" id="{B95DFE34-69EB-4928-B767-3016A4FDE7CE}"/>
                  </a:ext>
                </a:extLst>
              </p:cNvPr>
              <p:cNvPicPr>
                <a:picLocks noChangeAspect="1"/>
              </p:cNvPicPr>
              <p:nvPr/>
            </p:nvPicPr>
            <p:blipFill rotWithShape="1">
              <a:blip r:embed="rId3">
                <a:extLst>
                  <a:ext uri="{28A0092B-C50C-407E-A947-70E740481C1C}">
                    <a14:useLocalDpi xmlns:a14="http://schemas.microsoft.com/office/drawing/2010/main" val="0"/>
                  </a:ext>
                </a:extLst>
              </a:blip>
              <a:srcRect l="34879" t="1243" r="36720" b="70424"/>
              <a:stretch/>
            </p:blipFill>
            <p:spPr>
              <a:xfrm>
                <a:off x="7486630" y="4607522"/>
                <a:ext cx="904753" cy="797059"/>
              </a:xfrm>
              <a:prstGeom prst="rect">
                <a:avLst/>
              </a:prstGeom>
            </p:spPr>
          </p:pic>
          <p:pic>
            <p:nvPicPr>
              <p:cNvPr id="39" name="Picture 38" descr="Background pattern&#10;&#10;Description automatically generated">
                <a:extLst>
                  <a:ext uri="{FF2B5EF4-FFF2-40B4-BE49-F238E27FC236}">
                    <a16:creationId xmlns:a16="http://schemas.microsoft.com/office/drawing/2014/main" id="{0291E08E-0C37-470C-9E47-366275106AB7}"/>
                  </a:ext>
                </a:extLst>
              </p:cNvPr>
              <p:cNvPicPr>
                <a:picLocks noChangeAspect="1"/>
              </p:cNvPicPr>
              <p:nvPr/>
            </p:nvPicPr>
            <p:blipFill rotWithShape="1">
              <a:blip r:embed="rId3">
                <a:extLst>
                  <a:ext uri="{28A0092B-C50C-407E-A947-70E740481C1C}">
                    <a14:useLocalDpi xmlns:a14="http://schemas.microsoft.com/office/drawing/2010/main" val="0"/>
                  </a:ext>
                </a:extLst>
              </a:blip>
              <a:srcRect l="3522" t="1792" r="75830" b="70975"/>
              <a:stretch/>
            </p:blipFill>
            <p:spPr>
              <a:xfrm>
                <a:off x="7231854" y="2445948"/>
                <a:ext cx="586752" cy="683393"/>
              </a:xfrm>
              <a:prstGeom prst="rect">
                <a:avLst/>
              </a:prstGeom>
            </p:spPr>
          </p:pic>
          <p:pic>
            <p:nvPicPr>
              <p:cNvPr id="40" name="Picture 39" descr="Background pattern&#10;&#10;Description automatically generated">
                <a:extLst>
                  <a:ext uri="{FF2B5EF4-FFF2-40B4-BE49-F238E27FC236}">
                    <a16:creationId xmlns:a16="http://schemas.microsoft.com/office/drawing/2014/main" id="{B8B12FDC-A3A6-4C0D-9519-9F5A735BB336}"/>
                  </a:ext>
                </a:extLst>
              </p:cNvPr>
              <p:cNvPicPr>
                <a:picLocks noChangeAspect="1"/>
              </p:cNvPicPr>
              <p:nvPr/>
            </p:nvPicPr>
            <p:blipFill rotWithShape="1">
              <a:blip r:embed="rId3">
                <a:extLst>
                  <a:ext uri="{28A0092B-C50C-407E-A947-70E740481C1C}">
                    <a14:useLocalDpi xmlns:a14="http://schemas.microsoft.com/office/drawing/2010/main" val="0"/>
                  </a:ext>
                </a:extLst>
              </a:blip>
              <a:srcRect l="3522" t="1792" r="75830" b="70975"/>
              <a:stretch/>
            </p:blipFill>
            <p:spPr>
              <a:xfrm>
                <a:off x="6938478" y="3457871"/>
                <a:ext cx="586752" cy="683393"/>
              </a:xfrm>
              <a:prstGeom prst="rect">
                <a:avLst/>
              </a:prstGeom>
            </p:spPr>
          </p:pic>
          <p:pic>
            <p:nvPicPr>
              <p:cNvPr id="41" name="Picture 40" descr="Background pattern&#10;&#10;Description automatically generated">
                <a:extLst>
                  <a:ext uri="{FF2B5EF4-FFF2-40B4-BE49-F238E27FC236}">
                    <a16:creationId xmlns:a16="http://schemas.microsoft.com/office/drawing/2014/main" id="{F9BA1C1B-ACFC-434D-8468-AB5A6F3DBBA1}"/>
                  </a:ext>
                </a:extLst>
              </p:cNvPr>
              <p:cNvPicPr>
                <a:picLocks noChangeAspect="1"/>
              </p:cNvPicPr>
              <p:nvPr/>
            </p:nvPicPr>
            <p:blipFill rotWithShape="1">
              <a:blip r:embed="rId3">
                <a:extLst>
                  <a:ext uri="{28A0092B-C50C-407E-A947-70E740481C1C}">
                    <a14:useLocalDpi xmlns:a14="http://schemas.microsoft.com/office/drawing/2010/main" val="0"/>
                  </a:ext>
                </a:extLst>
              </a:blip>
              <a:srcRect l="3522" t="1792" r="75830" b="70975"/>
              <a:stretch/>
            </p:blipFill>
            <p:spPr>
              <a:xfrm>
                <a:off x="7670921" y="3247250"/>
                <a:ext cx="586752" cy="683393"/>
              </a:xfrm>
              <a:prstGeom prst="rect">
                <a:avLst/>
              </a:prstGeom>
            </p:spPr>
          </p:pic>
          <p:pic>
            <p:nvPicPr>
              <p:cNvPr id="42" name="Picture 41" descr="Background pattern&#10;&#10;Description automatically generated">
                <a:extLst>
                  <a:ext uri="{FF2B5EF4-FFF2-40B4-BE49-F238E27FC236}">
                    <a16:creationId xmlns:a16="http://schemas.microsoft.com/office/drawing/2014/main" id="{32E3F93C-1D9F-4982-880A-F7234F3E5F1C}"/>
                  </a:ext>
                </a:extLst>
              </p:cNvPr>
              <p:cNvPicPr>
                <a:picLocks noChangeAspect="1"/>
              </p:cNvPicPr>
              <p:nvPr/>
            </p:nvPicPr>
            <p:blipFill rotWithShape="1">
              <a:blip r:embed="rId3">
                <a:extLst>
                  <a:ext uri="{28A0092B-C50C-407E-A947-70E740481C1C}">
                    <a14:useLocalDpi xmlns:a14="http://schemas.microsoft.com/office/drawing/2010/main" val="0"/>
                  </a:ext>
                </a:extLst>
              </a:blip>
              <a:srcRect l="74939" t="36727" r="2956" b="36865"/>
              <a:stretch/>
            </p:blipFill>
            <p:spPr>
              <a:xfrm>
                <a:off x="9087281" y="2496488"/>
                <a:ext cx="548640" cy="578785"/>
              </a:xfrm>
              <a:prstGeom prst="rect">
                <a:avLst/>
              </a:prstGeom>
            </p:spPr>
          </p:pic>
          <p:pic>
            <p:nvPicPr>
              <p:cNvPr id="43" name="Picture 42" descr="Background pattern&#10;&#10;Description automatically generated">
                <a:extLst>
                  <a:ext uri="{FF2B5EF4-FFF2-40B4-BE49-F238E27FC236}">
                    <a16:creationId xmlns:a16="http://schemas.microsoft.com/office/drawing/2014/main" id="{6005C1A8-8ABF-45AB-A93B-1CF80E48D38A}"/>
                  </a:ext>
                </a:extLst>
              </p:cNvPr>
              <p:cNvPicPr>
                <a:picLocks noChangeAspect="1"/>
              </p:cNvPicPr>
              <p:nvPr/>
            </p:nvPicPr>
            <p:blipFill rotWithShape="1">
              <a:blip r:embed="rId3">
                <a:extLst>
                  <a:ext uri="{28A0092B-C50C-407E-A947-70E740481C1C}">
                    <a14:useLocalDpi xmlns:a14="http://schemas.microsoft.com/office/drawing/2010/main" val="0"/>
                  </a:ext>
                </a:extLst>
              </a:blip>
              <a:srcRect l="74939" t="36727" r="2956" b="36865"/>
              <a:stretch/>
            </p:blipFill>
            <p:spPr>
              <a:xfrm>
                <a:off x="8463314" y="3621997"/>
                <a:ext cx="548640" cy="578785"/>
              </a:xfrm>
              <a:prstGeom prst="rect">
                <a:avLst/>
              </a:prstGeom>
            </p:spPr>
          </p:pic>
          <p:pic>
            <p:nvPicPr>
              <p:cNvPr id="44" name="Picture 43" descr="Background pattern&#10;&#10;Description automatically generated">
                <a:extLst>
                  <a:ext uri="{FF2B5EF4-FFF2-40B4-BE49-F238E27FC236}">
                    <a16:creationId xmlns:a16="http://schemas.microsoft.com/office/drawing/2014/main" id="{8F43EEBB-77EC-4AC7-A0AC-3BE510ED929C}"/>
                  </a:ext>
                </a:extLst>
              </p:cNvPr>
              <p:cNvPicPr>
                <a:picLocks noChangeAspect="1"/>
              </p:cNvPicPr>
              <p:nvPr/>
            </p:nvPicPr>
            <p:blipFill rotWithShape="1">
              <a:blip r:embed="rId3">
                <a:extLst>
                  <a:ext uri="{28A0092B-C50C-407E-A947-70E740481C1C}">
                    <a14:useLocalDpi xmlns:a14="http://schemas.microsoft.com/office/drawing/2010/main" val="0"/>
                  </a:ext>
                </a:extLst>
              </a:blip>
              <a:srcRect l="74939" t="36727" r="2956" b="36865"/>
              <a:stretch/>
            </p:blipFill>
            <p:spPr>
              <a:xfrm>
                <a:off x="9198275" y="3321219"/>
                <a:ext cx="548640" cy="578785"/>
              </a:xfrm>
              <a:prstGeom prst="rect">
                <a:avLst/>
              </a:prstGeom>
            </p:spPr>
          </p:pic>
          <p:pic>
            <p:nvPicPr>
              <p:cNvPr id="45" name="Picture 44" descr="Background pattern&#10;&#10;Description automatically generated">
                <a:extLst>
                  <a:ext uri="{FF2B5EF4-FFF2-40B4-BE49-F238E27FC236}">
                    <a16:creationId xmlns:a16="http://schemas.microsoft.com/office/drawing/2014/main" id="{39455F6E-ED0B-4491-8D51-3B3B928A572C}"/>
                  </a:ext>
                </a:extLst>
              </p:cNvPr>
              <p:cNvPicPr>
                <a:picLocks noChangeAspect="1"/>
              </p:cNvPicPr>
              <p:nvPr/>
            </p:nvPicPr>
            <p:blipFill rotWithShape="1">
              <a:blip r:embed="rId3">
                <a:extLst>
                  <a:ext uri="{28A0092B-C50C-407E-A947-70E740481C1C}">
                    <a14:useLocalDpi xmlns:a14="http://schemas.microsoft.com/office/drawing/2010/main" val="0"/>
                  </a:ext>
                </a:extLst>
              </a:blip>
              <a:srcRect l="74939" t="36727" r="2956" b="36865"/>
              <a:stretch/>
            </p:blipFill>
            <p:spPr>
              <a:xfrm>
                <a:off x="8544291" y="4484099"/>
                <a:ext cx="548640" cy="578785"/>
              </a:xfrm>
              <a:prstGeom prst="rect">
                <a:avLst/>
              </a:prstGeom>
            </p:spPr>
          </p:pic>
          <p:pic>
            <p:nvPicPr>
              <p:cNvPr id="46" name="Picture 45" descr="Background pattern&#10;&#10;Description automatically generated">
                <a:extLst>
                  <a:ext uri="{FF2B5EF4-FFF2-40B4-BE49-F238E27FC236}">
                    <a16:creationId xmlns:a16="http://schemas.microsoft.com/office/drawing/2014/main" id="{1264DBF0-AE92-4805-A7E3-CFD65F280910}"/>
                  </a:ext>
                </a:extLst>
              </p:cNvPr>
              <p:cNvPicPr>
                <a:picLocks noChangeAspect="1"/>
              </p:cNvPicPr>
              <p:nvPr/>
            </p:nvPicPr>
            <p:blipFill rotWithShape="1">
              <a:blip r:embed="rId3">
                <a:extLst>
                  <a:ext uri="{28A0092B-C50C-407E-A947-70E740481C1C}">
                    <a14:useLocalDpi xmlns:a14="http://schemas.microsoft.com/office/drawing/2010/main" val="0"/>
                  </a:ext>
                </a:extLst>
              </a:blip>
              <a:srcRect l="74939" t="36727" r="2956" b="36865"/>
              <a:stretch/>
            </p:blipFill>
            <p:spPr>
              <a:xfrm>
                <a:off x="8443994" y="2854394"/>
                <a:ext cx="548640" cy="578785"/>
              </a:xfrm>
              <a:prstGeom prst="rect">
                <a:avLst/>
              </a:prstGeom>
            </p:spPr>
          </p:pic>
          <p:pic>
            <p:nvPicPr>
              <p:cNvPr id="47" name="Picture 46" descr="Background pattern&#10;&#10;Description automatically generated">
                <a:extLst>
                  <a:ext uri="{FF2B5EF4-FFF2-40B4-BE49-F238E27FC236}">
                    <a16:creationId xmlns:a16="http://schemas.microsoft.com/office/drawing/2014/main" id="{50949F6D-C570-49B4-8127-EC80A9AF2D05}"/>
                  </a:ext>
                </a:extLst>
              </p:cNvPr>
              <p:cNvPicPr>
                <a:picLocks noChangeAspect="1"/>
              </p:cNvPicPr>
              <p:nvPr/>
            </p:nvPicPr>
            <p:blipFill rotWithShape="1">
              <a:blip r:embed="rId3">
                <a:extLst>
                  <a:ext uri="{28A0092B-C50C-407E-A947-70E740481C1C}">
                    <a14:useLocalDpi xmlns:a14="http://schemas.microsoft.com/office/drawing/2010/main" val="0"/>
                  </a:ext>
                </a:extLst>
              </a:blip>
              <a:srcRect l="74939" t="36727" r="2956" b="36865"/>
              <a:stretch/>
            </p:blipFill>
            <p:spPr>
              <a:xfrm>
                <a:off x="9234005" y="4028678"/>
                <a:ext cx="548640" cy="578785"/>
              </a:xfrm>
              <a:prstGeom prst="rect">
                <a:avLst/>
              </a:prstGeom>
            </p:spPr>
          </p:pic>
          <p:pic>
            <p:nvPicPr>
              <p:cNvPr id="48" name="Picture 47" descr="Background pattern&#10;&#10;Description automatically generated">
                <a:extLst>
                  <a:ext uri="{FF2B5EF4-FFF2-40B4-BE49-F238E27FC236}">
                    <a16:creationId xmlns:a16="http://schemas.microsoft.com/office/drawing/2014/main" id="{AA3C79B8-EBF0-4CA9-A1C5-58764502BE7B}"/>
                  </a:ext>
                </a:extLst>
              </p:cNvPr>
              <p:cNvPicPr>
                <a:picLocks noChangeAspect="1"/>
              </p:cNvPicPr>
              <p:nvPr/>
            </p:nvPicPr>
            <p:blipFill rotWithShape="1">
              <a:blip r:embed="rId3">
                <a:extLst>
                  <a:ext uri="{28A0092B-C50C-407E-A947-70E740481C1C}">
                    <a14:useLocalDpi xmlns:a14="http://schemas.microsoft.com/office/drawing/2010/main" val="0"/>
                  </a:ext>
                </a:extLst>
              </a:blip>
              <a:srcRect l="74939" t="36727" r="2956" b="36865"/>
              <a:stretch/>
            </p:blipFill>
            <p:spPr>
              <a:xfrm>
                <a:off x="9291975" y="4815172"/>
                <a:ext cx="548640" cy="578785"/>
              </a:xfrm>
              <a:prstGeom prst="rect">
                <a:avLst/>
              </a:prstGeom>
            </p:spPr>
          </p:pic>
          <p:pic>
            <p:nvPicPr>
              <p:cNvPr id="49" name="Picture 48" descr="Background pattern&#10;&#10;Description automatically generated">
                <a:extLst>
                  <a:ext uri="{FF2B5EF4-FFF2-40B4-BE49-F238E27FC236}">
                    <a16:creationId xmlns:a16="http://schemas.microsoft.com/office/drawing/2014/main" id="{A54F9E64-6D49-455E-A45E-60B87FF445EC}"/>
                  </a:ext>
                </a:extLst>
              </p:cNvPr>
              <p:cNvPicPr>
                <a:picLocks noChangeAspect="1"/>
              </p:cNvPicPr>
              <p:nvPr/>
            </p:nvPicPr>
            <p:blipFill rotWithShape="1">
              <a:blip r:embed="rId3">
                <a:extLst>
                  <a:ext uri="{28A0092B-C50C-407E-A947-70E740481C1C}">
                    <a14:useLocalDpi xmlns:a14="http://schemas.microsoft.com/office/drawing/2010/main" val="0"/>
                  </a:ext>
                </a:extLst>
              </a:blip>
              <a:srcRect l="34879" t="1243" r="36720" b="70424"/>
              <a:stretch/>
            </p:blipFill>
            <p:spPr>
              <a:xfrm>
                <a:off x="6948247" y="4203823"/>
                <a:ext cx="904753" cy="797059"/>
              </a:xfrm>
              <a:prstGeom prst="rect">
                <a:avLst/>
              </a:prstGeom>
            </p:spPr>
          </p:pic>
        </p:grpSp>
        <p:sp>
          <p:nvSpPr>
            <p:cNvPr id="35" name="TextBox 34">
              <a:extLst>
                <a:ext uri="{FF2B5EF4-FFF2-40B4-BE49-F238E27FC236}">
                  <a16:creationId xmlns:a16="http://schemas.microsoft.com/office/drawing/2014/main" id="{E47FC1FE-513A-4816-9DA0-6B0D3E6D24F0}"/>
                </a:ext>
              </a:extLst>
            </p:cNvPr>
            <p:cNvSpPr txBox="1"/>
            <p:nvPr/>
          </p:nvSpPr>
          <p:spPr>
            <a:xfrm>
              <a:off x="3504628" y="2490498"/>
              <a:ext cx="884722" cy="584775"/>
            </a:xfrm>
            <a:prstGeom prst="rect">
              <a:avLst/>
            </a:prstGeom>
            <a:noFill/>
          </p:spPr>
          <p:txBody>
            <a:bodyPr wrap="square" rtlCol="0">
              <a:spAutoFit/>
            </a:bodyPr>
            <a:lstStyle/>
            <a:p>
              <a:pPr algn="ctr"/>
              <a:r>
                <a:rPr lang="en-US" sz="3200" b="1" dirty="0">
                  <a:solidFill>
                    <a:srgbClr val="C00000"/>
                  </a:solidFill>
                </a:rPr>
                <a:t>A</a:t>
              </a:r>
              <a:endParaRPr lang="en-BE" b="1" dirty="0">
                <a:solidFill>
                  <a:srgbClr val="C00000"/>
                </a:solidFill>
              </a:endParaRPr>
            </a:p>
          </p:txBody>
        </p:sp>
        <p:sp>
          <p:nvSpPr>
            <p:cNvPr id="36" name="TextBox 35">
              <a:extLst>
                <a:ext uri="{FF2B5EF4-FFF2-40B4-BE49-F238E27FC236}">
                  <a16:creationId xmlns:a16="http://schemas.microsoft.com/office/drawing/2014/main" id="{5C8448AA-361A-4219-96AB-7C2B19AF7BC4}"/>
                </a:ext>
              </a:extLst>
            </p:cNvPr>
            <p:cNvSpPr txBox="1"/>
            <p:nvPr/>
          </p:nvSpPr>
          <p:spPr>
            <a:xfrm>
              <a:off x="7906986" y="2471252"/>
              <a:ext cx="884722" cy="584775"/>
            </a:xfrm>
            <a:prstGeom prst="rect">
              <a:avLst/>
            </a:prstGeom>
            <a:noFill/>
          </p:spPr>
          <p:txBody>
            <a:bodyPr wrap="square" rtlCol="0">
              <a:spAutoFit/>
            </a:bodyPr>
            <a:lstStyle/>
            <a:p>
              <a:pPr algn="ctr"/>
              <a:r>
                <a:rPr lang="en-US" sz="3200" b="1" dirty="0">
                  <a:solidFill>
                    <a:srgbClr val="C00000"/>
                  </a:solidFill>
                </a:rPr>
                <a:t>B</a:t>
              </a:r>
              <a:endParaRPr lang="en-BE" b="1" dirty="0">
                <a:solidFill>
                  <a:srgbClr val="C00000"/>
                </a:solidFill>
              </a:endParaRPr>
            </a:p>
          </p:txBody>
        </p:sp>
      </p:grpSp>
    </p:spTree>
    <p:extLst>
      <p:ext uri="{BB962C8B-B14F-4D97-AF65-F5344CB8AC3E}">
        <p14:creationId xmlns:p14="http://schemas.microsoft.com/office/powerpoint/2010/main" val="362298624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8F8ED2-04B7-4A12-B45C-B9511B2FFDAA}"/>
              </a:ext>
            </a:extLst>
          </p:cNvPr>
          <p:cNvSpPr>
            <a:spLocks noGrp="1"/>
          </p:cNvSpPr>
          <p:nvPr>
            <p:ph type="title"/>
          </p:nvPr>
        </p:nvSpPr>
        <p:spPr/>
        <p:txBody>
          <a:bodyPr/>
          <a:lstStyle/>
          <a:p>
            <a:r>
              <a:rPr lang="en-US" dirty="0"/>
              <a:t>fruits</a:t>
            </a:r>
            <a:endParaRPr lang="en-B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00B4A89-201B-4782-9648-6F6F5502F3ED}"/>
                  </a:ext>
                </a:extLst>
              </p:cNvPr>
              <p:cNvSpPr>
                <a:spLocks noGrp="1"/>
              </p:cNvSpPr>
              <p:nvPr>
                <p:ph idx="1"/>
              </p:nvPr>
            </p:nvSpPr>
            <p:spPr>
              <a:xfrm>
                <a:off x="587141" y="1490145"/>
                <a:ext cx="11261557" cy="5050355"/>
              </a:xfrm>
            </p:spPr>
            <p:txBody>
              <a:bodyPr>
                <a:normAutofit fontScale="92500"/>
              </a:bodyPr>
              <a:lstStyle/>
              <a:p>
                <a:pPr algn="just"/>
                <a:endParaRPr lang="en-US" dirty="0"/>
              </a:p>
              <a:p>
                <a:pPr algn="just"/>
                <a:endParaRPr lang="en-US" dirty="0"/>
              </a:p>
              <a:p>
                <a:pPr algn="just"/>
                <a:endParaRPr lang="en-US" dirty="0"/>
              </a:p>
              <a:p>
                <a:pPr algn="just"/>
                <a:endParaRPr lang="en-US" dirty="0"/>
              </a:p>
              <a:p>
                <a:pPr algn="just"/>
                <a:endParaRPr lang="en-US" dirty="0"/>
              </a:p>
              <a:p>
                <a:pPr marL="0" indent="0" algn="just">
                  <a:buNone/>
                </a:pPr>
                <a:endParaRPr lang="en-US" sz="300" dirty="0"/>
              </a:p>
              <a:p>
                <a:pPr algn="just"/>
                <a:r>
                  <a:rPr lang="en-US" dirty="0"/>
                  <a:t>What is the probability that you chose </a:t>
                </a:r>
                <a:r>
                  <a:rPr lang="en-US" u="sng" dirty="0"/>
                  <a:t>box B</a:t>
                </a:r>
                <a:r>
                  <a:rPr lang="en-US" dirty="0"/>
                  <a:t> given that you picked </a:t>
                </a:r>
                <a:r>
                  <a:rPr lang="en-US" u="sng" dirty="0"/>
                  <a:t>a banana</a:t>
                </a:r>
                <a:r>
                  <a:rPr lang="en-US" dirty="0"/>
                  <a:t>?</a:t>
                </a:r>
              </a:p>
              <a:p>
                <a:pPr algn="just"/>
                <a:endParaRPr lang="en-US" sz="100" dirty="0"/>
              </a:p>
              <a:p>
                <a:pPr marL="0" indent="0" algn="ctr">
                  <a:lnSpc>
                    <a:spcPct val="120000"/>
                  </a:lnSpc>
                  <a:buNone/>
                </a:pPr>
                <a14:m>
                  <m:oMathPara xmlns:m="http://schemas.openxmlformats.org/officeDocument/2006/math">
                    <m:oMathParaPr>
                      <m:jc m:val="center"/>
                    </m:oMathParaPr>
                    <m:oMath xmlns:m="http://schemas.openxmlformats.org/officeDocument/2006/math">
                      <m:r>
                        <a:rPr lang="en-US" sz="2600" b="0" i="1" smtClean="0">
                          <a:latin typeface="Cambria Math" panose="02040503050406030204" pitchFamily="18" charset="0"/>
                        </a:rPr>
                        <m:t>𝑃</m:t>
                      </m:r>
                      <m:d>
                        <m:dPr>
                          <m:ctrlPr>
                            <a:rPr lang="en-US" sz="2600" b="0" i="1" smtClean="0">
                              <a:latin typeface="Cambria Math" panose="02040503050406030204" pitchFamily="18" charset="0"/>
                            </a:rPr>
                          </m:ctrlPr>
                        </m:dPr>
                        <m:e>
                          <m:r>
                            <a:rPr lang="en-US" sz="2600" b="0" i="1" smtClean="0">
                              <a:latin typeface="Cambria Math" panose="02040503050406030204" pitchFamily="18" charset="0"/>
                            </a:rPr>
                            <m:t>𝐵</m:t>
                          </m:r>
                          <m:r>
                            <a:rPr lang="en-US" sz="2600" b="0" i="1" smtClean="0">
                              <a:latin typeface="Cambria Math" panose="02040503050406030204" pitchFamily="18" charset="0"/>
                            </a:rPr>
                            <m:t>|</m:t>
                          </m:r>
                          <m:r>
                            <a:rPr lang="en-US" sz="2600" b="0" i="1" smtClean="0">
                              <a:latin typeface="Cambria Math" panose="02040503050406030204" pitchFamily="18" charset="0"/>
                            </a:rPr>
                            <m:t>𝑏𝑎𝑛𝑎𝑛𝑎</m:t>
                          </m:r>
                        </m:e>
                      </m:d>
                      <m:r>
                        <a:rPr lang="en-US" sz="2600" b="0" i="1" smtClean="0">
                          <a:latin typeface="Cambria Math" panose="02040503050406030204" pitchFamily="18" charset="0"/>
                        </a:rPr>
                        <m:t>=</m:t>
                      </m:r>
                      <m:f>
                        <m:fPr>
                          <m:ctrlPr>
                            <a:rPr lang="en-US" sz="2600" b="0" i="1" smtClean="0">
                              <a:latin typeface="Cambria Math" panose="02040503050406030204" pitchFamily="18" charset="0"/>
                            </a:rPr>
                          </m:ctrlPr>
                        </m:fPr>
                        <m:num>
                          <m:r>
                            <a:rPr lang="en-US" sz="2600" b="0" i="1" smtClean="0">
                              <a:latin typeface="Cambria Math" panose="02040503050406030204" pitchFamily="18" charset="0"/>
                            </a:rPr>
                            <m:t>𝑃</m:t>
                          </m:r>
                          <m:d>
                            <m:dPr>
                              <m:ctrlPr>
                                <a:rPr lang="en-US" sz="2600" b="0" i="1" smtClean="0">
                                  <a:latin typeface="Cambria Math" panose="02040503050406030204" pitchFamily="18" charset="0"/>
                                </a:rPr>
                              </m:ctrlPr>
                            </m:dPr>
                            <m:e>
                              <m:r>
                                <a:rPr lang="en-US" sz="2600" b="0" i="1" smtClean="0">
                                  <a:latin typeface="Cambria Math" panose="02040503050406030204" pitchFamily="18" charset="0"/>
                                </a:rPr>
                                <m:t>𝑏𝑎𝑛𝑎𝑛𝑎</m:t>
                              </m:r>
                              <m:r>
                                <a:rPr lang="en-US" sz="2600" b="0" i="1" smtClean="0">
                                  <a:latin typeface="Cambria Math" panose="02040503050406030204" pitchFamily="18" charset="0"/>
                                </a:rPr>
                                <m:t>|</m:t>
                              </m:r>
                              <m:r>
                                <a:rPr lang="en-US" sz="2600" b="0" i="1" smtClean="0">
                                  <a:latin typeface="Cambria Math" panose="02040503050406030204" pitchFamily="18" charset="0"/>
                                </a:rPr>
                                <m:t>𝐵</m:t>
                              </m:r>
                            </m:e>
                          </m:d>
                          <m:r>
                            <a:rPr lang="en-US" sz="2600" b="0" i="1" smtClean="0">
                              <a:latin typeface="Cambria Math" panose="02040503050406030204" pitchFamily="18" charset="0"/>
                            </a:rPr>
                            <m:t>⋅</m:t>
                          </m:r>
                          <m:r>
                            <a:rPr lang="en-US" sz="2600" b="0" i="1" smtClean="0">
                              <a:latin typeface="Cambria Math" panose="02040503050406030204" pitchFamily="18" charset="0"/>
                            </a:rPr>
                            <m:t>𝑃</m:t>
                          </m:r>
                          <m:d>
                            <m:dPr>
                              <m:ctrlPr>
                                <a:rPr lang="en-US" sz="2600" b="0" i="1" smtClean="0">
                                  <a:latin typeface="Cambria Math" panose="02040503050406030204" pitchFamily="18" charset="0"/>
                                </a:rPr>
                              </m:ctrlPr>
                            </m:dPr>
                            <m:e>
                              <m:r>
                                <a:rPr lang="en-US" sz="2600" b="0" i="1" smtClean="0">
                                  <a:latin typeface="Cambria Math" panose="02040503050406030204" pitchFamily="18" charset="0"/>
                                </a:rPr>
                                <m:t>𝐵</m:t>
                              </m:r>
                            </m:e>
                          </m:d>
                        </m:num>
                        <m:den>
                          <m:r>
                            <a:rPr lang="en-US" sz="2600" b="0" i="1" smtClean="0">
                              <a:latin typeface="Cambria Math" panose="02040503050406030204" pitchFamily="18" charset="0"/>
                            </a:rPr>
                            <m:t>𝑃</m:t>
                          </m:r>
                          <m:d>
                            <m:dPr>
                              <m:ctrlPr>
                                <a:rPr lang="en-US" sz="2600" b="0" i="1" smtClean="0">
                                  <a:latin typeface="Cambria Math" panose="02040503050406030204" pitchFamily="18" charset="0"/>
                                </a:rPr>
                              </m:ctrlPr>
                            </m:dPr>
                            <m:e>
                              <m:r>
                                <a:rPr lang="en-US" sz="2600" b="0" i="1" smtClean="0">
                                  <a:latin typeface="Cambria Math" panose="02040503050406030204" pitchFamily="18" charset="0"/>
                                </a:rPr>
                                <m:t>𝑏𝑎𝑛𝑎𝑛𝑎</m:t>
                              </m:r>
                            </m:e>
                          </m:d>
                        </m:den>
                      </m:f>
                      <m:r>
                        <a:rPr lang="en-US" sz="2600" b="0" i="1" smtClean="0">
                          <a:latin typeface="Cambria Math" panose="02040503050406030204" pitchFamily="18" charset="0"/>
                        </a:rPr>
                        <m:t>=</m:t>
                      </m:r>
                    </m:oMath>
                    <m:oMath xmlns:m="http://schemas.openxmlformats.org/officeDocument/2006/math">
                      <m:r>
                        <a:rPr lang="en-US" sz="2600" b="0" i="1" smtClean="0">
                          <a:latin typeface="Cambria Math" panose="02040503050406030204" pitchFamily="18" charset="0"/>
                        </a:rPr>
                        <m:t>=</m:t>
                      </m:r>
                      <m:f>
                        <m:fPr>
                          <m:ctrlPr>
                            <a:rPr lang="en-US" sz="2600" i="1">
                              <a:latin typeface="Cambria Math" panose="02040503050406030204" pitchFamily="18" charset="0"/>
                            </a:rPr>
                          </m:ctrlPr>
                        </m:fPr>
                        <m:num>
                          <m:r>
                            <a:rPr lang="en-US" sz="2600" i="1">
                              <a:latin typeface="Cambria Math" panose="02040503050406030204" pitchFamily="18" charset="0"/>
                            </a:rPr>
                            <m:t>𝑃</m:t>
                          </m:r>
                          <m:d>
                            <m:dPr>
                              <m:ctrlPr>
                                <a:rPr lang="en-US" sz="2600" i="1">
                                  <a:latin typeface="Cambria Math" panose="02040503050406030204" pitchFamily="18" charset="0"/>
                                </a:rPr>
                              </m:ctrlPr>
                            </m:dPr>
                            <m:e>
                              <m:r>
                                <a:rPr lang="en-US" sz="2600" i="1">
                                  <a:latin typeface="Cambria Math" panose="02040503050406030204" pitchFamily="18" charset="0"/>
                                </a:rPr>
                                <m:t>𝑏𝑎𝑛𝑎𝑛𝑎</m:t>
                              </m:r>
                              <m:r>
                                <a:rPr lang="en-US" sz="2600" i="1">
                                  <a:latin typeface="Cambria Math" panose="02040503050406030204" pitchFamily="18" charset="0"/>
                                </a:rPr>
                                <m:t>|</m:t>
                              </m:r>
                              <m:r>
                                <a:rPr lang="en-US" sz="2600" i="1">
                                  <a:latin typeface="Cambria Math" panose="02040503050406030204" pitchFamily="18" charset="0"/>
                                </a:rPr>
                                <m:t>𝐵</m:t>
                              </m:r>
                            </m:e>
                          </m:d>
                          <m:r>
                            <a:rPr lang="en-US" sz="2600" i="1">
                              <a:latin typeface="Cambria Math" panose="02040503050406030204" pitchFamily="18" charset="0"/>
                            </a:rPr>
                            <m:t>⋅</m:t>
                          </m:r>
                          <m:r>
                            <a:rPr lang="en-US" sz="2600" i="1">
                              <a:latin typeface="Cambria Math" panose="02040503050406030204" pitchFamily="18" charset="0"/>
                            </a:rPr>
                            <m:t>𝑃</m:t>
                          </m:r>
                          <m:d>
                            <m:dPr>
                              <m:ctrlPr>
                                <a:rPr lang="en-US" sz="2600" i="1">
                                  <a:latin typeface="Cambria Math" panose="02040503050406030204" pitchFamily="18" charset="0"/>
                                </a:rPr>
                              </m:ctrlPr>
                            </m:dPr>
                            <m:e>
                              <m:r>
                                <a:rPr lang="en-US" sz="2600" i="1">
                                  <a:latin typeface="Cambria Math" panose="02040503050406030204" pitchFamily="18" charset="0"/>
                                </a:rPr>
                                <m:t>𝐵</m:t>
                              </m:r>
                            </m:e>
                          </m:d>
                        </m:num>
                        <m:den>
                          <m:r>
                            <a:rPr lang="en-US" sz="2600" i="1">
                              <a:latin typeface="Cambria Math" panose="02040503050406030204" pitchFamily="18" charset="0"/>
                            </a:rPr>
                            <m:t>𝑃</m:t>
                          </m:r>
                          <m:d>
                            <m:dPr>
                              <m:ctrlPr>
                                <a:rPr lang="en-US" sz="2600" i="1">
                                  <a:latin typeface="Cambria Math" panose="02040503050406030204" pitchFamily="18" charset="0"/>
                                </a:rPr>
                              </m:ctrlPr>
                            </m:dPr>
                            <m:e>
                              <m:r>
                                <a:rPr lang="en-US" sz="2600" i="1">
                                  <a:latin typeface="Cambria Math" panose="02040503050406030204" pitchFamily="18" charset="0"/>
                                </a:rPr>
                                <m:t>𝑏𝑎𝑛𝑎𝑛𝑎</m:t>
                              </m:r>
                              <m:r>
                                <a:rPr lang="en-US" sz="2600" i="1">
                                  <a:latin typeface="Cambria Math" panose="02040503050406030204" pitchFamily="18" charset="0"/>
                                </a:rPr>
                                <m:t>|</m:t>
                              </m:r>
                              <m:r>
                                <a:rPr lang="en-US" sz="2600" b="0" i="1" smtClean="0">
                                  <a:latin typeface="Cambria Math" panose="02040503050406030204" pitchFamily="18" charset="0"/>
                                </a:rPr>
                                <m:t>𝐴</m:t>
                              </m:r>
                            </m:e>
                          </m:d>
                          <m:r>
                            <a:rPr lang="en-US" sz="2600" i="1">
                              <a:latin typeface="Cambria Math" panose="02040503050406030204" pitchFamily="18" charset="0"/>
                            </a:rPr>
                            <m:t>⋅</m:t>
                          </m:r>
                          <m:r>
                            <a:rPr lang="en-US" sz="2600" i="1">
                              <a:latin typeface="Cambria Math" panose="02040503050406030204" pitchFamily="18" charset="0"/>
                            </a:rPr>
                            <m:t>𝑃</m:t>
                          </m:r>
                          <m:d>
                            <m:dPr>
                              <m:ctrlPr>
                                <a:rPr lang="en-US" sz="2600" i="1">
                                  <a:latin typeface="Cambria Math" panose="02040503050406030204" pitchFamily="18" charset="0"/>
                                </a:rPr>
                              </m:ctrlPr>
                            </m:dPr>
                            <m:e>
                              <m:r>
                                <a:rPr lang="en-US" sz="2600" b="0" i="1" smtClean="0">
                                  <a:latin typeface="Cambria Math" panose="02040503050406030204" pitchFamily="18" charset="0"/>
                                </a:rPr>
                                <m:t>𝐴</m:t>
                              </m:r>
                            </m:e>
                          </m:d>
                          <m:r>
                            <a:rPr lang="en-US" sz="2600" b="0" i="1" smtClean="0">
                              <a:latin typeface="Cambria Math" panose="02040503050406030204" pitchFamily="18" charset="0"/>
                            </a:rPr>
                            <m:t>+</m:t>
                          </m:r>
                          <m:r>
                            <a:rPr lang="en-US" sz="2600" i="1">
                              <a:latin typeface="Cambria Math" panose="02040503050406030204" pitchFamily="18" charset="0"/>
                            </a:rPr>
                            <m:t>𝑃</m:t>
                          </m:r>
                          <m:d>
                            <m:dPr>
                              <m:ctrlPr>
                                <a:rPr lang="en-US" sz="2600" i="1">
                                  <a:latin typeface="Cambria Math" panose="02040503050406030204" pitchFamily="18" charset="0"/>
                                </a:rPr>
                              </m:ctrlPr>
                            </m:dPr>
                            <m:e>
                              <m:r>
                                <a:rPr lang="en-US" sz="2600" i="1">
                                  <a:latin typeface="Cambria Math" panose="02040503050406030204" pitchFamily="18" charset="0"/>
                                </a:rPr>
                                <m:t>𝑏𝑎𝑛𝑎𝑛𝑎</m:t>
                              </m:r>
                              <m:r>
                                <a:rPr lang="en-US" sz="2600" i="1">
                                  <a:latin typeface="Cambria Math" panose="02040503050406030204" pitchFamily="18" charset="0"/>
                                </a:rPr>
                                <m:t>|</m:t>
                              </m:r>
                              <m:r>
                                <a:rPr lang="en-US" sz="2600" i="1">
                                  <a:latin typeface="Cambria Math" panose="02040503050406030204" pitchFamily="18" charset="0"/>
                                </a:rPr>
                                <m:t>𝐵</m:t>
                              </m:r>
                            </m:e>
                          </m:d>
                          <m:r>
                            <a:rPr lang="en-US" sz="2600" i="1">
                              <a:latin typeface="Cambria Math" panose="02040503050406030204" pitchFamily="18" charset="0"/>
                            </a:rPr>
                            <m:t>⋅</m:t>
                          </m:r>
                          <m:r>
                            <a:rPr lang="en-US" sz="2600" i="1">
                              <a:latin typeface="Cambria Math" panose="02040503050406030204" pitchFamily="18" charset="0"/>
                            </a:rPr>
                            <m:t>𝑃</m:t>
                          </m:r>
                          <m:d>
                            <m:dPr>
                              <m:ctrlPr>
                                <a:rPr lang="en-US" sz="2600" i="1">
                                  <a:latin typeface="Cambria Math" panose="02040503050406030204" pitchFamily="18" charset="0"/>
                                </a:rPr>
                              </m:ctrlPr>
                            </m:dPr>
                            <m:e>
                              <m:r>
                                <a:rPr lang="en-US" sz="2600" i="1">
                                  <a:latin typeface="Cambria Math" panose="02040503050406030204" pitchFamily="18" charset="0"/>
                                </a:rPr>
                                <m:t>𝐵</m:t>
                              </m:r>
                            </m:e>
                          </m:d>
                        </m:den>
                      </m:f>
                      <m:r>
                        <a:rPr lang="en-US" sz="2600" b="0" i="1" smtClean="0">
                          <a:latin typeface="Cambria Math" panose="02040503050406030204" pitchFamily="18" charset="0"/>
                        </a:rPr>
                        <m:t>=1</m:t>
                      </m:r>
                    </m:oMath>
                  </m:oMathPara>
                </a14:m>
                <a:endParaRPr lang="en-BE" sz="2600" dirty="0"/>
              </a:p>
            </p:txBody>
          </p:sp>
        </mc:Choice>
        <mc:Fallback xmlns="">
          <p:sp>
            <p:nvSpPr>
              <p:cNvPr id="3" name="Content Placeholder 2">
                <a:extLst>
                  <a:ext uri="{FF2B5EF4-FFF2-40B4-BE49-F238E27FC236}">
                    <a16:creationId xmlns:a16="http://schemas.microsoft.com/office/drawing/2014/main" id="{B00B4A89-201B-4782-9648-6F6F5502F3ED}"/>
                  </a:ext>
                </a:extLst>
              </p:cNvPr>
              <p:cNvSpPr>
                <a:spLocks noGrp="1" noRot="1" noChangeAspect="1" noMove="1" noResize="1" noEditPoints="1" noAdjustHandles="1" noChangeArrowheads="1" noChangeShapeType="1" noTextEdit="1"/>
              </p:cNvSpPr>
              <p:nvPr>
                <p:ph idx="1"/>
              </p:nvPr>
            </p:nvSpPr>
            <p:spPr>
              <a:xfrm>
                <a:off x="587141" y="1490145"/>
                <a:ext cx="11261557" cy="5050355"/>
              </a:xfrm>
              <a:blipFill>
                <a:blip r:embed="rId2"/>
                <a:stretch>
                  <a:fillRect l="-812"/>
                </a:stretch>
              </a:blipFill>
            </p:spPr>
            <p:txBody>
              <a:bodyPr/>
              <a:lstStyle/>
              <a:p>
                <a:r>
                  <a:rPr lang="en-BE">
                    <a:noFill/>
                  </a:rPr>
                  <a:t> </a:t>
                </a:r>
              </a:p>
            </p:txBody>
          </p:sp>
        </mc:Fallback>
      </mc:AlternateContent>
      <p:sp>
        <p:nvSpPr>
          <p:cNvPr id="4" name="Footer Placeholder 3">
            <a:extLst>
              <a:ext uri="{FF2B5EF4-FFF2-40B4-BE49-F238E27FC236}">
                <a16:creationId xmlns:a16="http://schemas.microsoft.com/office/drawing/2014/main" id="{2B955210-6E1C-4F53-9E00-90F5D3180AE9}"/>
              </a:ext>
            </a:extLst>
          </p:cNvPr>
          <p:cNvSpPr>
            <a:spLocks noGrp="1"/>
          </p:cNvSpPr>
          <p:nvPr>
            <p:ph type="ftr" sz="quarter" idx="11"/>
          </p:nvPr>
        </p:nvSpPr>
        <p:spPr/>
        <p:txBody>
          <a:bodyPr/>
          <a:lstStyle/>
          <a:p>
            <a:r>
              <a:rPr lang="en-US" dirty="0"/>
              <a:t>Elementary Combinatorics and Probability - March 2021</a:t>
            </a:r>
            <a:endParaRPr lang="en-BE" dirty="0"/>
          </a:p>
        </p:txBody>
      </p:sp>
      <p:sp>
        <p:nvSpPr>
          <p:cNvPr id="5" name="Slide Number Placeholder 4">
            <a:extLst>
              <a:ext uri="{FF2B5EF4-FFF2-40B4-BE49-F238E27FC236}">
                <a16:creationId xmlns:a16="http://schemas.microsoft.com/office/drawing/2014/main" id="{DD3B8377-99E3-4482-A8C2-9599A698DF1E}"/>
              </a:ext>
            </a:extLst>
          </p:cNvPr>
          <p:cNvSpPr>
            <a:spLocks noGrp="1"/>
          </p:cNvSpPr>
          <p:nvPr>
            <p:ph type="sldNum" sz="quarter" idx="12"/>
          </p:nvPr>
        </p:nvSpPr>
        <p:spPr/>
        <p:txBody>
          <a:bodyPr/>
          <a:lstStyle/>
          <a:p>
            <a:fld id="{08CF7B41-8972-4B54-B2ED-1FFF63F18177}" type="slidenum">
              <a:rPr lang="en-BE" smtClean="0"/>
              <a:t>55</a:t>
            </a:fld>
            <a:endParaRPr lang="en-BE"/>
          </a:p>
        </p:txBody>
      </p:sp>
      <p:grpSp>
        <p:nvGrpSpPr>
          <p:cNvPr id="32" name="Group 31">
            <a:extLst>
              <a:ext uri="{FF2B5EF4-FFF2-40B4-BE49-F238E27FC236}">
                <a16:creationId xmlns:a16="http://schemas.microsoft.com/office/drawing/2014/main" id="{81ACB355-2AA3-455C-B91A-403012F8F552}"/>
              </a:ext>
            </a:extLst>
          </p:cNvPr>
          <p:cNvGrpSpPr/>
          <p:nvPr/>
        </p:nvGrpSpPr>
        <p:grpSpPr>
          <a:xfrm>
            <a:off x="3292643" y="1320753"/>
            <a:ext cx="6371122" cy="2628702"/>
            <a:chOff x="2407118" y="2367814"/>
            <a:chExt cx="7488455" cy="3089709"/>
          </a:xfrm>
        </p:grpSpPr>
        <p:grpSp>
          <p:nvGrpSpPr>
            <p:cNvPr id="33" name="Group 32">
              <a:extLst>
                <a:ext uri="{FF2B5EF4-FFF2-40B4-BE49-F238E27FC236}">
                  <a16:creationId xmlns:a16="http://schemas.microsoft.com/office/drawing/2014/main" id="{BCCD956F-1DC8-4419-8D56-D145099616E7}"/>
                </a:ext>
              </a:extLst>
            </p:cNvPr>
            <p:cNvGrpSpPr/>
            <p:nvPr/>
          </p:nvGrpSpPr>
          <p:grpSpPr>
            <a:xfrm>
              <a:off x="2407118" y="2367814"/>
              <a:ext cx="3089709" cy="3089709"/>
              <a:chOff x="2407118" y="2367814"/>
              <a:chExt cx="3089709" cy="3089709"/>
            </a:xfrm>
          </p:grpSpPr>
          <p:sp>
            <p:nvSpPr>
              <p:cNvPr id="50" name="Rectangle 49">
                <a:extLst>
                  <a:ext uri="{FF2B5EF4-FFF2-40B4-BE49-F238E27FC236}">
                    <a16:creationId xmlns:a16="http://schemas.microsoft.com/office/drawing/2014/main" id="{0586C2E7-FED9-4D63-843C-94B3EB5F9EC7}"/>
                  </a:ext>
                </a:extLst>
              </p:cNvPr>
              <p:cNvSpPr/>
              <p:nvPr/>
            </p:nvSpPr>
            <p:spPr>
              <a:xfrm>
                <a:off x="2407118" y="2367814"/>
                <a:ext cx="3089709" cy="3089709"/>
              </a:xfrm>
              <a:prstGeom prst="rect">
                <a:avLst/>
              </a:prstGeom>
              <a:ln w="28575"/>
            </p:spPr>
            <p:style>
              <a:lnRef idx="2">
                <a:schemeClr val="accent2"/>
              </a:lnRef>
              <a:fillRef idx="1">
                <a:schemeClr val="lt1"/>
              </a:fillRef>
              <a:effectRef idx="0">
                <a:schemeClr val="accent2"/>
              </a:effectRef>
              <a:fontRef idx="minor">
                <a:schemeClr val="dk1"/>
              </a:fontRef>
            </p:style>
            <p:txBody>
              <a:bodyPr rtlCol="0" anchor="ctr"/>
              <a:lstStyle/>
              <a:p>
                <a:pPr algn="ctr"/>
                <a:endParaRPr lang="en-BE"/>
              </a:p>
            </p:txBody>
          </p:sp>
          <p:pic>
            <p:nvPicPr>
              <p:cNvPr id="51" name="Picture 50" descr="Background pattern&#10;&#10;Description automatically generated">
                <a:extLst>
                  <a:ext uri="{FF2B5EF4-FFF2-40B4-BE49-F238E27FC236}">
                    <a16:creationId xmlns:a16="http://schemas.microsoft.com/office/drawing/2014/main" id="{7A75748E-9EE1-42E7-9898-82FA4BFFDA10}"/>
                  </a:ext>
                </a:extLst>
              </p:cNvPr>
              <p:cNvPicPr>
                <a:picLocks noChangeAspect="1"/>
              </p:cNvPicPr>
              <p:nvPr/>
            </p:nvPicPr>
            <p:blipFill rotWithShape="1">
              <a:blip r:embed="rId3">
                <a:extLst>
                  <a:ext uri="{28A0092B-C50C-407E-A947-70E740481C1C}">
                    <a14:useLocalDpi xmlns:a14="http://schemas.microsoft.com/office/drawing/2010/main" val="0"/>
                  </a:ext>
                </a:extLst>
              </a:blip>
              <a:srcRect l="3522" t="1792" r="75830" b="70975"/>
              <a:stretch/>
            </p:blipFill>
            <p:spPr>
              <a:xfrm>
                <a:off x="2738461" y="2464067"/>
                <a:ext cx="586752" cy="683393"/>
              </a:xfrm>
              <a:prstGeom prst="rect">
                <a:avLst/>
              </a:prstGeom>
            </p:spPr>
          </p:pic>
          <p:pic>
            <p:nvPicPr>
              <p:cNvPr id="52" name="Picture 51" descr="Background pattern&#10;&#10;Description automatically generated">
                <a:extLst>
                  <a:ext uri="{FF2B5EF4-FFF2-40B4-BE49-F238E27FC236}">
                    <a16:creationId xmlns:a16="http://schemas.microsoft.com/office/drawing/2014/main" id="{8177E3B4-63B3-48CD-8E6B-A3710574536C}"/>
                  </a:ext>
                </a:extLst>
              </p:cNvPr>
              <p:cNvPicPr>
                <a:picLocks noChangeAspect="1"/>
              </p:cNvPicPr>
              <p:nvPr/>
            </p:nvPicPr>
            <p:blipFill rotWithShape="1">
              <a:blip r:embed="rId3">
                <a:extLst>
                  <a:ext uri="{28A0092B-C50C-407E-A947-70E740481C1C}">
                    <a14:useLocalDpi xmlns:a14="http://schemas.microsoft.com/office/drawing/2010/main" val="0"/>
                  </a:ext>
                </a:extLst>
              </a:blip>
              <a:srcRect l="74939" t="36727" r="2956" b="36865"/>
              <a:stretch/>
            </p:blipFill>
            <p:spPr>
              <a:xfrm>
                <a:off x="4726199" y="2516370"/>
                <a:ext cx="548640" cy="578785"/>
              </a:xfrm>
              <a:prstGeom prst="rect">
                <a:avLst/>
              </a:prstGeom>
            </p:spPr>
          </p:pic>
          <p:pic>
            <p:nvPicPr>
              <p:cNvPr id="53" name="Picture 52" descr="Background pattern&#10;&#10;Description automatically generated">
                <a:extLst>
                  <a:ext uri="{FF2B5EF4-FFF2-40B4-BE49-F238E27FC236}">
                    <a16:creationId xmlns:a16="http://schemas.microsoft.com/office/drawing/2014/main" id="{2B541849-5C83-40E2-89B1-764031821C64}"/>
                  </a:ext>
                </a:extLst>
              </p:cNvPr>
              <p:cNvPicPr>
                <a:picLocks noChangeAspect="1"/>
              </p:cNvPicPr>
              <p:nvPr/>
            </p:nvPicPr>
            <p:blipFill rotWithShape="1">
              <a:blip r:embed="rId3">
                <a:extLst>
                  <a:ext uri="{28A0092B-C50C-407E-A947-70E740481C1C}">
                    <a14:useLocalDpi xmlns:a14="http://schemas.microsoft.com/office/drawing/2010/main" val="0"/>
                  </a:ext>
                </a:extLst>
              </a:blip>
              <a:srcRect l="3522" t="1792" r="75830" b="70975"/>
              <a:stretch/>
            </p:blipFill>
            <p:spPr>
              <a:xfrm>
                <a:off x="2445085" y="3475990"/>
                <a:ext cx="586752" cy="683393"/>
              </a:xfrm>
              <a:prstGeom prst="rect">
                <a:avLst/>
              </a:prstGeom>
            </p:spPr>
          </p:pic>
          <p:pic>
            <p:nvPicPr>
              <p:cNvPr id="54" name="Picture 53" descr="Background pattern&#10;&#10;Description automatically generated">
                <a:extLst>
                  <a:ext uri="{FF2B5EF4-FFF2-40B4-BE49-F238E27FC236}">
                    <a16:creationId xmlns:a16="http://schemas.microsoft.com/office/drawing/2014/main" id="{FF6BFC77-A0B5-45FF-8846-81C6E9860A4D}"/>
                  </a:ext>
                </a:extLst>
              </p:cNvPr>
              <p:cNvPicPr>
                <a:picLocks noChangeAspect="1"/>
              </p:cNvPicPr>
              <p:nvPr/>
            </p:nvPicPr>
            <p:blipFill rotWithShape="1">
              <a:blip r:embed="rId3">
                <a:extLst>
                  <a:ext uri="{28A0092B-C50C-407E-A947-70E740481C1C}">
                    <a14:useLocalDpi xmlns:a14="http://schemas.microsoft.com/office/drawing/2010/main" val="0"/>
                  </a:ext>
                </a:extLst>
              </a:blip>
              <a:srcRect l="3522" t="1792" r="75830" b="70975"/>
              <a:stretch/>
            </p:blipFill>
            <p:spPr>
              <a:xfrm>
                <a:off x="3177528" y="3265369"/>
                <a:ext cx="586752" cy="683393"/>
              </a:xfrm>
              <a:prstGeom prst="rect">
                <a:avLst/>
              </a:prstGeom>
            </p:spPr>
          </p:pic>
          <p:pic>
            <p:nvPicPr>
              <p:cNvPr id="55" name="Picture 54" descr="Background pattern&#10;&#10;Description automatically generated">
                <a:extLst>
                  <a:ext uri="{FF2B5EF4-FFF2-40B4-BE49-F238E27FC236}">
                    <a16:creationId xmlns:a16="http://schemas.microsoft.com/office/drawing/2014/main" id="{8CA81FBB-7A97-4756-BFA2-E2EBDEB48B00}"/>
                  </a:ext>
                </a:extLst>
              </p:cNvPr>
              <p:cNvPicPr>
                <a:picLocks noChangeAspect="1"/>
              </p:cNvPicPr>
              <p:nvPr/>
            </p:nvPicPr>
            <p:blipFill rotWithShape="1">
              <a:blip r:embed="rId3">
                <a:extLst>
                  <a:ext uri="{28A0092B-C50C-407E-A947-70E740481C1C}">
                    <a14:useLocalDpi xmlns:a14="http://schemas.microsoft.com/office/drawing/2010/main" val="0"/>
                  </a:ext>
                </a:extLst>
              </a:blip>
              <a:srcRect l="3522" t="1792" r="75830" b="70975"/>
              <a:stretch/>
            </p:blipFill>
            <p:spPr>
              <a:xfrm>
                <a:off x="2884152" y="4277292"/>
                <a:ext cx="586752" cy="683393"/>
              </a:xfrm>
              <a:prstGeom prst="rect">
                <a:avLst/>
              </a:prstGeom>
            </p:spPr>
          </p:pic>
          <p:pic>
            <p:nvPicPr>
              <p:cNvPr id="56" name="Picture 55" descr="Background pattern&#10;&#10;Description automatically generated">
                <a:extLst>
                  <a:ext uri="{FF2B5EF4-FFF2-40B4-BE49-F238E27FC236}">
                    <a16:creationId xmlns:a16="http://schemas.microsoft.com/office/drawing/2014/main" id="{EF6BD32E-627F-4BAE-8BDA-FA4BDC96ACF3}"/>
                  </a:ext>
                </a:extLst>
              </p:cNvPr>
              <p:cNvPicPr>
                <a:picLocks noChangeAspect="1"/>
              </p:cNvPicPr>
              <p:nvPr/>
            </p:nvPicPr>
            <p:blipFill rotWithShape="1">
              <a:blip r:embed="rId3">
                <a:extLst>
                  <a:ext uri="{28A0092B-C50C-407E-A947-70E740481C1C}">
                    <a14:useLocalDpi xmlns:a14="http://schemas.microsoft.com/office/drawing/2010/main" val="0"/>
                  </a:ext>
                </a:extLst>
              </a:blip>
              <a:srcRect l="3522" t="1792" r="75830" b="70975"/>
              <a:stretch/>
            </p:blipFill>
            <p:spPr>
              <a:xfrm>
                <a:off x="3538670" y="4721188"/>
                <a:ext cx="586752" cy="683393"/>
              </a:xfrm>
              <a:prstGeom prst="rect">
                <a:avLst/>
              </a:prstGeom>
            </p:spPr>
          </p:pic>
          <p:pic>
            <p:nvPicPr>
              <p:cNvPr id="57" name="Picture 56" descr="Background pattern&#10;&#10;Description automatically generated">
                <a:extLst>
                  <a:ext uri="{FF2B5EF4-FFF2-40B4-BE49-F238E27FC236}">
                    <a16:creationId xmlns:a16="http://schemas.microsoft.com/office/drawing/2014/main" id="{77372722-D66B-427D-80ED-5C8F470B0A9F}"/>
                  </a:ext>
                </a:extLst>
              </p:cNvPr>
              <p:cNvPicPr>
                <a:picLocks noChangeAspect="1"/>
              </p:cNvPicPr>
              <p:nvPr/>
            </p:nvPicPr>
            <p:blipFill rotWithShape="1">
              <a:blip r:embed="rId3">
                <a:extLst>
                  <a:ext uri="{28A0092B-C50C-407E-A947-70E740481C1C}">
                    <a14:useLocalDpi xmlns:a14="http://schemas.microsoft.com/office/drawing/2010/main" val="0"/>
                  </a:ext>
                </a:extLst>
              </a:blip>
              <a:srcRect l="74939" t="36727" r="2956" b="36865"/>
              <a:stretch/>
            </p:blipFill>
            <p:spPr>
              <a:xfrm>
                <a:off x="4100362" y="3317672"/>
                <a:ext cx="548640" cy="578785"/>
              </a:xfrm>
              <a:prstGeom prst="rect">
                <a:avLst/>
              </a:prstGeom>
            </p:spPr>
          </p:pic>
          <p:pic>
            <p:nvPicPr>
              <p:cNvPr id="58" name="Picture 57" descr="Background pattern&#10;&#10;Description automatically generated">
                <a:extLst>
                  <a:ext uri="{FF2B5EF4-FFF2-40B4-BE49-F238E27FC236}">
                    <a16:creationId xmlns:a16="http://schemas.microsoft.com/office/drawing/2014/main" id="{684A32A9-A5DB-458D-98FC-683E312290DA}"/>
                  </a:ext>
                </a:extLst>
              </p:cNvPr>
              <p:cNvPicPr>
                <a:picLocks noChangeAspect="1"/>
              </p:cNvPicPr>
              <p:nvPr/>
            </p:nvPicPr>
            <p:blipFill rotWithShape="1">
              <a:blip r:embed="rId3">
                <a:extLst>
                  <a:ext uri="{28A0092B-C50C-407E-A947-70E740481C1C}">
                    <a14:useLocalDpi xmlns:a14="http://schemas.microsoft.com/office/drawing/2010/main" val="0"/>
                  </a:ext>
                </a:extLst>
              </a:blip>
              <a:srcRect l="74939" t="36727" r="2956" b="36865"/>
              <a:stretch/>
            </p:blipFill>
            <p:spPr>
              <a:xfrm>
                <a:off x="4837193" y="3341101"/>
                <a:ext cx="548640" cy="578785"/>
              </a:xfrm>
              <a:prstGeom prst="rect">
                <a:avLst/>
              </a:prstGeom>
            </p:spPr>
          </p:pic>
          <p:pic>
            <p:nvPicPr>
              <p:cNvPr id="59" name="Picture 58" descr="Background pattern&#10;&#10;Description automatically generated">
                <a:extLst>
                  <a:ext uri="{FF2B5EF4-FFF2-40B4-BE49-F238E27FC236}">
                    <a16:creationId xmlns:a16="http://schemas.microsoft.com/office/drawing/2014/main" id="{F04552B2-921B-435C-818B-EF496AC5C4FD}"/>
                  </a:ext>
                </a:extLst>
              </p:cNvPr>
              <p:cNvPicPr>
                <a:picLocks noChangeAspect="1"/>
              </p:cNvPicPr>
              <p:nvPr/>
            </p:nvPicPr>
            <p:blipFill rotWithShape="1">
              <a:blip r:embed="rId3">
                <a:extLst>
                  <a:ext uri="{28A0092B-C50C-407E-A947-70E740481C1C}">
                    <a14:useLocalDpi xmlns:a14="http://schemas.microsoft.com/office/drawing/2010/main" val="0"/>
                  </a:ext>
                </a:extLst>
              </a:blip>
              <a:srcRect l="74939" t="36727" r="2956" b="36865"/>
              <a:stretch/>
            </p:blipFill>
            <p:spPr>
              <a:xfrm>
                <a:off x="4451879" y="4040203"/>
                <a:ext cx="548640" cy="578785"/>
              </a:xfrm>
              <a:prstGeom prst="rect">
                <a:avLst/>
              </a:prstGeom>
            </p:spPr>
          </p:pic>
          <p:pic>
            <p:nvPicPr>
              <p:cNvPr id="60" name="Picture 59" descr="Background pattern&#10;&#10;Description automatically generated">
                <a:extLst>
                  <a:ext uri="{FF2B5EF4-FFF2-40B4-BE49-F238E27FC236}">
                    <a16:creationId xmlns:a16="http://schemas.microsoft.com/office/drawing/2014/main" id="{F08DEC88-FBA7-4096-B2D6-96957E4047A5}"/>
                  </a:ext>
                </a:extLst>
              </p:cNvPr>
              <p:cNvPicPr>
                <a:picLocks noChangeAspect="1"/>
              </p:cNvPicPr>
              <p:nvPr/>
            </p:nvPicPr>
            <p:blipFill rotWithShape="1">
              <a:blip r:embed="rId3">
                <a:extLst>
                  <a:ext uri="{28A0092B-C50C-407E-A947-70E740481C1C}">
                    <a14:useLocalDpi xmlns:a14="http://schemas.microsoft.com/office/drawing/2010/main" val="0"/>
                  </a:ext>
                </a:extLst>
              </a:blip>
              <a:srcRect l="74939" t="36727" r="2956" b="36865"/>
              <a:stretch/>
            </p:blipFill>
            <p:spPr>
              <a:xfrm>
                <a:off x="4774109" y="4818713"/>
                <a:ext cx="548640" cy="578785"/>
              </a:xfrm>
              <a:prstGeom prst="rect">
                <a:avLst/>
              </a:prstGeom>
            </p:spPr>
          </p:pic>
        </p:grpSp>
        <p:grpSp>
          <p:nvGrpSpPr>
            <p:cNvPr id="34" name="Group 33">
              <a:extLst>
                <a:ext uri="{FF2B5EF4-FFF2-40B4-BE49-F238E27FC236}">
                  <a16:creationId xmlns:a16="http://schemas.microsoft.com/office/drawing/2014/main" id="{903A3A46-D69C-4E71-ACAD-7C082D3CCA26}"/>
                </a:ext>
              </a:extLst>
            </p:cNvPr>
            <p:cNvGrpSpPr/>
            <p:nvPr/>
          </p:nvGrpSpPr>
          <p:grpSpPr>
            <a:xfrm>
              <a:off x="6805864" y="2367814"/>
              <a:ext cx="3089709" cy="3089709"/>
              <a:chOff x="6805864" y="2367814"/>
              <a:chExt cx="3089709" cy="3089709"/>
            </a:xfrm>
          </p:grpSpPr>
          <p:sp>
            <p:nvSpPr>
              <p:cNvPr id="37" name="Rectangle 36">
                <a:extLst>
                  <a:ext uri="{FF2B5EF4-FFF2-40B4-BE49-F238E27FC236}">
                    <a16:creationId xmlns:a16="http://schemas.microsoft.com/office/drawing/2014/main" id="{35A4C7C8-6686-4C5E-A75B-71AF11D6C1D2}"/>
                  </a:ext>
                </a:extLst>
              </p:cNvPr>
              <p:cNvSpPr/>
              <p:nvPr/>
            </p:nvSpPr>
            <p:spPr>
              <a:xfrm>
                <a:off x="6805864" y="2367814"/>
                <a:ext cx="3089709" cy="3089709"/>
              </a:xfrm>
              <a:prstGeom prst="rect">
                <a:avLst/>
              </a:prstGeom>
              <a:ln w="28575"/>
            </p:spPr>
            <p:style>
              <a:lnRef idx="2">
                <a:schemeClr val="accent2"/>
              </a:lnRef>
              <a:fillRef idx="1">
                <a:schemeClr val="lt1"/>
              </a:fillRef>
              <a:effectRef idx="0">
                <a:schemeClr val="accent2"/>
              </a:effectRef>
              <a:fontRef idx="minor">
                <a:schemeClr val="dk1"/>
              </a:fontRef>
            </p:style>
            <p:txBody>
              <a:bodyPr rtlCol="0" anchor="ctr"/>
              <a:lstStyle/>
              <a:p>
                <a:pPr algn="ctr"/>
                <a:endParaRPr lang="en-BE"/>
              </a:p>
            </p:txBody>
          </p:sp>
          <p:pic>
            <p:nvPicPr>
              <p:cNvPr id="38" name="Picture 37" descr="Background pattern&#10;&#10;Description automatically generated">
                <a:extLst>
                  <a:ext uri="{FF2B5EF4-FFF2-40B4-BE49-F238E27FC236}">
                    <a16:creationId xmlns:a16="http://schemas.microsoft.com/office/drawing/2014/main" id="{B95DFE34-69EB-4928-B767-3016A4FDE7CE}"/>
                  </a:ext>
                </a:extLst>
              </p:cNvPr>
              <p:cNvPicPr>
                <a:picLocks noChangeAspect="1"/>
              </p:cNvPicPr>
              <p:nvPr/>
            </p:nvPicPr>
            <p:blipFill rotWithShape="1">
              <a:blip r:embed="rId3">
                <a:extLst>
                  <a:ext uri="{28A0092B-C50C-407E-A947-70E740481C1C}">
                    <a14:useLocalDpi xmlns:a14="http://schemas.microsoft.com/office/drawing/2010/main" val="0"/>
                  </a:ext>
                </a:extLst>
              </a:blip>
              <a:srcRect l="34879" t="1243" r="36720" b="70424"/>
              <a:stretch/>
            </p:blipFill>
            <p:spPr>
              <a:xfrm>
                <a:off x="7486630" y="4607522"/>
                <a:ext cx="904753" cy="797059"/>
              </a:xfrm>
              <a:prstGeom prst="rect">
                <a:avLst/>
              </a:prstGeom>
            </p:spPr>
          </p:pic>
          <p:pic>
            <p:nvPicPr>
              <p:cNvPr id="39" name="Picture 38" descr="Background pattern&#10;&#10;Description automatically generated">
                <a:extLst>
                  <a:ext uri="{FF2B5EF4-FFF2-40B4-BE49-F238E27FC236}">
                    <a16:creationId xmlns:a16="http://schemas.microsoft.com/office/drawing/2014/main" id="{0291E08E-0C37-470C-9E47-366275106AB7}"/>
                  </a:ext>
                </a:extLst>
              </p:cNvPr>
              <p:cNvPicPr>
                <a:picLocks noChangeAspect="1"/>
              </p:cNvPicPr>
              <p:nvPr/>
            </p:nvPicPr>
            <p:blipFill rotWithShape="1">
              <a:blip r:embed="rId3">
                <a:extLst>
                  <a:ext uri="{28A0092B-C50C-407E-A947-70E740481C1C}">
                    <a14:useLocalDpi xmlns:a14="http://schemas.microsoft.com/office/drawing/2010/main" val="0"/>
                  </a:ext>
                </a:extLst>
              </a:blip>
              <a:srcRect l="3522" t="1792" r="75830" b="70975"/>
              <a:stretch/>
            </p:blipFill>
            <p:spPr>
              <a:xfrm>
                <a:off x="7231854" y="2445948"/>
                <a:ext cx="586752" cy="683393"/>
              </a:xfrm>
              <a:prstGeom prst="rect">
                <a:avLst/>
              </a:prstGeom>
            </p:spPr>
          </p:pic>
          <p:pic>
            <p:nvPicPr>
              <p:cNvPr id="40" name="Picture 39" descr="Background pattern&#10;&#10;Description automatically generated">
                <a:extLst>
                  <a:ext uri="{FF2B5EF4-FFF2-40B4-BE49-F238E27FC236}">
                    <a16:creationId xmlns:a16="http://schemas.microsoft.com/office/drawing/2014/main" id="{B8B12FDC-A3A6-4C0D-9519-9F5A735BB336}"/>
                  </a:ext>
                </a:extLst>
              </p:cNvPr>
              <p:cNvPicPr>
                <a:picLocks noChangeAspect="1"/>
              </p:cNvPicPr>
              <p:nvPr/>
            </p:nvPicPr>
            <p:blipFill rotWithShape="1">
              <a:blip r:embed="rId3">
                <a:extLst>
                  <a:ext uri="{28A0092B-C50C-407E-A947-70E740481C1C}">
                    <a14:useLocalDpi xmlns:a14="http://schemas.microsoft.com/office/drawing/2010/main" val="0"/>
                  </a:ext>
                </a:extLst>
              </a:blip>
              <a:srcRect l="3522" t="1792" r="75830" b="70975"/>
              <a:stretch/>
            </p:blipFill>
            <p:spPr>
              <a:xfrm>
                <a:off x="6938478" y="3457871"/>
                <a:ext cx="586752" cy="683393"/>
              </a:xfrm>
              <a:prstGeom prst="rect">
                <a:avLst/>
              </a:prstGeom>
            </p:spPr>
          </p:pic>
          <p:pic>
            <p:nvPicPr>
              <p:cNvPr id="41" name="Picture 40" descr="Background pattern&#10;&#10;Description automatically generated">
                <a:extLst>
                  <a:ext uri="{FF2B5EF4-FFF2-40B4-BE49-F238E27FC236}">
                    <a16:creationId xmlns:a16="http://schemas.microsoft.com/office/drawing/2014/main" id="{F9BA1C1B-ACFC-434D-8468-AB5A6F3DBBA1}"/>
                  </a:ext>
                </a:extLst>
              </p:cNvPr>
              <p:cNvPicPr>
                <a:picLocks noChangeAspect="1"/>
              </p:cNvPicPr>
              <p:nvPr/>
            </p:nvPicPr>
            <p:blipFill rotWithShape="1">
              <a:blip r:embed="rId3">
                <a:extLst>
                  <a:ext uri="{28A0092B-C50C-407E-A947-70E740481C1C}">
                    <a14:useLocalDpi xmlns:a14="http://schemas.microsoft.com/office/drawing/2010/main" val="0"/>
                  </a:ext>
                </a:extLst>
              </a:blip>
              <a:srcRect l="3522" t="1792" r="75830" b="70975"/>
              <a:stretch/>
            </p:blipFill>
            <p:spPr>
              <a:xfrm>
                <a:off x="7670921" y="3247250"/>
                <a:ext cx="586752" cy="683393"/>
              </a:xfrm>
              <a:prstGeom prst="rect">
                <a:avLst/>
              </a:prstGeom>
            </p:spPr>
          </p:pic>
          <p:pic>
            <p:nvPicPr>
              <p:cNvPr id="42" name="Picture 41" descr="Background pattern&#10;&#10;Description automatically generated">
                <a:extLst>
                  <a:ext uri="{FF2B5EF4-FFF2-40B4-BE49-F238E27FC236}">
                    <a16:creationId xmlns:a16="http://schemas.microsoft.com/office/drawing/2014/main" id="{32E3F93C-1D9F-4982-880A-F7234F3E5F1C}"/>
                  </a:ext>
                </a:extLst>
              </p:cNvPr>
              <p:cNvPicPr>
                <a:picLocks noChangeAspect="1"/>
              </p:cNvPicPr>
              <p:nvPr/>
            </p:nvPicPr>
            <p:blipFill rotWithShape="1">
              <a:blip r:embed="rId3">
                <a:extLst>
                  <a:ext uri="{28A0092B-C50C-407E-A947-70E740481C1C}">
                    <a14:useLocalDpi xmlns:a14="http://schemas.microsoft.com/office/drawing/2010/main" val="0"/>
                  </a:ext>
                </a:extLst>
              </a:blip>
              <a:srcRect l="74939" t="36727" r="2956" b="36865"/>
              <a:stretch/>
            </p:blipFill>
            <p:spPr>
              <a:xfrm>
                <a:off x="9087281" y="2496488"/>
                <a:ext cx="548640" cy="578785"/>
              </a:xfrm>
              <a:prstGeom prst="rect">
                <a:avLst/>
              </a:prstGeom>
            </p:spPr>
          </p:pic>
          <p:pic>
            <p:nvPicPr>
              <p:cNvPr id="43" name="Picture 42" descr="Background pattern&#10;&#10;Description automatically generated">
                <a:extLst>
                  <a:ext uri="{FF2B5EF4-FFF2-40B4-BE49-F238E27FC236}">
                    <a16:creationId xmlns:a16="http://schemas.microsoft.com/office/drawing/2014/main" id="{6005C1A8-8ABF-45AB-A93B-1CF80E48D38A}"/>
                  </a:ext>
                </a:extLst>
              </p:cNvPr>
              <p:cNvPicPr>
                <a:picLocks noChangeAspect="1"/>
              </p:cNvPicPr>
              <p:nvPr/>
            </p:nvPicPr>
            <p:blipFill rotWithShape="1">
              <a:blip r:embed="rId3">
                <a:extLst>
                  <a:ext uri="{28A0092B-C50C-407E-A947-70E740481C1C}">
                    <a14:useLocalDpi xmlns:a14="http://schemas.microsoft.com/office/drawing/2010/main" val="0"/>
                  </a:ext>
                </a:extLst>
              </a:blip>
              <a:srcRect l="74939" t="36727" r="2956" b="36865"/>
              <a:stretch/>
            </p:blipFill>
            <p:spPr>
              <a:xfrm>
                <a:off x="8463314" y="3621997"/>
                <a:ext cx="548640" cy="578785"/>
              </a:xfrm>
              <a:prstGeom prst="rect">
                <a:avLst/>
              </a:prstGeom>
            </p:spPr>
          </p:pic>
          <p:pic>
            <p:nvPicPr>
              <p:cNvPr id="44" name="Picture 43" descr="Background pattern&#10;&#10;Description automatically generated">
                <a:extLst>
                  <a:ext uri="{FF2B5EF4-FFF2-40B4-BE49-F238E27FC236}">
                    <a16:creationId xmlns:a16="http://schemas.microsoft.com/office/drawing/2014/main" id="{8F43EEBB-77EC-4AC7-A0AC-3BE510ED929C}"/>
                  </a:ext>
                </a:extLst>
              </p:cNvPr>
              <p:cNvPicPr>
                <a:picLocks noChangeAspect="1"/>
              </p:cNvPicPr>
              <p:nvPr/>
            </p:nvPicPr>
            <p:blipFill rotWithShape="1">
              <a:blip r:embed="rId3">
                <a:extLst>
                  <a:ext uri="{28A0092B-C50C-407E-A947-70E740481C1C}">
                    <a14:useLocalDpi xmlns:a14="http://schemas.microsoft.com/office/drawing/2010/main" val="0"/>
                  </a:ext>
                </a:extLst>
              </a:blip>
              <a:srcRect l="74939" t="36727" r="2956" b="36865"/>
              <a:stretch/>
            </p:blipFill>
            <p:spPr>
              <a:xfrm>
                <a:off x="9198275" y="3321219"/>
                <a:ext cx="548640" cy="578785"/>
              </a:xfrm>
              <a:prstGeom prst="rect">
                <a:avLst/>
              </a:prstGeom>
            </p:spPr>
          </p:pic>
          <p:pic>
            <p:nvPicPr>
              <p:cNvPr id="45" name="Picture 44" descr="Background pattern&#10;&#10;Description automatically generated">
                <a:extLst>
                  <a:ext uri="{FF2B5EF4-FFF2-40B4-BE49-F238E27FC236}">
                    <a16:creationId xmlns:a16="http://schemas.microsoft.com/office/drawing/2014/main" id="{39455F6E-ED0B-4491-8D51-3B3B928A572C}"/>
                  </a:ext>
                </a:extLst>
              </p:cNvPr>
              <p:cNvPicPr>
                <a:picLocks noChangeAspect="1"/>
              </p:cNvPicPr>
              <p:nvPr/>
            </p:nvPicPr>
            <p:blipFill rotWithShape="1">
              <a:blip r:embed="rId3">
                <a:extLst>
                  <a:ext uri="{28A0092B-C50C-407E-A947-70E740481C1C}">
                    <a14:useLocalDpi xmlns:a14="http://schemas.microsoft.com/office/drawing/2010/main" val="0"/>
                  </a:ext>
                </a:extLst>
              </a:blip>
              <a:srcRect l="74939" t="36727" r="2956" b="36865"/>
              <a:stretch/>
            </p:blipFill>
            <p:spPr>
              <a:xfrm>
                <a:off x="8544291" y="4484099"/>
                <a:ext cx="548640" cy="578785"/>
              </a:xfrm>
              <a:prstGeom prst="rect">
                <a:avLst/>
              </a:prstGeom>
            </p:spPr>
          </p:pic>
          <p:pic>
            <p:nvPicPr>
              <p:cNvPr id="46" name="Picture 45" descr="Background pattern&#10;&#10;Description automatically generated">
                <a:extLst>
                  <a:ext uri="{FF2B5EF4-FFF2-40B4-BE49-F238E27FC236}">
                    <a16:creationId xmlns:a16="http://schemas.microsoft.com/office/drawing/2014/main" id="{1264DBF0-AE92-4805-A7E3-CFD65F280910}"/>
                  </a:ext>
                </a:extLst>
              </p:cNvPr>
              <p:cNvPicPr>
                <a:picLocks noChangeAspect="1"/>
              </p:cNvPicPr>
              <p:nvPr/>
            </p:nvPicPr>
            <p:blipFill rotWithShape="1">
              <a:blip r:embed="rId3">
                <a:extLst>
                  <a:ext uri="{28A0092B-C50C-407E-A947-70E740481C1C}">
                    <a14:useLocalDpi xmlns:a14="http://schemas.microsoft.com/office/drawing/2010/main" val="0"/>
                  </a:ext>
                </a:extLst>
              </a:blip>
              <a:srcRect l="74939" t="36727" r="2956" b="36865"/>
              <a:stretch/>
            </p:blipFill>
            <p:spPr>
              <a:xfrm>
                <a:off x="8443994" y="2854394"/>
                <a:ext cx="548640" cy="578785"/>
              </a:xfrm>
              <a:prstGeom prst="rect">
                <a:avLst/>
              </a:prstGeom>
            </p:spPr>
          </p:pic>
          <p:pic>
            <p:nvPicPr>
              <p:cNvPr id="47" name="Picture 46" descr="Background pattern&#10;&#10;Description automatically generated">
                <a:extLst>
                  <a:ext uri="{FF2B5EF4-FFF2-40B4-BE49-F238E27FC236}">
                    <a16:creationId xmlns:a16="http://schemas.microsoft.com/office/drawing/2014/main" id="{50949F6D-C570-49B4-8127-EC80A9AF2D05}"/>
                  </a:ext>
                </a:extLst>
              </p:cNvPr>
              <p:cNvPicPr>
                <a:picLocks noChangeAspect="1"/>
              </p:cNvPicPr>
              <p:nvPr/>
            </p:nvPicPr>
            <p:blipFill rotWithShape="1">
              <a:blip r:embed="rId3">
                <a:extLst>
                  <a:ext uri="{28A0092B-C50C-407E-A947-70E740481C1C}">
                    <a14:useLocalDpi xmlns:a14="http://schemas.microsoft.com/office/drawing/2010/main" val="0"/>
                  </a:ext>
                </a:extLst>
              </a:blip>
              <a:srcRect l="74939" t="36727" r="2956" b="36865"/>
              <a:stretch/>
            </p:blipFill>
            <p:spPr>
              <a:xfrm>
                <a:off x="9234005" y="4028678"/>
                <a:ext cx="548640" cy="578785"/>
              </a:xfrm>
              <a:prstGeom prst="rect">
                <a:avLst/>
              </a:prstGeom>
            </p:spPr>
          </p:pic>
          <p:pic>
            <p:nvPicPr>
              <p:cNvPr id="48" name="Picture 47" descr="Background pattern&#10;&#10;Description automatically generated">
                <a:extLst>
                  <a:ext uri="{FF2B5EF4-FFF2-40B4-BE49-F238E27FC236}">
                    <a16:creationId xmlns:a16="http://schemas.microsoft.com/office/drawing/2014/main" id="{AA3C79B8-EBF0-4CA9-A1C5-58764502BE7B}"/>
                  </a:ext>
                </a:extLst>
              </p:cNvPr>
              <p:cNvPicPr>
                <a:picLocks noChangeAspect="1"/>
              </p:cNvPicPr>
              <p:nvPr/>
            </p:nvPicPr>
            <p:blipFill rotWithShape="1">
              <a:blip r:embed="rId3">
                <a:extLst>
                  <a:ext uri="{28A0092B-C50C-407E-A947-70E740481C1C}">
                    <a14:useLocalDpi xmlns:a14="http://schemas.microsoft.com/office/drawing/2010/main" val="0"/>
                  </a:ext>
                </a:extLst>
              </a:blip>
              <a:srcRect l="74939" t="36727" r="2956" b="36865"/>
              <a:stretch/>
            </p:blipFill>
            <p:spPr>
              <a:xfrm>
                <a:off x="9291975" y="4815172"/>
                <a:ext cx="548640" cy="578785"/>
              </a:xfrm>
              <a:prstGeom prst="rect">
                <a:avLst/>
              </a:prstGeom>
            </p:spPr>
          </p:pic>
          <p:pic>
            <p:nvPicPr>
              <p:cNvPr id="49" name="Picture 48" descr="Background pattern&#10;&#10;Description automatically generated">
                <a:extLst>
                  <a:ext uri="{FF2B5EF4-FFF2-40B4-BE49-F238E27FC236}">
                    <a16:creationId xmlns:a16="http://schemas.microsoft.com/office/drawing/2014/main" id="{A54F9E64-6D49-455E-A45E-60B87FF445EC}"/>
                  </a:ext>
                </a:extLst>
              </p:cNvPr>
              <p:cNvPicPr>
                <a:picLocks noChangeAspect="1"/>
              </p:cNvPicPr>
              <p:nvPr/>
            </p:nvPicPr>
            <p:blipFill rotWithShape="1">
              <a:blip r:embed="rId3">
                <a:extLst>
                  <a:ext uri="{28A0092B-C50C-407E-A947-70E740481C1C}">
                    <a14:useLocalDpi xmlns:a14="http://schemas.microsoft.com/office/drawing/2010/main" val="0"/>
                  </a:ext>
                </a:extLst>
              </a:blip>
              <a:srcRect l="34879" t="1243" r="36720" b="70424"/>
              <a:stretch/>
            </p:blipFill>
            <p:spPr>
              <a:xfrm>
                <a:off x="6948247" y="4203823"/>
                <a:ext cx="904753" cy="797059"/>
              </a:xfrm>
              <a:prstGeom prst="rect">
                <a:avLst/>
              </a:prstGeom>
            </p:spPr>
          </p:pic>
        </p:grpSp>
        <p:sp>
          <p:nvSpPr>
            <p:cNvPr id="35" name="TextBox 34">
              <a:extLst>
                <a:ext uri="{FF2B5EF4-FFF2-40B4-BE49-F238E27FC236}">
                  <a16:creationId xmlns:a16="http://schemas.microsoft.com/office/drawing/2014/main" id="{E47FC1FE-513A-4816-9DA0-6B0D3E6D24F0}"/>
                </a:ext>
              </a:extLst>
            </p:cNvPr>
            <p:cNvSpPr txBox="1"/>
            <p:nvPr/>
          </p:nvSpPr>
          <p:spPr>
            <a:xfrm>
              <a:off x="3504628" y="2490498"/>
              <a:ext cx="884722" cy="584775"/>
            </a:xfrm>
            <a:prstGeom prst="rect">
              <a:avLst/>
            </a:prstGeom>
            <a:noFill/>
          </p:spPr>
          <p:txBody>
            <a:bodyPr wrap="square" rtlCol="0">
              <a:spAutoFit/>
            </a:bodyPr>
            <a:lstStyle/>
            <a:p>
              <a:pPr algn="ctr"/>
              <a:r>
                <a:rPr lang="en-US" sz="3200" b="1" dirty="0">
                  <a:solidFill>
                    <a:srgbClr val="C00000"/>
                  </a:solidFill>
                </a:rPr>
                <a:t>A</a:t>
              </a:r>
              <a:endParaRPr lang="en-BE" b="1" dirty="0">
                <a:solidFill>
                  <a:srgbClr val="C00000"/>
                </a:solidFill>
              </a:endParaRPr>
            </a:p>
          </p:txBody>
        </p:sp>
        <p:sp>
          <p:nvSpPr>
            <p:cNvPr id="36" name="TextBox 35">
              <a:extLst>
                <a:ext uri="{FF2B5EF4-FFF2-40B4-BE49-F238E27FC236}">
                  <a16:creationId xmlns:a16="http://schemas.microsoft.com/office/drawing/2014/main" id="{5C8448AA-361A-4219-96AB-7C2B19AF7BC4}"/>
                </a:ext>
              </a:extLst>
            </p:cNvPr>
            <p:cNvSpPr txBox="1"/>
            <p:nvPr/>
          </p:nvSpPr>
          <p:spPr>
            <a:xfrm>
              <a:off x="7906986" y="2471252"/>
              <a:ext cx="884722" cy="584775"/>
            </a:xfrm>
            <a:prstGeom prst="rect">
              <a:avLst/>
            </a:prstGeom>
            <a:noFill/>
          </p:spPr>
          <p:txBody>
            <a:bodyPr wrap="square" rtlCol="0">
              <a:spAutoFit/>
            </a:bodyPr>
            <a:lstStyle/>
            <a:p>
              <a:pPr algn="ctr"/>
              <a:r>
                <a:rPr lang="en-US" sz="3200" b="1" dirty="0">
                  <a:solidFill>
                    <a:srgbClr val="C00000"/>
                  </a:solidFill>
                </a:rPr>
                <a:t>B</a:t>
              </a:r>
              <a:endParaRPr lang="en-BE" b="1" dirty="0">
                <a:solidFill>
                  <a:srgbClr val="C00000"/>
                </a:solidFill>
              </a:endParaRPr>
            </a:p>
          </p:txBody>
        </p:sp>
      </p:grpSp>
    </p:spTree>
    <p:extLst>
      <p:ext uri="{BB962C8B-B14F-4D97-AF65-F5344CB8AC3E}">
        <p14:creationId xmlns:p14="http://schemas.microsoft.com/office/powerpoint/2010/main" val="67586511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8F8ED2-04B7-4A12-B45C-B9511B2FFDAA}"/>
              </a:ext>
            </a:extLst>
          </p:cNvPr>
          <p:cNvSpPr>
            <a:spLocks noGrp="1"/>
          </p:cNvSpPr>
          <p:nvPr>
            <p:ph type="title"/>
          </p:nvPr>
        </p:nvSpPr>
        <p:spPr/>
        <p:txBody>
          <a:bodyPr/>
          <a:lstStyle/>
          <a:p>
            <a:r>
              <a:rPr lang="en-US" dirty="0"/>
              <a:t>fruits</a:t>
            </a:r>
            <a:endParaRPr lang="en-B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00B4A89-201B-4782-9648-6F6F5502F3ED}"/>
                  </a:ext>
                </a:extLst>
              </p:cNvPr>
              <p:cNvSpPr>
                <a:spLocks noGrp="1"/>
              </p:cNvSpPr>
              <p:nvPr>
                <p:ph idx="1"/>
              </p:nvPr>
            </p:nvSpPr>
            <p:spPr>
              <a:xfrm>
                <a:off x="587141" y="1490145"/>
                <a:ext cx="11261557" cy="5050355"/>
              </a:xfrm>
            </p:spPr>
            <p:txBody>
              <a:bodyPr>
                <a:normAutofit fontScale="92500"/>
              </a:bodyPr>
              <a:lstStyle/>
              <a:p>
                <a:pPr algn="just"/>
                <a:endParaRPr lang="en-US" dirty="0"/>
              </a:p>
              <a:p>
                <a:pPr algn="just"/>
                <a:endParaRPr lang="en-US" dirty="0"/>
              </a:p>
              <a:p>
                <a:pPr algn="just"/>
                <a:endParaRPr lang="en-US" dirty="0"/>
              </a:p>
              <a:p>
                <a:pPr algn="just"/>
                <a:endParaRPr lang="en-US" sz="2200" dirty="0"/>
              </a:p>
              <a:p>
                <a:pPr algn="just"/>
                <a:endParaRPr lang="en-US" dirty="0"/>
              </a:p>
              <a:p>
                <a:pPr marL="0" indent="0" algn="just">
                  <a:buNone/>
                </a:pPr>
                <a:endParaRPr lang="en-US" sz="300" dirty="0"/>
              </a:p>
              <a:p>
                <a:pPr algn="just"/>
                <a:r>
                  <a:rPr lang="en-US" dirty="0"/>
                  <a:t>What is the probability that you chose </a:t>
                </a:r>
                <a:r>
                  <a:rPr lang="en-US" u="sng" dirty="0"/>
                  <a:t>box A</a:t>
                </a:r>
                <a:r>
                  <a:rPr lang="en-US" dirty="0"/>
                  <a:t> given that you picked </a:t>
                </a:r>
                <a:r>
                  <a:rPr lang="en-US" u="sng" dirty="0"/>
                  <a:t>an apple</a:t>
                </a:r>
                <a:r>
                  <a:rPr lang="en-US" dirty="0"/>
                  <a:t>?</a:t>
                </a:r>
              </a:p>
              <a:p>
                <a:pPr algn="just"/>
                <a:endParaRPr lang="en-US" sz="100" dirty="0"/>
              </a:p>
              <a:p>
                <a:pPr marL="0" indent="0" algn="ctr">
                  <a:lnSpc>
                    <a:spcPct val="120000"/>
                  </a:lnSpc>
                  <a:buNone/>
                </a:pPr>
                <a14:m>
                  <m:oMathPara xmlns:m="http://schemas.openxmlformats.org/officeDocument/2006/math">
                    <m:oMathParaPr>
                      <m:jc m:val="center"/>
                    </m:oMathParaPr>
                    <m:oMath xmlns:m="http://schemas.openxmlformats.org/officeDocument/2006/math">
                      <m:r>
                        <a:rPr lang="en-US" sz="2600" b="0" i="1" smtClean="0">
                          <a:solidFill>
                            <a:schemeClr val="bg1"/>
                          </a:solidFill>
                          <a:latin typeface="Cambria Math" panose="02040503050406030204" pitchFamily="18" charset="0"/>
                        </a:rPr>
                        <m:t>𝑃</m:t>
                      </m:r>
                      <m:d>
                        <m:dPr>
                          <m:ctrlPr>
                            <a:rPr lang="en-US" sz="2600" b="0" i="1" smtClean="0">
                              <a:solidFill>
                                <a:schemeClr val="bg1"/>
                              </a:solidFill>
                              <a:latin typeface="Cambria Math" panose="02040503050406030204" pitchFamily="18" charset="0"/>
                            </a:rPr>
                          </m:ctrlPr>
                        </m:dPr>
                        <m:e>
                          <m:r>
                            <a:rPr lang="en-US" sz="2600" b="0" i="1" smtClean="0">
                              <a:solidFill>
                                <a:schemeClr val="bg1"/>
                              </a:solidFill>
                              <a:latin typeface="Cambria Math" panose="02040503050406030204" pitchFamily="18" charset="0"/>
                            </a:rPr>
                            <m:t>𝐴</m:t>
                          </m:r>
                          <m:r>
                            <a:rPr lang="en-US" sz="2600" b="0" i="1" smtClean="0">
                              <a:solidFill>
                                <a:schemeClr val="bg1"/>
                              </a:solidFill>
                              <a:latin typeface="Cambria Math" panose="02040503050406030204" pitchFamily="18" charset="0"/>
                            </a:rPr>
                            <m:t>|</m:t>
                          </m:r>
                          <m:r>
                            <a:rPr lang="en-US" sz="2600" b="0" i="1" smtClean="0">
                              <a:solidFill>
                                <a:schemeClr val="bg1"/>
                              </a:solidFill>
                              <a:latin typeface="Cambria Math" panose="02040503050406030204" pitchFamily="18" charset="0"/>
                            </a:rPr>
                            <m:t>𝑎𝑝𝑝𝑙𝑒</m:t>
                          </m:r>
                        </m:e>
                      </m:d>
                      <m:r>
                        <a:rPr lang="en-US" sz="2600" b="0" i="1" smtClean="0">
                          <a:solidFill>
                            <a:schemeClr val="bg1"/>
                          </a:solidFill>
                          <a:latin typeface="Cambria Math" panose="02040503050406030204" pitchFamily="18" charset="0"/>
                        </a:rPr>
                        <m:t>=</m:t>
                      </m:r>
                      <m:f>
                        <m:fPr>
                          <m:ctrlPr>
                            <a:rPr lang="en-US" sz="2600" b="0" i="1" smtClean="0">
                              <a:solidFill>
                                <a:schemeClr val="bg1"/>
                              </a:solidFill>
                              <a:latin typeface="Cambria Math" panose="02040503050406030204" pitchFamily="18" charset="0"/>
                            </a:rPr>
                          </m:ctrlPr>
                        </m:fPr>
                        <m:num>
                          <m:r>
                            <a:rPr lang="en-US" sz="2600" b="0" i="1" smtClean="0">
                              <a:solidFill>
                                <a:schemeClr val="bg1"/>
                              </a:solidFill>
                              <a:latin typeface="Cambria Math" panose="02040503050406030204" pitchFamily="18" charset="0"/>
                            </a:rPr>
                            <m:t>𝑃</m:t>
                          </m:r>
                          <m:d>
                            <m:dPr>
                              <m:ctrlPr>
                                <a:rPr lang="en-US" sz="2600" b="0" i="1" smtClean="0">
                                  <a:solidFill>
                                    <a:schemeClr val="bg1"/>
                                  </a:solidFill>
                                  <a:latin typeface="Cambria Math" panose="02040503050406030204" pitchFamily="18" charset="0"/>
                                </a:rPr>
                              </m:ctrlPr>
                            </m:dPr>
                            <m:e>
                              <m:r>
                                <a:rPr lang="en-US" sz="2600" b="0" i="1" smtClean="0">
                                  <a:solidFill>
                                    <a:schemeClr val="bg1"/>
                                  </a:solidFill>
                                  <a:latin typeface="Cambria Math" panose="02040503050406030204" pitchFamily="18" charset="0"/>
                                </a:rPr>
                                <m:t>𝑎𝑝𝑝𝑙𝑒</m:t>
                              </m:r>
                              <m:r>
                                <a:rPr lang="en-US" sz="2600" b="0" i="1" smtClean="0">
                                  <a:solidFill>
                                    <a:schemeClr val="bg1"/>
                                  </a:solidFill>
                                  <a:latin typeface="Cambria Math" panose="02040503050406030204" pitchFamily="18" charset="0"/>
                                </a:rPr>
                                <m:t>|</m:t>
                              </m:r>
                              <m:r>
                                <a:rPr lang="en-US" sz="2600" b="0" i="1" smtClean="0">
                                  <a:solidFill>
                                    <a:schemeClr val="bg1"/>
                                  </a:solidFill>
                                  <a:latin typeface="Cambria Math" panose="02040503050406030204" pitchFamily="18" charset="0"/>
                                </a:rPr>
                                <m:t>𝐴</m:t>
                              </m:r>
                            </m:e>
                          </m:d>
                          <m:r>
                            <a:rPr lang="en-US" sz="2600" b="0" i="1" smtClean="0">
                              <a:solidFill>
                                <a:schemeClr val="bg1"/>
                              </a:solidFill>
                              <a:latin typeface="Cambria Math" panose="02040503050406030204" pitchFamily="18" charset="0"/>
                            </a:rPr>
                            <m:t>⋅</m:t>
                          </m:r>
                          <m:r>
                            <a:rPr lang="en-US" sz="2600" b="0" i="1" smtClean="0">
                              <a:solidFill>
                                <a:schemeClr val="bg1"/>
                              </a:solidFill>
                              <a:latin typeface="Cambria Math" panose="02040503050406030204" pitchFamily="18" charset="0"/>
                            </a:rPr>
                            <m:t>𝑃</m:t>
                          </m:r>
                          <m:d>
                            <m:dPr>
                              <m:ctrlPr>
                                <a:rPr lang="en-US" sz="2600" b="0" i="1" smtClean="0">
                                  <a:solidFill>
                                    <a:schemeClr val="bg1"/>
                                  </a:solidFill>
                                  <a:latin typeface="Cambria Math" panose="02040503050406030204" pitchFamily="18" charset="0"/>
                                </a:rPr>
                              </m:ctrlPr>
                            </m:dPr>
                            <m:e>
                              <m:r>
                                <a:rPr lang="en-US" sz="2600" b="0" i="1" smtClean="0">
                                  <a:solidFill>
                                    <a:schemeClr val="bg1"/>
                                  </a:solidFill>
                                  <a:latin typeface="Cambria Math" panose="02040503050406030204" pitchFamily="18" charset="0"/>
                                </a:rPr>
                                <m:t>𝐴</m:t>
                              </m:r>
                            </m:e>
                          </m:d>
                        </m:num>
                        <m:den>
                          <m:r>
                            <a:rPr lang="en-US" sz="2600" b="0" i="1" smtClean="0">
                              <a:solidFill>
                                <a:schemeClr val="bg1"/>
                              </a:solidFill>
                              <a:latin typeface="Cambria Math" panose="02040503050406030204" pitchFamily="18" charset="0"/>
                            </a:rPr>
                            <m:t>𝑃</m:t>
                          </m:r>
                          <m:d>
                            <m:dPr>
                              <m:ctrlPr>
                                <a:rPr lang="en-US" sz="2600" b="0" i="1" smtClean="0">
                                  <a:solidFill>
                                    <a:schemeClr val="bg1"/>
                                  </a:solidFill>
                                  <a:latin typeface="Cambria Math" panose="02040503050406030204" pitchFamily="18" charset="0"/>
                                </a:rPr>
                              </m:ctrlPr>
                            </m:dPr>
                            <m:e>
                              <m:r>
                                <a:rPr lang="en-US" sz="2600" b="0" i="1" smtClean="0">
                                  <a:solidFill>
                                    <a:schemeClr val="bg1"/>
                                  </a:solidFill>
                                  <a:latin typeface="Cambria Math" panose="02040503050406030204" pitchFamily="18" charset="0"/>
                                </a:rPr>
                                <m:t>𝑎𝑝𝑝𝑙𝑒</m:t>
                              </m:r>
                            </m:e>
                          </m:d>
                        </m:den>
                      </m:f>
                      <m:r>
                        <a:rPr lang="en-US" sz="2600" b="0" i="1" smtClean="0">
                          <a:solidFill>
                            <a:schemeClr val="bg1"/>
                          </a:solidFill>
                          <a:latin typeface="Cambria Math" panose="02040503050406030204" pitchFamily="18" charset="0"/>
                        </a:rPr>
                        <m:t>=</m:t>
                      </m:r>
                    </m:oMath>
                    <m:oMath xmlns:m="http://schemas.openxmlformats.org/officeDocument/2006/math">
                      <m:r>
                        <a:rPr lang="en-US" sz="2600" b="0" i="1" smtClean="0">
                          <a:solidFill>
                            <a:schemeClr val="bg1"/>
                          </a:solidFill>
                          <a:latin typeface="Cambria Math" panose="02040503050406030204" pitchFamily="18" charset="0"/>
                        </a:rPr>
                        <m:t>=</m:t>
                      </m:r>
                      <m:f>
                        <m:fPr>
                          <m:ctrlPr>
                            <a:rPr lang="en-US" sz="2600" i="1">
                              <a:solidFill>
                                <a:schemeClr val="bg1"/>
                              </a:solidFill>
                              <a:latin typeface="Cambria Math" panose="02040503050406030204" pitchFamily="18" charset="0"/>
                            </a:rPr>
                          </m:ctrlPr>
                        </m:fPr>
                        <m:num>
                          <m:r>
                            <a:rPr lang="en-US" sz="2600" i="1">
                              <a:solidFill>
                                <a:schemeClr val="bg1"/>
                              </a:solidFill>
                              <a:latin typeface="Cambria Math" panose="02040503050406030204" pitchFamily="18" charset="0"/>
                            </a:rPr>
                            <m:t>𝑃</m:t>
                          </m:r>
                          <m:d>
                            <m:dPr>
                              <m:ctrlPr>
                                <a:rPr lang="en-US" sz="2600" i="1">
                                  <a:solidFill>
                                    <a:schemeClr val="bg1"/>
                                  </a:solidFill>
                                  <a:latin typeface="Cambria Math" panose="02040503050406030204" pitchFamily="18" charset="0"/>
                                </a:rPr>
                              </m:ctrlPr>
                            </m:dPr>
                            <m:e>
                              <m:r>
                                <a:rPr lang="en-US" sz="2600" b="0" i="1" smtClean="0">
                                  <a:solidFill>
                                    <a:schemeClr val="bg1"/>
                                  </a:solidFill>
                                  <a:latin typeface="Cambria Math" panose="02040503050406030204" pitchFamily="18" charset="0"/>
                                </a:rPr>
                                <m:t>𝑎𝑝𝑝𝑙𝑒</m:t>
                              </m:r>
                              <m:r>
                                <a:rPr lang="en-US" sz="2600" i="1">
                                  <a:solidFill>
                                    <a:schemeClr val="bg1"/>
                                  </a:solidFill>
                                  <a:latin typeface="Cambria Math" panose="02040503050406030204" pitchFamily="18" charset="0"/>
                                </a:rPr>
                                <m:t>|</m:t>
                              </m:r>
                              <m:r>
                                <a:rPr lang="en-US" sz="2600" b="0" i="1" smtClean="0">
                                  <a:solidFill>
                                    <a:schemeClr val="bg1"/>
                                  </a:solidFill>
                                  <a:latin typeface="Cambria Math" panose="02040503050406030204" pitchFamily="18" charset="0"/>
                                </a:rPr>
                                <m:t>𝐴</m:t>
                              </m:r>
                            </m:e>
                          </m:d>
                          <m:r>
                            <a:rPr lang="en-US" sz="2600" i="1">
                              <a:solidFill>
                                <a:schemeClr val="bg1"/>
                              </a:solidFill>
                              <a:latin typeface="Cambria Math" panose="02040503050406030204" pitchFamily="18" charset="0"/>
                            </a:rPr>
                            <m:t>⋅</m:t>
                          </m:r>
                          <m:r>
                            <a:rPr lang="en-US" sz="2600" i="1">
                              <a:solidFill>
                                <a:schemeClr val="bg1"/>
                              </a:solidFill>
                              <a:latin typeface="Cambria Math" panose="02040503050406030204" pitchFamily="18" charset="0"/>
                            </a:rPr>
                            <m:t>𝑃</m:t>
                          </m:r>
                          <m:d>
                            <m:dPr>
                              <m:ctrlPr>
                                <a:rPr lang="en-US" sz="2600" i="1">
                                  <a:solidFill>
                                    <a:schemeClr val="bg1"/>
                                  </a:solidFill>
                                  <a:latin typeface="Cambria Math" panose="02040503050406030204" pitchFamily="18" charset="0"/>
                                </a:rPr>
                              </m:ctrlPr>
                            </m:dPr>
                            <m:e>
                              <m:r>
                                <a:rPr lang="en-US" sz="2600" b="0" i="1" smtClean="0">
                                  <a:solidFill>
                                    <a:schemeClr val="bg1"/>
                                  </a:solidFill>
                                  <a:latin typeface="Cambria Math" panose="02040503050406030204" pitchFamily="18" charset="0"/>
                                </a:rPr>
                                <m:t>𝐴</m:t>
                              </m:r>
                            </m:e>
                          </m:d>
                        </m:num>
                        <m:den>
                          <m:r>
                            <a:rPr lang="en-US" sz="2600" i="1">
                              <a:solidFill>
                                <a:schemeClr val="bg1"/>
                              </a:solidFill>
                              <a:latin typeface="Cambria Math" panose="02040503050406030204" pitchFamily="18" charset="0"/>
                            </a:rPr>
                            <m:t>𝑃</m:t>
                          </m:r>
                          <m:d>
                            <m:dPr>
                              <m:ctrlPr>
                                <a:rPr lang="en-US" sz="2600" i="1">
                                  <a:solidFill>
                                    <a:schemeClr val="bg1"/>
                                  </a:solidFill>
                                  <a:latin typeface="Cambria Math" panose="02040503050406030204" pitchFamily="18" charset="0"/>
                                </a:rPr>
                              </m:ctrlPr>
                            </m:dPr>
                            <m:e>
                              <m:r>
                                <a:rPr lang="en-US" sz="2600" b="0" i="1" smtClean="0">
                                  <a:solidFill>
                                    <a:schemeClr val="bg1"/>
                                  </a:solidFill>
                                  <a:latin typeface="Cambria Math" panose="02040503050406030204" pitchFamily="18" charset="0"/>
                                </a:rPr>
                                <m:t>𝑎𝑝𝑝𝑙𝑒</m:t>
                              </m:r>
                              <m:r>
                                <a:rPr lang="en-US" sz="2600" i="1">
                                  <a:solidFill>
                                    <a:schemeClr val="bg1"/>
                                  </a:solidFill>
                                  <a:latin typeface="Cambria Math" panose="02040503050406030204" pitchFamily="18" charset="0"/>
                                </a:rPr>
                                <m:t>|</m:t>
                              </m:r>
                              <m:r>
                                <a:rPr lang="en-US" sz="2600" b="0" i="1" smtClean="0">
                                  <a:solidFill>
                                    <a:schemeClr val="bg1"/>
                                  </a:solidFill>
                                  <a:latin typeface="Cambria Math" panose="02040503050406030204" pitchFamily="18" charset="0"/>
                                </a:rPr>
                                <m:t>𝐴</m:t>
                              </m:r>
                            </m:e>
                          </m:d>
                          <m:r>
                            <a:rPr lang="en-US" sz="2600" i="1">
                              <a:solidFill>
                                <a:schemeClr val="bg1"/>
                              </a:solidFill>
                              <a:latin typeface="Cambria Math" panose="02040503050406030204" pitchFamily="18" charset="0"/>
                            </a:rPr>
                            <m:t>⋅</m:t>
                          </m:r>
                          <m:r>
                            <a:rPr lang="en-US" sz="2600" i="1">
                              <a:solidFill>
                                <a:schemeClr val="bg1"/>
                              </a:solidFill>
                              <a:latin typeface="Cambria Math" panose="02040503050406030204" pitchFamily="18" charset="0"/>
                            </a:rPr>
                            <m:t>𝑃</m:t>
                          </m:r>
                          <m:d>
                            <m:dPr>
                              <m:ctrlPr>
                                <a:rPr lang="en-US" sz="2600" i="1">
                                  <a:solidFill>
                                    <a:schemeClr val="bg1"/>
                                  </a:solidFill>
                                  <a:latin typeface="Cambria Math" panose="02040503050406030204" pitchFamily="18" charset="0"/>
                                </a:rPr>
                              </m:ctrlPr>
                            </m:dPr>
                            <m:e>
                              <m:r>
                                <a:rPr lang="en-US" sz="2600" b="0" i="1" smtClean="0">
                                  <a:solidFill>
                                    <a:schemeClr val="bg1"/>
                                  </a:solidFill>
                                  <a:latin typeface="Cambria Math" panose="02040503050406030204" pitchFamily="18" charset="0"/>
                                </a:rPr>
                                <m:t>𝐴</m:t>
                              </m:r>
                            </m:e>
                          </m:d>
                          <m:r>
                            <a:rPr lang="en-US" sz="2600" b="0" i="1" smtClean="0">
                              <a:solidFill>
                                <a:schemeClr val="bg1"/>
                              </a:solidFill>
                              <a:latin typeface="Cambria Math" panose="02040503050406030204" pitchFamily="18" charset="0"/>
                            </a:rPr>
                            <m:t>+</m:t>
                          </m:r>
                          <m:r>
                            <a:rPr lang="en-US" sz="2600" i="1">
                              <a:solidFill>
                                <a:schemeClr val="bg1"/>
                              </a:solidFill>
                              <a:latin typeface="Cambria Math" panose="02040503050406030204" pitchFamily="18" charset="0"/>
                            </a:rPr>
                            <m:t>𝑃</m:t>
                          </m:r>
                          <m:d>
                            <m:dPr>
                              <m:ctrlPr>
                                <a:rPr lang="en-US" sz="2600" i="1">
                                  <a:solidFill>
                                    <a:schemeClr val="bg1"/>
                                  </a:solidFill>
                                  <a:latin typeface="Cambria Math" panose="02040503050406030204" pitchFamily="18" charset="0"/>
                                </a:rPr>
                              </m:ctrlPr>
                            </m:dPr>
                            <m:e>
                              <m:r>
                                <a:rPr lang="en-US" sz="2600" b="0" i="1" smtClean="0">
                                  <a:solidFill>
                                    <a:schemeClr val="bg1"/>
                                  </a:solidFill>
                                  <a:latin typeface="Cambria Math" panose="02040503050406030204" pitchFamily="18" charset="0"/>
                                </a:rPr>
                                <m:t>𝑎𝑝𝑝𝑙𝑒</m:t>
                              </m:r>
                              <m:r>
                                <a:rPr lang="en-US" sz="2600" i="1">
                                  <a:solidFill>
                                    <a:schemeClr val="bg1"/>
                                  </a:solidFill>
                                  <a:latin typeface="Cambria Math" panose="02040503050406030204" pitchFamily="18" charset="0"/>
                                </a:rPr>
                                <m:t>|</m:t>
                              </m:r>
                              <m:r>
                                <a:rPr lang="en-US" sz="2600" i="1">
                                  <a:solidFill>
                                    <a:schemeClr val="bg1"/>
                                  </a:solidFill>
                                  <a:latin typeface="Cambria Math" panose="02040503050406030204" pitchFamily="18" charset="0"/>
                                </a:rPr>
                                <m:t>𝐵</m:t>
                              </m:r>
                            </m:e>
                          </m:d>
                          <m:r>
                            <a:rPr lang="en-US" sz="2600" i="1">
                              <a:solidFill>
                                <a:schemeClr val="bg1"/>
                              </a:solidFill>
                              <a:latin typeface="Cambria Math" panose="02040503050406030204" pitchFamily="18" charset="0"/>
                            </a:rPr>
                            <m:t>⋅</m:t>
                          </m:r>
                          <m:r>
                            <a:rPr lang="en-US" sz="2600" i="1">
                              <a:solidFill>
                                <a:schemeClr val="bg1"/>
                              </a:solidFill>
                              <a:latin typeface="Cambria Math" panose="02040503050406030204" pitchFamily="18" charset="0"/>
                            </a:rPr>
                            <m:t>𝑃</m:t>
                          </m:r>
                          <m:d>
                            <m:dPr>
                              <m:ctrlPr>
                                <a:rPr lang="en-US" sz="2600" i="1">
                                  <a:solidFill>
                                    <a:schemeClr val="bg1"/>
                                  </a:solidFill>
                                  <a:latin typeface="Cambria Math" panose="02040503050406030204" pitchFamily="18" charset="0"/>
                                </a:rPr>
                              </m:ctrlPr>
                            </m:dPr>
                            <m:e>
                              <m:r>
                                <a:rPr lang="en-US" sz="2600" i="1">
                                  <a:solidFill>
                                    <a:schemeClr val="bg1"/>
                                  </a:solidFill>
                                  <a:latin typeface="Cambria Math" panose="02040503050406030204" pitchFamily="18" charset="0"/>
                                </a:rPr>
                                <m:t>𝐵</m:t>
                              </m:r>
                            </m:e>
                          </m:d>
                        </m:den>
                      </m:f>
                      <m:r>
                        <a:rPr lang="en-US" sz="2600" b="0" i="1" smtClean="0">
                          <a:solidFill>
                            <a:schemeClr val="bg1"/>
                          </a:solidFill>
                          <a:latin typeface="Cambria Math" panose="02040503050406030204" pitchFamily="18" charset="0"/>
                        </a:rPr>
                        <m:t>=</m:t>
                      </m:r>
                      <m:f>
                        <m:fPr>
                          <m:ctrlPr>
                            <a:rPr lang="en-US" sz="2600" b="0" i="1" smtClean="0">
                              <a:solidFill>
                                <a:schemeClr val="bg1"/>
                              </a:solidFill>
                              <a:latin typeface="Cambria Math" panose="02040503050406030204" pitchFamily="18" charset="0"/>
                            </a:rPr>
                          </m:ctrlPr>
                        </m:fPr>
                        <m:num>
                          <m:r>
                            <a:rPr lang="en-US" sz="2400" i="1">
                              <a:solidFill>
                                <a:schemeClr val="bg1"/>
                              </a:solidFill>
                              <a:latin typeface="Cambria Math" panose="02040503050406030204" pitchFamily="18" charset="0"/>
                            </a:rPr>
                            <m:t>0.5⋅</m:t>
                          </m:r>
                          <m:r>
                            <a:rPr lang="en-US" sz="2400" b="0" i="1" smtClean="0">
                              <a:solidFill>
                                <a:schemeClr val="bg1"/>
                              </a:solidFill>
                              <a:latin typeface="Cambria Math" panose="02040503050406030204" pitchFamily="18" charset="0"/>
                            </a:rPr>
                            <m:t>0.5</m:t>
                          </m:r>
                        </m:num>
                        <m:den>
                          <m:r>
                            <a:rPr lang="en-US" sz="2400" i="1">
                              <a:solidFill>
                                <a:schemeClr val="bg1"/>
                              </a:solidFill>
                              <a:latin typeface="Cambria Math" panose="02040503050406030204" pitchFamily="18" charset="0"/>
                            </a:rPr>
                            <m:t>0.5⋅0.5+0.25⋅0.5</m:t>
                          </m:r>
                        </m:den>
                      </m:f>
                      <m:r>
                        <a:rPr lang="en-US" sz="2600" b="0" i="1" smtClean="0">
                          <a:solidFill>
                            <a:schemeClr val="bg1"/>
                          </a:solidFill>
                          <a:latin typeface="Cambria Math" panose="02040503050406030204" pitchFamily="18" charset="0"/>
                        </a:rPr>
                        <m:t>=</m:t>
                      </m:r>
                      <m:f>
                        <m:fPr>
                          <m:ctrlPr>
                            <a:rPr lang="en-US" sz="2600" b="0" i="1" smtClean="0">
                              <a:solidFill>
                                <a:schemeClr val="bg1"/>
                              </a:solidFill>
                              <a:latin typeface="Cambria Math" panose="02040503050406030204" pitchFamily="18" charset="0"/>
                            </a:rPr>
                          </m:ctrlPr>
                        </m:fPr>
                        <m:num>
                          <m:r>
                            <a:rPr lang="en-US" sz="2600" b="0" i="1" smtClean="0">
                              <a:solidFill>
                                <a:schemeClr val="bg1"/>
                              </a:solidFill>
                              <a:latin typeface="Cambria Math" panose="02040503050406030204" pitchFamily="18" charset="0"/>
                            </a:rPr>
                            <m:t>2</m:t>
                          </m:r>
                        </m:num>
                        <m:den>
                          <m:r>
                            <a:rPr lang="en-US" sz="2600" b="0" i="1" smtClean="0">
                              <a:solidFill>
                                <a:schemeClr val="bg1"/>
                              </a:solidFill>
                              <a:latin typeface="Cambria Math" panose="02040503050406030204" pitchFamily="18" charset="0"/>
                            </a:rPr>
                            <m:t>3</m:t>
                          </m:r>
                        </m:den>
                      </m:f>
                    </m:oMath>
                  </m:oMathPara>
                </a14:m>
                <a:endParaRPr lang="en-BE" sz="2600" dirty="0"/>
              </a:p>
            </p:txBody>
          </p:sp>
        </mc:Choice>
        <mc:Fallback xmlns="">
          <p:sp>
            <p:nvSpPr>
              <p:cNvPr id="3" name="Content Placeholder 2">
                <a:extLst>
                  <a:ext uri="{FF2B5EF4-FFF2-40B4-BE49-F238E27FC236}">
                    <a16:creationId xmlns:a16="http://schemas.microsoft.com/office/drawing/2014/main" id="{B00B4A89-201B-4782-9648-6F6F5502F3ED}"/>
                  </a:ext>
                </a:extLst>
              </p:cNvPr>
              <p:cNvSpPr>
                <a:spLocks noGrp="1" noRot="1" noChangeAspect="1" noMove="1" noResize="1" noEditPoints="1" noAdjustHandles="1" noChangeArrowheads="1" noChangeShapeType="1" noTextEdit="1"/>
              </p:cNvSpPr>
              <p:nvPr>
                <p:ph idx="1"/>
              </p:nvPr>
            </p:nvSpPr>
            <p:spPr>
              <a:xfrm>
                <a:off x="587141" y="1490145"/>
                <a:ext cx="11261557" cy="5050355"/>
              </a:xfrm>
              <a:blipFill>
                <a:blip r:embed="rId2"/>
                <a:stretch>
                  <a:fillRect l="-812"/>
                </a:stretch>
              </a:blipFill>
            </p:spPr>
            <p:txBody>
              <a:bodyPr/>
              <a:lstStyle/>
              <a:p>
                <a:r>
                  <a:rPr lang="en-BE">
                    <a:noFill/>
                  </a:rPr>
                  <a:t> </a:t>
                </a:r>
              </a:p>
            </p:txBody>
          </p:sp>
        </mc:Fallback>
      </mc:AlternateContent>
      <p:sp>
        <p:nvSpPr>
          <p:cNvPr id="4" name="Footer Placeholder 3">
            <a:extLst>
              <a:ext uri="{FF2B5EF4-FFF2-40B4-BE49-F238E27FC236}">
                <a16:creationId xmlns:a16="http://schemas.microsoft.com/office/drawing/2014/main" id="{2B955210-6E1C-4F53-9E00-90F5D3180AE9}"/>
              </a:ext>
            </a:extLst>
          </p:cNvPr>
          <p:cNvSpPr>
            <a:spLocks noGrp="1"/>
          </p:cNvSpPr>
          <p:nvPr>
            <p:ph type="ftr" sz="quarter" idx="11"/>
          </p:nvPr>
        </p:nvSpPr>
        <p:spPr/>
        <p:txBody>
          <a:bodyPr/>
          <a:lstStyle/>
          <a:p>
            <a:r>
              <a:rPr lang="en-US" dirty="0"/>
              <a:t>Elementary Combinatorics and Probability - March 2021</a:t>
            </a:r>
            <a:endParaRPr lang="en-BE" dirty="0"/>
          </a:p>
        </p:txBody>
      </p:sp>
      <p:sp>
        <p:nvSpPr>
          <p:cNvPr id="5" name="Slide Number Placeholder 4">
            <a:extLst>
              <a:ext uri="{FF2B5EF4-FFF2-40B4-BE49-F238E27FC236}">
                <a16:creationId xmlns:a16="http://schemas.microsoft.com/office/drawing/2014/main" id="{DD3B8377-99E3-4482-A8C2-9599A698DF1E}"/>
              </a:ext>
            </a:extLst>
          </p:cNvPr>
          <p:cNvSpPr>
            <a:spLocks noGrp="1"/>
          </p:cNvSpPr>
          <p:nvPr>
            <p:ph type="sldNum" sz="quarter" idx="12"/>
          </p:nvPr>
        </p:nvSpPr>
        <p:spPr/>
        <p:txBody>
          <a:bodyPr/>
          <a:lstStyle/>
          <a:p>
            <a:fld id="{08CF7B41-8972-4B54-B2ED-1FFF63F18177}" type="slidenum">
              <a:rPr lang="en-BE" smtClean="0"/>
              <a:t>56</a:t>
            </a:fld>
            <a:endParaRPr lang="en-BE"/>
          </a:p>
        </p:txBody>
      </p:sp>
      <p:grpSp>
        <p:nvGrpSpPr>
          <p:cNvPr id="32" name="Group 31">
            <a:extLst>
              <a:ext uri="{FF2B5EF4-FFF2-40B4-BE49-F238E27FC236}">
                <a16:creationId xmlns:a16="http://schemas.microsoft.com/office/drawing/2014/main" id="{81ACB355-2AA3-455C-B91A-403012F8F552}"/>
              </a:ext>
            </a:extLst>
          </p:cNvPr>
          <p:cNvGrpSpPr/>
          <p:nvPr/>
        </p:nvGrpSpPr>
        <p:grpSpPr>
          <a:xfrm>
            <a:off x="3292643" y="1320753"/>
            <a:ext cx="6371122" cy="2628702"/>
            <a:chOff x="2407118" y="2367814"/>
            <a:chExt cx="7488455" cy="3089709"/>
          </a:xfrm>
        </p:grpSpPr>
        <p:grpSp>
          <p:nvGrpSpPr>
            <p:cNvPr id="33" name="Group 32">
              <a:extLst>
                <a:ext uri="{FF2B5EF4-FFF2-40B4-BE49-F238E27FC236}">
                  <a16:creationId xmlns:a16="http://schemas.microsoft.com/office/drawing/2014/main" id="{BCCD956F-1DC8-4419-8D56-D145099616E7}"/>
                </a:ext>
              </a:extLst>
            </p:cNvPr>
            <p:cNvGrpSpPr/>
            <p:nvPr/>
          </p:nvGrpSpPr>
          <p:grpSpPr>
            <a:xfrm>
              <a:off x="2407118" y="2367814"/>
              <a:ext cx="3089709" cy="3089709"/>
              <a:chOff x="2407118" y="2367814"/>
              <a:chExt cx="3089709" cy="3089709"/>
            </a:xfrm>
          </p:grpSpPr>
          <p:sp>
            <p:nvSpPr>
              <p:cNvPr id="50" name="Rectangle 49">
                <a:extLst>
                  <a:ext uri="{FF2B5EF4-FFF2-40B4-BE49-F238E27FC236}">
                    <a16:creationId xmlns:a16="http://schemas.microsoft.com/office/drawing/2014/main" id="{0586C2E7-FED9-4D63-843C-94B3EB5F9EC7}"/>
                  </a:ext>
                </a:extLst>
              </p:cNvPr>
              <p:cNvSpPr/>
              <p:nvPr/>
            </p:nvSpPr>
            <p:spPr>
              <a:xfrm>
                <a:off x="2407118" y="2367814"/>
                <a:ext cx="3089709" cy="3089709"/>
              </a:xfrm>
              <a:prstGeom prst="rect">
                <a:avLst/>
              </a:prstGeom>
              <a:ln w="28575"/>
            </p:spPr>
            <p:style>
              <a:lnRef idx="2">
                <a:schemeClr val="accent2"/>
              </a:lnRef>
              <a:fillRef idx="1">
                <a:schemeClr val="lt1"/>
              </a:fillRef>
              <a:effectRef idx="0">
                <a:schemeClr val="accent2"/>
              </a:effectRef>
              <a:fontRef idx="minor">
                <a:schemeClr val="dk1"/>
              </a:fontRef>
            </p:style>
            <p:txBody>
              <a:bodyPr rtlCol="0" anchor="ctr"/>
              <a:lstStyle/>
              <a:p>
                <a:pPr algn="ctr"/>
                <a:endParaRPr lang="en-BE"/>
              </a:p>
            </p:txBody>
          </p:sp>
          <p:pic>
            <p:nvPicPr>
              <p:cNvPr id="51" name="Picture 50" descr="Background pattern&#10;&#10;Description automatically generated">
                <a:extLst>
                  <a:ext uri="{FF2B5EF4-FFF2-40B4-BE49-F238E27FC236}">
                    <a16:creationId xmlns:a16="http://schemas.microsoft.com/office/drawing/2014/main" id="{7A75748E-9EE1-42E7-9898-82FA4BFFDA10}"/>
                  </a:ext>
                </a:extLst>
              </p:cNvPr>
              <p:cNvPicPr>
                <a:picLocks noChangeAspect="1"/>
              </p:cNvPicPr>
              <p:nvPr/>
            </p:nvPicPr>
            <p:blipFill rotWithShape="1">
              <a:blip r:embed="rId3">
                <a:extLst>
                  <a:ext uri="{28A0092B-C50C-407E-A947-70E740481C1C}">
                    <a14:useLocalDpi xmlns:a14="http://schemas.microsoft.com/office/drawing/2010/main" val="0"/>
                  </a:ext>
                </a:extLst>
              </a:blip>
              <a:srcRect l="3522" t="1792" r="75830" b="70975"/>
              <a:stretch/>
            </p:blipFill>
            <p:spPr>
              <a:xfrm>
                <a:off x="2738461" y="2464067"/>
                <a:ext cx="586752" cy="683393"/>
              </a:xfrm>
              <a:prstGeom prst="rect">
                <a:avLst/>
              </a:prstGeom>
            </p:spPr>
          </p:pic>
          <p:pic>
            <p:nvPicPr>
              <p:cNvPr id="52" name="Picture 51" descr="Background pattern&#10;&#10;Description automatically generated">
                <a:extLst>
                  <a:ext uri="{FF2B5EF4-FFF2-40B4-BE49-F238E27FC236}">
                    <a16:creationId xmlns:a16="http://schemas.microsoft.com/office/drawing/2014/main" id="{8177E3B4-63B3-48CD-8E6B-A3710574536C}"/>
                  </a:ext>
                </a:extLst>
              </p:cNvPr>
              <p:cNvPicPr>
                <a:picLocks noChangeAspect="1"/>
              </p:cNvPicPr>
              <p:nvPr/>
            </p:nvPicPr>
            <p:blipFill rotWithShape="1">
              <a:blip r:embed="rId3">
                <a:extLst>
                  <a:ext uri="{28A0092B-C50C-407E-A947-70E740481C1C}">
                    <a14:useLocalDpi xmlns:a14="http://schemas.microsoft.com/office/drawing/2010/main" val="0"/>
                  </a:ext>
                </a:extLst>
              </a:blip>
              <a:srcRect l="74939" t="36727" r="2956" b="36865"/>
              <a:stretch/>
            </p:blipFill>
            <p:spPr>
              <a:xfrm>
                <a:off x="4726199" y="2516370"/>
                <a:ext cx="548640" cy="578785"/>
              </a:xfrm>
              <a:prstGeom prst="rect">
                <a:avLst/>
              </a:prstGeom>
            </p:spPr>
          </p:pic>
          <p:pic>
            <p:nvPicPr>
              <p:cNvPr id="53" name="Picture 52" descr="Background pattern&#10;&#10;Description automatically generated">
                <a:extLst>
                  <a:ext uri="{FF2B5EF4-FFF2-40B4-BE49-F238E27FC236}">
                    <a16:creationId xmlns:a16="http://schemas.microsoft.com/office/drawing/2014/main" id="{2B541849-5C83-40E2-89B1-764031821C64}"/>
                  </a:ext>
                </a:extLst>
              </p:cNvPr>
              <p:cNvPicPr>
                <a:picLocks noChangeAspect="1"/>
              </p:cNvPicPr>
              <p:nvPr/>
            </p:nvPicPr>
            <p:blipFill rotWithShape="1">
              <a:blip r:embed="rId3">
                <a:extLst>
                  <a:ext uri="{28A0092B-C50C-407E-A947-70E740481C1C}">
                    <a14:useLocalDpi xmlns:a14="http://schemas.microsoft.com/office/drawing/2010/main" val="0"/>
                  </a:ext>
                </a:extLst>
              </a:blip>
              <a:srcRect l="3522" t="1792" r="75830" b="70975"/>
              <a:stretch/>
            </p:blipFill>
            <p:spPr>
              <a:xfrm>
                <a:off x="2445085" y="3475990"/>
                <a:ext cx="586752" cy="683393"/>
              </a:xfrm>
              <a:prstGeom prst="rect">
                <a:avLst/>
              </a:prstGeom>
            </p:spPr>
          </p:pic>
          <p:pic>
            <p:nvPicPr>
              <p:cNvPr id="54" name="Picture 53" descr="Background pattern&#10;&#10;Description automatically generated">
                <a:extLst>
                  <a:ext uri="{FF2B5EF4-FFF2-40B4-BE49-F238E27FC236}">
                    <a16:creationId xmlns:a16="http://schemas.microsoft.com/office/drawing/2014/main" id="{FF6BFC77-A0B5-45FF-8846-81C6E9860A4D}"/>
                  </a:ext>
                </a:extLst>
              </p:cNvPr>
              <p:cNvPicPr>
                <a:picLocks noChangeAspect="1"/>
              </p:cNvPicPr>
              <p:nvPr/>
            </p:nvPicPr>
            <p:blipFill rotWithShape="1">
              <a:blip r:embed="rId3">
                <a:extLst>
                  <a:ext uri="{28A0092B-C50C-407E-A947-70E740481C1C}">
                    <a14:useLocalDpi xmlns:a14="http://schemas.microsoft.com/office/drawing/2010/main" val="0"/>
                  </a:ext>
                </a:extLst>
              </a:blip>
              <a:srcRect l="3522" t="1792" r="75830" b="70975"/>
              <a:stretch/>
            </p:blipFill>
            <p:spPr>
              <a:xfrm>
                <a:off x="3177528" y="3265369"/>
                <a:ext cx="586752" cy="683393"/>
              </a:xfrm>
              <a:prstGeom prst="rect">
                <a:avLst/>
              </a:prstGeom>
            </p:spPr>
          </p:pic>
          <p:pic>
            <p:nvPicPr>
              <p:cNvPr id="55" name="Picture 54" descr="Background pattern&#10;&#10;Description automatically generated">
                <a:extLst>
                  <a:ext uri="{FF2B5EF4-FFF2-40B4-BE49-F238E27FC236}">
                    <a16:creationId xmlns:a16="http://schemas.microsoft.com/office/drawing/2014/main" id="{8CA81FBB-7A97-4756-BFA2-E2EBDEB48B00}"/>
                  </a:ext>
                </a:extLst>
              </p:cNvPr>
              <p:cNvPicPr>
                <a:picLocks noChangeAspect="1"/>
              </p:cNvPicPr>
              <p:nvPr/>
            </p:nvPicPr>
            <p:blipFill rotWithShape="1">
              <a:blip r:embed="rId3">
                <a:extLst>
                  <a:ext uri="{28A0092B-C50C-407E-A947-70E740481C1C}">
                    <a14:useLocalDpi xmlns:a14="http://schemas.microsoft.com/office/drawing/2010/main" val="0"/>
                  </a:ext>
                </a:extLst>
              </a:blip>
              <a:srcRect l="3522" t="1792" r="75830" b="70975"/>
              <a:stretch/>
            </p:blipFill>
            <p:spPr>
              <a:xfrm>
                <a:off x="2884152" y="4277292"/>
                <a:ext cx="586752" cy="683393"/>
              </a:xfrm>
              <a:prstGeom prst="rect">
                <a:avLst/>
              </a:prstGeom>
            </p:spPr>
          </p:pic>
          <p:pic>
            <p:nvPicPr>
              <p:cNvPr id="56" name="Picture 55" descr="Background pattern&#10;&#10;Description automatically generated">
                <a:extLst>
                  <a:ext uri="{FF2B5EF4-FFF2-40B4-BE49-F238E27FC236}">
                    <a16:creationId xmlns:a16="http://schemas.microsoft.com/office/drawing/2014/main" id="{EF6BD32E-627F-4BAE-8BDA-FA4BDC96ACF3}"/>
                  </a:ext>
                </a:extLst>
              </p:cNvPr>
              <p:cNvPicPr>
                <a:picLocks noChangeAspect="1"/>
              </p:cNvPicPr>
              <p:nvPr/>
            </p:nvPicPr>
            <p:blipFill rotWithShape="1">
              <a:blip r:embed="rId3">
                <a:extLst>
                  <a:ext uri="{28A0092B-C50C-407E-A947-70E740481C1C}">
                    <a14:useLocalDpi xmlns:a14="http://schemas.microsoft.com/office/drawing/2010/main" val="0"/>
                  </a:ext>
                </a:extLst>
              </a:blip>
              <a:srcRect l="3522" t="1792" r="75830" b="70975"/>
              <a:stretch/>
            </p:blipFill>
            <p:spPr>
              <a:xfrm>
                <a:off x="3538670" y="4721188"/>
                <a:ext cx="586752" cy="683393"/>
              </a:xfrm>
              <a:prstGeom prst="rect">
                <a:avLst/>
              </a:prstGeom>
            </p:spPr>
          </p:pic>
          <p:pic>
            <p:nvPicPr>
              <p:cNvPr id="57" name="Picture 56" descr="Background pattern&#10;&#10;Description automatically generated">
                <a:extLst>
                  <a:ext uri="{FF2B5EF4-FFF2-40B4-BE49-F238E27FC236}">
                    <a16:creationId xmlns:a16="http://schemas.microsoft.com/office/drawing/2014/main" id="{77372722-D66B-427D-80ED-5C8F470B0A9F}"/>
                  </a:ext>
                </a:extLst>
              </p:cNvPr>
              <p:cNvPicPr>
                <a:picLocks noChangeAspect="1"/>
              </p:cNvPicPr>
              <p:nvPr/>
            </p:nvPicPr>
            <p:blipFill rotWithShape="1">
              <a:blip r:embed="rId3">
                <a:extLst>
                  <a:ext uri="{28A0092B-C50C-407E-A947-70E740481C1C}">
                    <a14:useLocalDpi xmlns:a14="http://schemas.microsoft.com/office/drawing/2010/main" val="0"/>
                  </a:ext>
                </a:extLst>
              </a:blip>
              <a:srcRect l="74939" t="36727" r="2956" b="36865"/>
              <a:stretch/>
            </p:blipFill>
            <p:spPr>
              <a:xfrm>
                <a:off x="4100362" y="3317672"/>
                <a:ext cx="548640" cy="578785"/>
              </a:xfrm>
              <a:prstGeom prst="rect">
                <a:avLst/>
              </a:prstGeom>
            </p:spPr>
          </p:pic>
          <p:pic>
            <p:nvPicPr>
              <p:cNvPr id="58" name="Picture 57" descr="Background pattern&#10;&#10;Description automatically generated">
                <a:extLst>
                  <a:ext uri="{FF2B5EF4-FFF2-40B4-BE49-F238E27FC236}">
                    <a16:creationId xmlns:a16="http://schemas.microsoft.com/office/drawing/2014/main" id="{684A32A9-A5DB-458D-98FC-683E312290DA}"/>
                  </a:ext>
                </a:extLst>
              </p:cNvPr>
              <p:cNvPicPr>
                <a:picLocks noChangeAspect="1"/>
              </p:cNvPicPr>
              <p:nvPr/>
            </p:nvPicPr>
            <p:blipFill rotWithShape="1">
              <a:blip r:embed="rId3">
                <a:extLst>
                  <a:ext uri="{28A0092B-C50C-407E-A947-70E740481C1C}">
                    <a14:useLocalDpi xmlns:a14="http://schemas.microsoft.com/office/drawing/2010/main" val="0"/>
                  </a:ext>
                </a:extLst>
              </a:blip>
              <a:srcRect l="74939" t="36727" r="2956" b="36865"/>
              <a:stretch/>
            </p:blipFill>
            <p:spPr>
              <a:xfrm>
                <a:off x="4837193" y="3341101"/>
                <a:ext cx="548640" cy="578785"/>
              </a:xfrm>
              <a:prstGeom prst="rect">
                <a:avLst/>
              </a:prstGeom>
            </p:spPr>
          </p:pic>
          <p:pic>
            <p:nvPicPr>
              <p:cNvPr id="59" name="Picture 58" descr="Background pattern&#10;&#10;Description automatically generated">
                <a:extLst>
                  <a:ext uri="{FF2B5EF4-FFF2-40B4-BE49-F238E27FC236}">
                    <a16:creationId xmlns:a16="http://schemas.microsoft.com/office/drawing/2014/main" id="{F04552B2-921B-435C-818B-EF496AC5C4FD}"/>
                  </a:ext>
                </a:extLst>
              </p:cNvPr>
              <p:cNvPicPr>
                <a:picLocks noChangeAspect="1"/>
              </p:cNvPicPr>
              <p:nvPr/>
            </p:nvPicPr>
            <p:blipFill rotWithShape="1">
              <a:blip r:embed="rId3">
                <a:extLst>
                  <a:ext uri="{28A0092B-C50C-407E-A947-70E740481C1C}">
                    <a14:useLocalDpi xmlns:a14="http://schemas.microsoft.com/office/drawing/2010/main" val="0"/>
                  </a:ext>
                </a:extLst>
              </a:blip>
              <a:srcRect l="74939" t="36727" r="2956" b="36865"/>
              <a:stretch/>
            </p:blipFill>
            <p:spPr>
              <a:xfrm>
                <a:off x="4451879" y="4040203"/>
                <a:ext cx="548640" cy="578785"/>
              </a:xfrm>
              <a:prstGeom prst="rect">
                <a:avLst/>
              </a:prstGeom>
            </p:spPr>
          </p:pic>
          <p:pic>
            <p:nvPicPr>
              <p:cNvPr id="60" name="Picture 59" descr="Background pattern&#10;&#10;Description automatically generated">
                <a:extLst>
                  <a:ext uri="{FF2B5EF4-FFF2-40B4-BE49-F238E27FC236}">
                    <a16:creationId xmlns:a16="http://schemas.microsoft.com/office/drawing/2014/main" id="{F08DEC88-FBA7-4096-B2D6-96957E4047A5}"/>
                  </a:ext>
                </a:extLst>
              </p:cNvPr>
              <p:cNvPicPr>
                <a:picLocks noChangeAspect="1"/>
              </p:cNvPicPr>
              <p:nvPr/>
            </p:nvPicPr>
            <p:blipFill rotWithShape="1">
              <a:blip r:embed="rId3">
                <a:extLst>
                  <a:ext uri="{28A0092B-C50C-407E-A947-70E740481C1C}">
                    <a14:useLocalDpi xmlns:a14="http://schemas.microsoft.com/office/drawing/2010/main" val="0"/>
                  </a:ext>
                </a:extLst>
              </a:blip>
              <a:srcRect l="74939" t="36727" r="2956" b="36865"/>
              <a:stretch/>
            </p:blipFill>
            <p:spPr>
              <a:xfrm>
                <a:off x="4774109" y="4818713"/>
                <a:ext cx="548640" cy="578785"/>
              </a:xfrm>
              <a:prstGeom prst="rect">
                <a:avLst/>
              </a:prstGeom>
            </p:spPr>
          </p:pic>
        </p:grpSp>
        <p:grpSp>
          <p:nvGrpSpPr>
            <p:cNvPr id="34" name="Group 33">
              <a:extLst>
                <a:ext uri="{FF2B5EF4-FFF2-40B4-BE49-F238E27FC236}">
                  <a16:creationId xmlns:a16="http://schemas.microsoft.com/office/drawing/2014/main" id="{903A3A46-D69C-4E71-ACAD-7C082D3CCA26}"/>
                </a:ext>
              </a:extLst>
            </p:cNvPr>
            <p:cNvGrpSpPr/>
            <p:nvPr/>
          </p:nvGrpSpPr>
          <p:grpSpPr>
            <a:xfrm>
              <a:off x="6805864" y="2367814"/>
              <a:ext cx="3089709" cy="3089709"/>
              <a:chOff x="6805864" y="2367814"/>
              <a:chExt cx="3089709" cy="3089709"/>
            </a:xfrm>
          </p:grpSpPr>
          <p:sp>
            <p:nvSpPr>
              <p:cNvPr id="37" name="Rectangle 36">
                <a:extLst>
                  <a:ext uri="{FF2B5EF4-FFF2-40B4-BE49-F238E27FC236}">
                    <a16:creationId xmlns:a16="http://schemas.microsoft.com/office/drawing/2014/main" id="{35A4C7C8-6686-4C5E-A75B-71AF11D6C1D2}"/>
                  </a:ext>
                </a:extLst>
              </p:cNvPr>
              <p:cNvSpPr/>
              <p:nvPr/>
            </p:nvSpPr>
            <p:spPr>
              <a:xfrm>
                <a:off x="6805864" y="2367814"/>
                <a:ext cx="3089709" cy="3089709"/>
              </a:xfrm>
              <a:prstGeom prst="rect">
                <a:avLst/>
              </a:prstGeom>
              <a:ln w="28575"/>
            </p:spPr>
            <p:style>
              <a:lnRef idx="2">
                <a:schemeClr val="accent2"/>
              </a:lnRef>
              <a:fillRef idx="1">
                <a:schemeClr val="lt1"/>
              </a:fillRef>
              <a:effectRef idx="0">
                <a:schemeClr val="accent2"/>
              </a:effectRef>
              <a:fontRef idx="minor">
                <a:schemeClr val="dk1"/>
              </a:fontRef>
            </p:style>
            <p:txBody>
              <a:bodyPr rtlCol="0" anchor="ctr"/>
              <a:lstStyle/>
              <a:p>
                <a:pPr algn="ctr"/>
                <a:endParaRPr lang="en-BE"/>
              </a:p>
            </p:txBody>
          </p:sp>
          <p:pic>
            <p:nvPicPr>
              <p:cNvPr id="38" name="Picture 37" descr="Background pattern&#10;&#10;Description automatically generated">
                <a:extLst>
                  <a:ext uri="{FF2B5EF4-FFF2-40B4-BE49-F238E27FC236}">
                    <a16:creationId xmlns:a16="http://schemas.microsoft.com/office/drawing/2014/main" id="{B95DFE34-69EB-4928-B767-3016A4FDE7CE}"/>
                  </a:ext>
                </a:extLst>
              </p:cNvPr>
              <p:cNvPicPr>
                <a:picLocks noChangeAspect="1"/>
              </p:cNvPicPr>
              <p:nvPr/>
            </p:nvPicPr>
            <p:blipFill rotWithShape="1">
              <a:blip r:embed="rId3">
                <a:extLst>
                  <a:ext uri="{28A0092B-C50C-407E-A947-70E740481C1C}">
                    <a14:useLocalDpi xmlns:a14="http://schemas.microsoft.com/office/drawing/2010/main" val="0"/>
                  </a:ext>
                </a:extLst>
              </a:blip>
              <a:srcRect l="34879" t="1243" r="36720" b="70424"/>
              <a:stretch/>
            </p:blipFill>
            <p:spPr>
              <a:xfrm>
                <a:off x="7486630" y="4607522"/>
                <a:ext cx="904753" cy="797059"/>
              </a:xfrm>
              <a:prstGeom prst="rect">
                <a:avLst/>
              </a:prstGeom>
            </p:spPr>
          </p:pic>
          <p:pic>
            <p:nvPicPr>
              <p:cNvPr id="39" name="Picture 38" descr="Background pattern&#10;&#10;Description automatically generated">
                <a:extLst>
                  <a:ext uri="{FF2B5EF4-FFF2-40B4-BE49-F238E27FC236}">
                    <a16:creationId xmlns:a16="http://schemas.microsoft.com/office/drawing/2014/main" id="{0291E08E-0C37-470C-9E47-366275106AB7}"/>
                  </a:ext>
                </a:extLst>
              </p:cNvPr>
              <p:cNvPicPr>
                <a:picLocks noChangeAspect="1"/>
              </p:cNvPicPr>
              <p:nvPr/>
            </p:nvPicPr>
            <p:blipFill rotWithShape="1">
              <a:blip r:embed="rId3">
                <a:extLst>
                  <a:ext uri="{28A0092B-C50C-407E-A947-70E740481C1C}">
                    <a14:useLocalDpi xmlns:a14="http://schemas.microsoft.com/office/drawing/2010/main" val="0"/>
                  </a:ext>
                </a:extLst>
              </a:blip>
              <a:srcRect l="3522" t="1792" r="75830" b="70975"/>
              <a:stretch/>
            </p:blipFill>
            <p:spPr>
              <a:xfrm>
                <a:off x="7231854" y="2445948"/>
                <a:ext cx="586752" cy="683393"/>
              </a:xfrm>
              <a:prstGeom prst="rect">
                <a:avLst/>
              </a:prstGeom>
            </p:spPr>
          </p:pic>
          <p:pic>
            <p:nvPicPr>
              <p:cNvPr id="40" name="Picture 39" descr="Background pattern&#10;&#10;Description automatically generated">
                <a:extLst>
                  <a:ext uri="{FF2B5EF4-FFF2-40B4-BE49-F238E27FC236}">
                    <a16:creationId xmlns:a16="http://schemas.microsoft.com/office/drawing/2014/main" id="{B8B12FDC-A3A6-4C0D-9519-9F5A735BB336}"/>
                  </a:ext>
                </a:extLst>
              </p:cNvPr>
              <p:cNvPicPr>
                <a:picLocks noChangeAspect="1"/>
              </p:cNvPicPr>
              <p:nvPr/>
            </p:nvPicPr>
            <p:blipFill rotWithShape="1">
              <a:blip r:embed="rId3">
                <a:extLst>
                  <a:ext uri="{28A0092B-C50C-407E-A947-70E740481C1C}">
                    <a14:useLocalDpi xmlns:a14="http://schemas.microsoft.com/office/drawing/2010/main" val="0"/>
                  </a:ext>
                </a:extLst>
              </a:blip>
              <a:srcRect l="3522" t="1792" r="75830" b="70975"/>
              <a:stretch/>
            </p:blipFill>
            <p:spPr>
              <a:xfrm>
                <a:off x="6938478" y="3457871"/>
                <a:ext cx="586752" cy="683393"/>
              </a:xfrm>
              <a:prstGeom prst="rect">
                <a:avLst/>
              </a:prstGeom>
            </p:spPr>
          </p:pic>
          <p:pic>
            <p:nvPicPr>
              <p:cNvPr id="41" name="Picture 40" descr="Background pattern&#10;&#10;Description automatically generated">
                <a:extLst>
                  <a:ext uri="{FF2B5EF4-FFF2-40B4-BE49-F238E27FC236}">
                    <a16:creationId xmlns:a16="http://schemas.microsoft.com/office/drawing/2014/main" id="{F9BA1C1B-ACFC-434D-8468-AB5A6F3DBBA1}"/>
                  </a:ext>
                </a:extLst>
              </p:cNvPr>
              <p:cNvPicPr>
                <a:picLocks noChangeAspect="1"/>
              </p:cNvPicPr>
              <p:nvPr/>
            </p:nvPicPr>
            <p:blipFill rotWithShape="1">
              <a:blip r:embed="rId3">
                <a:extLst>
                  <a:ext uri="{28A0092B-C50C-407E-A947-70E740481C1C}">
                    <a14:useLocalDpi xmlns:a14="http://schemas.microsoft.com/office/drawing/2010/main" val="0"/>
                  </a:ext>
                </a:extLst>
              </a:blip>
              <a:srcRect l="3522" t="1792" r="75830" b="70975"/>
              <a:stretch/>
            </p:blipFill>
            <p:spPr>
              <a:xfrm>
                <a:off x="7670921" y="3247250"/>
                <a:ext cx="586752" cy="683393"/>
              </a:xfrm>
              <a:prstGeom prst="rect">
                <a:avLst/>
              </a:prstGeom>
            </p:spPr>
          </p:pic>
          <p:pic>
            <p:nvPicPr>
              <p:cNvPr id="42" name="Picture 41" descr="Background pattern&#10;&#10;Description automatically generated">
                <a:extLst>
                  <a:ext uri="{FF2B5EF4-FFF2-40B4-BE49-F238E27FC236}">
                    <a16:creationId xmlns:a16="http://schemas.microsoft.com/office/drawing/2014/main" id="{32E3F93C-1D9F-4982-880A-F7234F3E5F1C}"/>
                  </a:ext>
                </a:extLst>
              </p:cNvPr>
              <p:cNvPicPr>
                <a:picLocks noChangeAspect="1"/>
              </p:cNvPicPr>
              <p:nvPr/>
            </p:nvPicPr>
            <p:blipFill rotWithShape="1">
              <a:blip r:embed="rId3">
                <a:extLst>
                  <a:ext uri="{28A0092B-C50C-407E-A947-70E740481C1C}">
                    <a14:useLocalDpi xmlns:a14="http://schemas.microsoft.com/office/drawing/2010/main" val="0"/>
                  </a:ext>
                </a:extLst>
              </a:blip>
              <a:srcRect l="74939" t="36727" r="2956" b="36865"/>
              <a:stretch/>
            </p:blipFill>
            <p:spPr>
              <a:xfrm>
                <a:off x="9087281" y="2496488"/>
                <a:ext cx="548640" cy="578785"/>
              </a:xfrm>
              <a:prstGeom prst="rect">
                <a:avLst/>
              </a:prstGeom>
            </p:spPr>
          </p:pic>
          <p:pic>
            <p:nvPicPr>
              <p:cNvPr id="43" name="Picture 42" descr="Background pattern&#10;&#10;Description automatically generated">
                <a:extLst>
                  <a:ext uri="{FF2B5EF4-FFF2-40B4-BE49-F238E27FC236}">
                    <a16:creationId xmlns:a16="http://schemas.microsoft.com/office/drawing/2014/main" id="{6005C1A8-8ABF-45AB-A93B-1CF80E48D38A}"/>
                  </a:ext>
                </a:extLst>
              </p:cNvPr>
              <p:cNvPicPr>
                <a:picLocks noChangeAspect="1"/>
              </p:cNvPicPr>
              <p:nvPr/>
            </p:nvPicPr>
            <p:blipFill rotWithShape="1">
              <a:blip r:embed="rId3">
                <a:extLst>
                  <a:ext uri="{28A0092B-C50C-407E-A947-70E740481C1C}">
                    <a14:useLocalDpi xmlns:a14="http://schemas.microsoft.com/office/drawing/2010/main" val="0"/>
                  </a:ext>
                </a:extLst>
              </a:blip>
              <a:srcRect l="74939" t="36727" r="2956" b="36865"/>
              <a:stretch/>
            </p:blipFill>
            <p:spPr>
              <a:xfrm>
                <a:off x="8463314" y="3621997"/>
                <a:ext cx="548640" cy="578785"/>
              </a:xfrm>
              <a:prstGeom prst="rect">
                <a:avLst/>
              </a:prstGeom>
            </p:spPr>
          </p:pic>
          <p:pic>
            <p:nvPicPr>
              <p:cNvPr id="44" name="Picture 43" descr="Background pattern&#10;&#10;Description automatically generated">
                <a:extLst>
                  <a:ext uri="{FF2B5EF4-FFF2-40B4-BE49-F238E27FC236}">
                    <a16:creationId xmlns:a16="http://schemas.microsoft.com/office/drawing/2014/main" id="{8F43EEBB-77EC-4AC7-A0AC-3BE510ED929C}"/>
                  </a:ext>
                </a:extLst>
              </p:cNvPr>
              <p:cNvPicPr>
                <a:picLocks noChangeAspect="1"/>
              </p:cNvPicPr>
              <p:nvPr/>
            </p:nvPicPr>
            <p:blipFill rotWithShape="1">
              <a:blip r:embed="rId3">
                <a:extLst>
                  <a:ext uri="{28A0092B-C50C-407E-A947-70E740481C1C}">
                    <a14:useLocalDpi xmlns:a14="http://schemas.microsoft.com/office/drawing/2010/main" val="0"/>
                  </a:ext>
                </a:extLst>
              </a:blip>
              <a:srcRect l="74939" t="36727" r="2956" b="36865"/>
              <a:stretch/>
            </p:blipFill>
            <p:spPr>
              <a:xfrm>
                <a:off x="9198275" y="3321219"/>
                <a:ext cx="548640" cy="578785"/>
              </a:xfrm>
              <a:prstGeom prst="rect">
                <a:avLst/>
              </a:prstGeom>
            </p:spPr>
          </p:pic>
          <p:pic>
            <p:nvPicPr>
              <p:cNvPr id="45" name="Picture 44" descr="Background pattern&#10;&#10;Description automatically generated">
                <a:extLst>
                  <a:ext uri="{FF2B5EF4-FFF2-40B4-BE49-F238E27FC236}">
                    <a16:creationId xmlns:a16="http://schemas.microsoft.com/office/drawing/2014/main" id="{39455F6E-ED0B-4491-8D51-3B3B928A572C}"/>
                  </a:ext>
                </a:extLst>
              </p:cNvPr>
              <p:cNvPicPr>
                <a:picLocks noChangeAspect="1"/>
              </p:cNvPicPr>
              <p:nvPr/>
            </p:nvPicPr>
            <p:blipFill rotWithShape="1">
              <a:blip r:embed="rId3">
                <a:extLst>
                  <a:ext uri="{28A0092B-C50C-407E-A947-70E740481C1C}">
                    <a14:useLocalDpi xmlns:a14="http://schemas.microsoft.com/office/drawing/2010/main" val="0"/>
                  </a:ext>
                </a:extLst>
              </a:blip>
              <a:srcRect l="74939" t="36727" r="2956" b="36865"/>
              <a:stretch/>
            </p:blipFill>
            <p:spPr>
              <a:xfrm>
                <a:off x="8544291" y="4484099"/>
                <a:ext cx="548640" cy="578785"/>
              </a:xfrm>
              <a:prstGeom prst="rect">
                <a:avLst/>
              </a:prstGeom>
            </p:spPr>
          </p:pic>
          <p:pic>
            <p:nvPicPr>
              <p:cNvPr id="46" name="Picture 45" descr="Background pattern&#10;&#10;Description automatically generated">
                <a:extLst>
                  <a:ext uri="{FF2B5EF4-FFF2-40B4-BE49-F238E27FC236}">
                    <a16:creationId xmlns:a16="http://schemas.microsoft.com/office/drawing/2014/main" id="{1264DBF0-AE92-4805-A7E3-CFD65F280910}"/>
                  </a:ext>
                </a:extLst>
              </p:cNvPr>
              <p:cNvPicPr>
                <a:picLocks noChangeAspect="1"/>
              </p:cNvPicPr>
              <p:nvPr/>
            </p:nvPicPr>
            <p:blipFill rotWithShape="1">
              <a:blip r:embed="rId3">
                <a:extLst>
                  <a:ext uri="{28A0092B-C50C-407E-A947-70E740481C1C}">
                    <a14:useLocalDpi xmlns:a14="http://schemas.microsoft.com/office/drawing/2010/main" val="0"/>
                  </a:ext>
                </a:extLst>
              </a:blip>
              <a:srcRect l="74939" t="36727" r="2956" b="36865"/>
              <a:stretch/>
            </p:blipFill>
            <p:spPr>
              <a:xfrm>
                <a:off x="8443994" y="2854394"/>
                <a:ext cx="548640" cy="578785"/>
              </a:xfrm>
              <a:prstGeom prst="rect">
                <a:avLst/>
              </a:prstGeom>
            </p:spPr>
          </p:pic>
          <p:pic>
            <p:nvPicPr>
              <p:cNvPr id="47" name="Picture 46" descr="Background pattern&#10;&#10;Description automatically generated">
                <a:extLst>
                  <a:ext uri="{FF2B5EF4-FFF2-40B4-BE49-F238E27FC236}">
                    <a16:creationId xmlns:a16="http://schemas.microsoft.com/office/drawing/2014/main" id="{50949F6D-C570-49B4-8127-EC80A9AF2D05}"/>
                  </a:ext>
                </a:extLst>
              </p:cNvPr>
              <p:cNvPicPr>
                <a:picLocks noChangeAspect="1"/>
              </p:cNvPicPr>
              <p:nvPr/>
            </p:nvPicPr>
            <p:blipFill rotWithShape="1">
              <a:blip r:embed="rId3">
                <a:extLst>
                  <a:ext uri="{28A0092B-C50C-407E-A947-70E740481C1C}">
                    <a14:useLocalDpi xmlns:a14="http://schemas.microsoft.com/office/drawing/2010/main" val="0"/>
                  </a:ext>
                </a:extLst>
              </a:blip>
              <a:srcRect l="74939" t="36727" r="2956" b="36865"/>
              <a:stretch/>
            </p:blipFill>
            <p:spPr>
              <a:xfrm>
                <a:off x="9234005" y="4028678"/>
                <a:ext cx="548640" cy="578785"/>
              </a:xfrm>
              <a:prstGeom prst="rect">
                <a:avLst/>
              </a:prstGeom>
            </p:spPr>
          </p:pic>
          <p:pic>
            <p:nvPicPr>
              <p:cNvPr id="48" name="Picture 47" descr="Background pattern&#10;&#10;Description automatically generated">
                <a:extLst>
                  <a:ext uri="{FF2B5EF4-FFF2-40B4-BE49-F238E27FC236}">
                    <a16:creationId xmlns:a16="http://schemas.microsoft.com/office/drawing/2014/main" id="{AA3C79B8-EBF0-4CA9-A1C5-58764502BE7B}"/>
                  </a:ext>
                </a:extLst>
              </p:cNvPr>
              <p:cNvPicPr>
                <a:picLocks noChangeAspect="1"/>
              </p:cNvPicPr>
              <p:nvPr/>
            </p:nvPicPr>
            <p:blipFill rotWithShape="1">
              <a:blip r:embed="rId3">
                <a:extLst>
                  <a:ext uri="{28A0092B-C50C-407E-A947-70E740481C1C}">
                    <a14:useLocalDpi xmlns:a14="http://schemas.microsoft.com/office/drawing/2010/main" val="0"/>
                  </a:ext>
                </a:extLst>
              </a:blip>
              <a:srcRect l="74939" t="36727" r="2956" b="36865"/>
              <a:stretch/>
            </p:blipFill>
            <p:spPr>
              <a:xfrm>
                <a:off x="9291975" y="4815172"/>
                <a:ext cx="548640" cy="578785"/>
              </a:xfrm>
              <a:prstGeom prst="rect">
                <a:avLst/>
              </a:prstGeom>
            </p:spPr>
          </p:pic>
          <p:pic>
            <p:nvPicPr>
              <p:cNvPr id="49" name="Picture 48" descr="Background pattern&#10;&#10;Description automatically generated">
                <a:extLst>
                  <a:ext uri="{FF2B5EF4-FFF2-40B4-BE49-F238E27FC236}">
                    <a16:creationId xmlns:a16="http://schemas.microsoft.com/office/drawing/2014/main" id="{A54F9E64-6D49-455E-A45E-60B87FF445EC}"/>
                  </a:ext>
                </a:extLst>
              </p:cNvPr>
              <p:cNvPicPr>
                <a:picLocks noChangeAspect="1"/>
              </p:cNvPicPr>
              <p:nvPr/>
            </p:nvPicPr>
            <p:blipFill rotWithShape="1">
              <a:blip r:embed="rId3">
                <a:extLst>
                  <a:ext uri="{28A0092B-C50C-407E-A947-70E740481C1C}">
                    <a14:useLocalDpi xmlns:a14="http://schemas.microsoft.com/office/drawing/2010/main" val="0"/>
                  </a:ext>
                </a:extLst>
              </a:blip>
              <a:srcRect l="34879" t="1243" r="36720" b="70424"/>
              <a:stretch/>
            </p:blipFill>
            <p:spPr>
              <a:xfrm>
                <a:off x="6948247" y="4203823"/>
                <a:ext cx="904753" cy="797059"/>
              </a:xfrm>
              <a:prstGeom prst="rect">
                <a:avLst/>
              </a:prstGeom>
            </p:spPr>
          </p:pic>
        </p:grpSp>
        <p:sp>
          <p:nvSpPr>
            <p:cNvPr id="35" name="TextBox 34">
              <a:extLst>
                <a:ext uri="{FF2B5EF4-FFF2-40B4-BE49-F238E27FC236}">
                  <a16:creationId xmlns:a16="http://schemas.microsoft.com/office/drawing/2014/main" id="{E47FC1FE-513A-4816-9DA0-6B0D3E6D24F0}"/>
                </a:ext>
              </a:extLst>
            </p:cNvPr>
            <p:cNvSpPr txBox="1"/>
            <p:nvPr/>
          </p:nvSpPr>
          <p:spPr>
            <a:xfrm>
              <a:off x="3504628" y="2490498"/>
              <a:ext cx="884722" cy="584775"/>
            </a:xfrm>
            <a:prstGeom prst="rect">
              <a:avLst/>
            </a:prstGeom>
            <a:noFill/>
          </p:spPr>
          <p:txBody>
            <a:bodyPr wrap="square" rtlCol="0">
              <a:spAutoFit/>
            </a:bodyPr>
            <a:lstStyle/>
            <a:p>
              <a:pPr algn="ctr"/>
              <a:r>
                <a:rPr lang="en-US" sz="3200" b="1" dirty="0">
                  <a:solidFill>
                    <a:srgbClr val="C00000"/>
                  </a:solidFill>
                </a:rPr>
                <a:t>A</a:t>
              </a:r>
              <a:endParaRPr lang="en-BE" b="1" dirty="0">
                <a:solidFill>
                  <a:srgbClr val="C00000"/>
                </a:solidFill>
              </a:endParaRPr>
            </a:p>
          </p:txBody>
        </p:sp>
        <p:sp>
          <p:nvSpPr>
            <p:cNvPr id="36" name="TextBox 35">
              <a:extLst>
                <a:ext uri="{FF2B5EF4-FFF2-40B4-BE49-F238E27FC236}">
                  <a16:creationId xmlns:a16="http://schemas.microsoft.com/office/drawing/2014/main" id="{5C8448AA-361A-4219-96AB-7C2B19AF7BC4}"/>
                </a:ext>
              </a:extLst>
            </p:cNvPr>
            <p:cNvSpPr txBox="1"/>
            <p:nvPr/>
          </p:nvSpPr>
          <p:spPr>
            <a:xfrm>
              <a:off x="7906986" y="2471252"/>
              <a:ext cx="884722" cy="584775"/>
            </a:xfrm>
            <a:prstGeom prst="rect">
              <a:avLst/>
            </a:prstGeom>
            <a:noFill/>
          </p:spPr>
          <p:txBody>
            <a:bodyPr wrap="square" rtlCol="0">
              <a:spAutoFit/>
            </a:bodyPr>
            <a:lstStyle/>
            <a:p>
              <a:pPr algn="ctr"/>
              <a:r>
                <a:rPr lang="en-US" sz="3200" b="1" dirty="0">
                  <a:solidFill>
                    <a:srgbClr val="C00000"/>
                  </a:solidFill>
                </a:rPr>
                <a:t>B</a:t>
              </a:r>
              <a:endParaRPr lang="en-BE" b="1" dirty="0">
                <a:solidFill>
                  <a:srgbClr val="C00000"/>
                </a:solidFill>
              </a:endParaRPr>
            </a:p>
          </p:txBody>
        </p:sp>
      </p:grpSp>
    </p:spTree>
    <p:extLst>
      <p:ext uri="{BB962C8B-B14F-4D97-AF65-F5344CB8AC3E}">
        <p14:creationId xmlns:p14="http://schemas.microsoft.com/office/powerpoint/2010/main" val="15855138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8F8ED2-04B7-4A12-B45C-B9511B2FFDAA}"/>
              </a:ext>
            </a:extLst>
          </p:cNvPr>
          <p:cNvSpPr>
            <a:spLocks noGrp="1"/>
          </p:cNvSpPr>
          <p:nvPr>
            <p:ph type="title"/>
          </p:nvPr>
        </p:nvSpPr>
        <p:spPr/>
        <p:txBody>
          <a:bodyPr/>
          <a:lstStyle/>
          <a:p>
            <a:r>
              <a:rPr lang="en-US" dirty="0"/>
              <a:t>fruits</a:t>
            </a:r>
            <a:endParaRPr lang="en-B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00B4A89-201B-4782-9648-6F6F5502F3ED}"/>
                  </a:ext>
                </a:extLst>
              </p:cNvPr>
              <p:cNvSpPr>
                <a:spLocks noGrp="1"/>
              </p:cNvSpPr>
              <p:nvPr>
                <p:ph idx="1"/>
              </p:nvPr>
            </p:nvSpPr>
            <p:spPr>
              <a:xfrm>
                <a:off x="587141" y="1490145"/>
                <a:ext cx="11261557" cy="5050355"/>
              </a:xfrm>
            </p:spPr>
            <p:txBody>
              <a:bodyPr>
                <a:normAutofit fontScale="92500"/>
              </a:bodyPr>
              <a:lstStyle/>
              <a:p>
                <a:pPr algn="just"/>
                <a:endParaRPr lang="en-US" dirty="0"/>
              </a:p>
              <a:p>
                <a:pPr algn="just"/>
                <a:endParaRPr lang="en-US" dirty="0"/>
              </a:p>
              <a:p>
                <a:pPr algn="just"/>
                <a:endParaRPr lang="en-US" dirty="0"/>
              </a:p>
              <a:p>
                <a:pPr algn="just"/>
                <a:endParaRPr lang="en-US" sz="2200" dirty="0"/>
              </a:p>
              <a:p>
                <a:pPr algn="just"/>
                <a:endParaRPr lang="en-US" dirty="0"/>
              </a:p>
              <a:p>
                <a:pPr marL="0" indent="0" algn="just">
                  <a:buNone/>
                </a:pPr>
                <a:endParaRPr lang="en-US" sz="300" dirty="0"/>
              </a:p>
              <a:p>
                <a:pPr algn="just"/>
                <a:r>
                  <a:rPr lang="en-US" dirty="0"/>
                  <a:t>What is the probability that you chose </a:t>
                </a:r>
                <a:r>
                  <a:rPr lang="en-US" u="sng" dirty="0"/>
                  <a:t>box A</a:t>
                </a:r>
                <a:r>
                  <a:rPr lang="en-US" dirty="0"/>
                  <a:t> given that you picked </a:t>
                </a:r>
                <a:r>
                  <a:rPr lang="en-US" u="sng" dirty="0"/>
                  <a:t>an apple</a:t>
                </a:r>
                <a:r>
                  <a:rPr lang="en-US" dirty="0"/>
                  <a:t>?</a:t>
                </a:r>
              </a:p>
              <a:p>
                <a:pPr algn="just"/>
                <a:endParaRPr lang="en-US" sz="100" dirty="0"/>
              </a:p>
              <a:p>
                <a:pPr marL="0" indent="0" algn="ctr">
                  <a:lnSpc>
                    <a:spcPct val="120000"/>
                  </a:lnSpc>
                  <a:buNone/>
                </a:pPr>
                <a14:m>
                  <m:oMathPara xmlns:m="http://schemas.openxmlformats.org/officeDocument/2006/math">
                    <m:oMathParaPr>
                      <m:jc m:val="center"/>
                    </m:oMathParaPr>
                    <m:oMath xmlns:m="http://schemas.openxmlformats.org/officeDocument/2006/math">
                      <m:r>
                        <a:rPr lang="en-US" sz="2600" b="0" i="1" smtClean="0">
                          <a:latin typeface="Cambria Math" panose="02040503050406030204" pitchFamily="18" charset="0"/>
                        </a:rPr>
                        <m:t>𝑃</m:t>
                      </m:r>
                      <m:d>
                        <m:dPr>
                          <m:ctrlPr>
                            <a:rPr lang="en-US" sz="2600" b="0" i="1" smtClean="0">
                              <a:latin typeface="Cambria Math" panose="02040503050406030204" pitchFamily="18" charset="0"/>
                            </a:rPr>
                          </m:ctrlPr>
                        </m:dPr>
                        <m:e>
                          <m:r>
                            <a:rPr lang="en-US" sz="2600" b="0" i="1" smtClean="0">
                              <a:latin typeface="Cambria Math" panose="02040503050406030204" pitchFamily="18" charset="0"/>
                            </a:rPr>
                            <m:t>𝐴</m:t>
                          </m:r>
                          <m:r>
                            <a:rPr lang="en-US" sz="2600" b="0" i="1" smtClean="0">
                              <a:latin typeface="Cambria Math" panose="02040503050406030204" pitchFamily="18" charset="0"/>
                            </a:rPr>
                            <m:t>|</m:t>
                          </m:r>
                          <m:r>
                            <a:rPr lang="en-US" sz="2600" b="0" i="1" smtClean="0">
                              <a:latin typeface="Cambria Math" panose="02040503050406030204" pitchFamily="18" charset="0"/>
                            </a:rPr>
                            <m:t>𝑎𝑝𝑝𝑙𝑒</m:t>
                          </m:r>
                        </m:e>
                      </m:d>
                      <m:r>
                        <a:rPr lang="en-US" sz="2600" b="0" i="1" smtClean="0">
                          <a:latin typeface="Cambria Math" panose="02040503050406030204" pitchFamily="18" charset="0"/>
                        </a:rPr>
                        <m:t>=</m:t>
                      </m:r>
                      <m:f>
                        <m:fPr>
                          <m:ctrlPr>
                            <a:rPr lang="en-US" sz="2600" b="0" i="1" smtClean="0">
                              <a:solidFill>
                                <a:schemeClr val="bg1"/>
                              </a:solidFill>
                              <a:latin typeface="Cambria Math" panose="02040503050406030204" pitchFamily="18" charset="0"/>
                            </a:rPr>
                          </m:ctrlPr>
                        </m:fPr>
                        <m:num>
                          <m:r>
                            <a:rPr lang="en-US" sz="2600" b="0" i="1" smtClean="0">
                              <a:solidFill>
                                <a:schemeClr val="bg1"/>
                              </a:solidFill>
                              <a:latin typeface="Cambria Math" panose="02040503050406030204" pitchFamily="18" charset="0"/>
                            </a:rPr>
                            <m:t>𝑃</m:t>
                          </m:r>
                          <m:d>
                            <m:dPr>
                              <m:ctrlPr>
                                <a:rPr lang="en-US" sz="2600" b="0" i="1" smtClean="0">
                                  <a:solidFill>
                                    <a:schemeClr val="bg1"/>
                                  </a:solidFill>
                                  <a:latin typeface="Cambria Math" panose="02040503050406030204" pitchFamily="18" charset="0"/>
                                </a:rPr>
                              </m:ctrlPr>
                            </m:dPr>
                            <m:e>
                              <m:r>
                                <a:rPr lang="en-US" sz="2600" b="0" i="1" smtClean="0">
                                  <a:solidFill>
                                    <a:schemeClr val="bg1"/>
                                  </a:solidFill>
                                  <a:latin typeface="Cambria Math" panose="02040503050406030204" pitchFamily="18" charset="0"/>
                                </a:rPr>
                                <m:t>𝑎𝑝𝑝𝑙𝑒</m:t>
                              </m:r>
                              <m:r>
                                <a:rPr lang="en-US" sz="2600" b="0" i="1" smtClean="0">
                                  <a:solidFill>
                                    <a:schemeClr val="bg1"/>
                                  </a:solidFill>
                                  <a:latin typeface="Cambria Math" panose="02040503050406030204" pitchFamily="18" charset="0"/>
                                </a:rPr>
                                <m:t>|</m:t>
                              </m:r>
                              <m:r>
                                <a:rPr lang="en-US" sz="2600" b="0" i="1" smtClean="0">
                                  <a:solidFill>
                                    <a:schemeClr val="bg1"/>
                                  </a:solidFill>
                                  <a:latin typeface="Cambria Math" panose="02040503050406030204" pitchFamily="18" charset="0"/>
                                </a:rPr>
                                <m:t>𝐴</m:t>
                              </m:r>
                            </m:e>
                          </m:d>
                          <m:r>
                            <a:rPr lang="en-US" sz="2600" b="0" i="1" smtClean="0">
                              <a:solidFill>
                                <a:schemeClr val="bg1"/>
                              </a:solidFill>
                              <a:latin typeface="Cambria Math" panose="02040503050406030204" pitchFamily="18" charset="0"/>
                            </a:rPr>
                            <m:t>⋅</m:t>
                          </m:r>
                          <m:r>
                            <a:rPr lang="en-US" sz="2600" b="0" i="1" smtClean="0">
                              <a:solidFill>
                                <a:schemeClr val="bg1"/>
                              </a:solidFill>
                              <a:latin typeface="Cambria Math" panose="02040503050406030204" pitchFamily="18" charset="0"/>
                            </a:rPr>
                            <m:t>𝑃</m:t>
                          </m:r>
                          <m:d>
                            <m:dPr>
                              <m:ctrlPr>
                                <a:rPr lang="en-US" sz="2600" b="0" i="1" smtClean="0">
                                  <a:solidFill>
                                    <a:schemeClr val="bg1"/>
                                  </a:solidFill>
                                  <a:latin typeface="Cambria Math" panose="02040503050406030204" pitchFamily="18" charset="0"/>
                                </a:rPr>
                              </m:ctrlPr>
                            </m:dPr>
                            <m:e>
                              <m:r>
                                <a:rPr lang="en-US" sz="2600" b="0" i="1" smtClean="0">
                                  <a:solidFill>
                                    <a:schemeClr val="bg1"/>
                                  </a:solidFill>
                                  <a:latin typeface="Cambria Math" panose="02040503050406030204" pitchFamily="18" charset="0"/>
                                </a:rPr>
                                <m:t>𝐴</m:t>
                              </m:r>
                            </m:e>
                          </m:d>
                        </m:num>
                        <m:den>
                          <m:r>
                            <a:rPr lang="en-US" sz="2600" b="0" i="1" smtClean="0">
                              <a:solidFill>
                                <a:schemeClr val="bg1"/>
                              </a:solidFill>
                              <a:latin typeface="Cambria Math" panose="02040503050406030204" pitchFamily="18" charset="0"/>
                            </a:rPr>
                            <m:t>𝑃</m:t>
                          </m:r>
                          <m:d>
                            <m:dPr>
                              <m:ctrlPr>
                                <a:rPr lang="en-US" sz="2600" b="0" i="1" smtClean="0">
                                  <a:solidFill>
                                    <a:schemeClr val="bg1"/>
                                  </a:solidFill>
                                  <a:latin typeface="Cambria Math" panose="02040503050406030204" pitchFamily="18" charset="0"/>
                                </a:rPr>
                              </m:ctrlPr>
                            </m:dPr>
                            <m:e>
                              <m:r>
                                <a:rPr lang="en-US" sz="2600" b="0" i="1" smtClean="0">
                                  <a:solidFill>
                                    <a:schemeClr val="bg1"/>
                                  </a:solidFill>
                                  <a:latin typeface="Cambria Math" panose="02040503050406030204" pitchFamily="18" charset="0"/>
                                </a:rPr>
                                <m:t>𝑎𝑝𝑝𝑙𝑒</m:t>
                              </m:r>
                            </m:e>
                          </m:d>
                        </m:den>
                      </m:f>
                      <m:r>
                        <a:rPr lang="en-US" sz="2600" b="0" i="1" smtClean="0">
                          <a:solidFill>
                            <a:schemeClr val="bg1"/>
                          </a:solidFill>
                          <a:latin typeface="Cambria Math" panose="02040503050406030204" pitchFamily="18" charset="0"/>
                        </a:rPr>
                        <m:t>=</m:t>
                      </m:r>
                    </m:oMath>
                    <m:oMath xmlns:m="http://schemas.openxmlformats.org/officeDocument/2006/math">
                      <m:r>
                        <a:rPr lang="en-US" sz="2600" b="0" i="1" smtClean="0">
                          <a:solidFill>
                            <a:schemeClr val="bg1"/>
                          </a:solidFill>
                          <a:latin typeface="Cambria Math" panose="02040503050406030204" pitchFamily="18" charset="0"/>
                        </a:rPr>
                        <m:t>=</m:t>
                      </m:r>
                      <m:f>
                        <m:fPr>
                          <m:ctrlPr>
                            <a:rPr lang="en-US" sz="2600" i="1">
                              <a:solidFill>
                                <a:schemeClr val="bg1"/>
                              </a:solidFill>
                              <a:latin typeface="Cambria Math" panose="02040503050406030204" pitchFamily="18" charset="0"/>
                            </a:rPr>
                          </m:ctrlPr>
                        </m:fPr>
                        <m:num>
                          <m:r>
                            <a:rPr lang="en-US" sz="2600" i="1">
                              <a:solidFill>
                                <a:schemeClr val="bg1"/>
                              </a:solidFill>
                              <a:latin typeface="Cambria Math" panose="02040503050406030204" pitchFamily="18" charset="0"/>
                            </a:rPr>
                            <m:t>𝑃</m:t>
                          </m:r>
                          <m:d>
                            <m:dPr>
                              <m:ctrlPr>
                                <a:rPr lang="en-US" sz="2600" i="1">
                                  <a:solidFill>
                                    <a:schemeClr val="bg1"/>
                                  </a:solidFill>
                                  <a:latin typeface="Cambria Math" panose="02040503050406030204" pitchFamily="18" charset="0"/>
                                </a:rPr>
                              </m:ctrlPr>
                            </m:dPr>
                            <m:e>
                              <m:r>
                                <a:rPr lang="en-US" sz="2600" b="0" i="1" smtClean="0">
                                  <a:solidFill>
                                    <a:schemeClr val="bg1"/>
                                  </a:solidFill>
                                  <a:latin typeface="Cambria Math" panose="02040503050406030204" pitchFamily="18" charset="0"/>
                                </a:rPr>
                                <m:t>𝑎𝑝𝑝𝑙𝑒</m:t>
                              </m:r>
                              <m:r>
                                <a:rPr lang="en-US" sz="2600" i="1">
                                  <a:solidFill>
                                    <a:schemeClr val="bg1"/>
                                  </a:solidFill>
                                  <a:latin typeface="Cambria Math" panose="02040503050406030204" pitchFamily="18" charset="0"/>
                                </a:rPr>
                                <m:t>|</m:t>
                              </m:r>
                              <m:r>
                                <a:rPr lang="en-US" sz="2600" b="0" i="1" smtClean="0">
                                  <a:solidFill>
                                    <a:schemeClr val="bg1"/>
                                  </a:solidFill>
                                  <a:latin typeface="Cambria Math" panose="02040503050406030204" pitchFamily="18" charset="0"/>
                                </a:rPr>
                                <m:t>𝐴</m:t>
                              </m:r>
                            </m:e>
                          </m:d>
                          <m:r>
                            <a:rPr lang="en-US" sz="2600" i="1">
                              <a:solidFill>
                                <a:schemeClr val="bg1"/>
                              </a:solidFill>
                              <a:latin typeface="Cambria Math" panose="02040503050406030204" pitchFamily="18" charset="0"/>
                            </a:rPr>
                            <m:t>⋅</m:t>
                          </m:r>
                          <m:r>
                            <a:rPr lang="en-US" sz="2600" i="1">
                              <a:solidFill>
                                <a:schemeClr val="bg1"/>
                              </a:solidFill>
                              <a:latin typeface="Cambria Math" panose="02040503050406030204" pitchFamily="18" charset="0"/>
                            </a:rPr>
                            <m:t>𝑃</m:t>
                          </m:r>
                          <m:d>
                            <m:dPr>
                              <m:ctrlPr>
                                <a:rPr lang="en-US" sz="2600" i="1">
                                  <a:solidFill>
                                    <a:schemeClr val="bg1"/>
                                  </a:solidFill>
                                  <a:latin typeface="Cambria Math" panose="02040503050406030204" pitchFamily="18" charset="0"/>
                                </a:rPr>
                              </m:ctrlPr>
                            </m:dPr>
                            <m:e>
                              <m:r>
                                <a:rPr lang="en-US" sz="2600" b="0" i="1" smtClean="0">
                                  <a:solidFill>
                                    <a:schemeClr val="bg1"/>
                                  </a:solidFill>
                                  <a:latin typeface="Cambria Math" panose="02040503050406030204" pitchFamily="18" charset="0"/>
                                </a:rPr>
                                <m:t>𝐴</m:t>
                              </m:r>
                            </m:e>
                          </m:d>
                        </m:num>
                        <m:den>
                          <m:r>
                            <a:rPr lang="en-US" sz="2600" i="1">
                              <a:solidFill>
                                <a:schemeClr val="bg1"/>
                              </a:solidFill>
                              <a:latin typeface="Cambria Math" panose="02040503050406030204" pitchFamily="18" charset="0"/>
                            </a:rPr>
                            <m:t>𝑃</m:t>
                          </m:r>
                          <m:d>
                            <m:dPr>
                              <m:ctrlPr>
                                <a:rPr lang="en-US" sz="2600" i="1">
                                  <a:solidFill>
                                    <a:schemeClr val="bg1"/>
                                  </a:solidFill>
                                  <a:latin typeface="Cambria Math" panose="02040503050406030204" pitchFamily="18" charset="0"/>
                                </a:rPr>
                              </m:ctrlPr>
                            </m:dPr>
                            <m:e>
                              <m:r>
                                <a:rPr lang="en-US" sz="2600" b="0" i="1" smtClean="0">
                                  <a:solidFill>
                                    <a:schemeClr val="bg1"/>
                                  </a:solidFill>
                                  <a:latin typeface="Cambria Math" panose="02040503050406030204" pitchFamily="18" charset="0"/>
                                </a:rPr>
                                <m:t>𝑎𝑝𝑝𝑙𝑒</m:t>
                              </m:r>
                              <m:r>
                                <a:rPr lang="en-US" sz="2600" i="1">
                                  <a:solidFill>
                                    <a:schemeClr val="bg1"/>
                                  </a:solidFill>
                                  <a:latin typeface="Cambria Math" panose="02040503050406030204" pitchFamily="18" charset="0"/>
                                </a:rPr>
                                <m:t>|</m:t>
                              </m:r>
                              <m:r>
                                <a:rPr lang="en-US" sz="2600" b="0" i="1" smtClean="0">
                                  <a:solidFill>
                                    <a:schemeClr val="bg1"/>
                                  </a:solidFill>
                                  <a:latin typeface="Cambria Math" panose="02040503050406030204" pitchFamily="18" charset="0"/>
                                </a:rPr>
                                <m:t>𝐴</m:t>
                              </m:r>
                            </m:e>
                          </m:d>
                          <m:r>
                            <a:rPr lang="en-US" sz="2600" i="1">
                              <a:solidFill>
                                <a:schemeClr val="bg1"/>
                              </a:solidFill>
                              <a:latin typeface="Cambria Math" panose="02040503050406030204" pitchFamily="18" charset="0"/>
                            </a:rPr>
                            <m:t>⋅</m:t>
                          </m:r>
                          <m:r>
                            <a:rPr lang="en-US" sz="2600" i="1">
                              <a:solidFill>
                                <a:schemeClr val="bg1"/>
                              </a:solidFill>
                              <a:latin typeface="Cambria Math" panose="02040503050406030204" pitchFamily="18" charset="0"/>
                            </a:rPr>
                            <m:t>𝑃</m:t>
                          </m:r>
                          <m:d>
                            <m:dPr>
                              <m:ctrlPr>
                                <a:rPr lang="en-US" sz="2600" i="1">
                                  <a:solidFill>
                                    <a:schemeClr val="bg1"/>
                                  </a:solidFill>
                                  <a:latin typeface="Cambria Math" panose="02040503050406030204" pitchFamily="18" charset="0"/>
                                </a:rPr>
                              </m:ctrlPr>
                            </m:dPr>
                            <m:e>
                              <m:r>
                                <a:rPr lang="en-US" sz="2600" b="0" i="1" smtClean="0">
                                  <a:solidFill>
                                    <a:schemeClr val="bg1"/>
                                  </a:solidFill>
                                  <a:latin typeface="Cambria Math" panose="02040503050406030204" pitchFamily="18" charset="0"/>
                                </a:rPr>
                                <m:t>𝐴</m:t>
                              </m:r>
                            </m:e>
                          </m:d>
                          <m:r>
                            <a:rPr lang="en-US" sz="2600" b="0" i="1" smtClean="0">
                              <a:solidFill>
                                <a:schemeClr val="bg1"/>
                              </a:solidFill>
                              <a:latin typeface="Cambria Math" panose="02040503050406030204" pitchFamily="18" charset="0"/>
                            </a:rPr>
                            <m:t>+</m:t>
                          </m:r>
                          <m:r>
                            <a:rPr lang="en-US" sz="2600" i="1">
                              <a:solidFill>
                                <a:schemeClr val="bg1"/>
                              </a:solidFill>
                              <a:latin typeface="Cambria Math" panose="02040503050406030204" pitchFamily="18" charset="0"/>
                            </a:rPr>
                            <m:t>𝑃</m:t>
                          </m:r>
                          <m:d>
                            <m:dPr>
                              <m:ctrlPr>
                                <a:rPr lang="en-US" sz="2600" i="1">
                                  <a:solidFill>
                                    <a:schemeClr val="bg1"/>
                                  </a:solidFill>
                                  <a:latin typeface="Cambria Math" panose="02040503050406030204" pitchFamily="18" charset="0"/>
                                </a:rPr>
                              </m:ctrlPr>
                            </m:dPr>
                            <m:e>
                              <m:r>
                                <a:rPr lang="en-US" sz="2600" b="0" i="1" smtClean="0">
                                  <a:solidFill>
                                    <a:schemeClr val="bg1"/>
                                  </a:solidFill>
                                  <a:latin typeface="Cambria Math" panose="02040503050406030204" pitchFamily="18" charset="0"/>
                                </a:rPr>
                                <m:t>𝑎𝑝𝑝𝑙𝑒</m:t>
                              </m:r>
                              <m:r>
                                <a:rPr lang="en-US" sz="2600" i="1">
                                  <a:solidFill>
                                    <a:schemeClr val="bg1"/>
                                  </a:solidFill>
                                  <a:latin typeface="Cambria Math" panose="02040503050406030204" pitchFamily="18" charset="0"/>
                                </a:rPr>
                                <m:t>|</m:t>
                              </m:r>
                              <m:r>
                                <a:rPr lang="en-US" sz="2600" i="1">
                                  <a:solidFill>
                                    <a:schemeClr val="bg1"/>
                                  </a:solidFill>
                                  <a:latin typeface="Cambria Math" panose="02040503050406030204" pitchFamily="18" charset="0"/>
                                </a:rPr>
                                <m:t>𝐵</m:t>
                              </m:r>
                            </m:e>
                          </m:d>
                          <m:r>
                            <a:rPr lang="en-US" sz="2600" i="1">
                              <a:solidFill>
                                <a:schemeClr val="bg1"/>
                              </a:solidFill>
                              <a:latin typeface="Cambria Math" panose="02040503050406030204" pitchFamily="18" charset="0"/>
                            </a:rPr>
                            <m:t>⋅</m:t>
                          </m:r>
                          <m:r>
                            <a:rPr lang="en-US" sz="2600" i="1">
                              <a:solidFill>
                                <a:schemeClr val="bg1"/>
                              </a:solidFill>
                              <a:latin typeface="Cambria Math" panose="02040503050406030204" pitchFamily="18" charset="0"/>
                            </a:rPr>
                            <m:t>𝑃</m:t>
                          </m:r>
                          <m:d>
                            <m:dPr>
                              <m:ctrlPr>
                                <a:rPr lang="en-US" sz="2600" i="1">
                                  <a:solidFill>
                                    <a:schemeClr val="bg1"/>
                                  </a:solidFill>
                                  <a:latin typeface="Cambria Math" panose="02040503050406030204" pitchFamily="18" charset="0"/>
                                </a:rPr>
                              </m:ctrlPr>
                            </m:dPr>
                            <m:e>
                              <m:r>
                                <a:rPr lang="en-US" sz="2600" i="1">
                                  <a:solidFill>
                                    <a:schemeClr val="bg1"/>
                                  </a:solidFill>
                                  <a:latin typeface="Cambria Math" panose="02040503050406030204" pitchFamily="18" charset="0"/>
                                </a:rPr>
                                <m:t>𝐵</m:t>
                              </m:r>
                            </m:e>
                          </m:d>
                        </m:den>
                      </m:f>
                      <m:r>
                        <a:rPr lang="en-US" sz="2600" b="0" i="1" smtClean="0">
                          <a:solidFill>
                            <a:schemeClr val="bg1"/>
                          </a:solidFill>
                          <a:latin typeface="Cambria Math" panose="02040503050406030204" pitchFamily="18" charset="0"/>
                        </a:rPr>
                        <m:t>=</m:t>
                      </m:r>
                      <m:f>
                        <m:fPr>
                          <m:ctrlPr>
                            <a:rPr lang="en-US" sz="2600" b="0" i="1" smtClean="0">
                              <a:solidFill>
                                <a:schemeClr val="bg1"/>
                              </a:solidFill>
                              <a:latin typeface="Cambria Math" panose="02040503050406030204" pitchFamily="18" charset="0"/>
                            </a:rPr>
                          </m:ctrlPr>
                        </m:fPr>
                        <m:num>
                          <m:r>
                            <a:rPr lang="en-US" sz="2400" i="1">
                              <a:solidFill>
                                <a:schemeClr val="bg1"/>
                              </a:solidFill>
                              <a:latin typeface="Cambria Math" panose="02040503050406030204" pitchFamily="18" charset="0"/>
                            </a:rPr>
                            <m:t>0.5⋅</m:t>
                          </m:r>
                          <m:r>
                            <a:rPr lang="en-US" sz="2400" b="0" i="1" smtClean="0">
                              <a:solidFill>
                                <a:schemeClr val="bg1"/>
                              </a:solidFill>
                              <a:latin typeface="Cambria Math" panose="02040503050406030204" pitchFamily="18" charset="0"/>
                            </a:rPr>
                            <m:t>0.5</m:t>
                          </m:r>
                        </m:num>
                        <m:den>
                          <m:r>
                            <a:rPr lang="en-US" sz="2400" i="1">
                              <a:solidFill>
                                <a:schemeClr val="bg1"/>
                              </a:solidFill>
                              <a:latin typeface="Cambria Math" panose="02040503050406030204" pitchFamily="18" charset="0"/>
                            </a:rPr>
                            <m:t>0.5⋅0.5+0.25⋅0.5</m:t>
                          </m:r>
                        </m:den>
                      </m:f>
                      <m:r>
                        <a:rPr lang="en-US" sz="2600" b="0" i="1" smtClean="0">
                          <a:solidFill>
                            <a:schemeClr val="bg1"/>
                          </a:solidFill>
                          <a:latin typeface="Cambria Math" panose="02040503050406030204" pitchFamily="18" charset="0"/>
                        </a:rPr>
                        <m:t>=</m:t>
                      </m:r>
                      <m:f>
                        <m:fPr>
                          <m:ctrlPr>
                            <a:rPr lang="en-US" sz="2600" b="0" i="1" smtClean="0">
                              <a:solidFill>
                                <a:schemeClr val="bg1"/>
                              </a:solidFill>
                              <a:latin typeface="Cambria Math" panose="02040503050406030204" pitchFamily="18" charset="0"/>
                            </a:rPr>
                          </m:ctrlPr>
                        </m:fPr>
                        <m:num>
                          <m:r>
                            <a:rPr lang="en-US" sz="2600" b="0" i="1" smtClean="0">
                              <a:solidFill>
                                <a:schemeClr val="bg1"/>
                              </a:solidFill>
                              <a:latin typeface="Cambria Math" panose="02040503050406030204" pitchFamily="18" charset="0"/>
                            </a:rPr>
                            <m:t>2</m:t>
                          </m:r>
                        </m:num>
                        <m:den>
                          <m:r>
                            <a:rPr lang="en-US" sz="2600" b="0" i="1" smtClean="0">
                              <a:solidFill>
                                <a:schemeClr val="bg1"/>
                              </a:solidFill>
                              <a:latin typeface="Cambria Math" panose="02040503050406030204" pitchFamily="18" charset="0"/>
                            </a:rPr>
                            <m:t>3</m:t>
                          </m:r>
                        </m:den>
                      </m:f>
                    </m:oMath>
                  </m:oMathPara>
                </a14:m>
                <a:endParaRPr lang="en-BE" sz="2600" dirty="0"/>
              </a:p>
            </p:txBody>
          </p:sp>
        </mc:Choice>
        <mc:Fallback xmlns="">
          <p:sp>
            <p:nvSpPr>
              <p:cNvPr id="3" name="Content Placeholder 2">
                <a:extLst>
                  <a:ext uri="{FF2B5EF4-FFF2-40B4-BE49-F238E27FC236}">
                    <a16:creationId xmlns:a16="http://schemas.microsoft.com/office/drawing/2014/main" id="{B00B4A89-201B-4782-9648-6F6F5502F3ED}"/>
                  </a:ext>
                </a:extLst>
              </p:cNvPr>
              <p:cNvSpPr>
                <a:spLocks noGrp="1" noRot="1" noChangeAspect="1" noMove="1" noResize="1" noEditPoints="1" noAdjustHandles="1" noChangeArrowheads="1" noChangeShapeType="1" noTextEdit="1"/>
              </p:cNvSpPr>
              <p:nvPr>
                <p:ph idx="1"/>
              </p:nvPr>
            </p:nvSpPr>
            <p:spPr>
              <a:xfrm>
                <a:off x="587141" y="1490145"/>
                <a:ext cx="11261557" cy="5050355"/>
              </a:xfrm>
              <a:blipFill>
                <a:blip r:embed="rId2"/>
                <a:stretch>
                  <a:fillRect l="-812"/>
                </a:stretch>
              </a:blipFill>
            </p:spPr>
            <p:txBody>
              <a:bodyPr/>
              <a:lstStyle/>
              <a:p>
                <a:r>
                  <a:rPr lang="en-BE">
                    <a:noFill/>
                  </a:rPr>
                  <a:t> </a:t>
                </a:r>
              </a:p>
            </p:txBody>
          </p:sp>
        </mc:Fallback>
      </mc:AlternateContent>
      <p:sp>
        <p:nvSpPr>
          <p:cNvPr id="4" name="Footer Placeholder 3">
            <a:extLst>
              <a:ext uri="{FF2B5EF4-FFF2-40B4-BE49-F238E27FC236}">
                <a16:creationId xmlns:a16="http://schemas.microsoft.com/office/drawing/2014/main" id="{2B955210-6E1C-4F53-9E00-90F5D3180AE9}"/>
              </a:ext>
            </a:extLst>
          </p:cNvPr>
          <p:cNvSpPr>
            <a:spLocks noGrp="1"/>
          </p:cNvSpPr>
          <p:nvPr>
            <p:ph type="ftr" sz="quarter" idx="11"/>
          </p:nvPr>
        </p:nvSpPr>
        <p:spPr/>
        <p:txBody>
          <a:bodyPr/>
          <a:lstStyle/>
          <a:p>
            <a:r>
              <a:rPr lang="en-US" dirty="0"/>
              <a:t>Elementary Combinatorics and Probability - March 2021</a:t>
            </a:r>
            <a:endParaRPr lang="en-BE" dirty="0"/>
          </a:p>
        </p:txBody>
      </p:sp>
      <p:sp>
        <p:nvSpPr>
          <p:cNvPr id="5" name="Slide Number Placeholder 4">
            <a:extLst>
              <a:ext uri="{FF2B5EF4-FFF2-40B4-BE49-F238E27FC236}">
                <a16:creationId xmlns:a16="http://schemas.microsoft.com/office/drawing/2014/main" id="{DD3B8377-99E3-4482-A8C2-9599A698DF1E}"/>
              </a:ext>
            </a:extLst>
          </p:cNvPr>
          <p:cNvSpPr>
            <a:spLocks noGrp="1"/>
          </p:cNvSpPr>
          <p:nvPr>
            <p:ph type="sldNum" sz="quarter" idx="12"/>
          </p:nvPr>
        </p:nvSpPr>
        <p:spPr/>
        <p:txBody>
          <a:bodyPr/>
          <a:lstStyle/>
          <a:p>
            <a:fld id="{08CF7B41-8972-4B54-B2ED-1FFF63F18177}" type="slidenum">
              <a:rPr lang="en-BE" smtClean="0"/>
              <a:t>57</a:t>
            </a:fld>
            <a:endParaRPr lang="en-BE"/>
          </a:p>
        </p:txBody>
      </p:sp>
      <p:grpSp>
        <p:nvGrpSpPr>
          <p:cNvPr id="32" name="Group 31">
            <a:extLst>
              <a:ext uri="{FF2B5EF4-FFF2-40B4-BE49-F238E27FC236}">
                <a16:creationId xmlns:a16="http://schemas.microsoft.com/office/drawing/2014/main" id="{81ACB355-2AA3-455C-B91A-403012F8F552}"/>
              </a:ext>
            </a:extLst>
          </p:cNvPr>
          <p:cNvGrpSpPr/>
          <p:nvPr/>
        </p:nvGrpSpPr>
        <p:grpSpPr>
          <a:xfrm>
            <a:off x="3292643" y="1320753"/>
            <a:ext cx="6371122" cy="2628702"/>
            <a:chOff x="2407118" y="2367814"/>
            <a:chExt cx="7488455" cy="3089709"/>
          </a:xfrm>
        </p:grpSpPr>
        <p:grpSp>
          <p:nvGrpSpPr>
            <p:cNvPr id="33" name="Group 32">
              <a:extLst>
                <a:ext uri="{FF2B5EF4-FFF2-40B4-BE49-F238E27FC236}">
                  <a16:creationId xmlns:a16="http://schemas.microsoft.com/office/drawing/2014/main" id="{BCCD956F-1DC8-4419-8D56-D145099616E7}"/>
                </a:ext>
              </a:extLst>
            </p:cNvPr>
            <p:cNvGrpSpPr/>
            <p:nvPr/>
          </p:nvGrpSpPr>
          <p:grpSpPr>
            <a:xfrm>
              <a:off x="2407118" y="2367814"/>
              <a:ext cx="3089709" cy="3089709"/>
              <a:chOff x="2407118" y="2367814"/>
              <a:chExt cx="3089709" cy="3089709"/>
            </a:xfrm>
          </p:grpSpPr>
          <p:sp>
            <p:nvSpPr>
              <p:cNvPr id="50" name="Rectangle 49">
                <a:extLst>
                  <a:ext uri="{FF2B5EF4-FFF2-40B4-BE49-F238E27FC236}">
                    <a16:creationId xmlns:a16="http://schemas.microsoft.com/office/drawing/2014/main" id="{0586C2E7-FED9-4D63-843C-94B3EB5F9EC7}"/>
                  </a:ext>
                </a:extLst>
              </p:cNvPr>
              <p:cNvSpPr/>
              <p:nvPr/>
            </p:nvSpPr>
            <p:spPr>
              <a:xfrm>
                <a:off x="2407118" y="2367814"/>
                <a:ext cx="3089709" cy="3089709"/>
              </a:xfrm>
              <a:prstGeom prst="rect">
                <a:avLst/>
              </a:prstGeom>
              <a:ln w="28575"/>
            </p:spPr>
            <p:style>
              <a:lnRef idx="2">
                <a:schemeClr val="accent2"/>
              </a:lnRef>
              <a:fillRef idx="1">
                <a:schemeClr val="lt1"/>
              </a:fillRef>
              <a:effectRef idx="0">
                <a:schemeClr val="accent2"/>
              </a:effectRef>
              <a:fontRef idx="minor">
                <a:schemeClr val="dk1"/>
              </a:fontRef>
            </p:style>
            <p:txBody>
              <a:bodyPr rtlCol="0" anchor="ctr"/>
              <a:lstStyle/>
              <a:p>
                <a:pPr algn="ctr"/>
                <a:endParaRPr lang="en-BE"/>
              </a:p>
            </p:txBody>
          </p:sp>
          <p:pic>
            <p:nvPicPr>
              <p:cNvPr id="51" name="Picture 50" descr="Background pattern&#10;&#10;Description automatically generated">
                <a:extLst>
                  <a:ext uri="{FF2B5EF4-FFF2-40B4-BE49-F238E27FC236}">
                    <a16:creationId xmlns:a16="http://schemas.microsoft.com/office/drawing/2014/main" id="{7A75748E-9EE1-42E7-9898-82FA4BFFDA10}"/>
                  </a:ext>
                </a:extLst>
              </p:cNvPr>
              <p:cNvPicPr>
                <a:picLocks noChangeAspect="1"/>
              </p:cNvPicPr>
              <p:nvPr/>
            </p:nvPicPr>
            <p:blipFill rotWithShape="1">
              <a:blip r:embed="rId3">
                <a:extLst>
                  <a:ext uri="{28A0092B-C50C-407E-A947-70E740481C1C}">
                    <a14:useLocalDpi xmlns:a14="http://schemas.microsoft.com/office/drawing/2010/main" val="0"/>
                  </a:ext>
                </a:extLst>
              </a:blip>
              <a:srcRect l="3522" t="1792" r="75830" b="70975"/>
              <a:stretch/>
            </p:blipFill>
            <p:spPr>
              <a:xfrm>
                <a:off x="2738461" y="2464067"/>
                <a:ext cx="586752" cy="683393"/>
              </a:xfrm>
              <a:prstGeom prst="rect">
                <a:avLst/>
              </a:prstGeom>
            </p:spPr>
          </p:pic>
          <p:pic>
            <p:nvPicPr>
              <p:cNvPr id="52" name="Picture 51" descr="Background pattern&#10;&#10;Description automatically generated">
                <a:extLst>
                  <a:ext uri="{FF2B5EF4-FFF2-40B4-BE49-F238E27FC236}">
                    <a16:creationId xmlns:a16="http://schemas.microsoft.com/office/drawing/2014/main" id="{8177E3B4-63B3-48CD-8E6B-A3710574536C}"/>
                  </a:ext>
                </a:extLst>
              </p:cNvPr>
              <p:cNvPicPr>
                <a:picLocks noChangeAspect="1"/>
              </p:cNvPicPr>
              <p:nvPr/>
            </p:nvPicPr>
            <p:blipFill rotWithShape="1">
              <a:blip r:embed="rId3">
                <a:extLst>
                  <a:ext uri="{28A0092B-C50C-407E-A947-70E740481C1C}">
                    <a14:useLocalDpi xmlns:a14="http://schemas.microsoft.com/office/drawing/2010/main" val="0"/>
                  </a:ext>
                </a:extLst>
              </a:blip>
              <a:srcRect l="74939" t="36727" r="2956" b="36865"/>
              <a:stretch/>
            </p:blipFill>
            <p:spPr>
              <a:xfrm>
                <a:off x="4726199" y="2516370"/>
                <a:ext cx="548640" cy="578785"/>
              </a:xfrm>
              <a:prstGeom prst="rect">
                <a:avLst/>
              </a:prstGeom>
            </p:spPr>
          </p:pic>
          <p:pic>
            <p:nvPicPr>
              <p:cNvPr id="53" name="Picture 52" descr="Background pattern&#10;&#10;Description automatically generated">
                <a:extLst>
                  <a:ext uri="{FF2B5EF4-FFF2-40B4-BE49-F238E27FC236}">
                    <a16:creationId xmlns:a16="http://schemas.microsoft.com/office/drawing/2014/main" id="{2B541849-5C83-40E2-89B1-764031821C64}"/>
                  </a:ext>
                </a:extLst>
              </p:cNvPr>
              <p:cNvPicPr>
                <a:picLocks noChangeAspect="1"/>
              </p:cNvPicPr>
              <p:nvPr/>
            </p:nvPicPr>
            <p:blipFill rotWithShape="1">
              <a:blip r:embed="rId3">
                <a:extLst>
                  <a:ext uri="{28A0092B-C50C-407E-A947-70E740481C1C}">
                    <a14:useLocalDpi xmlns:a14="http://schemas.microsoft.com/office/drawing/2010/main" val="0"/>
                  </a:ext>
                </a:extLst>
              </a:blip>
              <a:srcRect l="3522" t="1792" r="75830" b="70975"/>
              <a:stretch/>
            </p:blipFill>
            <p:spPr>
              <a:xfrm>
                <a:off x="2445085" y="3475990"/>
                <a:ext cx="586752" cy="683393"/>
              </a:xfrm>
              <a:prstGeom prst="rect">
                <a:avLst/>
              </a:prstGeom>
            </p:spPr>
          </p:pic>
          <p:pic>
            <p:nvPicPr>
              <p:cNvPr id="54" name="Picture 53" descr="Background pattern&#10;&#10;Description automatically generated">
                <a:extLst>
                  <a:ext uri="{FF2B5EF4-FFF2-40B4-BE49-F238E27FC236}">
                    <a16:creationId xmlns:a16="http://schemas.microsoft.com/office/drawing/2014/main" id="{FF6BFC77-A0B5-45FF-8846-81C6E9860A4D}"/>
                  </a:ext>
                </a:extLst>
              </p:cNvPr>
              <p:cNvPicPr>
                <a:picLocks noChangeAspect="1"/>
              </p:cNvPicPr>
              <p:nvPr/>
            </p:nvPicPr>
            <p:blipFill rotWithShape="1">
              <a:blip r:embed="rId3">
                <a:extLst>
                  <a:ext uri="{28A0092B-C50C-407E-A947-70E740481C1C}">
                    <a14:useLocalDpi xmlns:a14="http://schemas.microsoft.com/office/drawing/2010/main" val="0"/>
                  </a:ext>
                </a:extLst>
              </a:blip>
              <a:srcRect l="3522" t="1792" r="75830" b="70975"/>
              <a:stretch/>
            </p:blipFill>
            <p:spPr>
              <a:xfrm>
                <a:off x="3177528" y="3265369"/>
                <a:ext cx="586752" cy="683393"/>
              </a:xfrm>
              <a:prstGeom prst="rect">
                <a:avLst/>
              </a:prstGeom>
            </p:spPr>
          </p:pic>
          <p:pic>
            <p:nvPicPr>
              <p:cNvPr id="55" name="Picture 54" descr="Background pattern&#10;&#10;Description automatically generated">
                <a:extLst>
                  <a:ext uri="{FF2B5EF4-FFF2-40B4-BE49-F238E27FC236}">
                    <a16:creationId xmlns:a16="http://schemas.microsoft.com/office/drawing/2014/main" id="{8CA81FBB-7A97-4756-BFA2-E2EBDEB48B00}"/>
                  </a:ext>
                </a:extLst>
              </p:cNvPr>
              <p:cNvPicPr>
                <a:picLocks noChangeAspect="1"/>
              </p:cNvPicPr>
              <p:nvPr/>
            </p:nvPicPr>
            <p:blipFill rotWithShape="1">
              <a:blip r:embed="rId3">
                <a:extLst>
                  <a:ext uri="{28A0092B-C50C-407E-A947-70E740481C1C}">
                    <a14:useLocalDpi xmlns:a14="http://schemas.microsoft.com/office/drawing/2010/main" val="0"/>
                  </a:ext>
                </a:extLst>
              </a:blip>
              <a:srcRect l="3522" t="1792" r="75830" b="70975"/>
              <a:stretch/>
            </p:blipFill>
            <p:spPr>
              <a:xfrm>
                <a:off x="2884152" y="4277292"/>
                <a:ext cx="586752" cy="683393"/>
              </a:xfrm>
              <a:prstGeom prst="rect">
                <a:avLst/>
              </a:prstGeom>
            </p:spPr>
          </p:pic>
          <p:pic>
            <p:nvPicPr>
              <p:cNvPr id="56" name="Picture 55" descr="Background pattern&#10;&#10;Description automatically generated">
                <a:extLst>
                  <a:ext uri="{FF2B5EF4-FFF2-40B4-BE49-F238E27FC236}">
                    <a16:creationId xmlns:a16="http://schemas.microsoft.com/office/drawing/2014/main" id="{EF6BD32E-627F-4BAE-8BDA-FA4BDC96ACF3}"/>
                  </a:ext>
                </a:extLst>
              </p:cNvPr>
              <p:cNvPicPr>
                <a:picLocks noChangeAspect="1"/>
              </p:cNvPicPr>
              <p:nvPr/>
            </p:nvPicPr>
            <p:blipFill rotWithShape="1">
              <a:blip r:embed="rId3">
                <a:extLst>
                  <a:ext uri="{28A0092B-C50C-407E-A947-70E740481C1C}">
                    <a14:useLocalDpi xmlns:a14="http://schemas.microsoft.com/office/drawing/2010/main" val="0"/>
                  </a:ext>
                </a:extLst>
              </a:blip>
              <a:srcRect l="3522" t="1792" r="75830" b="70975"/>
              <a:stretch/>
            </p:blipFill>
            <p:spPr>
              <a:xfrm>
                <a:off x="3538670" y="4721188"/>
                <a:ext cx="586752" cy="683393"/>
              </a:xfrm>
              <a:prstGeom prst="rect">
                <a:avLst/>
              </a:prstGeom>
            </p:spPr>
          </p:pic>
          <p:pic>
            <p:nvPicPr>
              <p:cNvPr id="57" name="Picture 56" descr="Background pattern&#10;&#10;Description automatically generated">
                <a:extLst>
                  <a:ext uri="{FF2B5EF4-FFF2-40B4-BE49-F238E27FC236}">
                    <a16:creationId xmlns:a16="http://schemas.microsoft.com/office/drawing/2014/main" id="{77372722-D66B-427D-80ED-5C8F470B0A9F}"/>
                  </a:ext>
                </a:extLst>
              </p:cNvPr>
              <p:cNvPicPr>
                <a:picLocks noChangeAspect="1"/>
              </p:cNvPicPr>
              <p:nvPr/>
            </p:nvPicPr>
            <p:blipFill rotWithShape="1">
              <a:blip r:embed="rId3">
                <a:extLst>
                  <a:ext uri="{28A0092B-C50C-407E-A947-70E740481C1C}">
                    <a14:useLocalDpi xmlns:a14="http://schemas.microsoft.com/office/drawing/2010/main" val="0"/>
                  </a:ext>
                </a:extLst>
              </a:blip>
              <a:srcRect l="74939" t="36727" r="2956" b="36865"/>
              <a:stretch/>
            </p:blipFill>
            <p:spPr>
              <a:xfrm>
                <a:off x="4100362" y="3317672"/>
                <a:ext cx="548640" cy="578785"/>
              </a:xfrm>
              <a:prstGeom prst="rect">
                <a:avLst/>
              </a:prstGeom>
            </p:spPr>
          </p:pic>
          <p:pic>
            <p:nvPicPr>
              <p:cNvPr id="58" name="Picture 57" descr="Background pattern&#10;&#10;Description automatically generated">
                <a:extLst>
                  <a:ext uri="{FF2B5EF4-FFF2-40B4-BE49-F238E27FC236}">
                    <a16:creationId xmlns:a16="http://schemas.microsoft.com/office/drawing/2014/main" id="{684A32A9-A5DB-458D-98FC-683E312290DA}"/>
                  </a:ext>
                </a:extLst>
              </p:cNvPr>
              <p:cNvPicPr>
                <a:picLocks noChangeAspect="1"/>
              </p:cNvPicPr>
              <p:nvPr/>
            </p:nvPicPr>
            <p:blipFill rotWithShape="1">
              <a:blip r:embed="rId3">
                <a:extLst>
                  <a:ext uri="{28A0092B-C50C-407E-A947-70E740481C1C}">
                    <a14:useLocalDpi xmlns:a14="http://schemas.microsoft.com/office/drawing/2010/main" val="0"/>
                  </a:ext>
                </a:extLst>
              </a:blip>
              <a:srcRect l="74939" t="36727" r="2956" b="36865"/>
              <a:stretch/>
            </p:blipFill>
            <p:spPr>
              <a:xfrm>
                <a:off x="4837193" y="3341101"/>
                <a:ext cx="548640" cy="578785"/>
              </a:xfrm>
              <a:prstGeom prst="rect">
                <a:avLst/>
              </a:prstGeom>
            </p:spPr>
          </p:pic>
          <p:pic>
            <p:nvPicPr>
              <p:cNvPr id="59" name="Picture 58" descr="Background pattern&#10;&#10;Description automatically generated">
                <a:extLst>
                  <a:ext uri="{FF2B5EF4-FFF2-40B4-BE49-F238E27FC236}">
                    <a16:creationId xmlns:a16="http://schemas.microsoft.com/office/drawing/2014/main" id="{F04552B2-921B-435C-818B-EF496AC5C4FD}"/>
                  </a:ext>
                </a:extLst>
              </p:cNvPr>
              <p:cNvPicPr>
                <a:picLocks noChangeAspect="1"/>
              </p:cNvPicPr>
              <p:nvPr/>
            </p:nvPicPr>
            <p:blipFill rotWithShape="1">
              <a:blip r:embed="rId3">
                <a:extLst>
                  <a:ext uri="{28A0092B-C50C-407E-A947-70E740481C1C}">
                    <a14:useLocalDpi xmlns:a14="http://schemas.microsoft.com/office/drawing/2010/main" val="0"/>
                  </a:ext>
                </a:extLst>
              </a:blip>
              <a:srcRect l="74939" t="36727" r="2956" b="36865"/>
              <a:stretch/>
            </p:blipFill>
            <p:spPr>
              <a:xfrm>
                <a:off x="4451879" y="4040203"/>
                <a:ext cx="548640" cy="578785"/>
              </a:xfrm>
              <a:prstGeom prst="rect">
                <a:avLst/>
              </a:prstGeom>
            </p:spPr>
          </p:pic>
          <p:pic>
            <p:nvPicPr>
              <p:cNvPr id="60" name="Picture 59" descr="Background pattern&#10;&#10;Description automatically generated">
                <a:extLst>
                  <a:ext uri="{FF2B5EF4-FFF2-40B4-BE49-F238E27FC236}">
                    <a16:creationId xmlns:a16="http://schemas.microsoft.com/office/drawing/2014/main" id="{F08DEC88-FBA7-4096-B2D6-96957E4047A5}"/>
                  </a:ext>
                </a:extLst>
              </p:cNvPr>
              <p:cNvPicPr>
                <a:picLocks noChangeAspect="1"/>
              </p:cNvPicPr>
              <p:nvPr/>
            </p:nvPicPr>
            <p:blipFill rotWithShape="1">
              <a:blip r:embed="rId3">
                <a:extLst>
                  <a:ext uri="{28A0092B-C50C-407E-A947-70E740481C1C}">
                    <a14:useLocalDpi xmlns:a14="http://schemas.microsoft.com/office/drawing/2010/main" val="0"/>
                  </a:ext>
                </a:extLst>
              </a:blip>
              <a:srcRect l="74939" t="36727" r="2956" b="36865"/>
              <a:stretch/>
            </p:blipFill>
            <p:spPr>
              <a:xfrm>
                <a:off x="4774109" y="4818713"/>
                <a:ext cx="548640" cy="578785"/>
              </a:xfrm>
              <a:prstGeom prst="rect">
                <a:avLst/>
              </a:prstGeom>
            </p:spPr>
          </p:pic>
        </p:grpSp>
        <p:grpSp>
          <p:nvGrpSpPr>
            <p:cNvPr id="34" name="Group 33">
              <a:extLst>
                <a:ext uri="{FF2B5EF4-FFF2-40B4-BE49-F238E27FC236}">
                  <a16:creationId xmlns:a16="http://schemas.microsoft.com/office/drawing/2014/main" id="{903A3A46-D69C-4E71-ACAD-7C082D3CCA26}"/>
                </a:ext>
              </a:extLst>
            </p:cNvPr>
            <p:cNvGrpSpPr/>
            <p:nvPr/>
          </p:nvGrpSpPr>
          <p:grpSpPr>
            <a:xfrm>
              <a:off x="6805864" y="2367814"/>
              <a:ext cx="3089709" cy="3089709"/>
              <a:chOff x="6805864" y="2367814"/>
              <a:chExt cx="3089709" cy="3089709"/>
            </a:xfrm>
          </p:grpSpPr>
          <p:sp>
            <p:nvSpPr>
              <p:cNvPr id="37" name="Rectangle 36">
                <a:extLst>
                  <a:ext uri="{FF2B5EF4-FFF2-40B4-BE49-F238E27FC236}">
                    <a16:creationId xmlns:a16="http://schemas.microsoft.com/office/drawing/2014/main" id="{35A4C7C8-6686-4C5E-A75B-71AF11D6C1D2}"/>
                  </a:ext>
                </a:extLst>
              </p:cNvPr>
              <p:cNvSpPr/>
              <p:nvPr/>
            </p:nvSpPr>
            <p:spPr>
              <a:xfrm>
                <a:off x="6805864" y="2367814"/>
                <a:ext cx="3089709" cy="3089709"/>
              </a:xfrm>
              <a:prstGeom prst="rect">
                <a:avLst/>
              </a:prstGeom>
              <a:ln w="28575"/>
            </p:spPr>
            <p:style>
              <a:lnRef idx="2">
                <a:schemeClr val="accent2"/>
              </a:lnRef>
              <a:fillRef idx="1">
                <a:schemeClr val="lt1"/>
              </a:fillRef>
              <a:effectRef idx="0">
                <a:schemeClr val="accent2"/>
              </a:effectRef>
              <a:fontRef idx="minor">
                <a:schemeClr val="dk1"/>
              </a:fontRef>
            </p:style>
            <p:txBody>
              <a:bodyPr rtlCol="0" anchor="ctr"/>
              <a:lstStyle/>
              <a:p>
                <a:pPr algn="ctr"/>
                <a:endParaRPr lang="en-BE"/>
              </a:p>
            </p:txBody>
          </p:sp>
          <p:pic>
            <p:nvPicPr>
              <p:cNvPr id="38" name="Picture 37" descr="Background pattern&#10;&#10;Description automatically generated">
                <a:extLst>
                  <a:ext uri="{FF2B5EF4-FFF2-40B4-BE49-F238E27FC236}">
                    <a16:creationId xmlns:a16="http://schemas.microsoft.com/office/drawing/2014/main" id="{B95DFE34-69EB-4928-B767-3016A4FDE7CE}"/>
                  </a:ext>
                </a:extLst>
              </p:cNvPr>
              <p:cNvPicPr>
                <a:picLocks noChangeAspect="1"/>
              </p:cNvPicPr>
              <p:nvPr/>
            </p:nvPicPr>
            <p:blipFill rotWithShape="1">
              <a:blip r:embed="rId3">
                <a:extLst>
                  <a:ext uri="{28A0092B-C50C-407E-A947-70E740481C1C}">
                    <a14:useLocalDpi xmlns:a14="http://schemas.microsoft.com/office/drawing/2010/main" val="0"/>
                  </a:ext>
                </a:extLst>
              </a:blip>
              <a:srcRect l="34879" t="1243" r="36720" b="70424"/>
              <a:stretch/>
            </p:blipFill>
            <p:spPr>
              <a:xfrm>
                <a:off x="7486630" y="4607522"/>
                <a:ext cx="904753" cy="797059"/>
              </a:xfrm>
              <a:prstGeom prst="rect">
                <a:avLst/>
              </a:prstGeom>
            </p:spPr>
          </p:pic>
          <p:pic>
            <p:nvPicPr>
              <p:cNvPr id="39" name="Picture 38" descr="Background pattern&#10;&#10;Description automatically generated">
                <a:extLst>
                  <a:ext uri="{FF2B5EF4-FFF2-40B4-BE49-F238E27FC236}">
                    <a16:creationId xmlns:a16="http://schemas.microsoft.com/office/drawing/2014/main" id="{0291E08E-0C37-470C-9E47-366275106AB7}"/>
                  </a:ext>
                </a:extLst>
              </p:cNvPr>
              <p:cNvPicPr>
                <a:picLocks noChangeAspect="1"/>
              </p:cNvPicPr>
              <p:nvPr/>
            </p:nvPicPr>
            <p:blipFill rotWithShape="1">
              <a:blip r:embed="rId3">
                <a:extLst>
                  <a:ext uri="{28A0092B-C50C-407E-A947-70E740481C1C}">
                    <a14:useLocalDpi xmlns:a14="http://schemas.microsoft.com/office/drawing/2010/main" val="0"/>
                  </a:ext>
                </a:extLst>
              </a:blip>
              <a:srcRect l="3522" t="1792" r="75830" b="70975"/>
              <a:stretch/>
            </p:blipFill>
            <p:spPr>
              <a:xfrm>
                <a:off x="7231854" y="2445948"/>
                <a:ext cx="586752" cy="683393"/>
              </a:xfrm>
              <a:prstGeom prst="rect">
                <a:avLst/>
              </a:prstGeom>
            </p:spPr>
          </p:pic>
          <p:pic>
            <p:nvPicPr>
              <p:cNvPr id="40" name="Picture 39" descr="Background pattern&#10;&#10;Description automatically generated">
                <a:extLst>
                  <a:ext uri="{FF2B5EF4-FFF2-40B4-BE49-F238E27FC236}">
                    <a16:creationId xmlns:a16="http://schemas.microsoft.com/office/drawing/2014/main" id="{B8B12FDC-A3A6-4C0D-9519-9F5A735BB336}"/>
                  </a:ext>
                </a:extLst>
              </p:cNvPr>
              <p:cNvPicPr>
                <a:picLocks noChangeAspect="1"/>
              </p:cNvPicPr>
              <p:nvPr/>
            </p:nvPicPr>
            <p:blipFill rotWithShape="1">
              <a:blip r:embed="rId3">
                <a:extLst>
                  <a:ext uri="{28A0092B-C50C-407E-A947-70E740481C1C}">
                    <a14:useLocalDpi xmlns:a14="http://schemas.microsoft.com/office/drawing/2010/main" val="0"/>
                  </a:ext>
                </a:extLst>
              </a:blip>
              <a:srcRect l="3522" t="1792" r="75830" b="70975"/>
              <a:stretch/>
            </p:blipFill>
            <p:spPr>
              <a:xfrm>
                <a:off x="6938478" y="3457871"/>
                <a:ext cx="586752" cy="683393"/>
              </a:xfrm>
              <a:prstGeom prst="rect">
                <a:avLst/>
              </a:prstGeom>
            </p:spPr>
          </p:pic>
          <p:pic>
            <p:nvPicPr>
              <p:cNvPr id="41" name="Picture 40" descr="Background pattern&#10;&#10;Description automatically generated">
                <a:extLst>
                  <a:ext uri="{FF2B5EF4-FFF2-40B4-BE49-F238E27FC236}">
                    <a16:creationId xmlns:a16="http://schemas.microsoft.com/office/drawing/2014/main" id="{F9BA1C1B-ACFC-434D-8468-AB5A6F3DBBA1}"/>
                  </a:ext>
                </a:extLst>
              </p:cNvPr>
              <p:cNvPicPr>
                <a:picLocks noChangeAspect="1"/>
              </p:cNvPicPr>
              <p:nvPr/>
            </p:nvPicPr>
            <p:blipFill rotWithShape="1">
              <a:blip r:embed="rId3">
                <a:extLst>
                  <a:ext uri="{28A0092B-C50C-407E-A947-70E740481C1C}">
                    <a14:useLocalDpi xmlns:a14="http://schemas.microsoft.com/office/drawing/2010/main" val="0"/>
                  </a:ext>
                </a:extLst>
              </a:blip>
              <a:srcRect l="3522" t="1792" r="75830" b="70975"/>
              <a:stretch/>
            </p:blipFill>
            <p:spPr>
              <a:xfrm>
                <a:off x="7670921" y="3247250"/>
                <a:ext cx="586752" cy="683393"/>
              </a:xfrm>
              <a:prstGeom prst="rect">
                <a:avLst/>
              </a:prstGeom>
            </p:spPr>
          </p:pic>
          <p:pic>
            <p:nvPicPr>
              <p:cNvPr id="42" name="Picture 41" descr="Background pattern&#10;&#10;Description automatically generated">
                <a:extLst>
                  <a:ext uri="{FF2B5EF4-FFF2-40B4-BE49-F238E27FC236}">
                    <a16:creationId xmlns:a16="http://schemas.microsoft.com/office/drawing/2014/main" id="{32E3F93C-1D9F-4982-880A-F7234F3E5F1C}"/>
                  </a:ext>
                </a:extLst>
              </p:cNvPr>
              <p:cNvPicPr>
                <a:picLocks noChangeAspect="1"/>
              </p:cNvPicPr>
              <p:nvPr/>
            </p:nvPicPr>
            <p:blipFill rotWithShape="1">
              <a:blip r:embed="rId3">
                <a:extLst>
                  <a:ext uri="{28A0092B-C50C-407E-A947-70E740481C1C}">
                    <a14:useLocalDpi xmlns:a14="http://schemas.microsoft.com/office/drawing/2010/main" val="0"/>
                  </a:ext>
                </a:extLst>
              </a:blip>
              <a:srcRect l="74939" t="36727" r="2956" b="36865"/>
              <a:stretch/>
            </p:blipFill>
            <p:spPr>
              <a:xfrm>
                <a:off x="9087281" y="2496488"/>
                <a:ext cx="548640" cy="578785"/>
              </a:xfrm>
              <a:prstGeom prst="rect">
                <a:avLst/>
              </a:prstGeom>
            </p:spPr>
          </p:pic>
          <p:pic>
            <p:nvPicPr>
              <p:cNvPr id="43" name="Picture 42" descr="Background pattern&#10;&#10;Description automatically generated">
                <a:extLst>
                  <a:ext uri="{FF2B5EF4-FFF2-40B4-BE49-F238E27FC236}">
                    <a16:creationId xmlns:a16="http://schemas.microsoft.com/office/drawing/2014/main" id="{6005C1A8-8ABF-45AB-A93B-1CF80E48D38A}"/>
                  </a:ext>
                </a:extLst>
              </p:cNvPr>
              <p:cNvPicPr>
                <a:picLocks noChangeAspect="1"/>
              </p:cNvPicPr>
              <p:nvPr/>
            </p:nvPicPr>
            <p:blipFill rotWithShape="1">
              <a:blip r:embed="rId3">
                <a:extLst>
                  <a:ext uri="{28A0092B-C50C-407E-A947-70E740481C1C}">
                    <a14:useLocalDpi xmlns:a14="http://schemas.microsoft.com/office/drawing/2010/main" val="0"/>
                  </a:ext>
                </a:extLst>
              </a:blip>
              <a:srcRect l="74939" t="36727" r="2956" b="36865"/>
              <a:stretch/>
            </p:blipFill>
            <p:spPr>
              <a:xfrm>
                <a:off x="8463314" y="3621997"/>
                <a:ext cx="548640" cy="578785"/>
              </a:xfrm>
              <a:prstGeom prst="rect">
                <a:avLst/>
              </a:prstGeom>
            </p:spPr>
          </p:pic>
          <p:pic>
            <p:nvPicPr>
              <p:cNvPr id="44" name="Picture 43" descr="Background pattern&#10;&#10;Description automatically generated">
                <a:extLst>
                  <a:ext uri="{FF2B5EF4-FFF2-40B4-BE49-F238E27FC236}">
                    <a16:creationId xmlns:a16="http://schemas.microsoft.com/office/drawing/2014/main" id="{8F43EEBB-77EC-4AC7-A0AC-3BE510ED929C}"/>
                  </a:ext>
                </a:extLst>
              </p:cNvPr>
              <p:cNvPicPr>
                <a:picLocks noChangeAspect="1"/>
              </p:cNvPicPr>
              <p:nvPr/>
            </p:nvPicPr>
            <p:blipFill rotWithShape="1">
              <a:blip r:embed="rId3">
                <a:extLst>
                  <a:ext uri="{28A0092B-C50C-407E-A947-70E740481C1C}">
                    <a14:useLocalDpi xmlns:a14="http://schemas.microsoft.com/office/drawing/2010/main" val="0"/>
                  </a:ext>
                </a:extLst>
              </a:blip>
              <a:srcRect l="74939" t="36727" r="2956" b="36865"/>
              <a:stretch/>
            </p:blipFill>
            <p:spPr>
              <a:xfrm>
                <a:off x="9198275" y="3321219"/>
                <a:ext cx="548640" cy="578785"/>
              </a:xfrm>
              <a:prstGeom prst="rect">
                <a:avLst/>
              </a:prstGeom>
            </p:spPr>
          </p:pic>
          <p:pic>
            <p:nvPicPr>
              <p:cNvPr id="45" name="Picture 44" descr="Background pattern&#10;&#10;Description automatically generated">
                <a:extLst>
                  <a:ext uri="{FF2B5EF4-FFF2-40B4-BE49-F238E27FC236}">
                    <a16:creationId xmlns:a16="http://schemas.microsoft.com/office/drawing/2014/main" id="{39455F6E-ED0B-4491-8D51-3B3B928A572C}"/>
                  </a:ext>
                </a:extLst>
              </p:cNvPr>
              <p:cNvPicPr>
                <a:picLocks noChangeAspect="1"/>
              </p:cNvPicPr>
              <p:nvPr/>
            </p:nvPicPr>
            <p:blipFill rotWithShape="1">
              <a:blip r:embed="rId3">
                <a:extLst>
                  <a:ext uri="{28A0092B-C50C-407E-A947-70E740481C1C}">
                    <a14:useLocalDpi xmlns:a14="http://schemas.microsoft.com/office/drawing/2010/main" val="0"/>
                  </a:ext>
                </a:extLst>
              </a:blip>
              <a:srcRect l="74939" t="36727" r="2956" b="36865"/>
              <a:stretch/>
            </p:blipFill>
            <p:spPr>
              <a:xfrm>
                <a:off x="8544291" y="4484099"/>
                <a:ext cx="548640" cy="578785"/>
              </a:xfrm>
              <a:prstGeom prst="rect">
                <a:avLst/>
              </a:prstGeom>
            </p:spPr>
          </p:pic>
          <p:pic>
            <p:nvPicPr>
              <p:cNvPr id="46" name="Picture 45" descr="Background pattern&#10;&#10;Description automatically generated">
                <a:extLst>
                  <a:ext uri="{FF2B5EF4-FFF2-40B4-BE49-F238E27FC236}">
                    <a16:creationId xmlns:a16="http://schemas.microsoft.com/office/drawing/2014/main" id="{1264DBF0-AE92-4805-A7E3-CFD65F280910}"/>
                  </a:ext>
                </a:extLst>
              </p:cNvPr>
              <p:cNvPicPr>
                <a:picLocks noChangeAspect="1"/>
              </p:cNvPicPr>
              <p:nvPr/>
            </p:nvPicPr>
            <p:blipFill rotWithShape="1">
              <a:blip r:embed="rId3">
                <a:extLst>
                  <a:ext uri="{28A0092B-C50C-407E-A947-70E740481C1C}">
                    <a14:useLocalDpi xmlns:a14="http://schemas.microsoft.com/office/drawing/2010/main" val="0"/>
                  </a:ext>
                </a:extLst>
              </a:blip>
              <a:srcRect l="74939" t="36727" r="2956" b="36865"/>
              <a:stretch/>
            </p:blipFill>
            <p:spPr>
              <a:xfrm>
                <a:off x="8443994" y="2854394"/>
                <a:ext cx="548640" cy="578785"/>
              </a:xfrm>
              <a:prstGeom prst="rect">
                <a:avLst/>
              </a:prstGeom>
            </p:spPr>
          </p:pic>
          <p:pic>
            <p:nvPicPr>
              <p:cNvPr id="47" name="Picture 46" descr="Background pattern&#10;&#10;Description automatically generated">
                <a:extLst>
                  <a:ext uri="{FF2B5EF4-FFF2-40B4-BE49-F238E27FC236}">
                    <a16:creationId xmlns:a16="http://schemas.microsoft.com/office/drawing/2014/main" id="{50949F6D-C570-49B4-8127-EC80A9AF2D05}"/>
                  </a:ext>
                </a:extLst>
              </p:cNvPr>
              <p:cNvPicPr>
                <a:picLocks noChangeAspect="1"/>
              </p:cNvPicPr>
              <p:nvPr/>
            </p:nvPicPr>
            <p:blipFill rotWithShape="1">
              <a:blip r:embed="rId3">
                <a:extLst>
                  <a:ext uri="{28A0092B-C50C-407E-A947-70E740481C1C}">
                    <a14:useLocalDpi xmlns:a14="http://schemas.microsoft.com/office/drawing/2010/main" val="0"/>
                  </a:ext>
                </a:extLst>
              </a:blip>
              <a:srcRect l="74939" t="36727" r="2956" b="36865"/>
              <a:stretch/>
            </p:blipFill>
            <p:spPr>
              <a:xfrm>
                <a:off x="9234005" y="4028678"/>
                <a:ext cx="548640" cy="578785"/>
              </a:xfrm>
              <a:prstGeom prst="rect">
                <a:avLst/>
              </a:prstGeom>
            </p:spPr>
          </p:pic>
          <p:pic>
            <p:nvPicPr>
              <p:cNvPr id="48" name="Picture 47" descr="Background pattern&#10;&#10;Description automatically generated">
                <a:extLst>
                  <a:ext uri="{FF2B5EF4-FFF2-40B4-BE49-F238E27FC236}">
                    <a16:creationId xmlns:a16="http://schemas.microsoft.com/office/drawing/2014/main" id="{AA3C79B8-EBF0-4CA9-A1C5-58764502BE7B}"/>
                  </a:ext>
                </a:extLst>
              </p:cNvPr>
              <p:cNvPicPr>
                <a:picLocks noChangeAspect="1"/>
              </p:cNvPicPr>
              <p:nvPr/>
            </p:nvPicPr>
            <p:blipFill rotWithShape="1">
              <a:blip r:embed="rId3">
                <a:extLst>
                  <a:ext uri="{28A0092B-C50C-407E-A947-70E740481C1C}">
                    <a14:useLocalDpi xmlns:a14="http://schemas.microsoft.com/office/drawing/2010/main" val="0"/>
                  </a:ext>
                </a:extLst>
              </a:blip>
              <a:srcRect l="74939" t="36727" r="2956" b="36865"/>
              <a:stretch/>
            </p:blipFill>
            <p:spPr>
              <a:xfrm>
                <a:off x="9291975" y="4815172"/>
                <a:ext cx="548640" cy="578785"/>
              </a:xfrm>
              <a:prstGeom prst="rect">
                <a:avLst/>
              </a:prstGeom>
            </p:spPr>
          </p:pic>
          <p:pic>
            <p:nvPicPr>
              <p:cNvPr id="49" name="Picture 48" descr="Background pattern&#10;&#10;Description automatically generated">
                <a:extLst>
                  <a:ext uri="{FF2B5EF4-FFF2-40B4-BE49-F238E27FC236}">
                    <a16:creationId xmlns:a16="http://schemas.microsoft.com/office/drawing/2014/main" id="{A54F9E64-6D49-455E-A45E-60B87FF445EC}"/>
                  </a:ext>
                </a:extLst>
              </p:cNvPr>
              <p:cNvPicPr>
                <a:picLocks noChangeAspect="1"/>
              </p:cNvPicPr>
              <p:nvPr/>
            </p:nvPicPr>
            <p:blipFill rotWithShape="1">
              <a:blip r:embed="rId3">
                <a:extLst>
                  <a:ext uri="{28A0092B-C50C-407E-A947-70E740481C1C}">
                    <a14:useLocalDpi xmlns:a14="http://schemas.microsoft.com/office/drawing/2010/main" val="0"/>
                  </a:ext>
                </a:extLst>
              </a:blip>
              <a:srcRect l="34879" t="1243" r="36720" b="70424"/>
              <a:stretch/>
            </p:blipFill>
            <p:spPr>
              <a:xfrm>
                <a:off x="6948247" y="4203823"/>
                <a:ext cx="904753" cy="797059"/>
              </a:xfrm>
              <a:prstGeom prst="rect">
                <a:avLst/>
              </a:prstGeom>
            </p:spPr>
          </p:pic>
        </p:grpSp>
        <p:sp>
          <p:nvSpPr>
            <p:cNvPr id="35" name="TextBox 34">
              <a:extLst>
                <a:ext uri="{FF2B5EF4-FFF2-40B4-BE49-F238E27FC236}">
                  <a16:creationId xmlns:a16="http://schemas.microsoft.com/office/drawing/2014/main" id="{E47FC1FE-513A-4816-9DA0-6B0D3E6D24F0}"/>
                </a:ext>
              </a:extLst>
            </p:cNvPr>
            <p:cNvSpPr txBox="1"/>
            <p:nvPr/>
          </p:nvSpPr>
          <p:spPr>
            <a:xfrm>
              <a:off x="3504628" y="2490498"/>
              <a:ext cx="884722" cy="584775"/>
            </a:xfrm>
            <a:prstGeom prst="rect">
              <a:avLst/>
            </a:prstGeom>
            <a:noFill/>
          </p:spPr>
          <p:txBody>
            <a:bodyPr wrap="square" rtlCol="0">
              <a:spAutoFit/>
            </a:bodyPr>
            <a:lstStyle/>
            <a:p>
              <a:pPr algn="ctr"/>
              <a:r>
                <a:rPr lang="en-US" sz="3200" b="1" dirty="0">
                  <a:solidFill>
                    <a:srgbClr val="C00000"/>
                  </a:solidFill>
                </a:rPr>
                <a:t>A</a:t>
              </a:r>
              <a:endParaRPr lang="en-BE" b="1" dirty="0">
                <a:solidFill>
                  <a:srgbClr val="C00000"/>
                </a:solidFill>
              </a:endParaRPr>
            </a:p>
          </p:txBody>
        </p:sp>
        <p:sp>
          <p:nvSpPr>
            <p:cNvPr id="36" name="TextBox 35">
              <a:extLst>
                <a:ext uri="{FF2B5EF4-FFF2-40B4-BE49-F238E27FC236}">
                  <a16:creationId xmlns:a16="http://schemas.microsoft.com/office/drawing/2014/main" id="{5C8448AA-361A-4219-96AB-7C2B19AF7BC4}"/>
                </a:ext>
              </a:extLst>
            </p:cNvPr>
            <p:cNvSpPr txBox="1"/>
            <p:nvPr/>
          </p:nvSpPr>
          <p:spPr>
            <a:xfrm>
              <a:off x="7906986" y="2471252"/>
              <a:ext cx="884722" cy="584775"/>
            </a:xfrm>
            <a:prstGeom prst="rect">
              <a:avLst/>
            </a:prstGeom>
            <a:noFill/>
          </p:spPr>
          <p:txBody>
            <a:bodyPr wrap="square" rtlCol="0">
              <a:spAutoFit/>
            </a:bodyPr>
            <a:lstStyle/>
            <a:p>
              <a:pPr algn="ctr"/>
              <a:r>
                <a:rPr lang="en-US" sz="3200" b="1" dirty="0">
                  <a:solidFill>
                    <a:srgbClr val="C00000"/>
                  </a:solidFill>
                </a:rPr>
                <a:t>B</a:t>
              </a:r>
              <a:endParaRPr lang="en-BE" b="1" dirty="0">
                <a:solidFill>
                  <a:srgbClr val="C00000"/>
                </a:solidFill>
              </a:endParaRPr>
            </a:p>
          </p:txBody>
        </p:sp>
      </p:grpSp>
    </p:spTree>
    <p:extLst>
      <p:ext uri="{BB962C8B-B14F-4D97-AF65-F5344CB8AC3E}">
        <p14:creationId xmlns:p14="http://schemas.microsoft.com/office/powerpoint/2010/main" val="110082009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8F8ED2-04B7-4A12-B45C-B9511B2FFDAA}"/>
              </a:ext>
            </a:extLst>
          </p:cNvPr>
          <p:cNvSpPr>
            <a:spLocks noGrp="1"/>
          </p:cNvSpPr>
          <p:nvPr>
            <p:ph type="title"/>
          </p:nvPr>
        </p:nvSpPr>
        <p:spPr/>
        <p:txBody>
          <a:bodyPr/>
          <a:lstStyle/>
          <a:p>
            <a:r>
              <a:rPr lang="en-US" dirty="0"/>
              <a:t>fruits</a:t>
            </a:r>
            <a:endParaRPr lang="en-B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00B4A89-201B-4782-9648-6F6F5502F3ED}"/>
                  </a:ext>
                </a:extLst>
              </p:cNvPr>
              <p:cNvSpPr>
                <a:spLocks noGrp="1"/>
              </p:cNvSpPr>
              <p:nvPr>
                <p:ph idx="1"/>
              </p:nvPr>
            </p:nvSpPr>
            <p:spPr>
              <a:xfrm>
                <a:off x="587141" y="1490145"/>
                <a:ext cx="11261557" cy="5050355"/>
              </a:xfrm>
            </p:spPr>
            <p:txBody>
              <a:bodyPr>
                <a:normAutofit fontScale="92500"/>
              </a:bodyPr>
              <a:lstStyle/>
              <a:p>
                <a:pPr algn="just"/>
                <a:endParaRPr lang="en-US" dirty="0"/>
              </a:p>
              <a:p>
                <a:pPr algn="just"/>
                <a:endParaRPr lang="en-US" dirty="0"/>
              </a:p>
              <a:p>
                <a:pPr algn="just"/>
                <a:endParaRPr lang="en-US" dirty="0"/>
              </a:p>
              <a:p>
                <a:pPr algn="just"/>
                <a:endParaRPr lang="en-US" sz="2200" dirty="0"/>
              </a:p>
              <a:p>
                <a:pPr algn="just"/>
                <a:endParaRPr lang="en-US" dirty="0"/>
              </a:p>
              <a:p>
                <a:pPr marL="0" indent="0" algn="just">
                  <a:buNone/>
                </a:pPr>
                <a:endParaRPr lang="en-US" sz="300" dirty="0"/>
              </a:p>
              <a:p>
                <a:pPr algn="just"/>
                <a:r>
                  <a:rPr lang="en-US" dirty="0"/>
                  <a:t>What is the probability that you chose </a:t>
                </a:r>
                <a:r>
                  <a:rPr lang="en-US" u="sng" dirty="0"/>
                  <a:t>box A</a:t>
                </a:r>
                <a:r>
                  <a:rPr lang="en-US" dirty="0"/>
                  <a:t> given that you picked </a:t>
                </a:r>
                <a:r>
                  <a:rPr lang="en-US" u="sng" dirty="0"/>
                  <a:t>an apple</a:t>
                </a:r>
                <a:r>
                  <a:rPr lang="en-US" dirty="0"/>
                  <a:t>?</a:t>
                </a:r>
              </a:p>
              <a:p>
                <a:pPr algn="just"/>
                <a:endParaRPr lang="en-US" sz="100" dirty="0"/>
              </a:p>
              <a:p>
                <a:pPr marL="0" indent="0" algn="ctr">
                  <a:lnSpc>
                    <a:spcPct val="120000"/>
                  </a:lnSpc>
                  <a:buNone/>
                </a:pPr>
                <a14:m>
                  <m:oMathPara xmlns:m="http://schemas.openxmlformats.org/officeDocument/2006/math">
                    <m:oMathParaPr>
                      <m:jc m:val="center"/>
                    </m:oMathParaPr>
                    <m:oMath xmlns:m="http://schemas.openxmlformats.org/officeDocument/2006/math">
                      <m:r>
                        <a:rPr lang="en-US" sz="2600" b="0" i="1" smtClean="0">
                          <a:latin typeface="Cambria Math" panose="02040503050406030204" pitchFamily="18" charset="0"/>
                        </a:rPr>
                        <m:t>𝑃</m:t>
                      </m:r>
                      <m:d>
                        <m:dPr>
                          <m:ctrlPr>
                            <a:rPr lang="en-US" sz="2600" b="0" i="1" smtClean="0">
                              <a:latin typeface="Cambria Math" panose="02040503050406030204" pitchFamily="18" charset="0"/>
                            </a:rPr>
                          </m:ctrlPr>
                        </m:dPr>
                        <m:e>
                          <m:r>
                            <a:rPr lang="en-US" sz="2600" b="0" i="1" smtClean="0">
                              <a:latin typeface="Cambria Math" panose="02040503050406030204" pitchFamily="18" charset="0"/>
                            </a:rPr>
                            <m:t>𝐴</m:t>
                          </m:r>
                          <m:r>
                            <a:rPr lang="en-US" sz="2600" b="0" i="1" smtClean="0">
                              <a:latin typeface="Cambria Math" panose="02040503050406030204" pitchFamily="18" charset="0"/>
                            </a:rPr>
                            <m:t>|</m:t>
                          </m:r>
                          <m:r>
                            <a:rPr lang="en-US" sz="2600" b="0" i="1" smtClean="0">
                              <a:latin typeface="Cambria Math" panose="02040503050406030204" pitchFamily="18" charset="0"/>
                            </a:rPr>
                            <m:t>𝑎𝑝𝑝𝑙𝑒</m:t>
                          </m:r>
                        </m:e>
                      </m:d>
                      <m:r>
                        <a:rPr lang="en-US" sz="2600" b="0" i="1" smtClean="0">
                          <a:latin typeface="Cambria Math" panose="02040503050406030204" pitchFamily="18" charset="0"/>
                        </a:rPr>
                        <m:t>=</m:t>
                      </m:r>
                      <m:f>
                        <m:fPr>
                          <m:ctrlPr>
                            <a:rPr lang="en-US" sz="2600" b="0" i="1" smtClean="0">
                              <a:latin typeface="Cambria Math" panose="02040503050406030204" pitchFamily="18" charset="0"/>
                            </a:rPr>
                          </m:ctrlPr>
                        </m:fPr>
                        <m:num>
                          <m:r>
                            <a:rPr lang="en-US" sz="2600" b="0" i="1" smtClean="0">
                              <a:latin typeface="Cambria Math" panose="02040503050406030204" pitchFamily="18" charset="0"/>
                            </a:rPr>
                            <m:t>𝑃</m:t>
                          </m:r>
                          <m:d>
                            <m:dPr>
                              <m:ctrlPr>
                                <a:rPr lang="en-US" sz="2600" b="0" i="1" smtClean="0">
                                  <a:latin typeface="Cambria Math" panose="02040503050406030204" pitchFamily="18" charset="0"/>
                                </a:rPr>
                              </m:ctrlPr>
                            </m:dPr>
                            <m:e>
                              <m:r>
                                <a:rPr lang="en-US" sz="2600" b="0" i="1" smtClean="0">
                                  <a:latin typeface="Cambria Math" panose="02040503050406030204" pitchFamily="18" charset="0"/>
                                </a:rPr>
                                <m:t>𝑎𝑝𝑝𝑙𝑒</m:t>
                              </m:r>
                              <m:r>
                                <a:rPr lang="en-US" sz="2600" b="0" i="1" smtClean="0">
                                  <a:latin typeface="Cambria Math" panose="02040503050406030204" pitchFamily="18" charset="0"/>
                                </a:rPr>
                                <m:t>|</m:t>
                              </m:r>
                              <m:r>
                                <a:rPr lang="en-US" sz="2600" b="0" i="1" smtClean="0">
                                  <a:latin typeface="Cambria Math" panose="02040503050406030204" pitchFamily="18" charset="0"/>
                                </a:rPr>
                                <m:t>𝐴</m:t>
                              </m:r>
                            </m:e>
                          </m:d>
                          <m:r>
                            <a:rPr lang="en-US" sz="2600" b="0" i="1" smtClean="0">
                              <a:latin typeface="Cambria Math" panose="02040503050406030204" pitchFamily="18" charset="0"/>
                            </a:rPr>
                            <m:t>⋅</m:t>
                          </m:r>
                          <m:r>
                            <a:rPr lang="en-US" sz="2600" b="0" i="1" smtClean="0">
                              <a:latin typeface="Cambria Math" panose="02040503050406030204" pitchFamily="18" charset="0"/>
                            </a:rPr>
                            <m:t>𝑃</m:t>
                          </m:r>
                          <m:d>
                            <m:dPr>
                              <m:ctrlPr>
                                <a:rPr lang="en-US" sz="2600" b="0" i="1" smtClean="0">
                                  <a:latin typeface="Cambria Math" panose="02040503050406030204" pitchFamily="18" charset="0"/>
                                </a:rPr>
                              </m:ctrlPr>
                            </m:dPr>
                            <m:e>
                              <m:r>
                                <a:rPr lang="en-US" sz="2600" b="0" i="1" smtClean="0">
                                  <a:latin typeface="Cambria Math" panose="02040503050406030204" pitchFamily="18" charset="0"/>
                                </a:rPr>
                                <m:t>𝐴</m:t>
                              </m:r>
                            </m:e>
                          </m:d>
                        </m:num>
                        <m:den>
                          <m:r>
                            <a:rPr lang="en-US" sz="2600" b="0" i="1" smtClean="0">
                              <a:latin typeface="Cambria Math" panose="02040503050406030204" pitchFamily="18" charset="0"/>
                            </a:rPr>
                            <m:t>𝑃</m:t>
                          </m:r>
                          <m:d>
                            <m:dPr>
                              <m:ctrlPr>
                                <a:rPr lang="en-US" sz="2600" b="0" i="1" smtClean="0">
                                  <a:latin typeface="Cambria Math" panose="02040503050406030204" pitchFamily="18" charset="0"/>
                                </a:rPr>
                              </m:ctrlPr>
                            </m:dPr>
                            <m:e>
                              <m:r>
                                <a:rPr lang="en-US" sz="2600" b="0" i="1" smtClean="0">
                                  <a:latin typeface="Cambria Math" panose="02040503050406030204" pitchFamily="18" charset="0"/>
                                </a:rPr>
                                <m:t>𝑎𝑝𝑝𝑙𝑒</m:t>
                              </m:r>
                            </m:e>
                          </m:d>
                        </m:den>
                      </m:f>
                      <m:r>
                        <a:rPr lang="en-US" sz="2600" b="0" i="1" smtClean="0">
                          <a:latin typeface="Cambria Math" panose="02040503050406030204" pitchFamily="18" charset="0"/>
                        </a:rPr>
                        <m:t>=</m:t>
                      </m:r>
                    </m:oMath>
                    <m:oMath xmlns:m="http://schemas.openxmlformats.org/officeDocument/2006/math">
                      <m:r>
                        <a:rPr lang="en-US" sz="2600" b="0" i="1" smtClean="0">
                          <a:solidFill>
                            <a:schemeClr val="bg1"/>
                          </a:solidFill>
                          <a:latin typeface="Cambria Math" panose="02040503050406030204" pitchFamily="18" charset="0"/>
                        </a:rPr>
                        <m:t>=</m:t>
                      </m:r>
                      <m:f>
                        <m:fPr>
                          <m:ctrlPr>
                            <a:rPr lang="en-US" sz="2600" i="1">
                              <a:solidFill>
                                <a:schemeClr val="bg1"/>
                              </a:solidFill>
                              <a:latin typeface="Cambria Math" panose="02040503050406030204" pitchFamily="18" charset="0"/>
                            </a:rPr>
                          </m:ctrlPr>
                        </m:fPr>
                        <m:num>
                          <m:r>
                            <a:rPr lang="en-US" sz="2600" i="1">
                              <a:solidFill>
                                <a:schemeClr val="bg1"/>
                              </a:solidFill>
                              <a:latin typeface="Cambria Math" panose="02040503050406030204" pitchFamily="18" charset="0"/>
                            </a:rPr>
                            <m:t>𝑃</m:t>
                          </m:r>
                          <m:d>
                            <m:dPr>
                              <m:ctrlPr>
                                <a:rPr lang="en-US" sz="2600" i="1">
                                  <a:solidFill>
                                    <a:schemeClr val="bg1"/>
                                  </a:solidFill>
                                  <a:latin typeface="Cambria Math" panose="02040503050406030204" pitchFamily="18" charset="0"/>
                                </a:rPr>
                              </m:ctrlPr>
                            </m:dPr>
                            <m:e>
                              <m:r>
                                <a:rPr lang="en-US" sz="2600" b="0" i="1" smtClean="0">
                                  <a:solidFill>
                                    <a:schemeClr val="bg1"/>
                                  </a:solidFill>
                                  <a:latin typeface="Cambria Math" panose="02040503050406030204" pitchFamily="18" charset="0"/>
                                </a:rPr>
                                <m:t>𝑎𝑝𝑝𝑙𝑒</m:t>
                              </m:r>
                              <m:r>
                                <a:rPr lang="en-US" sz="2600" i="1">
                                  <a:solidFill>
                                    <a:schemeClr val="bg1"/>
                                  </a:solidFill>
                                  <a:latin typeface="Cambria Math" panose="02040503050406030204" pitchFamily="18" charset="0"/>
                                </a:rPr>
                                <m:t>|</m:t>
                              </m:r>
                              <m:r>
                                <a:rPr lang="en-US" sz="2600" b="0" i="1" smtClean="0">
                                  <a:solidFill>
                                    <a:schemeClr val="bg1"/>
                                  </a:solidFill>
                                  <a:latin typeface="Cambria Math" panose="02040503050406030204" pitchFamily="18" charset="0"/>
                                </a:rPr>
                                <m:t>𝐴</m:t>
                              </m:r>
                            </m:e>
                          </m:d>
                          <m:r>
                            <a:rPr lang="en-US" sz="2600" i="1">
                              <a:solidFill>
                                <a:schemeClr val="bg1"/>
                              </a:solidFill>
                              <a:latin typeface="Cambria Math" panose="02040503050406030204" pitchFamily="18" charset="0"/>
                            </a:rPr>
                            <m:t>⋅</m:t>
                          </m:r>
                          <m:r>
                            <a:rPr lang="en-US" sz="2600" i="1">
                              <a:solidFill>
                                <a:schemeClr val="bg1"/>
                              </a:solidFill>
                              <a:latin typeface="Cambria Math" panose="02040503050406030204" pitchFamily="18" charset="0"/>
                            </a:rPr>
                            <m:t>𝑃</m:t>
                          </m:r>
                          <m:d>
                            <m:dPr>
                              <m:ctrlPr>
                                <a:rPr lang="en-US" sz="2600" i="1">
                                  <a:solidFill>
                                    <a:schemeClr val="bg1"/>
                                  </a:solidFill>
                                  <a:latin typeface="Cambria Math" panose="02040503050406030204" pitchFamily="18" charset="0"/>
                                </a:rPr>
                              </m:ctrlPr>
                            </m:dPr>
                            <m:e>
                              <m:r>
                                <a:rPr lang="en-US" sz="2600" b="0" i="1" smtClean="0">
                                  <a:solidFill>
                                    <a:schemeClr val="bg1"/>
                                  </a:solidFill>
                                  <a:latin typeface="Cambria Math" panose="02040503050406030204" pitchFamily="18" charset="0"/>
                                </a:rPr>
                                <m:t>𝐴</m:t>
                              </m:r>
                            </m:e>
                          </m:d>
                        </m:num>
                        <m:den>
                          <m:r>
                            <a:rPr lang="en-US" sz="2600" i="1">
                              <a:solidFill>
                                <a:schemeClr val="bg1"/>
                              </a:solidFill>
                              <a:latin typeface="Cambria Math" panose="02040503050406030204" pitchFamily="18" charset="0"/>
                            </a:rPr>
                            <m:t>𝑃</m:t>
                          </m:r>
                          <m:d>
                            <m:dPr>
                              <m:ctrlPr>
                                <a:rPr lang="en-US" sz="2600" i="1">
                                  <a:solidFill>
                                    <a:schemeClr val="bg1"/>
                                  </a:solidFill>
                                  <a:latin typeface="Cambria Math" panose="02040503050406030204" pitchFamily="18" charset="0"/>
                                </a:rPr>
                              </m:ctrlPr>
                            </m:dPr>
                            <m:e>
                              <m:r>
                                <a:rPr lang="en-US" sz="2600" b="0" i="1" smtClean="0">
                                  <a:solidFill>
                                    <a:schemeClr val="bg1"/>
                                  </a:solidFill>
                                  <a:latin typeface="Cambria Math" panose="02040503050406030204" pitchFamily="18" charset="0"/>
                                </a:rPr>
                                <m:t>𝑎𝑝𝑝𝑙𝑒</m:t>
                              </m:r>
                              <m:r>
                                <a:rPr lang="en-US" sz="2600" i="1">
                                  <a:solidFill>
                                    <a:schemeClr val="bg1"/>
                                  </a:solidFill>
                                  <a:latin typeface="Cambria Math" panose="02040503050406030204" pitchFamily="18" charset="0"/>
                                </a:rPr>
                                <m:t>|</m:t>
                              </m:r>
                              <m:r>
                                <a:rPr lang="en-US" sz="2600" b="0" i="1" smtClean="0">
                                  <a:solidFill>
                                    <a:schemeClr val="bg1"/>
                                  </a:solidFill>
                                  <a:latin typeface="Cambria Math" panose="02040503050406030204" pitchFamily="18" charset="0"/>
                                </a:rPr>
                                <m:t>𝐴</m:t>
                              </m:r>
                            </m:e>
                          </m:d>
                          <m:r>
                            <a:rPr lang="en-US" sz="2600" i="1">
                              <a:solidFill>
                                <a:schemeClr val="bg1"/>
                              </a:solidFill>
                              <a:latin typeface="Cambria Math" panose="02040503050406030204" pitchFamily="18" charset="0"/>
                            </a:rPr>
                            <m:t>⋅</m:t>
                          </m:r>
                          <m:r>
                            <a:rPr lang="en-US" sz="2600" i="1">
                              <a:solidFill>
                                <a:schemeClr val="bg1"/>
                              </a:solidFill>
                              <a:latin typeface="Cambria Math" panose="02040503050406030204" pitchFamily="18" charset="0"/>
                            </a:rPr>
                            <m:t>𝑃</m:t>
                          </m:r>
                          <m:d>
                            <m:dPr>
                              <m:ctrlPr>
                                <a:rPr lang="en-US" sz="2600" i="1">
                                  <a:solidFill>
                                    <a:schemeClr val="bg1"/>
                                  </a:solidFill>
                                  <a:latin typeface="Cambria Math" panose="02040503050406030204" pitchFamily="18" charset="0"/>
                                </a:rPr>
                              </m:ctrlPr>
                            </m:dPr>
                            <m:e>
                              <m:r>
                                <a:rPr lang="en-US" sz="2600" b="0" i="1" smtClean="0">
                                  <a:solidFill>
                                    <a:schemeClr val="bg1"/>
                                  </a:solidFill>
                                  <a:latin typeface="Cambria Math" panose="02040503050406030204" pitchFamily="18" charset="0"/>
                                </a:rPr>
                                <m:t>𝐴</m:t>
                              </m:r>
                            </m:e>
                          </m:d>
                          <m:r>
                            <a:rPr lang="en-US" sz="2600" b="0" i="1" smtClean="0">
                              <a:solidFill>
                                <a:schemeClr val="bg1"/>
                              </a:solidFill>
                              <a:latin typeface="Cambria Math" panose="02040503050406030204" pitchFamily="18" charset="0"/>
                            </a:rPr>
                            <m:t>+</m:t>
                          </m:r>
                          <m:r>
                            <a:rPr lang="en-US" sz="2600" i="1">
                              <a:solidFill>
                                <a:schemeClr val="bg1"/>
                              </a:solidFill>
                              <a:latin typeface="Cambria Math" panose="02040503050406030204" pitchFamily="18" charset="0"/>
                            </a:rPr>
                            <m:t>𝑃</m:t>
                          </m:r>
                          <m:d>
                            <m:dPr>
                              <m:ctrlPr>
                                <a:rPr lang="en-US" sz="2600" i="1">
                                  <a:solidFill>
                                    <a:schemeClr val="bg1"/>
                                  </a:solidFill>
                                  <a:latin typeface="Cambria Math" panose="02040503050406030204" pitchFamily="18" charset="0"/>
                                </a:rPr>
                              </m:ctrlPr>
                            </m:dPr>
                            <m:e>
                              <m:r>
                                <a:rPr lang="en-US" sz="2600" b="0" i="1" smtClean="0">
                                  <a:solidFill>
                                    <a:schemeClr val="bg1"/>
                                  </a:solidFill>
                                  <a:latin typeface="Cambria Math" panose="02040503050406030204" pitchFamily="18" charset="0"/>
                                </a:rPr>
                                <m:t>𝑎𝑝𝑝𝑙𝑒</m:t>
                              </m:r>
                              <m:r>
                                <a:rPr lang="en-US" sz="2600" i="1">
                                  <a:solidFill>
                                    <a:schemeClr val="bg1"/>
                                  </a:solidFill>
                                  <a:latin typeface="Cambria Math" panose="02040503050406030204" pitchFamily="18" charset="0"/>
                                </a:rPr>
                                <m:t>|</m:t>
                              </m:r>
                              <m:r>
                                <a:rPr lang="en-US" sz="2600" i="1">
                                  <a:solidFill>
                                    <a:schemeClr val="bg1"/>
                                  </a:solidFill>
                                  <a:latin typeface="Cambria Math" panose="02040503050406030204" pitchFamily="18" charset="0"/>
                                </a:rPr>
                                <m:t>𝐵</m:t>
                              </m:r>
                            </m:e>
                          </m:d>
                          <m:r>
                            <a:rPr lang="en-US" sz="2600" i="1">
                              <a:solidFill>
                                <a:schemeClr val="bg1"/>
                              </a:solidFill>
                              <a:latin typeface="Cambria Math" panose="02040503050406030204" pitchFamily="18" charset="0"/>
                            </a:rPr>
                            <m:t>⋅</m:t>
                          </m:r>
                          <m:r>
                            <a:rPr lang="en-US" sz="2600" i="1">
                              <a:solidFill>
                                <a:schemeClr val="bg1"/>
                              </a:solidFill>
                              <a:latin typeface="Cambria Math" panose="02040503050406030204" pitchFamily="18" charset="0"/>
                            </a:rPr>
                            <m:t>𝑃</m:t>
                          </m:r>
                          <m:d>
                            <m:dPr>
                              <m:ctrlPr>
                                <a:rPr lang="en-US" sz="2600" i="1">
                                  <a:solidFill>
                                    <a:schemeClr val="bg1"/>
                                  </a:solidFill>
                                  <a:latin typeface="Cambria Math" panose="02040503050406030204" pitchFamily="18" charset="0"/>
                                </a:rPr>
                              </m:ctrlPr>
                            </m:dPr>
                            <m:e>
                              <m:r>
                                <a:rPr lang="en-US" sz="2600" i="1">
                                  <a:solidFill>
                                    <a:schemeClr val="bg1"/>
                                  </a:solidFill>
                                  <a:latin typeface="Cambria Math" panose="02040503050406030204" pitchFamily="18" charset="0"/>
                                </a:rPr>
                                <m:t>𝐵</m:t>
                              </m:r>
                            </m:e>
                          </m:d>
                        </m:den>
                      </m:f>
                      <m:r>
                        <a:rPr lang="en-US" sz="2600" b="0" i="1" smtClean="0">
                          <a:solidFill>
                            <a:schemeClr val="bg1"/>
                          </a:solidFill>
                          <a:latin typeface="Cambria Math" panose="02040503050406030204" pitchFamily="18" charset="0"/>
                        </a:rPr>
                        <m:t>=</m:t>
                      </m:r>
                      <m:f>
                        <m:fPr>
                          <m:ctrlPr>
                            <a:rPr lang="en-US" sz="2600" b="0" i="1" smtClean="0">
                              <a:solidFill>
                                <a:schemeClr val="bg1"/>
                              </a:solidFill>
                              <a:latin typeface="Cambria Math" panose="02040503050406030204" pitchFamily="18" charset="0"/>
                            </a:rPr>
                          </m:ctrlPr>
                        </m:fPr>
                        <m:num>
                          <m:r>
                            <a:rPr lang="en-US" sz="2400" i="1">
                              <a:solidFill>
                                <a:schemeClr val="bg1"/>
                              </a:solidFill>
                              <a:latin typeface="Cambria Math" panose="02040503050406030204" pitchFamily="18" charset="0"/>
                            </a:rPr>
                            <m:t>0.5⋅</m:t>
                          </m:r>
                          <m:r>
                            <a:rPr lang="en-US" sz="2400" b="0" i="1" smtClean="0">
                              <a:solidFill>
                                <a:schemeClr val="bg1"/>
                              </a:solidFill>
                              <a:latin typeface="Cambria Math" panose="02040503050406030204" pitchFamily="18" charset="0"/>
                            </a:rPr>
                            <m:t>0.5</m:t>
                          </m:r>
                        </m:num>
                        <m:den>
                          <m:r>
                            <a:rPr lang="en-US" sz="2400" i="1">
                              <a:solidFill>
                                <a:schemeClr val="bg1"/>
                              </a:solidFill>
                              <a:latin typeface="Cambria Math" panose="02040503050406030204" pitchFamily="18" charset="0"/>
                            </a:rPr>
                            <m:t>0.5⋅0.5+0.25⋅0.5</m:t>
                          </m:r>
                        </m:den>
                      </m:f>
                      <m:r>
                        <a:rPr lang="en-US" sz="2600" b="0" i="1" smtClean="0">
                          <a:solidFill>
                            <a:schemeClr val="bg1"/>
                          </a:solidFill>
                          <a:latin typeface="Cambria Math" panose="02040503050406030204" pitchFamily="18" charset="0"/>
                        </a:rPr>
                        <m:t>=</m:t>
                      </m:r>
                      <m:f>
                        <m:fPr>
                          <m:ctrlPr>
                            <a:rPr lang="en-US" sz="2600" b="0" i="1" smtClean="0">
                              <a:solidFill>
                                <a:schemeClr val="bg1"/>
                              </a:solidFill>
                              <a:latin typeface="Cambria Math" panose="02040503050406030204" pitchFamily="18" charset="0"/>
                            </a:rPr>
                          </m:ctrlPr>
                        </m:fPr>
                        <m:num>
                          <m:r>
                            <a:rPr lang="en-US" sz="2600" b="0" i="1" smtClean="0">
                              <a:solidFill>
                                <a:schemeClr val="bg1"/>
                              </a:solidFill>
                              <a:latin typeface="Cambria Math" panose="02040503050406030204" pitchFamily="18" charset="0"/>
                            </a:rPr>
                            <m:t>2</m:t>
                          </m:r>
                        </m:num>
                        <m:den>
                          <m:r>
                            <a:rPr lang="en-US" sz="2600" b="0" i="1" smtClean="0">
                              <a:solidFill>
                                <a:schemeClr val="bg1"/>
                              </a:solidFill>
                              <a:latin typeface="Cambria Math" panose="02040503050406030204" pitchFamily="18" charset="0"/>
                            </a:rPr>
                            <m:t>3</m:t>
                          </m:r>
                        </m:den>
                      </m:f>
                    </m:oMath>
                  </m:oMathPara>
                </a14:m>
                <a:endParaRPr lang="en-BE" sz="2600" dirty="0"/>
              </a:p>
            </p:txBody>
          </p:sp>
        </mc:Choice>
        <mc:Fallback xmlns="">
          <p:sp>
            <p:nvSpPr>
              <p:cNvPr id="3" name="Content Placeholder 2">
                <a:extLst>
                  <a:ext uri="{FF2B5EF4-FFF2-40B4-BE49-F238E27FC236}">
                    <a16:creationId xmlns:a16="http://schemas.microsoft.com/office/drawing/2014/main" id="{B00B4A89-201B-4782-9648-6F6F5502F3ED}"/>
                  </a:ext>
                </a:extLst>
              </p:cNvPr>
              <p:cNvSpPr>
                <a:spLocks noGrp="1" noRot="1" noChangeAspect="1" noMove="1" noResize="1" noEditPoints="1" noAdjustHandles="1" noChangeArrowheads="1" noChangeShapeType="1" noTextEdit="1"/>
              </p:cNvSpPr>
              <p:nvPr>
                <p:ph idx="1"/>
              </p:nvPr>
            </p:nvSpPr>
            <p:spPr>
              <a:xfrm>
                <a:off x="587141" y="1490145"/>
                <a:ext cx="11261557" cy="5050355"/>
              </a:xfrm>
              <a:blipFill>
                <a:blip r:embed="rId2"/>
                <a:stretch>
                  <a:fillRect l="-812"/>
                </a:stretch>
              </a:blipFill>
            </p:spPr>
            <p:txBody>
              <a:bodyPr/>
              <a:lstStyle/>
              <a:p>
                <a:r>
                  <a:rPr lang="en-BE">
                    <a:noFill/>
                  </a:rPr>
                  <a:t> </a:t>
                </a:r>
              </a:p>
            </p:txBody>
          </p:sp>
        </mc:Fallback>
      </mc:AlternateContent>
      <p:sp>
        <p:nvSpPr>
          <p:cNvPr id="4" name="Footer Placeholder 3">
            <a:extLst>
              <a:ext uri="{FF2B5EF4-FFF2-40B4-BE49-F238E27FC236}">
                <a16:creationId xmlns:a16="http://schemas.microsoft.com/office/drawing/2014/main" id="{2B955210-6E1C-4F53-9E00-90F5D3180AE9}"/>
              </a:ext>
            </a:extLst>
          </p:cNvPr>
          <p:cNvSpPr>
            <a:spLocks noGrp="1"/>
          </p:cNvSpPr>
          <p:nvPr>
            <p:ph type="ftr" sz="quarter" idx="11"/>
          </p:nvPr>
        </p:nvSpPr>
        <p:spPr/>
        <p:txBody>
          <a:bodyPr/>
          <a:lstStyle/>
          <a:p>
            <a:r>
              <a:rPr lang="en-US" dirty="0"/>
              <a:t>Elementary Combinatorics and Probability - March 2021</a:t>
            </a:r>
            <a:endParaRPr lang="en-BE" dirty="0"/>
          </a:p>
        </p:txBody>
      </p:sp>
      <p:sp>
        <p:nvSpPr>
          <p:cNvPr id="5" name="Slide Number Placeholder 4">
            <a:extLst>
              <a:ext uri="{FF2B5EF4-FFF2-40B4-BE49-F238E27FC236}">
                <a16:creationId xmlns:a16="http://schemas.microsoft.com/office/drawing/2014/main" id="{DD3B8377-99E3-4482-A8C2-9599A698DF1E}"/>
              </a:ext>
            </a:extLst>
          </p:cNvPr>
          <p:cNvSpPr>
            <a:spLocks noGrp="1"/>
          </p:cNvSpPr>
          <p:nvPr>
            <p:ph type="sldNum" sz="quarter" idx="12"/>
          </p:nvPr>
        </p:nvSpPr>
        <p:spPr/>
        <p:txBody>
          <a:bodyPr/>
          <a:lstStyle/>
          <a:p>
            <a:fld id="{08CF7B41-8972-4B54-B2ED-1FFF63F18177}" type="slidenum">
              <a:rPr lang="en-BE" smtClean="0"/>
              <a:t>58</a:t>
            </a:fld>
            <a:endParaRPr lang="en-BE"/>
          </a:p>
        </p:txBody>
      </p:sp>
      <p:grpSp>
        <p:nvGrpSpPr>
          <p:cNvPr id="32" name="Group 31">
            <a:extLst>
              <a:ext uri="{FF2B5EF4-FFF2-40B4-BE49-F238E27FC236}">
                <a16:creationId xmlns:a16="http://schemas.microsoft.com/office/drawing/2014/main" id="{81ACB355-2AA3-455C-B91A-403012F8F552}"/>
              </a:ext>
            </a:extLst>
          </p:cNvPr>
          <p:cNvGrpSpPr/>
          <p:nvPr/>
        </p:nvGrpSpPr>
        <p:grpSpPr>
          <a:xfrm>
            <a:off x="3292643" y="1320753"/>
            <a:ext cx="6371122" cy="2628702"/>
            <a:chOff x="2407118" y="2367814"/>
            <a:chExt cx="7488455" cy="3089709"/>
          </a:xfrm>
        </p:grpSpPr>
        <p:grpSp>
          <p:nvGrpSpPr>
            <p:cNvPr id="33" name="Group 32">
              <a:extLst>
                <a:ext uri="{FF2B5EF4-FFF2-40B4-BE49-F238E27FC236}">
                  <a16:creationId xmlns:a16="http://schemas.microsoft.com/office/drawing/2014/main" id="{BCCD956F-1DC8-4419-8D56-D145099616E7}"/>
                </a:ext>
              </a:extLst>
            </p:cNvPr>
            <p:cNvGrpSpPr/>
            <p:nvPr/>
          </p:nvGrpSpPr>
          <p:grpSpPr>
            <a:xfrm>
              <a:off x="2407118" y="2367814"/>
              <a:ext cx="3089709" cy="3089709"/>
              <a:chOff x="2407118" y="2367814"/>
              <a:chExt cx="3089709" cy="3089709"/>
            </a:xfrm>
          </p:grpSpPr>
          <p:sp>
            <p:nvSpPr>
              <p:cNvPr id="50" name="Rectangle 49">
                <a:extLst>
                  <a:ext uri="{FF2B5EF4-FFF2-40B4-BE49-F238E27FC236}">
                    <a16:creationId xmlns:a16="http://schemas.microsoft.com/office/drawing/2014/main" id="{0586C2E7-FED9-4D63-843C-94B3EB5F9EC7}"/>
                  </a:ext>
                </a:extLst>
              </p:cNvPr>
              <p:cNvSpPr/>
              <p:nvPr/>
            </p:nvSpPr>
            <p:spPr>
              <a:xfrm>
                <a:off x="2407118" y="2367814"/>
                <a:ext cx="3089709" cy="3089709"/>
              </a:xfrm>
              <a:prstGeom prst="rect">
                <a:avLst/>
              </a:prstGeom>
              <a:ln w="28575"/>
            </p:spPr>
            <p:style>
              <a:lnRef idx="2">
                <a:schemeClr val="accent2"/>
              </a:lnRef>
              <a:fillRef idx="1">
                <a:schemeClr val="lt1"/>
              </a:fillRef>
              <a:effectRef idx="0">
                <a:schemeClr val="accent2"/>
              </a:effectRef>
              <a:fontRef idx="minor">
                <a:schemeClr val="dk1"/>
              </a:fontRef>
            </p:style>
            <p:txBody>
              <a:bodyPr rtlCol="0" anchor="ctr"/>
              <a:lstStyle/>
              <a:p>
                <a:pPr algn="ctr"/>
                <a:endParaRPr lang="en-BE"/>
              </a:p>
            </p:txBody>
          </p:sp>
          <p:pic>
            <p:nvPicPr>
              <p:cNvPr id="51" name="Picture 50" descr="Background pattern&#10;&#10;Description automatically generated">
                <a:extLst>
                  <a:ext uri="{FF2B5EF4-FFF2-40B4-BE49-F238E27FC236}">
                    <a16:creationId xmlns:a16="http://schemas.microsoft.com/office/drawing/2014/main" id="{7A75748E-9EE1-42E7-9898-82FA4BFFDA10}"/>
                  </a:ext>
                </a:extLst>
              </p:cNvPr>
              <p:cNvPicPr>
                <a:picLocks noChangeAspect="1"/>
              </p:cNvPicPr>
              <p:nvPr/>
            </p:nvPicPr>
            <p:blipFill rotWithShape="1">
              <a:blip r:embed="rId3">
                <a:extLst>
                  <a:ext uri="{28A0092B-C50C-407E-A947-70E740481C1C}">
                    <a14:useLocalDpi xmlns:a14="http://schemas.microsoft.com/office/drawing/2010/main" val="0"/>
                  </a:ext>
                </a:extLst>
              </a:blip>
              <a:srcRect l="3522" t="1792" r="75830" b="70975"/>
              <a:stretch/>
            </p:blipFill>
            <p:spPr>
              <a:xfrm>
                <a:off x="2738461" y="2464067"/>
                <a:ext cx="586752" cy="683393"/>
              </a:xfrm>
              <a:prstGeom prst="rect">
                <a:avLst/>
              </a:prstGeom>
            </p:spPr>
          </p:pic>
          <p:pic>
            <p:nvPicPr>
              <p:cNvPr id="52" name="Picture 51" descr="Background pattern&#10;&#10;Description automatically generated">
                <a:extLst>
                  <a:ext uri="{FF2B5EF4-FFF2-40B4-BE49-F238E27FC236}">
                    <a16:creationId xmlns:a16="http://schemas.microsoft.com/office/drawing/2014/main" id="{8177E3B4-63B3-48CD-8E6B-A3710574536C}"/>
                  </a:ext>
                </a:extLst>
              </p:cNvPr>
              <p:cNvPicPr>
                <a:picLocks noChangeAspect="1"/>
              </p:cNvPicPr>
              <p:nvPr/>
            </p:nvPicPr>
            <p:blipFill rotWithShape="1">
              <a:blip r:embed="rId3">
                <a:extLst>
                  <a:ext uri="{28A0092B-C50C-407E-A947-70E740481C1C}">
                    <a14:useLocalDpi xmlns:a14="http://schemas.microsoft.com/office/drawing/2010/main" val="0"/>
                  </a:ext>
                </a:extLst>
              </a:blip>
              <a:srcRect l="74939" t="36727" r="2956" b="36865"/>
              <a:stretch/>
            </p:blipFill>
            <p:spPr>
              <a:xfrm>
                <a:off x="4726199" y="2516370"/>
                <a:ext cx="548640" cy="578785"/>
              </a:xfrm>
              <a:prstGeom prst="rect">
                <a:avLst/>
              </a:prstGeom>
            </p:spPr>
          </p:pic>
          <p:pic>
            <p:nvPicPr>
              <p:cNvPr id="53" name="Picture 52" descr="Background pattern&#10;&#10;Description automatically generated">
                <a:extLst>
                  <a:ext uri="{FF2B5EF4-FFF2-40B4-BE49-F238E27FC236}">
                    <a16:creationId xmlns:a16="http://schemas.microsoft.com/office/drawing/2014/main" id="{2B541849-5C83-40E2-89B1-764031821C64}"/>
                  </a:ext>
                </a:extLst>
              </p:cNvPr>
              <p:cNvPicPr>
                <a:picLocks noChangeAspect="1"/>
              </p:cNvPicPr>
              <p:nvPr/>
            </p:nvPicPr>
            <p:blipFill rotWithShape="1">
              <a:blip r:embed="rId3">
                <a:extLst>
                  <a:ext uri="{28A0092B-C50C-407E-A947-70E740481C1C}">
                    <a14:useLocalDpi xmlns:a14="http://schemas.microsoft.com/office/drawing/2010/main" val="0"/>
                  </a:ext>
                </a:extLst>
              </a:blip>
              <a:srcRect l="3522" t="1792" r="75830" b="70975"/>
              <a:stretch/>
            </p:blipFill>
            <p:spPr>
              <a:xfrm>
                <a:off x="2445085" y="3475990"/>
                <a:ext cx="586752" cy="683393"/>
              </a:xfrm>
              <a:prstGeom prst="rect">
                <a:avLst/>
              </a:prstGeom>
            </p:spPr>
          </p:pic>
          <p:pic>
            <p:nvPicPr>
              <p:cNvPr id="54" name="Picture 53" descr="Background pattern&#10;&#10;Description automatically generated">
                <a:extLst>
                  <a:ext uri="{FF2B5EF4-FFF2-40B4-BE49-F238E27FC236}">
                    <a16:creationId xmlns:a16="http://schemas.microsoft.com/office/drawing/2014/main" id="{FF6BFC77-A0B5-45FF-8846-81C6E9860A4D}"/>
                  </a:ext>
                </a:extLst>
              </p:cNvPr>
              <p:cNvPicPr>
                <a:picLocks noChangeAspect="1"/>
              </p:cNvPicPr>
              <p:nvPr/>
            </p:nvPicPr>
            <p:blipFill rotWithShape="1">
              <a:blip r:embed="rId3">
                <a:extLst>
                  <a:ext uri="{28A0092B-C50C-407E-A947-70E740481C1C}">
                    <a14:useLocalDpi xmlns:a14="http://schemas.microsoft.com/office/drawing/2010/main" val="0"/>
                  </a:ext>
                </a:extLst>
              </a:blip>
              <a:srcRect l="3522" t="1792" r="75830" b="70975"/>
              <a:stretch/>
            </p:blipFill>
            <p:spPr>
              <a:xfrm>
                <a:off x="3177528" y="3265369"/>
                <a:ext cx="586752" cy="683393"/>
              </a:xfrm>
              <a:prstGeom prst="rect">
                <a:avLst/>
              </a:prstGeom>
            </p:spPr>
          </p:pic>
          <p:pic>
            <p:nvPicPr>
              <p:cNvPr id="55" name="Picture 54" descr="Background pattern&#10;&#10;Description automatically generated">
                <a:extLst>
                  <a:ext uri="{FF2B5EF4-FFF2-40B4-BE49-F238E27FC236}">
                    <a16:creationId xmlns:a16="http://schemas.microsoft.com/office/drawing/2014/main" id="{8CA81FBB-7A97-4756-BFA2-E2EBDEB48B00}"/>
                  </a:ext>
                </a:extLst>
              </p:cNvPr>
              <p:cNvPicPr>
                <a:picLocks noChangeAspect="1"/>
              </p:cNvPicPr>
              <p:nvPr/>
            </p:nvPicPr>
            <p:blipFill rotWithShape="1">
              <a:blip r:embed="rId3">
                <a:extLst>
                  <a:ext uri="{28A0092B-C50C-407E-A947-70E740481C1C}">
                    <a14:useLocalDpi xmlns:a14="http://schemas.microsoft.com/office/drawing/2010/main" val="0"/>
                  </a:ext>
                </a:extLst>
              </a:blip>
              <a:srcRect l="3522" t="1792" r="75830" b="70975"/>
              <a:stretch/>
            </p:blipFill>
            <p:spPr>
              <a:xfrm>
                <a:off x="2884152" y="4277292"/>
                <a:ext cx="586752" cy="683393"/>
              </a:xfrm>
              <a:prstGeom prst="rect">
                <a:avLst/>
              </a:prstGeom>
            </p:spPr>
          </p:pic>
          <p:pic>
            <p:nvPicPr>
              <p:cNvPr id="56" name="Picture 55" descr="Background pattern&#10;&#10;Description automatically generated">
                <a:extLst>
                  <a:ext uri="{FF2B5EF4-FFF2-40B4-BE49-F238E27FC236}">
                    <a16:creationId xmlns:a16="http://schemas.microsoft.com/office/drawing/2014/main" id="{EF6BD32E-627F-4BAE-8BDA-FA4BDC96ACF3}"/>
                  </a:ext>
                </a:extLst>
              </p:cNvPr>
              <p:cNvPicPr>
                <a:picLocks noChangeAspect="1"/>
              </p:cNvPicPr>
              <p:nvPr/>
            </p:nvPicPr>
            <p:blipFill rotWithShape="1">
              <a:blip r:embed="rId3">
                <a:extLst>
                  <a:ext uri="{28A0092B-C50C-407E-A947-70E740481C1C}">
                    <a14:useLocalDpi xmlns:a14="http://schemas.microsoft.com/office/drawing/2010/main" val="0"/>
                  </a:ext>
                </a:extLst>
              </a:blip>
              <a:srcRect l="3522" t="1792" r="75830" b="70975"/>
              <a:stretch/>
            </p:blipFill>
            <p:spPr>
              <a:xfrm>
                <a:off x="3538670" y="4721188"/>
                <a:ext cx="586752" cy="683393"/>
              </a:xfrm>
              <a:prstGeom prst="rect">
                <a:avLst/>
              </a:prstGeom>
            </p:spPr>
          </p:pic>
          <p:pic>
            <p:nvPicPr>
              <p:cNvPr id="57" name="Picture 56" descr="Background pattern&#10;&#10;Description automatically generated">
                <a:extLst>
                  <a:ext uri="{FF2B5EF4-FFF2-40B4-BE49-F238E27FC236}">
                    <a16:creationId xmlns:a16="http://schemas.microsoft.com/office/drawing/2014/main" id="{77372722-D66B-427D-80ED-5C8F470B0A9F}"/>
                  </a:ext>
                </a:extLst>
              </p:cNvPr>
              <p:cNvPicPr>
                <a:picLocks noChangeAspect="1"/>
              </p:cNvPicPr>
              <p:nvPr/>
            </p:nvPicPr>
            <p:blipFill rotWithShape="1">
              <a:blip r:embed="rId3">
                <a:extLst>
                  <a:ext uri="{28A0092B-C50C-407E-A947-70E740481C1C}">
                    <a14:useLocalDpi xmlns:a14="http://schemas.microsoft.com/office/drawing/2010/main" val="0"/>
                  </a:ext>
                </a:extLst>
              </a:blip>
              <a:srcRect l="74939" t="36727" r="2956" b="36865"/>
              <a:stretch/>
            </p:blipFill>
            <p:spPr>
              <a:xfrm>
                <a:off x="4100362" y="3317672"/>
                <a:ext cx="548640" cy="578785"/>
              </a:xfrm>
              <a:prstGeom prst="rect">
                <a:avLst/>
              </a:prstGeom>
            </p:spPr>
          </p:pic>
          <p:pic>
            <p:nvPicPr>
              <p:cNvPr id="58" name="Picture 57" descr="Background pattern&#10;&#10;Description automatically generated">
                <a:extLst>
                  <a:ext uri="{FF2B5EF4-FFF2-40B4-BE49-F238E27FC236}">
                    <a16:creationId xmlns:a16="http://schemas.microsoft.com/office/drawing/2014/main" id="{684A32A9-A5DB-458D-98FC-683E312290DA}"/>
                  </a:ext>
                </a:extLst>
              </p:cNvPr>
              <p:cNvPicPr>
                <a:picLocks noChangeAspect="1"/>
              </p:cNvPicPr>
              <p:nvPr/>
            </p:nvPicPr>
            <p:blipFill rotWithShape="1">
              <a:blip r:embed="rId3">
                <a:extLst>
                  <a:ext uri="{28A0092B-C50C-407E-A947-70E740481C1C}">
                    <a14:useLocalDpi xmlns:a14="http://schemas.microsoft.com/office/drawing/2010/main" val="0"/>
                  </a:ext>
                </a:extLst>
              </a:blip>
              <a:srcRect l="74939" t="36727" r="2956" b="36865"/>
              <a:stretch/>
            </p:blipFill>
            <p:spPr>
              <a:xfrm>
                <a:off x="4837193" y="3341101"/>
                <a:ext cx="548640" cy="578785"/>
              </a:xfrm>
              <a:prstGeom prst="rect">
                <a:avLst/>
              </a:prstGeom>
            </p:spPr>
          </p:pic>
          <p:pic>
            <p:nvPicPr>
              <p:cNvPr id="59" name="Picture 58" descr="Background pattern&#10;&#10;Description automatically generated">
                <a:extLst>
                  <a:ext uri="{FF2B5EF4-FFF2-40B4-BE49-F238E27FC236}">
                    <a16:creationId xmlns:a16="http://schemas.microsoft.com/office/drawing/2014/main" id="{F04552B2-921B-435C-818B-EF496AC5C4FD}"/>
                  </a:ext>
                </a:extLst>
              </p:cNvPr>
              <p:cNvPicPr>
                <a:picLocks noChangeAspect="1"/>
              </p:cNvPicPr>
              <p:nvPr/>
            </p:nvPicPr>
            <p:blipFill rotWithShape="1">
              <a:blip r:embed="rId3">
                <a:extLst>
                  <a:ext uri="{28A0092B-C50C-407E-A947-70E740481C1C}">
                    <a14:useLocalDpi xmlns:a14="http://schemas.microsoft.com/office/drawing/2010/main" val="0"/>
                  </a:ext>
                </a:extLst>
              </a:blip>
              <a:srcRect l="74939" t="36727" r="2956" b="36865"/>
              <a:stretch/>
            </p:blipFill>
            <p:spPr>
              <a:xfrm>
                <a:off x="4451879" y="4040203"/>
                <a:ext cx="548640" cy="578785"/>
              </a:xfrm>
              <a:prstGeom prst="rect">
                <a:avLst/>
              </a:prstGeom>
            </p:spPr>
          </p:pic>
          <p:pic>
            <p:nvPicPr>
              <p:cNvPr id="60" name="Picture 59" descr="Background pattern&#10;&#10;Description automatically generated">
                <a:extLst>
                  <a:ext uri="{FF2B5EF4-FFF2-40B4-BE49-F238E27FC236}">
                    <a16:creationId xmlns:a16="http://schemas.microsoft.com/office/drawing/2014/main" id="{F08DEC88-FBA7-4096-B2D6-96957E4047A5}"/>
                  </a:ext>
                </a:extLst>
              </p:cNvPr>
              <p:cNvPicPr>
                <a:picLocks noChangeAspect="1"/>
              </p:cNvPicPr>
              <p:nvPr/>
            </p:nvPicPr>
            <p:blipFill rotWithShape="1">
              <a:blip r:embed="rId3">
                <a:extLst>
                  <a:ext uri="{28A0092B-C50C-407E-A947-70E740481C1C}">
                    <a14:useLocalDpi xmlns:a14="http://schemas.microsoft.com/office/drawing/2010/main" val="0"/>
                  </a:ext>
                </a:extLst>
              </a:blip>
              <a:srcRect l="74939" t="36727" r="2956" b="36865"/>
              <a:stretch/>
            </p:blipFill>
            <p:spPr>
              <a:xfrm>
                <a:off x="4774109" y="4818713"/>
                <a:ext cx="548640" cy="578785"/>
              </a:xfrm>
              <a:prstGeom prst="rect">
                <a:avLst/>
              </a:prstGeom>
            </p:spPr>
          </p:pic>
        </p:grpSp>
        <p:grpSp>
          <p:nvGrpSpPr>
            <p:cNvPr id="34" name="Group 33">
              <a:extLst>
                <a:ext uri="{FF2B5EF4-FFF2-40B4-BE49-F238E27FC236}">
                  <a16:creationId xmlns:a16="http://schemas.microsoft.com/office/drawing/2014/main" id="{903A3A46-D69C-4E71-ACAD-7C082D3CCA26}"/>
                </a:ext>
              </a:extLst>
            </p:cNvPr>
            <p:cNvGrpSpPr/>
            <p:nvPr/>
          </p:nvGrpSpPr>
          <p:grpSpPr>
            <a:xfrm>
              <a:off x="6805864" y="2367814"/>
              <a:ext cx="3089709" cy="3089709"/>
              <a:chOff x="6805864" y="2367814"/>
              <a:chExt cx="3089709" cy="3089709"/>
            </a:xfrm>
          </p:grpSpPr>
          <p:sp>
            <p:nvSpPr>
              <p:cNvPr id="37" name="Rectangle 36">
                <a:extLst>
                  <a:ext uri="{FF2B5EF4-FFF2-40B4-BE49-F238E27FC236}">
                    <a16:creationId xmlns:a16="http://schemas.microsoft.com/office/drawing/2014/main" id="{35A4C7C8-6686-4C5E-A75B-71AF11D6C1D2}"/>
                  </a:ext>
                </a:extLst>
              </p:cNvPr>
              <p:cNvSpPr/>
              <p:nvPr/>
            </p:nvSpPr>
            <p:spPr>
              <a:xfrm>
                <a:off x="6805864" y="2367814"/>
                <a:ext cx="3089709" cy="3089709"/>
              </a:xfrm>
              <a:prstGeom prst="rect">
                <a:avLst/>
              </a:prstGeom>
              <a:ln w="28575"/>
            </p:spPr>
            <p:style>
              <a:lnRef idx="2">
                <a:schemeClr val="accent2"/>
              </a:lnRef>
              <a:fillRef idx="1">
                <a:schemeClr val="lt1"/>
              </a:fillRef>
              <a:effectRef idx="0">
                <a:schemeClr val="accent2"/>
              </a:effectRef>
              <a:fontRef idx="minor">
                <a:schemeClr val="dk1"/>
              </a:fontRef>
            </p:style>
            <p:txBody>
              <a:bodyPr rtlCol="0" anchor="ctr"/>
              <a:lstStyle/>
              <a:p>
                <a:pPr algn="ctr"/>
                <a:endParaRPr lang="en-BE"/>
              </a:p>
            </p:txBody>
          </p:sp>
          <p:pic>
            <p:nvPicPr>
              <p:cNvPr id="38" name="Picture 37" descr="Background pattern&#10;&#10;Description automatically generated">
                <a:extLst>
                  <a:ext uri="{FF2B5EF4-FFF2-40B4-BE49-F238E27FC236}">
                    <a16:creationId xmlns:a16="http://schemas.microsoft.com/office/drawing/2014/main" id="{B95DFE34-69EB-4928-B767-3016A4FDE7CE}"/>
                  </a:ext>
                </a:extLst>
              </p:cNvPr>
              <p:cNvPicPr>
                <a:picLocks noChangeAspect="1"/>
              </p:cNvPicPr>
              <p:nvPr/>
            </p:nvPicPr>
            <p:blipFill rotWithShape="1">
              <a:blip r:embed="rId3">
                <a:extLst>
                  <a:ext uri="{28A0092B-C50C-407E-A947-70E740481C1C}">
                    <a14:useLocalDpi xmlns:a14="http://schemas.microsoft.com/office/drawing/2010/main" val="0"/>
                  </a:ext>
                </a:extLst>
              </a:blip>
              <a:srcRect l="34879" t="1243" r="36720" b="70424"/>
              <a:stretch/>
            </p:blipFill>
            <p:spPr>
              <a:xfrm>
                <a:off x="7486630" y="4607522"/>
                <a:ext cx="904753" cy="797059"/>
              </a:xfrm>
              <a:prstGeom prst="rect">
                <a:avLst/>
              </a:prstGeom>
            </p:spPr>
          </p:pic>
          <p:pic>
            <p:nvPicPr>
              <p:cNvPr id="39" name="Picture 38" descr="Background pattern&#10;&#10;Description automatically generated">
                <a:extLst>
                  <a:ext uri="{FF2B5EF4-FFF2-40B4-BE49-F238E27FC236}">
                    <a16:creationId xmlns:a16="http://schemas.microsoft.com/office/drawing/2014/main" id="{0291E08E-0C37-470C-9E47-366275106AB7}"/>
                  </a:ext>
                </a:extLst>
              </p:cNvPr>
              <p:cNvPicPr>
                <a:picLocks noChangeAspect="1"/>
              </p:cNvPicPr>
              <p:nvPr/>
            </p:nvPicPr>
            <p:blipFill rotWithShape="1">
              <a:blip r:embed="rId3">
                <a:extLst>
                  <a:ext uri="{28A0092B-C50C-407E-A947-70E740481C1C}">
                    <a14:useLocalDpi xmlns:a14="http://schemas.microsoft.com/office/drawing/2010/main" val="0"/>
                  </a:ext>
                </a:extLst>
              </a:blip>
              <a:srcRect l="3522" t="1792" r="75830" b="70975"/>
              <a:stretch/>
            </p:blipFill>
            <p:spPr>
              <a:xfrm>
                <a:off x="7231854" y="2445948"/>
                <a:ext cx="586752" cy="683393"/>
              </a:xfrm>
              <a:prstGeom prst="rect">
                <a:avLst/>
              </a:prstGeom>
            </p:spPr>
          </p:pic>
          <p:pic>
            <p:nvPicPr>
              <p:cNvPr id="40" name="Picture 39" descr="Background pattern&#10;&#10;Description automatically generated">
                <a:extLst>
                  <a:ext uri="{FF2B5EF4-FFF2-40B4-BE49-F238E27FC236}">
                    <a16:creationId xmlns:a16="http://schemas.microsoft.com/office/drawing/2014/main" id="{B8B12FDC-A3A6-4C0D-9519-9F5A735BB336}"/>
                  </a:ext>
                </a:extLst>
              </p:cNvPr>
              <p:cNvPicPr>
                <a:picLocks noChangeAspect="1"/>
              </p:cNvPicPr>
              <p:nvPr/>
            </p:nvPicPr>
            <p:blipFill rotWithShape="1">
              <a:blip r:embed="rId3">
                <a:extLst>
                  <a:ext uri="{28A0092B-C50C-407E-A947-70E740481C1C}">
                    <a14:useLocalDpi xmlns:a14="http://schemas.microsoft.com/office/drawing/2010/main" val="0"/>
                  </a:ext>
                </a:extLst>
              </a:blip>
              <a:srcRect l="3522" t="1792" r="75830" b="70975"/>
              <a:stretch/>
            </p:blipFill>
            <p:spPr>
              <a:xfrm>
                <a:off x="6938478" y="3457871"/>
                <a:ext cx="586752" cy="683393"/>
              </a:xfrm>
              <a:prstGeom prst="rect">
                <a:avLst/>
              </a:prstGeom>
            </p:spPr>
          </p:pic>
          <p:pic>
            <p:nvPicPr>
              <p:cNvPr id="41" name="Picture 40" descr="Background pattern&#10;&#10;Description automatically generated">
                <a:extLst>
                  <a:ext uri="{FF2B5EF4-FFF2-40B4-BE49-F238E27FC236}">
                    <a16:creationId xmlns:a16="http://schemas.microsoft.com/office/drawing/2014/main" id="{F9BA1C1B-ACFC-434D-8468-AB5A6F3DBBA1}"/>
                  </a:ext>
                </a:extLst>
              </p:cNvPr>
              <p:cNvPicPr>
                <a:picLocks noChangeAspect="1"/>
              </p:cNvPicPr>
              <p:nvPr/>
            </p:nvPicPr>
            <p:blipFill rotWithShape="1">
              <a:blip r:embed="rId3">
                <a:extLst>
                  <a:ext uri="{28A0092B-C50C-407E-A947-70E740481C1C}">
                    <a14:useLocalDpi xmlns:a14="http://schemas.microsoft.com/office/drawing/2010/main" val="0"/>
                  </a:ext>
                </a:extLst>
              </a:blip>
              <a:srcRect l="3522" t="1792" r="75830" b="70975"/>
              <a:stretch/>
            </p:blipFill>
            <p:spPr>
              <a:xfrm>
                <a:off x="7670921" y="3247250"/>
                <a:ext cx="586752" cy="683393"/>
              </a:xfrm>
              <a:prstGeom prst="rect">
                <a:avLst/>
              </a:prstGeom>
            </p:spPr>
          </p:pic>
          <p:pic>
            <p:nvPicPr>
              <p:cNvPr id="42" name="Picture 41" descr="Background pattern&#10;&#10;Description automatically generated">
                <a:extLst>
                  <a:ext uri="{FF2B5EF4-FFF2-40B4-BE49-F238E27FC236}">
                    <a16:creationId xmlns:a16="http://schemas.microsoft.com/office/drawing/2014/main" id="{32E3F93C-1D9F-4982-880A-F7234F3E5F1C}"/>
                  </a:ext>
                </a:extLst>
              </p:cNvPr>
              <p:cNvPicPr>
                <a:picLocks noChangeAspect="1"/>
              </p:cNvPicPr>
              <p:nvPr/>
            </p:nvPicPr>
            <p:blipFill rotWithShape="1">
              <a:blip r:embed="rId3">
                <a:extLst>
                  <a:ext uri="{28A0092B-C50C-407E-A947-70E740481C1C}">
                    <a14:useLocalDpi xmlns:a14="http://schemas.microsoft.com/office/drawing/2010/main" val="0"/>
                  </a:ext>
                </a:extLst>
              </a:blip>
              <a:srcRect l="74939" t="36727" r="2956" b="36865"/>
              <a:stretch/>
            </p:blipFill>
            <p:spPr>
              <a:xfrm>
                <a:off x="9087281" y="2496488"/>
                <a:ext cx="548640" cy="578785"/>
              </a:xfrm>
              <a:prstGeom prst="rect">
                <a:avLst/>
              </a:prstGeom>
            </p:spPr>
          </p:pic>
          <p:pic>
            <p:nvPicPr>
              <p:cNvPr id="43" name="Picture 42" descr="Background pattern&#10;&#10;Description automatically generated">
                <a:extLst>
                  <a:ext uri="{FF2B5EF4-FFF2-40B4-BE49-F238E27FC236}">
                    <a16:creationId xmlns:a16="http://schemas.microsoft.com/office/drawing/2014/main" id="{6005C1A8-8ABF-45AB-A93B-1CF80E48D38A}"/>
                  </a:ext>
                </a:extLst>
              </p:cNvPr>
              <p:cNvPicPr>
                <a:picLocks noChangeAspect="1"/>
              </p:cNvPicPr>
              <p:nvPr/>
            </p:nvPicPr>
            <p:blipFill rotWithShape="1">
              <a:blip r:embed="rId3">
                <a:extLst>
                  <a:ext uri="{28A0092B-C50C-407E-A947-70E740481C1C}">
                    <a14:useLocalDpi xmlns:a14="http://schemas.microsoft.com/office/drawing/2010/main" val="0"/>
                  </a:ext>
                </a:extLst>
              </a:blip>
              <a:srcRect l="74939" t="36727" r="2956" b="36865"/>
              <a:stretch/>
            </p:blipFill>
            <p:spPr>
              <a:xfrm>
                <a:off x="8463314" y="3621997"/>
                <a:ext cx="548640" cy="578785"/>
              </a:xfrm>
              <a:prstGeom prst="rect">
                <a:avLst/>
              </a:prstGeom>
            </p:spPr>
          </p:pic>
          <p:pic>
            <p:nvPicPr>
              <p:cNvPr id="44" name="Picture 43" descr="Background pattern&#10;&#10;Description automatically generated">
                <a:extLst>
                  <a:ext uri="{FF2B5EF4-FFF2-40B4-BE49-F238E27FC236}">
                    <a16:creationId xmlns:a16="http://schemas.microsoft.com/office/drawing/2014/main" id="{8F43EEBB-77EC-4AC7-A0AC-3BE510ED929C}"/>
                  </a:ext>
                </a:extLst>
              </p:cNvPr>
              <p:cNvPicPr>
                <a:picLocks noChangeAspect="1"/>
              </p:cNvPicPr>
              <p:nvPr/>
            </p:nvPicPr>
            <p:blipFill rotWithShape="1">
              <a:blip r:embed="rId3">
                <a:extLst>
                  <a:ext uri="{28A0092B-C50C-407E-A947-70E740481C1C}">
                    <a14:useLocalDpi xmlns:a14="http://schemas.microsoft.com/office/drawing/2010/main" val="0"/>
                  </a:ext>
                </a:extLst>
              </a:blip>
              <a:srcRect l="74939" t="36727" r="2956" b="36865"/>
              <a:stretch/>
            </p:blipFill>
            <p:spPr>
              <a:xfrm>
                <a:off x="9198275" y="3321219"/>
                <a:ext cx="548640" cy="578785"/>
              </a:xfrm>
              <a:prstGeom prst="rect">
                <a:avLst/>
              </a:prstGeom>
            </p:spPr>
          </p:pic>
          <p:pic>
            <p:nvPicPr>
              <p:cNvPr id="45" name="Picture 44" descr="Background pattern&#10;&#10;Description automatically generated">
                <a:extLst>
                  <a:ext uri="{FF2B5EF4-FFF2-40B4-BE49-F238E27FC236}">
                    <a16:creationId xmlns:a16="http://schemas.microsoft.com/office/drawing/2014/main" id="{39455F6E-ED0B-4491-8D51-3B3B928A572C}"/>
                  </a:ext>
                </a:extLst>
              </p:cNvPr>
              <p:cNvPicPr>
                <a:picLocks noChangeAspect="1"/>
              </p:cNvPicPr>
              <p:nvPr/>
            </p:nvPicPr>
            <p:blipFill rotWithShape="1">
              <a:blip r:embed="rId3">
                <a:extLst>
                  <a:ext uri="{28A0092B-C50C-407E-A947-70E740481C1C}">
                    <a14:useLocalDpi xmlns:a14="http://schemas.microsoft.com/office/drawing/2010/main" val="0"/>
                  </a:ext>
                </a:extLst>
              </a:blip>
              <a:srcRect l="74939" t="36727" r="2956" b="36865"/>
              <a:stretch/>
            </p:blipFill>
            <p:spPr>
              <a:xfrm>
                <a:off x="8544291" y="4484099"/>
                <a:ext cx="548640" cy="578785"/>
              </a:xfrm>
              <a:prstGeom prst="rect">
                <a:avLst/>
              </a:prstGeom>
            </p:spPr>
          </p:pic>
          <p:pic>
            <p:nvPicPr>
              <p:cNvPr id="46" name="Picture 45" descr="Background pattern&#10;&#10;Description automatically generated">
                <a:extLst>
                  <a:ext uri="{FF2B5EF4-FFF2-40B4-BE49-F238E27FC236}">
                    <a16:creationId xmlns:a16="http://schemas.microsoft.com/office/drawing/2014/main" id="{1264DBF0-AE92-4805-A7E3-CFD65F280910}"/>
                  </a:ext>
                </a:extLst>
              </p:cNvPr>
              <p:cNvPicPr>
                <a:picLocks noChangeAspect="1"/>
              </p:cNvPicPr>
              <p:nvPr/>
            </p:nvPicPr>
            <p:blipFill rotWithShape="1">
              <a:blip r:embed="rId3">
                <a:extLst>
                  <a:ext uri="{28A0092B-C50C-407E-A947-70E740481C1C}">
                    <a14:useLocalDpi xmlns:a14="http://schemas.microsoft.com/office/drawing/2010/main" val="0"/>
                  </a:ext>
                </a:extLst>
              </a:blip>
              <a:srcRect l="74939" t="36727" r="2956" b="36865"/>
              <a:stretch/>
            </p:blipFill>
            <p:spPr>
              <a:xfrm>
                <a:off x="8443994" y="2854394"/>
                <a:ext cx="548640" cy="578785"/>
              </a:xfrm>
              <a:prstGeom prst="rect">
                <a:avLst/>
              </a:prstGeom>
            </p:spPr>
          </p:pic>
          <p:pic>
            <p:nvPicPr>
              <p:cNvPr id="47" name="Picture 46" descr="Background pattern&#10;&#10;Description automatically generated">
                <a:extLst>
                  <a:ext uri="{FF2B5EF4-FFF2-40B4-BE49-F238E27FC236}">
                    <a16:creationId xmlns:a16="http://schemas.microsoft.com/office/drawing/2014/main" id="{50949F6D-C570-49B4-8127-EC80A9AF2D05}"/>
                  </a:ext>
                </a:extLst>
              </p:cNvPr>
              <p:cNvPicPr>
                <a:picLocks noChangeAspect="1"/>
              </p:cNvPicPr>
              <p:nvPr/>
            </p:nvPicPr>
            <p:blipFill rotWithShape="1">
              <a:blip r:embed="rId3">
                <a:extLst>
                  <a:ext uri="{28A0092B-C50C-407E-A947-70E740481C1C}">
                    <a14:useLocalDpi xmlns:a14="http://schemas.microsoft.com/office/drawing/2010/main" val="0"/>
                  </a:ext>
                </a:extLst>
              </a:blip>
              <a:srcRect l="74939" t="36727" r="2956" b="36865"/>
              <a:stretch/>
            </p:blipFill>
            <p:spPr>
              <a:xfrm>
                <a:off x="9234005" y="4028678"/>
                <a:ext cx="548640" cy="578785"/>
              </a:xfrm>
              <a:prstGeom prst="rect">
                <a:avLst/>
              </a:prstGeom>
            </p:spPr>
          </p:pic>
          <p:pic>
            <p:nvPicPr>
              <p:cNvPr id="48" name="Picture 47" descr="Background pattern&#10;&#10;Description automatically generated">
                <a:extLst>
                  <a:ext uri="{FF2B5EF4-FFF2-40B4-BE49-F238E27FC236}">
                    <a16:creationId xmlns:a16="http://schemas.microsoft.com/office/drawing/2014/main" id="{AA3C79B8-EBF0-4CA9-A1C5-58764502BE7B}"/>
                  </a:ext>
                </a:extLst>
              </p:cNvPr>
              <p:cNvPicPr>
                <a:picLocks noChangeAspect="1"/>
              </p:cNvPicPr>
              <p:nvPr/>
            </p:nvPicPr>
            <p:blipFill rotWithShape="1">
              <a:blip r:embed="rId3">
                <a:extLst>
                  <a:ext uri="{28A0092B-C50C-407E-A947-70E740481C1C}">
                    <a14:useLocalDpi xmlns:a14="http://schemas.microsoft.com/office/drawing/2010/main" val="0"/>
                  </a:ext>
                </a:extLst>
              </a:blip>
              <a:srcRect l="74939" t="36727" r="2956" b="36865"/>
              <a:stretch/>
            </p:blipFill>
            <p:spPr>
              <a:xfrm>
                <a:off x="9291975" y="4815172"/>
                <a:ext cx="548640" cy="578785"/>
              </a:xfrm>
              <a:prstGeom prst="rect">
                <a:avLst/>
              </a:prstGeom>
            </p:spPr>
          </p:pic>
          <p:pic>
            <p:nvPicPr>
              <p:cNvPr id="49" name="Picture 48" descr="Background pattern&#10;&#10;Description automatically generated">
                <a:extLst>
                  <a:ext uri="{FF2B5EF4-FFF2-40B4-BE49-F238E27FC236}">
                    <a16:creationId xmlns:a16="http://schemas.microsoft.com/office/drawing/2014/main" id="{A54F9E64-6D49-455E-A45E-60B87FF445EC}"/>
                  </a:ext>
                </a:extLst>
              </p:cNvPr>
              <p:cNvPicPr>
                <a:picLocks noChangeAspect="1"/>
              </p:cNvPicPr>
              <p:nvPr/>
            </p:nvPicPr>
            <p:blipFill rotWithShape="1">
              <a:blip r:embed="rId3">
                <a:extLst>
                  <a:ext uri="{28A0092B-C50C-407E-A947-70E740481C1C}">
                    <a14:useLocalDpi xmlns:a14="http://schemas.microsoft.com/office/drawing/2010/main" val="0"/>
                  </a:ext>
                </a:extLst>
              </a:blip>
              <a:srcRect l="34879" t="1243" r="36720" b="70424"/>
              <a:stretch/>
            </p:blipFill>
            <p:spPr>
              <a:xfrm>
                <a:off x="6948247" y="4203823"/>
                <a:ext cx="904753" cy="797059"/>
              </a:xfrm>
              <a:prstGeom prst="rect">
                <a:avLst/>
              </a:prstGeom>
            </p:spPr>
          </p:pic>
        </p:grpSp>
        <p:sp>
          <p:nvSpPr>
            <p:cNvPr id="35" name="TextBox 34">
              <a:extLst>
                <a:ext uri="{FF2B5EF4-FFF2-40B4-BE49-F238E27FC236}">
                  <a16:creationId xmlns:a16="http://schemas.microsoft.com/office/drawing/2014/main" id="{E47FC1FE-513A-4816-9DA0-6B0D3E6D24F0}"/>
                </a:ext>
              </a:extLst>
            </p:cNvPr>
            <p:cNvSpPr txBox="1"/>
            <p:nvPr/>
          </p:nvSpPr>
          <p:spPr>
            <a:xfrm>
              <a:off x="3504628" y="2490498"/>
              <a:ext cx="884722" cy="584775"/>
            </a:xfrm>
            <a:prstGeom prst="rect">
              <a:avLst/>
            </a:prstGeom>
            <a:noFill/>
          </p:spPr>
          <p:txBody>
            <a:bodyPr wrap="square" rtlCol="0">
              <a:spAutoFit/>
            </a:bodyPr>
            <a:lstStyle/>
            <a:p>
              <a:pPr algn="ctr"/>
              <a:r>
                <a:rPr lang="en-US" sz="3200" b="1" dirty="0">
                  <a:solidFill>
                    <a:srgbClr val="C00000"/>
                  </a:solidFill>
                </a:rPr>
                <a:t>A</a:t>
              </a:r>
              <a:endParaRPr lang="en-BE" b="1" dirty="0">
                <a:solidFill>
                  <a:srgbClr val="C00000"/>
                </a:solidFill>
              </a:endParaRPr>
            </a:p>
          </p:txBody>
        </p:sp>
        <p:sp>
          <p:nvSpPr>
            <p:cNvPr id="36" name="TextBox 35">
              <a:extLst>
                <a:ext uri="{FF2B5EF4-FFF2-40B4-BE49-F238E27FC236}">
                  <a16:creationId xmlns:a16="http://schemas.microsoft.com/office/drawing/2014/main" id="{5C8448AA-361A-4219-96AB-7C2B19AF7BC4}"/>
                </a:ext>
              </a:extLst>
            </p:cNvPr>
            <p:cNvSpPr txBox="1"/>
            <p:nvPr/>
          </p:nvSpPr>
          <p:spPr>
            <a:xfrm>
              <a:off x="7906986" y="2471252"/>
              <a:ext cx="884722" cy="584775"/>
            </a:xfrm>
            <a:prstGeom prst="rect">
              <a:avLst/>
            </a:prstGeom>
            <a:noFill/>
          </p:spPr>
          <p:txBody>
            <a:bodyPr wrap="square" rtlCol="0">
              <a:spAutoFit/>
            </a:bodyPr>
            <a:lstStyle/>
            <a:p>
              <a:pPr algn="ctr"/>
              <a:r>
                <a:rPr lang="en-US" sz="3200" b="1" dirty="0">
                  <a:solidFill>
                    <a:srgbClr val="C00000"/>
                  </a:solidFill>
                </a:rPr>
                <a:t>B</a:t>
              </a:r>
              <a:endParaRPr lang="en-BE" b="1" dirty="0">
                <a:solidFill>
                  <a:srgbClr val="C00000"/>
                </a:solidFill>
              </a:endParaRPr>
            </a:p>
          </p:txBody>
        </p:sp>
      </p:grpSp>
    </p:spTree>
    <p:extLst>
      <p:ext uri="{BB962C8B-B14F-4D97-AF65-F5344CB8AC3E}">
        <p14:creationId xmlns:p14="http://schemas.microsoft.com/office/powerpoint/2010/main" val="266515438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8F8ED2-04B7-4A12-B45C-B9511B2FFDAA}"/>
              </a:ext>
            </a:extLst>
          </p:cNvPr>
          <p:cNvSpPr>
            <a:spLocks noGrp="1"/>
          </p:cNvSpPr>
          <p:nvPr>
            <p:ph type="title"/>
          </p:nvPr>
        </p:nvSpPr>
        <p:spPr/>
        <p:txBody>
          <a:bodyPr/>
          <a:lstStyle/>
          <a:p>
            <a:r>
              <a:rPr lang="en-US" dirty="0"/>
              <a:t>fruits</a:t>
            </a:r>
            <a:endParaRPr lang="en-B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00B4A89-201B-4782-9648-6F6F5502F3ED}"/>
                  </a:ext>
                </a:extLst>
              </p:cNvPr>
              <p:cNvSpPr>
                <a:spLocks noGrp="1"/>
              </p:cNvSpPr>
              <p:nvPr>
                <p:ph idx="1"/>
              </p:nvPr>
            </p:nvSpPr>
            <p:spPr>
              <a:xfrm>
                <a:off x="587141" y="1490145"/>
                <a:ext cx="11261557" cy="5050355"/>
              </a:xfrm>
            </p:spPr>
            <p:txBody>
              <a:bodyPr>
                <a:normAutofit fontScale="92500"/>
              </a:bodyPr>
              <a:lstStyle/>
              <a:p>
                <a:pPr algn="just"/>
                <a:endParaRPr lang="en-US" dirty="0"/>
              </a:p>
              <a:p>
                <a:pPr algn="just"/>
                <a:endParaRPr lang="en-US" dirty="0"/>
              </a:p>
              <a:p>
                <a:pPr algn="just"/>
                <a:endParaRPr lang="en-US" dirty="0"/>
              </a:p>
              <a:p>
                <a:pPr algn="just"/>
                <a:endParaRPr lang="en-US" sz="2200" dirty="0"/>
              </a:p>
              <a:p>
                <a:pPr algn="just"/>
                <a:endParaRPr lang="en-US" dirty="0"/>
              </a:p>
              <a:p>
                <a:pPr marL="0" indent="0" algn="just">
                  <a:buNone/>
                </a:pPr>
                <a:endParaRPr lang="en-US" sz="300" dirty="0"/>
              </a:p>
              <a:p>
                <a:pPr algn="just"/>
                <a:r>
                  <a:rPr lang="en-US" dirty="0"/>
                  <a:t>What is the probability that you chose </a:t>
                </a:r>
                <a:r>
                  <a:rPr lang="en-US" u="sng" dirty="0"/>
                  <a:t>box A</a:t>
                </a:r>
                <a:r>
                  <a:rPr lang="en-US" dirty="0"/>
                  <a:t> given that you picked </a:t>
                </a:r>
                <a:r>
                  <a:rPr lang="en-US" u="sng" dirty="0"/>
                  <a:t>an apple</a:t>
                </a:r>
                <a:r>
                  <a:rPr lang="en-US" dirty="0"/>
                  <a:t>?</a:t>
                </a:r>
              </a:p>
              <a:p>
                <a:pPr algn="just"/>
                <a:endParaRPr lang="en-US" sz="100" dirty="0"/>
              </a:p>
              <a:p>
                <a:pPr marL="0" indent="0" algn="ctr">
                  <a:lnSpc>
                    <a:spcPct val="120000"/>
                  </a:lnSpc>
                  <a:buNone/>
                </a:pPr>
                <a14:m>
                  <m:oMathPara xmlns:m="http://schemas.openxmlformats.org/officeDocument/2006/math">
                    <m:oMathParaPr>
                      <m:jc m:val="center"/>
                    </m:oMathParaPr>
                    <m:oMath xmlns:m="http://schemas.openxmlformats.org/officeDocument/2006/math">
                      <m:r>
                        <a:rPr lang="en-US" sz="2600" b="0" i="1" smtClean="0">
                          <a:latin typeface="Cambria Math" panose="02040503050406030204" pitchFamily="18" charset="0"/>
                        </a:rPr>
                        <m:t>𝑃</m:t>
                      </m:r>
                      <m:d>
                        <m:dPr>
                          <m:ctrlPr>
                            <a:rPr lang="en-US" sz="2600" b="0" i="1" smtClean="0">
                              <a:latin typeface="Cambria Math" panose="02040503050406030204" pitchFamily="18" charset="0"/>
                            </a:rPr>
                          </m:ctrlPr>
                        </m:dPr>
                        <m:e>
                          <m:r>
                            <a:rPr lang="en-US" sz="2600" b="0" i="1" smtClean="0">
                              <a:latin typeface="Cambria Math" panose="02040503050406030204" pitchFamily="18" charset="0"/>
                            </a:rPr>
                            <m:t>𝐴</m:t>
                          </m:r>
                          <m:r>
                            <a:rPr lang="en-US" sz="2600" b="0" i="1" smtClean="0">
                              <a:latin typeface="Cambria Math" panose="02040503050406030204" pitchFamily="18" charset="0"/>
                            </a:rPr>
                            <m:t>|</m:t>
                          </m:r>
                          <m:r>
                            <a:rPr lang="en-US" sz="2600" b="0" i="1" smtClean="0">
                              <a:latin typeface="Cambria Math" panose="02040503050406030204" pitchFamily="18" charset="0"/>
                            </a:rPr>
                            <m:t>𝑎𝑝𝑝𝑙𝑒</m:t>
                          </m:r>
                        </m:e>
                      </m:d>
                      <m:r>
                        <a:rPr lang="en-US" sz="2600" b="0" i="1" smtClean="0">
                          <a:latin typeface="Cambria Math" panose="02040503050406030204" pitchFamily="18" charset="0"/>
                        </a:rPr>
                        <m:t>=</m:t>
                      </m:r>
                      <m:f>
                        <m:fPr>
                          <m:ctrlPr>
                            <a:rPr lang="en-US" sz="2600" b="0" i="1" smtClean="0">
                              <a:latin typeface="Cambria Math" panose="02040503050406030204" pitchFamily="18" charset="0"/>
                            </a:rPr>
                          </m:ctrlPr>
                        </m:fPr>
                        <m:num>
                          <m:r>
                            <a:rPr lang="en-US" sz="2600" b="0" i="1" smtClean="0">
                              <a:latin typeface="Cambria Math" panose="02040503050406030204" pitchFamily="18" charset="0"/>
                            </a:rPr>
                            <m:t>𝑃</m:t>
                          </m:r>
                          <m:d>
                            <m:dPr>
                              <m:ctrlPr>
                                <a:rPr lang="en-US" sz="2600" b="0" i="1" smtClean="0">
                                  <a:latin typeface="Cambria Math" panose="02040503050406030204" pitchFamily="18" charset="0"/>
                                </a:rPr>
                              </m:ctrlPr>
                            </m:dPr>
                            <m:e>
                              <m:r>
                                <a:rPr lang="en-US" sz="2600" b="0" i="1" smtClean="0">
                                  <a:latin typeface="Cambria Math" panose="02040503050406030204" pitchFamily="18" charset="0"/>
                                </a:rPr>
                                <m:t>𝑎𝑝𝑝𝑙𝑒</m:t>
                              </m:r>
                              <m:r>
                                <a:rPr lang="en-US" sz="2600" b="0" i="1" smtClean="0">
                                  <a:latin typeface="Cambria Math" panose="02040503050406030204" pitchFamily="18" charset="0"/>
                                </a:rPr>
                                <m:t>|</m:t>
                              </m:r>
                              <m:r>
                                <a:rPr lang="en-US" sz="2600" b="0" i="1" smtClean="0">
                                  <a:latin typeface="Cambria Math" panose="02040503050406030204" pitchFamily="18" charset="0"/>
                                </a:rPr>
                                <m:t>𝐴</m:t>
                              </m:r>
                            </m:e>
                          </m:d>
                          <m:r>
                            <a:rPr lang="en-US" sz="2600" b="0" i="1" smtClean="0">
                              <a:latin typeface="Cambria Math" panose="02040503050406030204" pitchFamily="18" charset="0"/>
                            </a:rPr>
                            <m:t>⋅</m:t>
                          </m:r>
                          <m:r>
                            <a:rPr lang="en-US" sz="2600" b="0" i="1" smtClean="0">
                              <a:latin typeface="Cambria Math" panose="02040503050406030204" pitchFamily="18" charset="0"/>
                            </a:rPr>
                            <m:t>𝑃</m:t>
                          </m:r>
                          <m:d>
                            <m:dPr>
                              <m:ctrlPr>
                                <a:rPr lang="en-US" sz="2600" b="0" i="1" smtClean="0">
                                  <a:latin typeface="Cambria Math" panose="02040503050406030204" pitchFamily="18" charset="0"/>
                                </a:rPr>
                              </m:ctrlPr>
                            </m:dPr>
                            <m:e>
                              <m:r>
                                <a:rPr lang="en-US" sz="2600" b="0" i="1" smtClean="0">
                                  <a:latin typeface="Cambria Math" panose="02040503050406030204" pitchFamily="18" charset="0"/>
                                </a:rPr>
                                <m:t>𝐴</m:t>
                              </m:r>
                            </m:e>
                          </m:d>
                        </m:num>
                        <m:den>
                          <m:r>
                            <a:rPr lang="en-US" sz="2600" b="0" i="1" smtClean="0">
                              <a:latin typeface="Cambria Math" panose="02040503050406030204" pitchFamily="18" charset="0"/>
                            </a:rPr>
                            <m:t>𝑃</m:t>
                          </m:r>
                          <m:d>
                            <m:dPr>
                              <m:ctrlPr>
                                <a:rPr lang="en-US" sz="2600" b="0" i="1" smtClean="0">
                                  <a:latin typeface="Cambria Math" panose="02040503050406030204" pitchFamily="18" charset="0"/>
                                </a:rPr>
                              </m:ctrlPr>
                            </m:dPr>
                            <m:e>
                              <m:r>
                                <a:rPr lang="en-US" sz="2600" b="0" i="1" smtClean="0">
                                  <a:latin typeface="Cambria Math" panose="02040503050406030204" pitchFamily="18" charset="0"/>
                                </a:rPr>
                                <m:t>𝑎𝑝𝑝𝑙𝑒</m:t>
                              </m:r>
                            </m:e>
                          </m:d>
                        </m:den>
                      </m:f>
                      <m:r>
                        <a:rPr lang="en-US" sz="2600" b="0" i="1" smtClean="0">
                          <a:latin typeface="Cambria Math" panose="02040503050406030204" pitchFamily="18" charset="0"/>
                        </a:rPr>
                        <m:t>=</m:t>
                      </m:r>
                    </m:oMath>
                    <m:oMath xmlns:m="http://schemas.openxmlformats.org/officeDocument/2006/math">
                      <m:r>
                        <a:rPr lang="en-US" sz="2600" b="0" i="1" smtClean="0">
                          <a:latin typeface="Cambria Math" panose="02040503050406030204" pitchFamily="18" charset="0"/>
                        </a:rPr>
                        <m:t>=</m:t>
                      </m:r>
                      <m:f>
                        <m:fPr>
                          <m:ctrlPr>
                            <a:rPr lang="en-US" sz="2600" i="1">
                              <a:latin typeface="Cambria Math" panose="02040503050406030204" pitchFamily="18" charset="0"/>
                            </a:rPr>
                          </m:ctrlPr>
                        </m:fPr>
                        <m:num>
                          <m:r>
                            <a:rPr lang="en-US" sz="2600" i="1">
                              <a:latin typeface="Cambria Math" panose="02040503050406030204" pitchFamily="18" charset="0"/>
                            </a:rPr>
                            <m:t>𝑃</m:t>
                          </m:r>
                          <m:d>
                            <m:dPr>
                              <m:ctrlPr>
                                <a:rPr lang="en-US" sz="2600" i="1">
                                  <a:latin typeface="Cambria Math" panose="02040503050406030204" pitchFamily="18" charset="0"/>
                                </a:rPr>
                              </m:ctrlPr>
                            </m:dPr>
                            <m:e>
                              <m:r>
                                <a:rPr lang="en-US" sz="2600" b="0" i="1" smtClean="0">
                                  <a:latin typeface="Cambria Math" panose="02040503050406030204" pitchFamily="18" charset="0"/>
                                </a:rPr>
                                <m:t>𝑎𝑝𝑝𝑙𝑒</m:t>
                              </m:r>
                              <m:r>
                                <a:rPr lang="en-US" sz="2600" i="1">
                                  <a:latin typeface="Cambria Math" panose="02040503050406030204" pitchFamily="18" charset="0"/>
                                </a:rPr>
                                <m:t>|</m:t>
                              </m:r>
                              <m:r>
                                <a:rPr lang="en-US" sz="2600" b="0" i="1" smtClean="0">
                                  <a:latin typeface="Cambria Math" panose="02040503050406030204" pitchFamily="18" charset="0"/>
                                </a:rPr>
                                <m:t>𝐴</m:t>
                              </m:r>
                            </m:e>
                          </m:d>
                          <m:r>
                            <a:rPr lang="en-US" sz="2600" i="1">
                              <a:latin typeface="Cambria Math" panose="02040503050406030204" pitchFamily="18" charset="0"/>
                            </a:rPr>
                            <m:t>⋅</m:t>
                          </m:r>
                          <m:r>
                            <a:rPr lang="en-US" sz="2600" i="1">
                              <a:latin typeface="Cambria Math" panose="02040503050406030204" pitchFamily="18" charset="0"/>
                            </a:rPr>
                            <m:t>𝑃</m:t>
                          </m:r>
                          <m:d>
                            <m:dPr>
                              <m:ctrlPr>
                                <a:rPr lang="en-US" sz="2600" i="1">
                                  <a:latin typeface="Cambria Math" panose="02040503050406030204" pitchFamily="18" charset="0"/>
                                </a:rPr>
                              </m:ctrlPr>
                            </m:dPr>
                            <m:e>
                              <m:r>
                                <a:rPr lang="en-US" sz="2600" b="0" i="1" smtClean="0">
                                  <a:latin typeface="Cambria Math" panose="02040503050406030204" pitchFamily="18" charset="0"/>
                                </a:rPr>
                                <m:t>𝐴</m:t>
                              </m:r>
                            </m:e>
                          </m:d>
                        </m:num>
                        <m:den>
                          <m:r>
                            <a:rPr lang="en-US" sz="2600" i="1">
                              <a:latin typeface="Cambria Math" panose="02040503050406030204" pitchFamily="18" charset="0"/>
                            </a:rPr>
                            <m:t>𝑃</m:t>
                          </m:r>
                          <m:d>
                            <m:dPr>
                              <m:ctrlPr>
                                <a:rPr lang="en-US" sz="2600" i="1">
                                  <a:latin typeface="Cambria Math" panose="02040503050406030204" pitchFamily="18" charset="0"/>
                                </a:rPr>
                              </m:ctrlPr>
                            </m:dPr>
                            <m:e>
                              <m:r>
                                <a:rPr lang="en-US" sz="2600" b="0" i="1" smtClean="0">
                                  <a:latin typeface="Cambria Math" panose="02040503050406030204" pitchFamily="18" charset="0"/>
                                </a:rPr>
                                <m:t>𝑎𝑝𝑝𝑙𝑒</m:t>
                              </m:r>
                              <m:r>
                                <a:rPr lang="en-US" sz="2600" i="1">
                                  <a:latin typeface="Cambria Math" panose="02040503050406030204" pitchFamily="18" charset="0"/>
                                </a:rPr>
                                <m:t>|</m:t>
                              </m:r>
                              <m:r>
                                <a:rPr lang="en-US" sz="2600" b="0" i="1" smtClean="0">
                                  <a:latin typeface="Cambria Math" panose="02040503050406030204" pitchFamily="18" charset="0"/>
                                </a:rPr>
                                <m:t>𝐴</m:t>
                              </m:r>
                            </m:e>
                          </m:d>
                          <m:r>
                            <a:rPr lang="en-US" sz="2600" i="1">
                              <a:latin typeface="Cambria Math" panose="02040503050406030204" pitchFamily="18" charset="0"/>
                            </a:rPr>
                            <m:t>⋅</m:t>
                          </m:r>
                          <m:r>
                            <a:rPr lang="en-US" sz="2600" i="1">
                              <a:latin typeface="Cambria Math" panose="02040503050406030204" pitchFamily="18" charset="0"/>
                            </a:rPr>
                            <m:t>𝑃</m:t>
                          </m:r>
                          <m:d>
                            <m:dPr>
                              <m:ctrlPr>
                                <a:rPr lang="en-US" sz="2600" i="1">
                                  <a:latin typeface="Cambria Math" panose="02040503050406030204" pitchFamily="18" charset="0"/>
                                </a:rPr>
                              </m:ctrlPr>
                            </m:dPr>
                            <m:e>
                              <m:r>
                                <a:rPr lang="en-US" sz="2600" b="0" i="1" smtClean="0">
                                  <a:latin typeface="Cambria Math" panose="02040503050406030204" pitchFamily="18" charset="0"/>
                                </a:rPr>
                                <m:t>𝐴</m:t>
                              </m:r>
                            </m:e>
                          </m:d>
                          <m:r>
                            <a:rPr lang="en-US" sz="2600" b="0" i="1" smtClean="0">
                              <a:latin typeface="Cambria Math" panose="02040503050406030204" pitchFamily="18" charset="0"/>
                            </a:rPr>
                            <m:t>+</m:t>
                          </m:r>
                          <m:r>
                            <a:rPr lang="en-US" sz="2600" i="1">
                              <a:latin typeface="Cambria Math" panose="02040503050406030204" pitchFamily="18" charset="0"/>
                            </a:rPr>
                            <m:t>𝑃</m:t>
                          </m:r>
                          <m:d>
                            <m:dPr>
                              <m:ctrlPr>
                                <a:rPr lang="en-US" sz="2600" i="1">
                                  <a:latin typeface="Cambria Math" panose="02040503050406030204" pitchFamily="18" charset="0"/>
                                </a:rPr>
                              </m:ctrlPr>
                            </m:dPr>
                            <m:e>
                              <m:r>
                                <a:rPr lang="en-US" sz="2600" b="0" i="1" smtClean="0">
                                  <a:latin typeface="Cambria Math" panose="02040503050406030204" pitchFamily="18" charset="0"/>
                                </a:rPr>
                                <m:t>𝑎𝑝𝑝𝑙𝑒</m:t>
                              </m:r>
                              <m:r>
                                <a:rPr lang="en-US" sz="2600" i="1">
                                  <a:latin typeface="Cambria Math" panose="02040503050406030204" pitchFamily="18" charset="0"/>
                                </a:rPr>
                                <m:t>|</m:t>
                              </m:r>
                              <m:r>
                                <a:rPr lang="en-US" sz="2600" i="1">
                                  <a:latin typeface="Cambria Math" panose="02040503050406030204" pitchFamily="18" charset="0"/>
                                </a:rPr>
                                <m:t>𝐵</m:t>
                              </m:r>
                            </m:e>
                          </m:d>
                          <m:r>
                            <a:rPr lang="en-US" sz="2600" i="1">
                              <a:latin typeface="Cambria Math" panose="02040503050406030204" pitchFamily="18" charset="0"/>
                            </a:rPr>
                            <m:t>⋅</m:t>
                          </m:r>
                          <m:r>
                            <a:rPr lang="en-US" sz="2600" i="1">
                              <a:latin typeface="Cambria Math" panose="02040503050406030204" pitchFamily="18" charset="0"/>
                            </a:rPr>
                            <m:t>𝑃</m:t>
                          </m:r>
                          <m:d>
                            <m:dPr>
                              <m:ctrlPr>
                                <a:rPr lang="en-US" sz="2600" i="1">
                                  <a:latin typeface="Cambria Math" panose="02040503050406030204" pitchFamily="18" charset="0"/>
                                </a:rPr>
                              </m:ctrlPr>
                            </m:dPr>
                            <m:e>
                              <m:r>
                                <a:rPr lang="en-US" sz="2600" i="1">
                                  <a:latin typeface="Cambria Math" panose="02040503050406030204" pitchFamily="18" charset="0"/>
                                </a:rPr>
                                <m:t>𝐵</m:t>
                              </m:r>
                            </m:e>
                          </m:d>
                        </m:den>
                      </m:f>
                      <m:r>
                        <a:rPr lang="en-US" sz="2600" b="0" i="1" smtClean="0">
                          <a:latin typeface="Cambria Math" panose="02040503050406030204" pitchFamily="18" charset="0"/>
                        </a:rPr>
                        <m:t>=</m:t>
                      </m:r>
                      <m:f>
                        <m:fPr>
                          <m:ctrlPr>
                            <a:rPr lang="en-US" sz="2600" b="0" i="1" smtClean="0">
                              <a:solidFill>
                                <a:schemeClr val="bg1"/>
                              </a:solidFill>
                              <a:latin typeface="Cambria Math" panose="02040503050406030204" pitchFamily="18" charset="0"/>
                            </a:rPr>
                          </m:ctrlPr>
                        </m:fPr>
                        <m:num>
                          <m:r>
                            <a:rPr lang="en-US" sz="2400" i="1">
                              <a:solidFill>
                                <a:schemeClr val="bg1"/>
                              </a:solidFill>
                              <a:latin typeface="Cambria Math" panose="02040503050406030204" pitchFamily="18" charset="0"/>
                            </a:rPr>
                            <m:t>0.5⋅</m:t>
                          </m:r>
                          <m:r>
                            <a:rPr lang="en-US" sz="2400" b="0" i="1" smtClean="0">
                              <a:solidFill>
                                <a:schemeClr val="bg1"/>
                              </a:solidFill>
                              <a:latin typeface="Cambria Math" panose="02040503050406030204" pitchFamily="18" charset="0"/>
                            </a:rPr>
                            <m:t>0.5</m:t>
                          </m:r>
                        </m:num>
                        <m:den>
                          <m:r>
                            <a:rPr lang="en-US" sz="2400" i="1">
                              <a:solidFill>
                                <a:schemeClr val="bg1"/>
                              </a:solidFill>
                              <a:latin typeface="Cambria Math" panose="02040503050406030204" pitchFamily="18" charset="0"/>
                            </a:rPr>
                            <m:t>0.5⋅0.5+0.25⋅0.5</m:t>
                          </m:r>
                        </m:den>
                      </m:f>
                      <m:r>
                        <a:rPr lang="en-US" sz="2600" b="0" i="1" smtClean="0">
                          <a:solidFill>
                            <a:schemeClr val="bg1"/>
                          </a:solidFill>
                          <a:latin typeface="Cambria Math" panose="02040503050406030204" pitchFamily="18" charset="0"/>
                        </a:rPr>
                        <m:t>=</m:t>
                      </m:r>
                      <m:f>
                        <m:fPr>
                          <m:ctrlPr>
                            <a:rPr lang="en-US" sz="2600" b="0" i="1" smtClean="0">
                              <a:solidFill>
                                <a:schemeClr val="bg1"/>
                              </a:solidFill>
                              <a:latin typeface="Cambria Math" panose="02040503050406030204" pitchFamily="18" charset="0"/>
                            </a:rPr>
                          </m:ctrlPr>
                        </m:fPr>
                        <m:num>
                          <m:r>
                            <a:rPr lang="en-US" sz="2600" b="0" i="1" smtClean="0">
                              <a:solidFill>
                                <a:schemeClr val="bg1"/>
                              </a:solidFill>
                              <a:latin typeface="Cambria Math" panose="02040503050406030204" pitchFamily="18" charset="0"/>
                            </a:rPr>
                            <m:t>2</m:t>
                          </m:r>
                        </m:num>
                        <m:den>
                          <m:r>
                            <a:rPr lang="en-US" sz="2600" b="0" i="1" smtClean="0">
                              <a:solidFill>
                                <a:schemeClr val="bg1"/>
                              </a:solidFill>
                              <a:latin typeface="Cambria Math" panose="02040503050406030204" pitchFamily="18" charset="0"/>
                            </a:rPr>
                            <m:t>3</m:t>
                          </m:r>
                        </m:den>
                      </m:f>
                    </m:oMath>
                  </m:oMathPara>
                </a14:m>
                <a:endParaRPr lang="en-BE" sz="2600" dirty="0"/>
              </a:p>
            </p:txBody>
          </p:sp>
        </mc:Choice>
        <mc:Fallback xmlns="">
          <p:sp>
            <p:nvSpPr>
              <p:cNvPr id="3" name="Content Placeholder 2">
                <a:extLst>
                  <a:ext uri="{FF2B5EF4-FFF2-40B4-BE49-F238E27FC236}">
                    <a16:creationId xmlns:a16="http://schemas.microsoft.com/office/drawing/2014/main" id="{B00B4A89-201B-4782-9648-6F6F5502F3ED}"/>
                  </a:ext>
                </a:extLst>
              </p:cNvPr>
              <p:cNvSpPr>
                <a:spLocks noGrp="1" noRot="1" noChangeAspect="1" noMove="1" noResize="1" noEditPoints="1" noAdjustHandles="1" noChangeArrowheads="1" noChangeShapeType="1" noTextEdit="1"/>
              </p:cNvSpPr>
              <p:nvPr>
                <p:ph idx="1"/>
              </p:nvPr>
            </p:nvSpPr>
            <p:spPr>
              <a:xfrm>
                <a:off x="587141" y="1490145"/>
                <a:ext cx="11261557" cy="5050355"/>
              </a:xfrm>
              <a:blipFill>
                <a:blip r:embed="rId2"/>
                <a:stretch>
                  <a:fillRect l="-812"/>
                </a:stretch>
              </a:blipFill>
            </p:spPr>
            <p:txBody>
              <a:bodyPr/>
              <a:lstStyle/>
              <a:p>
                <a:r>
                  <a:rPr lang="en-BE">
                    <a:noFill/>
                  </a:rPr>
                  <a:t> </a:t>
                </a:r>
              </a:p>
            </p:txBody>
          </p:sp>
        </mc:Fallback>
      </mc:AlternateContent>
      <p:sp>
        <p:nvSpPr>
          <p:cNvPr id="4" name="Footer Placeholder 3">
            <a:extLst>
              <a:ext uri="{FF2B5EF4-FFF2-40B4-BE49-F238E27FC236}">
                <a16:creationId xmlns:a16="http://schemas.microsoft.com/office/drawing/2014/main" id="{2B955210-6E1C-4F53-9E00-90F5D3180AE9}"/>
              </a:ext>
            </a:extLst>
          </p:cNvPr>
          <p:cNvSpPr>
            <a:spLocks noGrp="1"/>
          </p:cNvSpPr>
          <p:nvPr>
            <p:ph type="ftr" sz="quarter" idx="11"/>
          </p:nvPr>
        </p:nvSpPr>
        <p:spPr/>
        <p:txBody>
          <a:bodyPr/>
          <a:lstStyle/>
          <a:p>
            <a:r>
              <a:rPr lang="en-US" dirty="0"/>
              <a:t>Elementary Combinatorics and Probability - March 2021</a:t>
            </a:r>
            <a:endParaRPr lang="en-BE" dirty="0"/>
          </a:p>
        </p:txBody>
      </p:sp>
      <p:sp>
        <p:nvSpPr>
          <p:cNvPr id="5" name="Slide Number Placeholder 4">
            <a:extLst>
              <a:ext uri="{FF2B5EF4-FFF2-40B4-BE49-F238E27FC236}">
                <a16:creationId xmlns:a16="http://schemas.microsoft.com/office/drawing/2014/main" id="{DD3B8377-99E3-4482-A8C2-9599A698DF1E}"/>
              </a:ext>
            </a:extLst>
          </p:cNvPr>
          <p:cNvSpPr>
            <a:spLocks noGrp="1"/>
          </p:cNvSpPr>
          <p:nvPr>
            <p:ph type="sldNum" sz="quarter" idx="12"/>
          </p:nvPr>
        </p:nvSpPr>
        <p:spPr/>
        <p:txBody>
          <a:bodyPr/>
          <a:lstStyle/>
          <a:p>
            <a:fld id="{08CF7B41-8972-4B54-B2ED-1FFF63F18177}" type="slidenum">
              <a:rPr lang="en-BE" smtClean="0"/>
              <a:t>59</a:t>
            </a:fld>
            <a:endParaRPr lang="en-BE"/>
          </a:p>
        </p:txBody>
      </p:sp>
      <p:grpSp>
        <p:nvGrpSpPr>
          <p:cNvPr id="32" name="Group 31">
            <a:extLst>
              <a:ext uri="{FF2B5EF4-FFF2-40B4-BE49-F238E27FC236}">
                <a16:creationId xmlns:a16="http://schemas.microsoft.com/office/drawing/2014/main" id="{81ACB355-2AA3-455C-B91A-403012F8F552}"/>
              </a:ext>
            </a:extLst>
          </p:cNvPr>
          <p:cNvGrpSpPr/>
          <p:nvPr/>
        </p:nvGrpSpPr>
        <p:grpSpPr>
          <a:xfrm>
            <a:off x="3292643" y="1320753"/>
            <a:ext cx="6371122" cy="2628702"/>
            <a:chOff x="2407118" y="2367814"/>
            <a:chExt cx="7488455" cy="3089709"/>
          </a:xfrm>
        </p:grpSpPr>
        <p:grpSp>
          <p:nvGrpSpPr>
            <p:cNvPr id="33" name="Group 32">
              <a:extLst>
                <a:ext uri="{FF2B5EF4-FFF2-40B4-BE49-F238E27FC236}">
                  <a16:creationId xmlns:a16="http://schemas.microsoft.com/office/drawing/2014/main" id="{BCCD956F-1DC8-4419-8D56-D145099616E7}"/>
                </a:ext>
              </a:extLst>
            </p:cNvPr>
            <p:cNvGrpSpPr/>
            <p:nvPr/>
          </p:nvGrpSpPr>
          <p:grpSpPr>
            <a:xfrm>
              <a:off x="2407118" y="2367814"/>
              <a:ext cx="3089709" cy="3089709"/>
              <a:chOff x="2407118" y="2367814"/>
              <a:chExt cx="3089709" cy="3089709"/>
            </a:xfrm>
          </p:grpSpPr>
          <p:sp>
            <p:nvSpPr>
              <p:cNvPr id="50" name="Rectangle 49">
                <a:extLst>
                  <a:ext uri="{FF2B5EF4-FFF2-40B4-BE49-F238E27FC236}">
                    <a16:creationId xmlns:a16="http://schemas.microsoft.com/office/drawing/2014/main" id="{0586C2E7-FED9-4D63-843C-94B3EB5F9EC7}"/>
                  </a:ext>
                </a:extLst>
              </p:cNvPr>
              <p:cNvSpPr/>
              <p:nvPr/>
            </p:nvSpPr>
            <p:spPr>
              <a:xfrm>
                <a:off x="2407118" y="2367814"/>
                <a:ext cx="3089709" cy="3089709"/>
              </a:xfrm>
              <a:prstGeom prst="rect">
                <a:avLst/>
              </a:prstGeom>
              <a:ln w="28575"/>
            </p:spPr>
            <p:style>
              <a:lnRef idx="2">
                <a:schemeClr val="accent2"/>
              </a:lnRef>
              <a:fillRef idx="1">
                <a:schemeClr val="lt1"/>
              </a:fillRef>
              <a:effectRef idx="0">
                <a:schemeClr val="accent2"/>
              </a:effectRef>
              <a:fontRef idx="minor">
                <a:schemeClr val="dk1"/>
              </a:fontRef>
            </p:style>
            <p:txBody>
              <a:bodyPr rtlCol="0" anchor="ctr"/>
              <a:lstStyle/>
              <a:p>
                <a:pPr algn="ctr"/>
                <a:endParaRPr lang="en-BE"/>
              </a:p>
            </p:txBody>
          </p:sp>
          <p:pic>
            <p:nvPicPr>
              <p:cNvPr id="51" name="Picture 50" descr="Background pattern&#10;&#10;Description automatically generated">
                <a:extLst>
                  <a:ext uri="{FF2B5EF4-FFF2-40B4-BE49-F238E27FC236}">
                    <a16:creationId xmlns:a16="http://schemas.microsoft.com/office/drawing/2014/main" id="{7A75748E-9EE1-42E7-9898-82FA4BFFDA10}"/>
                  </a:ext>
                </a:extLst>
              </p:cNvPr>
              <p:cNvPicPr>
                <a:picLocks noChangeAspect="1"/>
              </p:cNvPicPr>
              <p:nvPr/>
            </p:nvPicPr>
            <p:blipFill rotWithShape="1">
              <a:blip r:embed="rId3">
                <a:extLst>
                  <a:ext uri="{28A0092B-C50C-407E-A947-70E740481C1C}">
                    <a14:useLocalDpi xmlns:a14="http://schemas.microsoft.com/office/drawing/2010/main" val="0"/>
                  </a:ext>
                </a:extLst>
              </a:blip>
              <a:srcRect l="3522" t="1792" r="75830" b="70975"/>
              <a:stretch/>
            </p:blipFill>
            <p:spPr>
              <a:xfrm>
                <a:off x="2738461" y="2464067"/>
                <a:ext cx="586752" cy="683393"/>
              </a:xfrm>
              <a:prstGeom prst="rect">
                <a:avLst/>
              </a:prstGeom>
            </p:spPr>
          </p:pic>
          <p:pic>
            <p:nvPicPr>
              <p:cNvPr id="52" name="Picture 51" descr="Background pattern&#10;&#10;Description automatically generated">
                <a:extLst>
                  <a:ext uri="{FF2B5EF4-FFF2-40B4-BE49-F238E27FC236}">
                    <a16:creationId xmlns:a16="http://schemas.microsoft.com/office/drawing/2014/main" id="{8177E3B4-63B3-48CD-8E6B-A3710574536C}"/>
                  </a:ext>
                </a:extLst>
              </p:cNvPr>
              <p:cNvPicPr>
                <a:picLocks noChangeAspect="1"/>
              </p:cNvPicPr>
              <p:nvPr/>
            </p:nvPicPr>
            <p:blipFill rotWithShape="1">
              <a:blip r:embed="rId3">
                <a:extLst>
                  <a:ext uri="{28A0092B-C50C-407E-A947-70E740481C1C}">
                    <a14:useLocalDpi xmlns:a14="http://schemas.microsoft.com/office/drawing/2010/main" val="0"/>
                  </a:ext>
                </a:extLst>
              </a:blip>
              <a:srcRect l="74939" t="36727" r="2956" b="36865"/>
              <a:stretch/>
            </p:blipFill>
            <p:spPr>
              <a:xfrm>
                <a:off x="4726199" y="2516370"/>
                <a:ext cx="548640" cy="578785"/>
              </a:xfrm>
              <a:prstGeom prst="rect">
                <a:avLst/>
              </a:prstGeom>
            </p:spPr>
          </p:pic>
          <p:pic>
            <p:nvPicPr>
              <p:cNvPr id="53" name="Picture 52" descr="Background pattern&#10;&#10;Description automatically generated">
                <a:extLst>
                  <a:ext uri="{FF2B5EF4-FFF2-40B4-BE49-F238E27FC236}">
                    <a16:creationId xmlns:a16="http://schemas.microsoft.com/office/drawing/2014/main" id="{2B541849-5C83-40E2-89B1-764031821C64}"/>
                  </a:ext>
                </a:extLst>
              </p:cNvPr>
              <p:cNvPicPr>
                <a:picLocks noChangeAspect="1"/>
              </p:cNvPicPr>
              <p:nvPr/>
            </p:nvPicPr>
            <p:blipFill rotWithShape="1">
              <a:blip r:embed="rId3">
                <a:extLst>
                  <a:ext uri="{28A0092B-C50C-407E-A947-70E740481C1C}">
                    <a14:useLocalDpi xmlns:a14="http://schemas.microsoft.com/office/drawing/2010/main" val="0"/>
                  </a:ext>
                </a:extLst>
              </a:blip>
              <a:srcRect l="3522" t="1792" r="75830" b="70975"/>
              <a:stretch/>
            </p:blipFill>
            <p:spPr>
              <a:xfrm>
                <a:off x="2445085" y="3475990"/>
                <a:ext cx="586752" cy="683393"/>
              </a:xfrm>
              <a:prstGeom prst="rect">
                <a:avLst/>
              </a:prstGeom>
            </p:spPr>
          </p:pic>
          <p:pic>
            <p:nvPicPr>
              <p:cNvPr id="54" name="Picture 53" descr="Background pattern&#10;&#10;Description automatically generated">
                <a:extLst>
                  <a:ext uri="{FF2B5EF4-FFF2-40B4-BE49-F238E27FC236}">
                    <a16:creationId xmlns:a16="http://schemas.microsoft.com/office/drawing/2014/main" id="{FF6BFC77-A0B5-45FF-8846-81C6E9860A4D}"/>
                  </a:ext>
                </a:extLst>
              </p:cNvPr>
              <p:cNvPicPr>
                <a:picLocks noChangeAspect="1"/>
              </p:cNvPicPr>
              <p:nvPr/>
            </p:nvPicPr>
            <p:blipFill rotWithShape="1">
              <a:blip r:embed="rId3">
                <a:extLst>
                  <a:ext uri="{28A0092B-C50C-407E-A947-70E740481C1C}">
                    <a14:useLocalDpi xmlns:a14="http://schemas.microsoft.com/office/drawing/2010/main" val="0"/>
                  </a:ext>
                </a:extLst>
              </a:blip>
              <a:srcRect l="3522" t="1792" r="75830" b="70975"/>
              <a:stretch/>
            </p:blipFill>
            <p:spPr>
              <a:xfrm>
                <a:off x="3177528" y="3265369"/>
                <a:ext cx="586752" cy="683393"/>
              </a:xfrm>
              <a:prstGeom prst="rect">
                <a:avLst/>
              </a:prstGeom>
            </p:spPr>
          </p:pic>
          <p:pic>
            <p:nvPicPr>
              <p:cNvPr id="55" name="Picture 54" descr="Background pattern&#10;&#10;Description automatically generated">
                <a:extLst>
                  <a:ext uri="{FF2B5EF4-FFF2-40B4-BE49-F238E27FC236}">
                    <a16:creationId xmlns:a16="http://schemas.microsoft.com/office/drawing/2014/main" id="{8CA81FBB-7A97-4756-BFA2-E2EBDEB48B00}"/>
                  </a:ext>
                </a:extLst>
              </p:cNvPr>
              <p:cNvPicPr>
                <a:picLocks noChangeAspect="1"/>
              </p:cNvPicPr>
              <p:nvPr/>
            </p:nvPicPr>
            <p:blipFill rotWithShape="1">
              <a:blip r:embed="rId3">
                <a:extLst>
                  <a:ext uri="{28A0092B-C50C-407E-A947-70E740481C1C}">
                    <a14:useLocalDpi xmlns:a14="http://schemas.microsoft.com/office/drawing/2010/main" val="0"/>
                  </a:ext>
                </a:extLst>
              </a:blip>
              <a:srcRect l="3522" t="1792" r="75830" b="70975"/>
              <a:stretch/>
            </p:blipFill>
            <p:spPr>
              <a:xfrm>
                <a:off x="2884152" y="4277292"/>
                <a:ext cx="586752" cy="683393"/>
              </a:xfrm>
              <a:prstGeom prst="rect">
                <a:avLst/>
              </a:prstGeom>
            </p:spPr>
          </p:pic>
          <p:pic>
            <p:nvPicPr>
              <p:cNvPr id="56" name="Picture 55" descr="Background pattern&#10;&#10;Description automatically generated">
                <a:extLst>
                  <a:ext uri="{FF2B5EF4-FFF2-40B4-BE49-F238E27FC236}">
                    <a16:creationId xmlns:a16="http://schemas.microsoft.com/office/drawing/2014/main" id="{EF6BD32E-627F-4BAE-8BDA-FA4BDC96ACF3}"/>
                  </a:ext>
                </a:extLst>
              </p:cNvPr>
              <p:cNvPicPr>
                <a:picLocks noChangeAspect="1"/>
              </p:cNvPicPr>
              <p:nvPr/>
            </p:nvPicPr>
            <p:blipFill rotWithShape="1">
              <a:blip r:embed="rId3">
                <a:extLst>
                  <a:ext uri="{28A0092B-C50C-407E-A947-70E740481C1C}">
                    <a14:useLocalDpi xmlns:a14="http://schemas.microsoft.com/office/drawing/2010/main" val="0"/>
                  </a:ext>
                </a:extLst>
              </a:blip>
              <a:srcRect l="3522" t="1792" r="75830" b="70975"/>
              <a:stretch/>
            </p:blipFill>
            <p:spPr>
              <a:xfrm>
                <a:off x="3538670" y="4721188"/>
                <a:ext cx="586752" cy="683393"/>
              </a:xfrm>
              <a:prstGeom prst="rect">
                <a:avLst/>
              </a:prstGeom>
            </p:spPr>
          </p:pic>
          <p:pic>
            <p:nvPicPr>
              <p:cNvPr id="57" name="Picture 56" descr="Background pattern&#10;&#10;Description automatically generated">
                <a:extLst>
                  <a:ext uri="{FF2B5EF4-FFF2-40B4-BE49-F238E27FC236}">
                    <a16:creationId xmlns:a16="http://schemas.microsoft.com/office/drawing/2014/main" id="{77372722-D66B-427D-80ED-5C8F470B0A9F}"/>
                  </a:ext>
                </a:extLst>
              </p:cNvPr>
              <p:cNvPicPr>
                <a:picLocks noChangeAspect="1"/>
              </p:cNvPicPr>
              <p:nvPr/>
            </p:nvPicPr>
            <p:blipFill rotWithShape="1">
              <a:blip r:embed="rId3">
                <a:extLst>
                  <a:ext uri="{28A0092B-C50C-407E-A947-70E740481C1C}">
                    <a14:useLocalDpi xmlns:a14="http://schemas.microsoft.com/office/drawing/2010/main" val="0"/>
                  </a:ext>
                </a:extLst>
              </a:blip>
              <a:srcRect l="74939" t="36727" r="2956" b="36865"/>
              <a:stretch/>
            </p:blipFill>
            <p:spPr>
              <a:xfrm>
                <a:off x="4100362" y="3317672"/>
                <a:ext cx="548640" cy="578785"/>
              </a:xfrm>
              <a:prstGeom prst="rect">
                <a:avLst/>
              </a:prstGeom>
            </p:spPr>
          </p:pic>
          <p:pic>
            <p:nvPicPr>
              <p:cNvPr id="58" name="Picture 57" descr="Background pattern&#10;&#10;Description automatically generated">
                <a:extLst>
                  <a:ext uri="{FF2B5EF4-FFF2-40B4-BE49-F238E27FC236}">
                    <a16:creationId xmlns:a16="http://schemas.microsoft.com/office/drawing/2014/main" id="{684A32A9-A5DB-458D-98FC-683E312290DA}"/>
                  </a:ext>
                </a:extLst>
              </p:cNvPr>
              <p:cNvPicPr>
                <a:picLocks noChangeAspect="1"/>
              </p:cNvPicPr>
              <p:nvPr/>
            </p:nvPicPr>
            <p:blipFill rotWithShape="1">
              <a:blip r:embed="rId3">
                <a:extLst>
                  <a:ext uri="{28A0092B-C50C-407E-A947-70E740481C1C}">
                    <a14:useLocalDpi xmlns:a14="http://schemas.microsoft.com/office/drawing/2010/main" val="0"/>
                  </a:ext>
                </a:extLst>
              </a:blip>
              <a:srcRect l="74939" t="36727" r="2956" b="36865"/>
              <a:stretch/>
            </p:blipFill>
            <p:spPr>
              <a:xfrm>
                <a:off x="4837193" y="3341101"/>
                <a:ext cx="548640" cy="578785"/>
              </a:xfrm>
              <a:prstGeom prst="rect">
                <a:avLst/>
              </a:prstGeom>
            </p:spPr>
          </p:pic>
          <p:pic>
            <p:nvPicPr>
              <p:cNvPr id="59" name="Picture 58" descr="Background pattern&#10;&#10;Description automatically generated">
                <a:extLst>
                  <a:ext uri="{FF2B5EF4-FFF2-40B4-BE49-F238E27FC236}">
                    <a16:creationId xmlns:a16="http://schemas.microsoft.com/office/drawing/2014/main" id="{F04552B2-921B-435C-818B-EF496AC5C4FD}"/>
                  </a:ext>
                </a:extLst>
              </p:cNvPr>
              <p:cNvPicPr>
                <a:picLocks noChangeAspect="1"/>
              </p:cNvPicPr>
              <p:nvPr/>
            </p:nvPicPr>
            <p:blipFill rotWithShape="1">
              <a:blip r:embed="rId3">
                <a:extLst>
                  <a:ext uri="{28A0092B-C50C-407E-A947-70E740481C1C}">
                    <a14:useLocalDpi xmlns:a14="http://schemas.microsoft.com/office/drawing/2010/main" val="0"/>
                  </a:ext>
                </a:extLst>
              </a:blip>
              <a:srcRect l="74939" t="36727" r="2956" b="36865"/>
              <a:stretch/>
            </p:blipFill>
            <p:spPr>
              <a:xfrm>
                <a:off x="4451879" y="4040203"/>
                <a:ext cx="548640" cy="578785"/>
              </a:xfrm>
              <a:prstGeom prst="rect">
                <a:avLst/>
              </a:prstGeom>
            </p:spPr>
          </p:pic>
          <p:pic>
            <p:nvPicPr>
              <p:cNvPr id="60" name="Picture 59" descr="Background pattern&#10;&#10;Description automatically generated">
                <a:extLst>
                  <a:ext uri="{FF2B5EF4-FFF2-40B4-BE49-F238E27FC236}">
                    <a16:creationId xmlns:a16="http://schemas.microsoft.com/office/drawing/2014/main" id="{F08DEC88-FBA7-4096-B2D6-96957E4047A5}"/>
                  </a:ext>
                </a:extLst>
              </p:cNvPr>
              <p:cNvPicPr>
                <a:picLocks noChangeAspect="1"/>
              </p:cNvPicPr>
              <p:nvPr/>
            </p:nvPicPr>
            <p:blipFill rotWithShape="1">
              <a:blip r:embed="rId3">
                <a:extLst>
                  <a:ext uri="{28A0092B-C50C-407E-A947-70E740481C1C}">
                    <a14:useLocalDpi xmlns:a14="http://schemas.microsoft.com/office/drawing/2010/main" val="0"/>
                  </a:ext>
                </a:extLst>
              </a:blip>
              <a:srcRect l="74939" t="36727" r="2956" b="36865"/>
              <a:stretch/>
            </p:blipFill>
            <p:spPr>
              <a:xfrm>
                <a:off x="4774109" y="4818713"/>
                <a:ext cx="548640" cy="578785"/>
              </a:xfrm>
              <a:prstGeom prst="rect">
                <a:avLst/>
              </a:prstGeom>
            </p:spPr>
          </p:pic>
        </p:grpSp>
        <p:grpSp>
          <p:nvGrpSpPr>
            <p:cNvPr id="34" name="Group 33">
              <a:extLst>
                <a:ext uri="{FF2B5EF4-FFF2-40B4-BE49-F238E27FC236}">
                  <a16:creationId xmlns:a16="http://schemas.microsoft.com/office/drawing/2014/main" id="{903A3A46-D69C-4E71-ACAD-7C082D3CCA26}"/>
                </a:ext>
              </a:extLst>
            </p:cNvPr>
            <p:cNvGrpSpPr/>
            <p:nvPr/>
          </p:nvGrpSpPr>
          <p:grpSpPr>
            <a:xfrm>
              <a:off x="6805864" y="2367814"/>
              <a:ext cx="3089709" cy="3089709"/>
              <a:chOff x="6805864" y="2367814"/>
              <a:chExt cx="3089709" cy="3089709"/>
            </a:xfrm>
          </p:grpSpPr>
          <p:sp>
            <p:nvSpPr>
              <p:cNvPr id="37" name="Rectangle 36">
                <a:extLst>
                  <a:ext uri="{FF2B5EF4-FFF2-40B4-BE49-F238E27FC236}">
                    <a16:creationId xmlns:a16="http://schemas.microsoft.com/office/drawing/2014/main" id="{35A4C7C8-6686-4C5E-A75B-71AF11D6C1D2}"/>
                  </a:ext>
                </a:extLst>
              </p:cNvPr>
              <p:cNvSpPr/>
              <p:nvPr/>
            </p:nvSpPr>
            <p:spPr>
              <a:xfrm>
                <a:off x="6805864" y="2367814"/>
                <a:ext cx="3089709" cy="3089709"/>
              </a:xfrm>
              <a:prstGeom prst="rect">
                <a:avLst/>
              </a:prstGeom>
              <a:ln w="28575"/>
            </p:spPr>
            <p:style>
              <a:lnRef idx="2">
                <a:schemeClr val="accent2"/>
              </a:lnRef>
              <a:fillRef idx="1">
                <a:schemeClr val="lt1"/>
              </a:fillRef>
              <a:effectRef idx="0">
                <a:schemeClr val="accent2"/>
              </a:effectRef>
              <a:fontRef idx="minor">
                <a:schemeClr val="dk1"/>
              </a:fontRef>
            </p:style>
            <p:txBody>
              <a:bodyPr rtlCol="0" anchor="ctr"/>
              <a:lstStyle/>
              <a:p>
                <a:pPr algn="ctr"/>
                <a:endParaRPr lang="en-BE"/>
              </a:p>
            </p:txBody>
          </p:sp>
          <p:pic>
            <p:nvPicPr>
              <p:cNvPr id="38" name="Picture 37" descr="Background pattern&#10;&#10;Description automatically generated">
                <a:extLst>
                  <a:ext uri="{FF2B5EF4-FFF2-40B4-BE49-F238E27FC236}">
                    <a16:creationId xmlns:a16="http://schemas.microsoft.com/office/drawing/2014/main" id="{B95DFE34-69EB-4928-B767-3016A4FDE7CE}"/>
                  </a:ext>
                </a:extLst>
              </p:cNvPr>
              <p:cNvPicPr>
                <a:picLocks noChangeAspect="1"/>
              </p:cNvPicPr>
              <p:nvPr/>
            </p:nvPicPr>
            <p:blipFill rotWithShape="1">
              <a:blip r:embed="rId3">
                <a:extLst>
                  <a:ext uri="{28A0092B-C50C-407E-A947-70E740481C1C}">
                    <a14:useLocalDpi xmlns:a14="http://schemas.microsoft.com/office/drawing/2010/main" val="0"/>
                  </a:ext>
                </a:extLst>
              </a:blip>
              <a:srcRect l="34879" t="1243" r="36720" b="70424"/>
              <a:stretch/>
            </p:blipFill>
            <p:spPr>
              <a:xfrm>
                <a:off x="7486630" y="4607522"/>
                <a:ext cx="904753" cy="797059"/>
              </a:xfrm>
              <a:prstGeom prst="rect">
                <a:avLst/>
              </a:prstGeom>
            </p:spPr>
          </p:pic>
          <p:pic>
            <p:nvPicPr>
              <p:cNvPr id="39" name="Picture 38" descr="Background pattern&#10;&#10;Description automatically generated">
                <a:extLst>
                  <a:ext uri="{FF2B5EF4-FFF2-40B4-BE49-F238E27FC236}">
                    <a16:creationId xmlns:a16="http://schemas.microsoft.com/office/drawing/2014/main" id="{0291E08E-0C37-470C-9E47-366275106AB7}"/>
                  </a:ext>
                </a:extLst>
              </p:cNvPr>
              <p:cNvPicPr>
                <a:picLocks noChangeAspect="1"/>
              </p:cNvPicPr>
              <p:nvPr/>
            </p:nvPicPr>
            <p:blipFill rotWithShape="1">
              <a:blip r:embed="rId3">
                <a:extLst>
                  <a:ext uri="{28A0092B-C50C-407E-A947-70E740481C1C}">
                    <a14:useLocalDpi xmlns:a14="http://schemas.microsoft.com/office/drawing/2010/main" val="0"/>
                  </a:ext>
                </a:extLst>
              </a:blip>
              <a:srcRect l="3522" t="1792" r="75830" b="70975"/>
              <a:stretch/>
            </p:blipFill>
            <p:spPr>
              <a:xfrm>
                <a:off x="7231854" y="2445948"/>
                <a:ext cx="586752" cy="683393"/>
              </a:xfrm>
              <a:prstGeom prst="rect">
                <a:avLst/>
              </a:prstGeom>
            </p:spPr>
          </p:pic>
          <p:pic>
            <p:nvPicPr>
              <p:cNvPr id="40" name="Picture 39" descr="Background pattern&#10;&#10;Description automatically generated">
                <a:extLst>
                  <a:ext uri="{FF2B5EF4-FFF2-40B4-BE49-F238E27FC236}">
                    <a16:creationId xmlns:a16="http://schemas.microsoft.com/office/drawing/2014/main" id="{B8B12FDC-A3A6-4C0D-9519-9F5A735BB336}"/>
                  </a:ext>
                </a:extLst>
              </p:cNvPr>
              <p:cNvPicPr>
                <a:picLocks noChangeAspect="1"/>
              </p:cNvPicPr>
              <p:nvPr/>
            </p:nvPicPr>
            <p:blipFill rotWithShape="1">
              <a:blip r:embed="rId3">
                <a:extLst>
                  <a:ext uri="{28A0092B-C50C-407E-A947-70E740481C1C}">
                    <a14:useLocalDpi xmlns:a14="http://schemas.microsoft.com/office/drawing/2010/main" val="0"/>
                  </a:ext>
                </a:extLst>
              </a:blip>
              <a:srcRect l="3522" t="1792" r="75830" b="70975"/>
              <a:stretch/>
            </p:blipFill>
            <p:spPr>
              <a:xfrm>
                <a:off x="6938478" y="3457871"/>
                <a:ext cx="586752" cy="683393"/>
              </a:xfrm>
              <a:prstGeom prst="rect">
                <a:avLst/>
              </a:prstGeom>
            </p:spPr>
          </p:pic>
          <p:pic>
            <p:nvPicPr>
              <p:cNvPr id="41" name="Picture 40" descr="Background pattern&#10;&#10;Description automatically generated">
                <a:extLst>
                  <a:ext uri="{FF2B5EF4-FFF2-40B4-BE49-F238E27FC236}">
                    <a16:creationId xmlns:a16="http://schemas.microsoft.com/office/drawing/2014/main" id="{F9BA1C1B-ACFC-434D-8468-AB5A6F3DBBA1}"/>
                  </a:ext>
                </a:extLst>
              </p:cNvPr>
              <p:cNvPicPr>
                <a:picLocks noChangeAspect="1"/>
              </p:cNvPicPr>
              <p:nvPr/>
            </p:nvPicPr>
            <p:blipFill rotWithShape="1">
              <a:blip r:embed="rId3">
                <a:extLst>
                  <a:ext uri="{28A0092B-C50C-407E-A947-70E740481C1C}">
                    <a14:useLocalDpi xmlns:a14="http://schemas.microsoft.com/office/drawing/2010/main" val="0"/>
                  </a:ext>
                </a:extLst>
              </a:blip>
              <a:srcRect l="3522" t="1792" r="75830" b="70975"/>
              <a:stretch/>
            </p:blipFill>
            <p:spPr>
              <a:xfrm>
                <a:off x="7670921" y="3247250"/>
                <a:ext cx="586752" cy="683393"/>
              </a:xfrm>
              <a:prstGeom prst="rect">
                <a:avLst/>
              </a:prstGeom>
            </p:spPr>
          </p:pic>
          <p:pic>
            <p:nvPicPr>
              <p:cNvPr id="42" name="Picture 41" descr="Background pattern&#10;&#10;Description automatically generated">
                <a:extLst>
                  <a:ext uri="{FF2B5EF4-FFF2-40B4-BE49-F238E27FC236}">
                    <a16:creationId xmlns:a16="http://schemas.microsoft.com/office/drawing/2014/main" id="{32E3F93C-1D9F-4982-880A-F7234F3E5F1C}"/>
                  </a:ext>
                </a:extLst>
              </p:cNvPr>
              <p:cNvPicPr>
                <a:picLocks noChangeAspect="1"/>
              </p:cNvPicPr>
              <p:nvPr/>
            </p:nvPicPr>
            <p:blipFill rotWithShape="1">
              <a:blip r:embed="rId3">
                <a:extLst>
                  <a:ext uri="{28A0092B-C50C-407E-A947-70E740481C1C}">
                    <a14:useLocalDpi xmlns:a14="http://schemas.microsoft.com/office/drawing/2010/main" val="0"/>
                  </a:ext>
                </a:extLst>
              </a:blip>
              <a:srcRect l="74939" t="36727" r="2956" b="36865"/>
              <a:stretch/>
            </p:blipFill>
            <p:spPr>
              <a:xfrm>
                <a:off x="9087281" y="2496488"/>
                <a:ext cx="548640" cy="578785"/>
              </a:xfrm>
              <a:prstGeom prst="rect">
                <a:avLst/>
              </a:prstGeom>
            </p:spPr>
          </p:pic>
          <p:pic>
            <p:nvPicPr>
              <p:cNvPr id="43" name="Picture 42" descr="Background pattern&#10;&#10;Description automatically generated">
                <a:extLst>
                  <a:ext uri="{FF2B5EF4-FFF2-40B4-BE49-F238E27FC236}">
                    <a16:creationId xmlns:a16="http://schemas.microsoft.com/office/drawing/2014/main" id="{6005C1A8-8ABF-45AB-A93B-1CF80E48D38A}"/>
                  </a:ext>
                </a:extLst>
              </p:cNvPr>
              <p:cNvPicPr>
                <a:picLocks noChangeAspect="1"/>
              </p:cNvPicPr>
              <p:nvPr/>
            </p:nvPicPr>
            <p:blipFill rotWithShape="1">
              <a:blip r:embed="rId3">
                <a:extLst>
                  <a:ext uri="{28A0092B-C50C-407E-A947-70E740481C1C}">
                    <a14:useLocalDpi xmlns:a14="http://schemas.microsoft.com/office/drawing/2010/main" val="0"/>
                  </a:ext>
                </a:extLst>
              </a:blip>
              <a:srcRect l="74939" t="36727" r="2956" b="36865"/>
              <a:stretch/>
            </p:blipFill>
            <p:spPr>
              <a:xfrm>
                <a:off x="8463314" y="3621997"/>
                <a:ext cx="548640" cy="578785"/>
              </a:xfrm>
              <a:prstGeom prst="rect">
                <a:avLst/>
              </a:prstGeom>
            </p:spPr>
          </p:pic>
          <p:pic>
            <p:nvPicPr>
              <p:cNvPr id="44" name="Picture 43" descr="Background pattern&#10;&#10;Description automatically generated">
                <a:extLst>
                  <a:ext uri="{FF2B5EF4-FFF2-40B4-BE49-F238E27FC236}">
                    <a16:creationId xmlns:a16="http://schemas.microsoft.com/office/drawing/2014/main" id="{8F43EEBB-77EC-4AC7-A0AC-3BE510ED929C}"/>
                  </a:ext>
                </a:extLst>
              </p:cNvPr>
              <p:cNvPicPr>
                <a:picLocks noChangeAspect="1"/>
              </p:cNvPicPr>
              <p:nvPr/>
            </p:nvPicPr>
            <p:blipFill rotWithShape="1">
              <a:blip r:embed="rId3">
                <a:extLst>
                  <a:ext uri="{28A0092B-C50C-407E-A947-70E740481C1C}">
                    <a14:useLocalDpi xmlns:a14="http://schemas.microsoft.com/office/drawing/2010/main" val="0"/>
                  </a:ext>
                </a:extLst>
              </a:blip>
              <a:srcRect l="74939" t="36727" r="2956" b="36865"/>
              <a:stretch/>
            </p:blipFill>
            <p:spPr>
              <a:xfrm>
                <a:off x="9198275" y="3321219"/>
                <a:ext cx="548640" cy="578785"/>
              </a:xfrm>
              <a:prstGeom prst="rect">
                <a:avLst/>
              </a:prstGeom>
            </p:spPr>
          </p:pic>
          <p:pic>
            <p:nvPicPr>
              <p:cNvPr id="45" name="Picture 44" descr="Background pattern&#10;&#10;Description automatically generated">
                <a:extLst>
                  <a:ext uri="{FF2B5EF4-FFF2-40B4-BE49-F238E27FC236}">
                    <a16:creationId xmlns:a16="http://schemas.microsoft.com/office/drawing/2014/main" id="{39455F6E-ED0B-4491-8D51-3B3B928A572C}"/>
                  </a:ext>
                </a:extLst>
              </p:cNvPr>
              <p:cNvPicPr>
                <a:picLocks noChangeAspect="1"/>
              </p:cNvPicPr>
              <p:nvPr/>
            </p:nvPicPr>
            <p:blipFill rotWithShape="1">
              <a:blip r:embed="rId3">
                <a:extLst>
                  <a:ext uri="{28A0092B-C50C-407E-A947-70E740481C1C}">
                    <a14:useLocalDpi xmlns:a14="http://schemas.microsoft.com/office/drawing/2010/main" val="0"/>
                  </a:ext>
                </a:extLst>
              </a:blip>
              <a:srcRect l="74939" t="36727" r="2956" b="36865"/>
              <a:stretch/>
            </p:blipFill>
            <p:spPr>
              <a:xfrm>
                <a:off x="8544291" y="4484099"/>
                <a:ext cx="548640" cy="578785"/>
              </a:xfrm>
              <a:prstGeom prst="rect">
                <a:avLst/>
              </a:prstGeom>
            </p:spPr>
          </p:pic>
          <p:pic>
            <p:nvPicPr>
              <p:cNvPr id="46" name="Picture 45" descr="Background pattern&#10;&#10;Description automatically generated">
                <a:extLst>
                  <a:ext uri="{FF2B5EF4-FFF2-40B4-BE49-F238E27FC236}">
                    <a16:creationId xmlns:a16="http://schemas.microsoft.com/office/drawing/2014/main" id="{1264DBF0-AE92-4805-A7E3-CFD65F280910}"/>
                  </a:ext>
                </a:extLst>
              </p:cNvPr>
              <p:cNvPicPr>
                <a:picLocks noChangeAspect="1"/>
              </p:cNvPicPr>
              <p:nvPr/>
            </p:nvPicPr>
            <p:blipFill rotWithShape="1">
              <a:blip r:embed="rId3">
                <a:extLst>
                  <a:ext uri="{28A0092B-C50C-407E-A947-70E740481C1C}">
                    <a14:useLocalDpi xmlns:a14="http://schemas.microsoft.com/office/drawing/2010/main" val="0"/>
                  </a:ext>
                </a:extLst>
              </a:blip>
              <a:srcRect l="74939" t="36727" r="2956" b="36865"/>
              <a:stretch/>
            </p:blipFill>
            <p:spPr>
              <a:xfrm>
                <a:off x="8443994" y="2854394"/>
                <a:ext cx="548640" cy="578785"/>
              </a:xfrm>
              <a:prstGeom prst="rect">
                <a:avLst/>
              </a:prstGeom>
            </p:spPr>
          </p:pic>
          <p:pic>
            <p:nvPicPr>
              <p:cNvPr id="47" name="Picture 46" descr="Background pattern&#10;&#10;Description automatically generated">
                <a:extLst>
                  <a:ext uri="{FF2B5EF4-FFF2-40B4-BE49-F238E27FC236}">
                    <a16:creationId xmlns:a16="http://schemas.microsoft.com/office/drawing/2014/main" id="{50949F6D-C570-49B4-8127-EC80A9AF2D05}"/>
                  </a:ext>
                </a:extLst>
              </p:cNvPr>
              <p:cNvPicPr>
                <a:picLocks noChangeAspect="1"/>
              </p:cNvPicPr>
              <p:nvPr/>
            </p:nvPicPr>
            <p:blipFill rotWithShape="1">
              <a:blip r:embed="rId3">
                <a:extLst>
                  <a:ext uri="{28A0092B-C50C-407E-A947-70E740481C1C}">
                    <a14:useLocalDpi xmlns:a14="http://schemas.microsoft.com/office/drawing/2010/main" val="0"/>
                  </a:ext>
                </a:extLst>
              </a:blip>
              <a:srcRect l="74939" t="36727" r="2956" b="36865"/>
              <a:stretch/>
            </p:blipFill>
            <p:spPr>
              <a:xfrm>
                <a:off x="9234005" y="4028678"/>
                <a:ext cx="548640" cy="578785"/>
              </a:xfrm>
              <a:prstGeom prst="rect">
                <a:avLst/>
              </a:prstGeom>
            </p:spPr>
          </p:pic>
          <p:pic>
            <p:nvPicPr>
              <p:cNvPr id="48" name="Picture 47" descr="Background pattern&#10;&#10;Description automatically generated">
                <a:extLst>
                  <a:ext uri="{FF2B5EF4-FFF2-40B4-BE49-F238E27FC236}">
                    <a16:creationId xmlns:a16="http://schemas.microsoft.com/office/drawing/2014/main" id="{AA3C79B8-EBF0-4CA9-A1C5-58764502BE7B}"/>
                  </a:ext>
                </a:extLst>
              </p:cNvPr>
              <p:cNvPicPr>
                <a:picLocks noChangeAspect="1"/>
              </p:cNvPicPr>
              <p:nvPr/>
            </p:nvPicPr>
            <p:blipFill rotWithShape="1">
              <a:blip r:embed="rId3">
                <a:extLst>
                  <a:ext uri="{28A0092B-C50C-407E-A947-70E740481C1C}">
                    <a14:useLocalDpi xmlns:a14="http://schemas.microsoft.com/office/drawing/2010/main" val="0"/>
                  </a:ext>
                </a:extLst>
              </a:blip>
              <a:srcRect l="74939" t="36727" r="2956" b="36865"/>
              <a:stretch/>
            </p:blipFill>
            <p:spPr>
              <a:xfrm>
                <a:off x="9291975" y="4815172"/>
                <a:ext cx="548640" cy="578785"/>
              </a:xfrm>
              <a:prstGeom prst="rect">
                <a:avLst/>
              </a:prstGeom>
            </p:spPr>
          </p:pic>
          <p:pic>
            <p:nvPicPr>
              <p:cNvPr id="49" name="Picture 48" descr="Background pattern&#10;&#10;Description automatically generated">
                <a:extLst>
                  <a:ext uri="{FF2B5EF4-FFF2-40B4-BE49-F238E27FC236}">
                    <a16:creationId xmlns:a16="http://schemas.microsoft.com/office/drawing/2014/main" id="{A54F9E64-6D49-455E-A45E-60B87FF445EC}"/>
                  </a:ext>
                </a:extLst>
              </p:cNvPr>
              <p:cNvPicPr>
                <a:picLocks noChangeAspect="1"/>
              </p:cNvPicPr>
              <p:nvPr/>
            </p:nvPicPr>
            <p:blipFill rotWithShape="1">
              <a:blip r:embed="rId3">
                <a:extLst>
                  <a:ext uri="{28A0092B-C50C-407E-A947-70E740481C1C}">
                    <a14:useLocalDpi xmlns:a14="http://schemas.microsoft.com/office/drawing/2010/main" val="0"/>
                  </a:ext>
                </a:extLst>
              </a:blip>
              <a:srcRect l="34879" t="1243" r="36720" b="70424"/>
              <a:stretch/>
            </p:blipFill>
            <p:spPr>
              <a:xfrm>
                <a:off x="6948247" y="4203823"/>
                <a:ext cx="904753" cy="797059"/>
              </a:xfrm>
              <a:prstGeom prst="rect">
                <a:avLst/>
              </a:prstGeom>
            </p:spPr>
          </p:pic>
        </p:grpSp>
        <p:sp>
          <p:nvSpPr>
            <p:cNvPr id="35" name="TextBox 34">
              <a:extLst>
                <a:ext uri="{FF2B5EF4-FFF2-40B4-BE49-F238E27FC236}">
                  <a16:creationId xmlns:a16="http://schemas.microsoft.com/office/drawing/2014/main" id="{E47FC1FE-513A-4816-9DA0-6B0D3E6D24F0}"/>
                </a:ext>
              </a:extLst>
            </p:cNvPr>
            <p:cNvSpPr txBox="1"/>
            <p:nvPr/>
          </p:nvSpPr>
          <p:spPr>
            <a:xfrm>
              <a:off x="3504628" y="2490498"/>
              <a:ext cx="884722" cy="584775"/>
            </a:xfrm>
            <a:prstGeom prst="rect">
              <a:avLst/>
            </a:prstGeom>
            <a:noFill/>
          </p:spPr>
          <p:txBody>
            <a:bodyPr wrap="square" rtlCol="0">
              <a:spAutoFit/>
            </a:bodyPr>
            <a:lstStyle/>
            <a:p>
              <a:pPr algn="ctr"/>
              <a:r>
                <a:rPr lang="en-US" sz="3200" b="1" dirty="0">
                  <a:solidFill>
                    <a:srgbClr val="C00000"/>
                  </a:solidFill>
                </a:rPr>
                <a:t>A</a:t>
              </a:r>
              <a:endParaRPr lang="en-BE" b="1" dirty="0">
                <a:solidFill>
                  <a:srgbClr val="C00000"/>
                </a:solidFill>
              </a:endParaRPr>
            </a:p>
          </p:txBody>
        </p:sp>
        <p:sp>
          <p:nvSpPr>
            <p:cNvPr id="36" name="TextBox 35">
              <a:extLst>
                <a:ext uri="{FF2B5EF4-FFF2-40B4-BE49-F238E27FC236}">
                  <a16:creationId xmlns:a16="http://schemas.microsoft.com/office/drawing/2014/main" id="{5C8448AA-361A-4219-96AB-7C2B19AF7BC4}"/>
                </a:ext>
              </a:extLst>
            </p:cNvPr>
            <p:cNvSpPr txBox="1"/>
            <p:nvPr/>
          </p:nvSpPr>
          <p:spPr>
            <a:xfrm>
              <a:off x="7906986" y="2471252"/>
              <a:ext cx="884722" cy="584775"/>
            </a:xfrm>
            <a:prstGeom prst="rect">
              <a:avLst/>
            </a:prstGeom>
            <a:noFill/>
          </p:spPr>
          <p:txBody>
            <a:bodyPr wrap="square" rtlCol="0">
              <a:spAutoFit/>
            </a:bodyPr>
            <a:lstStyle/>
            <a:p>
              <a:pPr algn="ctr"/>
              <a:r>
                <a:rPr lang="en-US" sz="3200" b="1" dirty="0">
                  <a:solidFill>
                    <a:srgbClr val="C00000"/>
                  </a:solidFill>
                </a:rPr>
                <a:t>B</a:t>
              </a:r>
              <a:endParaRPr lang="en-BE" b="1" dirty="0">
                <a:solidFill>
                  <a:srgbClr val="C00000"/>
                </a:solidFill>
              </a:endParaRPr>
            </a:p>
          </p:txBody>
        </p:sp>
      </p:grpSp>
    </p:spTree>
    <p:extLst>
      <p:ext uri="{BB962C8B-B14F-4D97-AF65-F5344CB8AC3E}">
        <p14:creationId xmlns:p14="http://schemas.microsoft.com/office/powerpoint/2010/main" val="36937061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26D5BC78-A84F-4D27-9D5F-63AB340DC44A}"/>
              </a:ext>
            </a:extLst>
          </p:cNvPr>
          <p:cNvSpPr>
            <a:spLocks noGrp="1"/>
          </p:cNvSpPr>
          <p:nvPr>
            <p:ph type="title"/>
          </p:nvPr>
        </p:nvSpPr>
        <p:spPr/>
        <p:txBody>
          <a:bodyPr/>
          <a:lstStyle/>
          <a:p>
            <a:r>
              <a:rPr lang="en-US" dirty="0"/>
              <a:t>Drug study</a:t>
            </a:r>
            <a:endParaRPr lang="en-BE" dirty="0"/>
          </a:p>
        </p:txBody>
      </p:sp>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79B20CA3-31C1-4770-A36B-CD9D1549E7F7}"/>
                  </a:ext>
                </a:extLst>
              </p:cNvPr>
              <p:cNvSpPr>
                <a:spLocks noGrp="1"/>
              </p:cNvSpPr>
              <p:nvPr>
                <p:ph idx="1"/>
              </p:nvPr>
            </p:nvSpPr>
            <p:spPr>
              <a:xfrm>
                <a:off x="413887" y="1337912"/>
                <a:ext cx="11492564" cy="5018438"/>
              </a:xfrm>
            </p:spPr>
            <p:txBody>
              <a:bodyPr>
                <a:normAutofit lnSpcReduction="10000"/>
              </a:bodyPr>
              <a:lstStyle/>
              <a:p>
                <a:pPr>
                  <a:lnSpc>
                    <a:spcPct val="120000"/>
                  </a:lnSpc>
                </a:pPr>
                <a:r>
                  <a:rPr lang="en-US" dirty="0"/>
                  <a:t>In a group of 500 people, </a:t>
                </a:r>
              </a:p>
              <a:p>
                <a:pPr>
                  <a:lnSpc>
                    <a:spcPct val="120000"/>
                  </a:lnSpc>
                </a:pPr>
                <a:r>
                  <a:rPr lang="en-US" dirty="0"/>
                  <a:t>150 patients responded positively to drug A 		</a:t>
                </a:r>
                <a14:m>
                  <m:oMath xmlns:m="http://schemas.openxmlformats.org/officeDocument/2006/math">
                    <m:r>
                      <a:rPr lang="en-US" i="1" smtClean="0">
                        <a:solidFill>
                          <a:schemeClr val="bg1"/>
                        </a:solidFill>
                        <a:latin typeface="Cambria Math" panose="02040503050406030204" pitchFamily="18" charset="0"/>
                      </a:rPr>
                      <m:t>𝑃</m:t>
                    </m:r>
                    <m:d>
                      <m:dPr>
                        <m:ctrlPr>
                          <a:rPr lang="en-US" i="1">
                            <a:solidFill>
                              <a:schemeClr val="bg1"/>
                            </a:solidFill>
                            <a:latin typeface="Cambria Math" panose="02040503050406030204" pitchFamily="18" charset="0"/>
                          </a:rPr>
                        </m:ctrlPr>
                      </m:dPr>
                      <m:e>
                        <m:r>
                          <a:rPr lang="en-US" i="1">
                            <a:solidFill>
                              <a:schemeClr val="bg1"/>
                            </a:solidFill>
                            <a:latin typeface="Cambria Math" panose="02040503050406030204" pitchFamily="18" charset="0"/>
                          </a:rPr>
                          <m:t>𝐴</m:t>
                        </m:r>
                      </m:e>
                    </m:d>
                    <m:r>
                      <a:rPr lang="en-US" i="1">
                        <a:solidFill>
                          <a:schemeClr val="bg1"/>
                        </a:solidFill>
                        <a:latin typeface="Cambria Math" panose="02040503050406030204" pitchFamily="18" charset="0"/>
                      </a:rPr>
                      <m:t>=</m:t>
                    </m:r>
                    <m:f>
                      <m:fPr>
                        <m:ctrlPr>
                          <a:rPr lang="en-US" i="1">
                            <a:solidFill>
                              <a:schemeClr val="bg1"/>
                            </a:solidFill>
                            <a:latin typeface="Cambria Math" panose="02040503050406030204" pitchFamily="18" charset="0"/>
                          </a:rPr>
                        </m:ctrlPr>
                      </m:fPr>
                      <m:num>
                        <m:r>
                          <a:rPr lang="en-US" i="1">
                            <a:solidFill>
                              <a:schemeClr val="bg1"/>
                            </a:solidFill>
                            <a:latin typeface="Cambria Math" panose="02040503050406030204" pitchFamily="18" charset="0"/>
                          </a:rPr>
                          <m:t>150</m:t>
                        </m:r>
                      </m:num>
                      <m:den>
                        <m:r>
                          <a:rPr lang="en-US" i="1">
                            <a:solidFill>
                              <a:schemeClr val="bg1"/>
                            </a:solidFill>
                            <a:latin typeface="Cambria Math" panose="02040503050406030204" pitchFamily="18" charset="0"/>
                          </a:rPr>
                          <m:t>500</m:t>
                        </m:r>
                      </m:den>
                    </m:f>
                    <m:r>
                      <a:rPr lang="en-US" i="1">
                        <a:solidFill>
                          <a:schemeClr val="bg1"/>
                        </a:solidFill>
                        <a:latin typeface="Cambria Math" panose="02040503050406030204" pitchFamily="18" charset="0"/>
                      </a:rPr>
                      <m:t>=0.3</m:t>
                    </m:r>
                  </m:oMath>
                </a14:m>
                <a:endParaRPr lang="en-US" dirty="0">
                  <a:solidFill>
                    <a:schemeClr val="bg1"/>
                  </a:solidFill>
                </a:endParaRPr>
              </a:p>
              <a:p>
                <a:pPr>
                  <a:lnSpc>
                    <a:spcPct val="120000"/>
                  </a:lnSpc>
                </a:pPr>
                <a:r>
                  <a:rPr lang="en-US" dirty="0">
                    <a:solidFill>
                      <a:schemeClr val="bg1"/>
                    </a:solidFill>
                  </a:rPr>
                  <a:t>200 patients responded positively to drug B </a:t>
                </a:r>
                <a:r>
                  <a:rPr lang="en-US" dirty="0"/>
                  <a:t>		</a:t>
                </a:r>
                <a14:m>
                  <m:oMath xmlns:m="http://schemas.openxmlformats.org/officeDocument/2006/math">
                    <m:r>
                      <a:rPr lang="en-US" i="1" smtClean="0">
                        <a:solidFill>
                          <a:schemeClr val="bg1"/>
                        </a:solidFill>
                        <a:latin typeface="Cambria Math" panose="02040503050406030204" pitchFamily="18" charset="0"/>
                      </a:rPr>
                      <m:t>𝑃</m:t>
                    </m:r>
                    <m:d>
                      <m:dPr>
                        <m:ctrlPr>
                          <a:rPr lang="en-US" i="1">
                            <a:solidFill>
                              <a:schemeClr val="bg1"/>
                            </a:solidFill>
                            <a:latin typeface="Cambria Math" panose="02040503050406030204" pitchFamily="18" charset="0"/>
                          </a:rPr>
                        </m:ctrlPr>
                      </m:dPr>
                      <m:e>
                        <m:r>
                          <a:rPr lang="en-US" i="1">
                            <a:solidFill>
                              <a:schemeClr val="bg1"/>
                            </a:solidFill>
                            <a:latin typeface="Cambria Math" panose="02040503050406030204" pitchFamily="18" charset="0"/>
                          </a:rPr>
                          <m:t>𝐵</m:t>
                        </m:r>
                      </m:e>
                    </m:d>
                    <m:r>
                      <a:rPr lang="en-US" i="1">
                        <a:solidFill>
                          <a:schemeClr val="bg1"/>
                        </a:solidFill>
                        <a:latin typeface="Cambria Math" panose="02040503050406030204" pitchFamily="18" charset="0"/>
                      </a:rPr>
                      <m:t>=</m:t>
                    </m:r>
                    <m:f>
                      <m:fPr>
                        <m:ctrlPr>
                          <a:rPr lang="en-US" i="1">
                            <a:solidFill>
                              <a:schemeClr val="bg1"/>
                            </a:solidFill>
                            <a:latin typeface="Cambria Math" panose="02040503050406030204" pitchFamily="18" charset="0"/>
                          </a:rPr>
                        </m:ctrlPr>
                      </m:fPr>
                      <m:num>
                        <m:r>
                          <a:rPr lang="en-US" i="1">
                            <a:solidFill>
                              <a:schemeClr val="bg1"/>
                            </a:solidFill>
                            <a:latin typeface="Cambria Math" panose="02040503050406030204" pitchFamily="18" charset="0"/>
                          </a:rPr>
                          <m:t>200</m:t>
                        </m:r>
                      </m:num>
                      <m:den>
                        <m:r>
                          <a:rPr lang="en-US" i="1">
                            <a:solidFill>
                              <a:schemeClr val="bg1"/>
                            </a:solidFill>
                            <a:latin typeface="Cambria Math" panose="02040503050406030204" pitchFamily="18" charset="0"/>
                          </a:rPr>
                          <m:t>500</m:t>
                        </m:r>
                      </m:den>
                    </m:f>
                    <m:r>
                      <a:rPr lang="en-US" i="1">
                        <a:solidFill>
                          <a:schemeClr val="bg1"/>
                        </a:solidFill>
                        <a:latin typeface="Cambria Math" panose="02040503050406030204" pitchFamily="18" charset="0"/>
                      </a:rPr>
                      <m:t>=0.4</m:t>
                    </m:r>
                  </m:oMath>
                </a14:m>
                <a:endParaRPr lang="en-US" dirty="0">
                  <a:solidFill>
                    <a:schemeClr val="bg1"/>
                  </a:solidFill>
                </a:endParaRPr>
              </a:p>
              <a:p>
                <a:pPr>
                  <a:lnSpc>
                    <a:spcPct val="120000"/>
                  </a:lnSpc>
                </a:pPr>
                <a:r>
                  <a:rPr lang="en-US" dirty="0">
                    <a:solidFill>
                      <a:schemeClr val="bg1"/>
                    </a:solidFill>
                  </a:rPr>
                  <a:t>and 90 patients responded positively to both drug A and drug B</a:t>
                </a:r>
              </a:p>
              <a:p>
                <a:pPr marL="0" indent="0">
                  <a:lnSpc>
                    <a:spcPct val="120000"/>
                  </a:lnSpc>
                  <a:buNone/>
                </a:pPr>
                <a14:m>
                  <m:oMathPara xmlns:m="http://schemas.openxmlformats.org/officeDocument/2006/math">
                    <m:oMathParaPr>
                      <m:jc m:val="centerGroup"/>
                    </m:oMathParaPr>
                    <m:oMath xmlns:m="http://schemas.openxmlformats.org/officeDocument/2006/math">
                      <m:r>
                        <a:rPr lang="en-US" i="1" smtClean="0">
                          <a:solidFill>
                            <a:schemeClr val="bg1"/>
                          </a:solidFill>
                          <a:latin typeface="Cambria Math" panose="02040503050406030204" pitchFamily="18" charset="0"/>
                        </a:rPr>
                        <m:t>𝑃</m:t>
                      </m:r>
                      <m:d>
                        <m:dPr>
                          <m:ctrlPr>
                            <a:rPr lang="en-US" i="1">
                              <a:solidFill>
                                <a:schemeClr val="bg1"/>
                              </a:solidFill>
                              <a:latin typeface="Cambria Math" panose="02040503050406030204" pitchFamily="18" charset="0"/>
                            </a:rPr>
                          </m:ctrlPr>
                        </m:dPr>
                        <m:e>
                          <m:r>
                            <a:rPr lang="en-US" i="1">
                              <a:solidFill>
                                <a:schemeClr val="bg1"/>
                              </a:solidFill>
                              <a:latin typeface="Cambria Math" panose="02040503050406030204" pitchFamily="18" charset="0"/>
                            </a:rPr>
                            <m:t>𝐴</m:t>
                          </m:r>
                          <m:r>
                            <a:rPr lang="en-US" i="1">
                              <a:solidFill>
                                <a:schemeClr val="bg1"/>
                              </a:solidFill>
                              <a:latin typeface="Cambria Math" panose="02040503050406030204" pitchFamily="18" charset="0"/>
                            </a:rPr>
                            <m:t> </m:t>
                          </m:r>
                          <m:r>
                            <a:rPr lang="en-US" i="1">
                              <a:solidFill>
                                <a:schemeClr val="bg1"/>
                              </a:solidFill>
                              <a:latin typeface="Cambria Math" panose="02040503050406030204" pitchFamily="18" charset="0"/>
                            </a:rPr>
                            <m:t>𝑎𝑛𝑑</m:t>
                          </m:r>
                          <m:r>
                            <a:rPr lang="en-US" i="1">
                              <a:solidFill>
                                <a:schemeClr val="bg1"/>
                              </a:solidFill>
                              <a:latin typeface="Cambria Math" panose="02040503050406030204" pitchFamily="18" charset="0"/>
                            </a:rPr>
                            <m:t> </m:t>
                          </m:r>
                          <m:r>
                            <a:rPr lang="en-US" i="1">
                              <a:solidFill>
                                <a:schemeClr val="bg1"/>
                              </a:solidFill>
                              <a:latin typeface="Cambria Math" panose="02040503050406030204" pitchFamily="18" charset="0"/>
                            </a:rPr>
                            <m:t>𝐵</m:t>
                          </m:r>
                        </m:e>
                      </m:d>
                      <m:r>
                        <a:rPr lang="en-US" i="1">
                          <a:solidFill>
                            <a:schemeClr val="bg1"/>
                          </a:solidFill>
                          <a:latin typeface="Cambria Math" panose="02040503050406030204" pitchFamily="18" charset="0"/>
                        </a:rPr>
                        <m:t>=</m:t>
                      </m:r>
                      <m:f>
                        <m:fPr>
                          <m:ctrlPr>
                            <a:rPr lang="en-US" i="1">
                              <a:solidFill>
                                <a:schemeClr val="bg1"/>
                              </a:solidFill>
                              <a:latin typeface="Cambria Math" panose="02040503050406030204" pitchFamily="18" charset="0"/>
                            </a:rPr>
                          </m:ctrlPr>
                        </m:fPr>
                        <m:num>
                          <m:r>
                            <a:rPr lang="en-US" i="1">
                              <a:solidFill>
                                <a:schemeClr val="bg1"/>
                              </a:solidFill>
                              <a:latin typeface="Cambria Math" panose="02040503050406030204" pitchFamily="18" charset="0"/>
                            </a:rPr>
                            <m:t>90</m:t>
                          </m:r>
                        </m:num>
                        <m:den>
                          <m:r>
                            <a:rPr lang="en-US" i="1">
                              <a:solidFill>
                                <a:schemeClr val="bg1"/>
                              </a:solidFill>
                              <a:latin typeface="Cambria Math" panose="02040503050406030204" pitchFamily="18" charset="0"/>
                            </a:rPr>
                            <m:t>500</m:t>
                          </m:r>
                        </m:den>
                      </m:f>
                      <m:r>
                        <a:rPr lang="en-US" i="1">
                          <a:solidFill>
                            <a:schemeClr val="bg1"/>
                          </a:solidFill>
                          <a:latin typeface="Cambria Math" panose="02040503050406030204" pitchFamily="18" charset="0"/>
                        </a:rPr>
                        <m:t>=0.18</m:t>
                      </m:r>
                    </m:oMath>
                  </m:oMathPara>
                </a14:m>
                <a:endParaRPr lang="en-US" dirty="0">
                  <a:solidFill>
                    <a:schemeClr val="bg1"/>
                  </a:solidFill>
                </a:endParaRPr>
              </a:p>
              <a:p>
                <a:pPr>
                  <a:lnSpc>
                    <a:spcPct val="120000"/>
                  </a:lnSpc>
                </a:pPr>
                <a:r>
                  <a:rPr lang="en-US" dirty="0">
                    <a:solidFill>
                      <a:schemeClr val="bg1"/>
                    </a:solidFill>
                  </a:rPr>
                  <a:t>What is the probability that a patient responds positively to drug A given that this patient responded positively to drug B	</a:t>
                </a:r>
                <a:r>
                  <a:rPr lang="en-US" dirty="0"/>
                  <a:t>	</a:t>
                </a:r>
                <a14:m>
                  <m:oMath xmlns:m="http://schemas.openxmlformats.org/officeDocument/2006/math">
                    <m:r>
                      <a:rPr lang="en-US" i="1" smtClean="0">
                        <a:solidFill>
                          <a:schemeClr val="bg1"/>
                        </a:solidFill>
                        <a:latin typeface="Cambria Math" panose="02040503050406030204" pitchFamily="18" charset="0"/>
                      </a:rPr>
                      <m:t>𝑃</m:t>
                    </m:r>
                    <m:d>
                      <m:dPr>
                        <m:ctrlPr>
                          <a:rPr lang="en-US" i="1">
                            <a:solidFill>
                              <a:schemeClr val="bg1"/>
                            </a:solidFill>
                            <a:latin typeface="Cambria Math" panose="02040503050406030204" pitchFamily="18" charset="0"/>
                          </a:rPr>
                        </m:ctrlPr>
                      </m:dPr>
                      <m:e>
                        <m:r>
                          <a:rPr lang="en-US" i="1">
                            <a:solidFill>
                              <a:schemeClr val="bg1"/>
                            </a:solidFill>
                            <a:latin typeface="Cambria Math" panose="02040503050406030204" pitchFamily="18" charset="0"/>
                          </a:rPr>
                          <m:t>𝐴</m:t>
                        </m:r>
                        <m:r>
                          <a:rPr lang="en-US" i="1">
                            <a:solidFill>
                              <a:schemeClr val="bg1"/>
                            </a:solidFill>
                            <a:latin typeface="Cambria Math" panose="02040503050406030204" pitchFamily="18" charset="0"/>
                          </a:rPr>
                          <m:t>|</m:t>
                        </m:r>
                        <m:r>
                          <a:rPr lang="en-US" i="1">
                            <a:solidFill>
                              <a:schemeClr val="bg1"/>
                            </a:solidFill>
                            <a:latin typeface="Cambria Math" panose="02040503050406030204" pitchFamily="18" charset="0"/>
                          </a:rPr>
                          <m:t>𝐵</m:t>
                        </m:r>
                      </m:e>
                    </m:d>
                    <m:r>
                      <a:rPr lang="en-US" i="1">
                        <a:solidFill>
                          <a:schemeClr val="bg1"/>
                        </a:solidFill>
                        <a:latin typeface="Cambria Math" panose="02040503050406030204" pitchFamily="18" charset="0"/>
                      </a:rPr>
                      <m:t>=?</m:t>
                    </m:r>
                  </m:oMath>
                </a14:m>
                <a:endParaRPr lang="en-BE" dirty="0">
                  <a:solidFill>
                    <a:schemeClr val="bg1"/>
                  </a:solidFill>
                </a:endParaRPr>
              </a:p>
              <a:p>
                <a:pPr>
                  <a:lnSpc>
                    <a:spcPct val="120000"/>
                  </a:lnSpc>
                </a:pPr>
                <a:endParaRPr lang="en-BE" dirty="0"/>
              </a:p>
            </p:txBody>
          </p:sp>
        </mc:Choice>
        <mc:Fallback xmlns="">
          <p:sp>
            <p:nvSpPr>
              <p:cNvPr id="7" name="Content Placeholder 6">
                <a:extLst>
                  <a:ext uri="{FF2B5EF4-FFF2-40B4-BE49-F238E27FC236}">
                    <a16:creationId xmlns:a16="http://schemas.microsoft.com/office/drawing/2014/main" id="{79B20CA3-31C1-4770-A36B-CD9D1549E7F7}"/>
                  </a:ext>
                </a:extLst>
              </p:cNvPr>
              <p:cNvSpPr>
                <a:spLocks noGrp="1" noRot="1" noChangeAspect="1" noMove="1" noResize="1" noEditPoints="1" noAdjustHandles="1" noChangeArrowheads="1" noChangeShapeType="1" noTextEdit="1"/>
              </p:cNvSpPr>
              <p:nvPr>
                <p:ph idx="1"/>
              </p:nvPr>
            </p:nvSpPr>
            <p:spPr>
              <a:xfrm>
                <a:off x="413887" y="1337912"/>
                <a:ext cx="11492564" cy="5018438"/>
              </a:xfrm>
              <a:blipFill>
                <a:blip r:embed="rId2"/>
                <a:stretch>
                  <a:fillRect l="-955" t="-728"/>
                </a:stretch>
              </a:blipFill>
            </p:spPr>
            <p:txBody>
              <a:bodyPr/>
              <a:lstStyle/>
              <a:p>
                <a:r>
                  <a:rPr lang="en-BE">
                    <a:noFill/>
                  </a:rPr>
                  <a:t> </a:t>
                </a:r>
              </a:p>
            </p:txBody>
          </p:sp>
        </mc:Fallback>
      </mc:AlternateContent>
      <p:sp>
        <p:nvSpPr>
          <p:cNvPr id="4" name="Footer Placeholder 3">
            <a:extLst>
              <a:ext uri="{FF2B5EF4-FFF2-40B4-BE49-F238E27FC236}">
                <a16:creationId xmlns:a16="http://schemas.microsoft.com/office/drawing/2014/main" id="{F454CEE7-F1D4-4A2E-AE6B-9B25CBC1972C}"/>
              </a:ext>
            </a:extLst>
          </p:cNvPr>
          <p:cNvSpPr>
            <a:spLocks noGrp="1"/>
          </p:cNvSpPr>
          <p:nvPr>
            <p:ph type="ftr" sz="quarter" idx="11"/>
          </p:nvPr>
        </p:nvSpPr>
        <p:spPr/>
        <p:txBody>
          <a:bodyPr/>
          <a:lstStyle/>
          <a:p>
            <a:r>
              <a:rPr lang="en-US"/>
              <a:t>Elementary Combinatorics and Probability - March 2021</a:t>
            </a:r>
            <a:endParaRPr lang="en-BE"/>
          </a:p>
        </p:txBody>
      </p:sp>
      <p:sp>
        <p:nvSpPr>
          <p:cNvPr id="5" name="Slide Number Placeholder 4">
            <a:extLst>
              <a:ext uri="{FF2B5EF4-FFF2-40B4-BE49-F238E27FC236}">
                <a16:creationId xmlns:a16="http://schemas.microsoft.com/office/drawing/2014/main" id="{4852D98C-7E7A-47B0-AA3E-68E2B0C868EE}"/>
              </a:ext>
            </a:extLst>
          </p:cNvPr>
          <p:cNvSpPr>
            <a:spLocks noGrp="1"/>
          </p:cNvSpPr>
          <p:nvPr>
            <p:ph type="sldNum" sz="quarter" idx="12"/>
          </p:nvPr>
        </p:nvSpPr>
        <p:spPr/>
        <p:txBody>
          <a:bodyPr/>
          <a:lstStyle/>
          <a:p>
            <a:fld id="{08CF7B41-8972-4B54-B2ED-1FFF63F18177}" type="slidenum">
              <a:rPr lang="en-BE" smtClean="0"/>
              <a:t>6</a:t>
            </a:fld>
            <a:endParaRPr lang="en-BE"/>
          </a:p>
        </p:txBody>
      </p:sp>
    </p:spTree>
    <p:extLst>
      <p:ext uri="{BB962C8B-B14F-4D97-AF65-F5344CB8AC3E}">
        <p14:creationId xmlns:p14="http://schemas.microsoft.com/office/powerpoint/2010/main" val="185326922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8F8ED2-04B7-4A12-B45C-B9511B2FFDAA}"/>
              </a:ext>
            </a:extLst>
          </p:cNvPr>
          <p:cNvSpPr>
            <a:spLocks noGrp="1"/>
          </p:cNvSpPr>
          <p:nvPr>
            <p:ph type="title"/>
          </p:nvPr>
        </p:nvSpPr>
        <p:spPr/>
        <p:txBody>
          <a:bodyPr/>
          <a:lstStyle/>
          <a:p>
            <a:r>
              <a:rPr lang="en-US" dirty="0"/>
              <a:t>fruits</a:t>
            </a:r>
            <a:endParaRPr lang="en-B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00B4A89-201B-4782-9648-6F6F5502F3ED}"/>
                  </a:ext>
                </a:extLst>
              </p:cNvPr>
              <p:cNvSpPr>
                <a:spLocks noGrp="1"/>
              </p:cNvSpPr>
              <p:nvPr>
                <p:ph idx="1"/>
              </p:nvPr>
            </p:nvSpPr>
            <p:spPr>
              <a:xfrm>
                <a:off x="587141" y="1490145"/>
                <a:ext cx="11261557" cy="5050355"/>
              </a:xfrm>
            </p:spPr>
            <p:txBody>
              <a:bodyPr>
                <a:normAutofit fontScale="92500"/>
              </a:bodyPr>
              <a:lstStyle/>
              <a:p>
                <a:pPr algn="just"/>
                <a:endParaRPr lang="en-US" dirty="0"/>
              </a:p>
              <a:p>
                <a:pPr algn="just"/>
                <a:endParaRPr lang="en-US" dirty="0"/>
              </a:p>
              <a:p>
                <a:pPr algn="just"/>
                <a:endParaRPr lang="en-US" dirty="0"/>
              </a:p>
              <a:p>
                <a:pPr algn="just"/>
                <a:endParaRPr lang="en-US" sz="2200" dirty="0"/>
              </a:p>
              <a:p>
                <a:pPr algn="just"/>
                <a:endParaRPr lang="en-US" dirty="0"/>
              </a:p>
              <a:p>
                <a:pPr marL="0" indent="0" algn="just">
                  <a:buNone/>
                </a:pPr>
                <a:endParaRPr lang="en-US" sz="300" dirty="0"/>
              </a:p>
              <a:p>
                <a:pPr algn="just"/>
                <a:r>
                  <a:rPr lang="en-US" dirty="0"/>
                  <a:t>What is the probability that you chose </a:t>
                </a:r>
                <a:r>
                  <a:rPr lang="en-US" u="sng" dirty="0"/>
                  <a:t>box A</a:t>
                </a:r>
                <a:r>
                  <a:rPr lang="en-US" dirty="0"/>
                  <a:t> given that you picked </a:t>
                </a:r>
                <a:r>
                  <a:rPr lang="en-US" u="sng" dirty="0"/>
                  <a:t>an apple</a:t>
                </a:r>
                <a:r>
                  <a:rPr lang="en-US" dirty="0"/>
                  <a:t>?</a:t>
                </a:r>
              </a:p>
              <a:p>
                <a:pPr algn="just"/>
                <a:endParaRPr lang="en-US" sz="100" dirty="0"/>
              </a:p>
              <a:p>
                <a:pPr marL="0" indent="0" algn="ctr">
                  <a:lnSpc>
                    <a:spcPct val="120000"/>
                  </a:lnSpc>
                  <a:buNone/>
                </a:pPr>
                <a14:m>
                  <m:oMathPara xmlns:m="http://schemas.openxmlformats.org/officeDocument/2006/math">
                    <m:oMathParaPr>
                      <m:jc m:val="center"/>
                    </m:oMathParaPr>
                    <m:oMath xmlns:m="http://schemas.openxmlformats.org/officeDocument/2006/math">
                      <m:r>
                        <a:rPr lang="en-US" sz="2600" b="0" i="1" smtClean="0">
                          <a:latin typeface="Cambria Math" panose="02040503050406030204" pitchFamily="18" charset="0"/>
                        </a:rPr>
                        <m:t>𝑃</m:t>
                      </m:r>
                      <m:d>
                        <m:dPr>
                          <m:ctrlPr>
                            <a:rPr lang="en-US" sz="2600" b="0" i="1" smtClean="0">
                              <a:latin typeface="Cambria Math" panose="02040503050406030204" pitchFamily="18" charset="0"/>
                            </a:rPr>
                          </m:ctrlPr>
                        </m:dPr>
                        <m:e>
                          <m:r>
                            <a:rPr lang="en-US" sz="2600" b="0" i="1" smtClean="0">
                              <a:latin typeface="Cambria Math" panose="02040503050406030204" pitchFamily="18" charset="0"/>
                            </a:rPr>
                            <m:t>𝐴</m:t>
                          </m:r>
                          <m:r>
                            <a:rPr lang="en-US" sz="2600" b="0" i="1" smtClean="0">
                              <a:latin typeface="Cambria Math" panose="02040503050406030204" pitchFamily="18" charset="0"/>
                            </a:rPr>
                            <m:t>|</m:t>
                          </m:r>
                          <m:r>
                            <a:rPr lang="en-US" sz="2600" b="0" i="1" smtClean="0">
                              <a:latin typeface="Cambria Math" panose="02040503050406030204" pitchFamily="18" charset="0"/>
                            </a:rPr>
                            <m:t>𝑎𝑝𝑝𝑙𝑒</m:t>
                          </m:r>
                        </m:e>
                      </m:d>
                      <m:r>
                        <a:rPr lang="en-US" sz="2600" b="0" i="1" smtClean="0">
                          <a:latin typeface="Cambria Math" panose="02040503050406030204" pitchFamily="18" charset="0"/>
                        </a:rPr>
                        <m:t>=</m:t>
                      </m:r>
                      <m:f>
                        <m:fPr>
                          <m:ctrlPr>
                            <a:rPr lang="en-US" sz="2600" b="0" i="1" smtClean="0">
                              <a:latin typeface="Cambria Math" panose="02040503050406030204" pitchFamily="18" charset="0"/>
                            </a:rPr>
                          </m:ctrlPr>
                        </m:fPr>
                        <m:num>
                          <m:r>
                            <a:rPr lang="en-US" sz="2600" b="0" i="1" smtClean="0">
                              <a:latin typeface="Cambria Math" panose="02040503050406030204" pitchFamily="18" charset="0"/>
                            </a:rPr>
                            <m:t>𝑃</m:t>
                          </m:r>
                          <m:d>
                            <m:dPr>
                              <m:ctrlPr>
                                <a:rPr lang="en-US" sz="2600" b="0" i="1" smtClean="0">
                                  <a:latin typeface="Cambria Math" panose="02040503050406030204" pitchFamily="18" charset="0"/>
                                </a:rPr>
                              </m:ctrlPr>
                            </m:dPr>
                            <m:e>
                              <m:r>
                                <a:rPr lang="en-US" sz="2600" b="0" i="1" smtClean="0">
                                  <a:latin typeface="Cambria Math" panose="02040503050406030204" pitchFamily="18" charset="0"/>
                                </a:rPr>
                                <m:t>𝑎𝑝𝑝𝑙𝑒</m:t>
                              </m:r>
                              <m:r>
                                <a:rPr lang="en-US" sz="2600" b="0" i="1" smtClean="0">
                                  <a:latin typeface="Cambria Math" panose="02040503050406030204" pitchFamily="18" charset="0"/>
                                </a:rPr>
                                <m:t>|</m:t>
                              </m:r>
                              <m:r>
                                <a:rPr lang="en-US" sz="2600" b="0" i="1" smtClean="0">
                                  <a:latin typeface="Cambria Math" panose="02040503050406030204" pitchFamily="18" charset="0"/>
                                </a:rPr>
                                <m:t>𝐴</m:t>
                              </m:r>
                            </m:e>
                          </m:d>
                          <m:r>
                            <a:rPr lang="en-US" sz="2600" b="0" i="1" smtClean="0">
                              <a:latin typeface="Cambria Math" panose="02040503050406030204" pitchFamily="18" charset="0"/>
                            </a:rPr>
                            <m:t>⋅</m:t>
                          </m:r>
                          <m:r>
                            <a:rPr lang="en-US" sz="2600" b="0" i="1" smtClean="0">
                              <a:latin typeface="Cambria Math" panose="02040503050406030204" pitchFamily="18" charset="0"/>
                            </a:rPr>
                            <m:t>𝑃</m:t>
                          </m:r>
                          <m:d>
                            <m:dPr>
                              <m:ctrlPr>
                                <a:rPr lang="en-US" sz="2600" b="0" i="1" smtClean="0">
                                  <a:latin typeface="Cambria Math" panose="02040503050406030204" pitchFamily="18" charset="0"/>
                                </a:rPr>
                              </m:ctrlPr>
                            </m:dPr>
                            <m:e>
                              <m:r>
                                <a:rPr lang="en-US" sz="2600" b="0" i="1" smtClean="0">
                                  <a:latin typeface="Cambria Math" panose="02040503050406030204" pitchFamily="18" charset="0"/>
                                </a:rPr>
                                <m:t>𝐴</m:t>
                              </m:r>
                            </m:e>
                          </m:d>
                        </m:num>
                        <m:den>
                          <m:r>
                            <a:rPr lang="en-US" sz="2600" b="0" i="1" smtClean="0">
                              <a:latin typeface="Cambria Math" panose="02040503050406030204" pitchFamily="18" charset="0"/>
                            </a:rPr>
                            <m:t>𝑃</m:t>
                          </m:r>
                          <m:d>
                            <m:dPr>
                              <m:ctrlPr>
                                <a:rPr lang="en-US" sz="2600" b="0" i="1" smtClean="0">
                                  <a:latin typeface="Cambria Math" panose="02040503050406030204" pitchFamily="18" charset="0"/>
                                </a:rPr>
                              </m:ctrlPr>
                            </m:dPr>
                            <m:e>
                              <m:r>
                                <a:rPr lang="en-US" sz="2600" b="0" i="1" smtClean="0">
                                  <a:latin typeface="Cambria Math" panose="02040503050406030204" pitchFamily="18" charset="0"/>
                                </a:rPr>
                                <m:t>𝑎𝑝𝑝𝑙𝑒</m:t>
                              </m:r>
                            </m:e>
                          </m:d>
                        </m:den>
                      </m:f>
                      <m:r>
                        <a:rPr lang="en-US" sz="2600" b="0" i="1" smtClean="0">
                          <a:latin typeface="Cambria Math" panose="02040503050406030204" pitchFamily="18" charset="0"/>
                        </a:rPr>
                        <m:t>=</m:t>
                      </m:r>
                    </m:oMath>
                    <m:oMath xmlns:m="http://schemas.openxmlformats.org/officeDocument/2006/math">
                      <m:r>
                        <a:rPr lang="en-US" sz="2600" b="0" i="1" smtClean="0">
                          <a:latin typeface="Cambria Math" panose="02040503050406030204" pitchFamily="18" charset="0"/>
                        </a:rPr>
                        <m:t>=</m:t>
                      </m:r>
                      <m:f>
                        <m:fPr>
                          <m:ctrlPr>
                            <a:rPr lang="en-US" sz="2600" i="1">
                              <a:latin typeface="Cambria Math" panose="02040503050406030204" pitchFamily="18" charset="0"/>
                            </a:rPr>
                          </m:ctrlPr>
                        </m:fPr>
                        <m:num>
                          <m:r>
                            <a:rPr lang="en-US" sz="2600" i="1">
                              <a:latin typeface="Cambria Math" panose="02040503050406030204" pitchFamily="18" charset="0"/>
                            </a:rPr>
                            <m:t>𝑃</m:t>
                          </m:r>
                          <m:d>
                            <m:dPr>
                              <m:ctrlPr>
                                <a:rPr lang="en-US" sz="2600" i="1">
                                  <a:latin typeface="Cambria Math" panose="02040503050406030204" pitchFamily="18" charset="0"/>
                                </a:rPr>
                              </m:ctrlPr>
                            </m:dPr>
                            <m:e>
                              <m:r>
                                <a:rPr lang="en-US" sz="2600" b="0" i="1" smtClean="0">
                                  <a:latin typeface="Cambria Math" panose="02040503050406030204" pitchFamily="18" charset="0"/>
                                </a:rPr>
                                <m:t>𝑎𝑝𝑝𝑙𝑒</m:t>
                              </m:r>
                              <m:r>
                                <a:rPr lang="en-US" sz="2600" i="1">
                                  <a:latin typeface="Cambria Math" panose="02040503050406030204" pitchFamily="18" charset="0"/>
                                </a:rPr>
                                <m:t>|</m:t>
                              </m:r>
                              <m:r>
                                <a:rPr lang="en-US" sz="2600" b="0" i="1" smtClean="0">
                                  <a:latin typeface="Cambria Math" panose="02040503050406030204" pitchFamily="18" charset="0"/>
                                </a:rPr>
                                <m:t>𝐴</m:t>
                              </m:r>
                            </m:e>
                          </m:d>
                          <m:r>
                            <a:rPr lang="en-US" sz="2600" i="1">
                              <a:latin typeface="Cambria Math" panose="02040503050406030204" pitchFamily="18" charset="0"/>
                            </a:rPr>
                            <m:t>⋅</m:t>
                          </m:r>
                          <m:r>
                            <a:rPr lang="en-US" sz="2600" i="1">
                              <a:latin typeface="Cambria Math" panose="02040503050406030204" pitchFamily="18" charset="0"/>
                            </a:rPr>
                            <m:t>𝑃</m:t>
                          </m:r>
                          <m:d>
                            <m:dPr>
                              <m:ctrlPr>
                                <a:rPr lang="en-US" sz="2600" i="1">
                                  <a:latin typeface="Cambria Math" panose="02040503050406030204" pitchFamily="18" charset="0"/>
                                </a:rPr>
                              </m:ctrlPr>
                            </m:dPr>
                            <m:e>
                              <m:r>
                                <a:rPr lang="en-US" sz="2600" b="0" i="1" smtClean="0">
                                  <a:latin typeface="Cambria Math" panose="02040503050406030204" pitchFamily="18" charset="0"/>
                                </a:rPr>
                                <m:t>𝐴</m:t>
                              </m:r>
                            </m:e>
                          </m:d>
                        </m:num>
                        <m:den>
                          <m:r>
                            <a:rPr lang="en-US" sz="2600" i="1">
                              <a:latin typeface="Cambria Math" panose="02040503050406030204" pitchFamily="18" charset="0"/>
                            </a:rPr>
                            <m:t>𝑃</m:t>
                          </m:r>
                          <m:d>
                            <m:dPr>
                              <m:ctrlPr>
                                <a:rPr lang="en-US" sz="2600" i="1">
                                  <a:latin typeface="Cambria Math" panose="02040503050406030204" pitchFamily="18" charset="0"/>
                                </a:rPr>
                              </m:ctrlPr>
                            </m:dPr>
                            <m:e>
                              <m:r>
                                <a:rPr lang="en-US" sz="2600" b="0" i="1" smtClean="0">
                                  <a:latin typeface="Cambria Math" panose="02040503050406030204" pitchFamily="18" charset="0"/>
                                </a:rPr>
                                <m:t>𝑎𝑝𝑝𝑙𝑒</m:t>
                              </m:r>
                              <m:r>
                                <a:rPr lang="en-US" sz="2600" i="1">
                                  <a:latin typeface="Cambria Math" panose="02040503050406030204" pitchFamily="18" charset="0"/>
                                </a:rPr>
                                <m:t>|</m:t>
                              </m:r>
                              <m:r>
                                <a:rPr lang="en-US" sz="2600" b="0" i="1" smtClean="0">
                                  <a:latin typeface="Cambria Math" panose="02040503050406030204" pitchFamily="18" charset="0"/>
                                </a:rPr>
                                <m:t>𝐴</m:t>
                              </m:r>
                            </m:e>
                          </m:d>
                          <m:r>
                            <a:rPr lang="en-US" sz="2600" i="1">
                              <a:latin typeface="Cambria Math" panose="02040503050406030204" pitchFamily="18" charset="0"/>
                            </a:rPr>
                            <m:t>⋅</m:t>
                          </m:r>
                          <m:r>
                            <a:rPr lang="en-US" sz="2600" i="1">
                              <a:latin typeface="Cambria Math" panose="02040503050406030204" pitchFamily="18" charset="0"/>
                            </a:rPr>
                            <m:t>𝑃</m:t>
                          </m:r>
                          <m:d>
                            <m:dPr>
                              <m:ctrlPr>
                                <a:rPr lang="en-US" sz="2600" i="1">
                                  <a:latin typeface="Cambria Math" panose="02040503050406030204" pitchFamily="18" charset="0"/>
                                </a:rPr>
                              </m:ctrlPr>
                            </m:dPr>
                            <m:e>
                              <m:r>
                                <a:rPr lang="en-US" sz="2600" b="0" i="1" smtClean="0">
                                  <a:latin typeface="Cambria Math" panose="02040503050406030204" pitchFamily="18" charset="0"/>
                                </a:rPr>
                                <m:t>𝐴</m:t>
                              </m:r>
                            </m:e>
                          </m:d>
                          <m:r>
                            <a:rPr lang="en-US" sz="2600" b="0" i="1" smtClean="0">
                              <a:latin typeface="Cambria Math" panose="02040503050406030204" pitchFamily="18" charset="0"/>
                            </a:rPr>
                            <m:t>+</m:t>
                          </m:r>
                          <m:r>
                            <a:rPr lang="en-US" sz="2600" i="1">
                              <a:latin typeface="Cambria Math" panose="02040503050406030204" pitchFamily="18" charset="0"/>
                            </a:rPr>
                            <m:t>𝑃</m:t>
                          </m:r>
                          <m:d>
                            <m:dPr>
                              <m:ctrlPr>
                                <a:rPr lang="en-US" sz="2600" i="1">
                                  <a:latin typeface="Cambria Math" panose="02040503050406030204" pitchFamily="18" charset="0"/>
                                </a:rPr>
                              </m:ctrlPr>
                            </m:dPr>
                            <m:e>
                              <m:r>
                                <a:rPr lang="en-US" sz="2600" b="0" i="1" smtClean="0">
                                  <a:latin typeface="Cambria Math" panose="02040503050406030204" pitchFamily="18" charset="0"/>
                                </a:rPr>
                                <m:t>𝑎𝑝𝑝𝑙𝑒</m:t>
                              </m:r>
                              <m:r>
                                <a:rPr lang="en-US" sz="2600" i="1">
                                  <a:latin typeface="Cambria Math" panose="02040503050406030204" pitchFamily="18" charset="0"/>
                                </a:rPr>
                                <m:t>|</m:t>
                              </m:r>
                              <m:r>
                                <a:rPr lang="en-US" sz="2600" i="1">
                                  <a:latin typeface="Cambria Math" panose="02040503050406030204" pitchFamily="18" charset="0"/>
                                </a:rPr>
                                <m:t>𝐵</m:t>
                              </m:r>
                            </m:e>
                          </m:d>
                          <m:r>
                            <a:rPr lang="en-US" sz="2600" i="1">
                              <a:latin typeface="Cambria Math" panose="02040503050406030204" pitchFamily="18" charset="0"/>
                            </a:rPr>
                            <m:t>⋅</m:t>
                          </m:r>
                          <m:r>
                            <a:rPr lang="en-US" sz="2600" i="1">
                              <a:latin typeface="Cambria Math" panose="02040503050406030204" pitchFamily="18" charset="0"/>
                            </a:rPr>
                            <m:t>𝑃</m:t>
                          </m:r>
                          <m:d>
                            <m:dPr>
                              <m:ctrlPr>
                                <a:rPr lang="en-US" sz="2600" i="1">
                                  <a:latin typeface="Cambria Math" panose="02040503050406030204" pitchFamily="18" charset="0"/>
                                </a:rPr>
                              </m:ctrlPr>
                            </m:dPr>
                            <m:e>
                              <m:r>
                                <a:rPr lang="en-US" sz="2600" i="1">
                                  <a:latin typeface="Cambria Math" panose="02040503050406030204" pitchFamily="18" charset="0"/>
                                </a:rPr>
                                <m:t>𝐵</m:t>
                              </m:r>
                            </m:e>
                          </m:d>
                        </m:den>
                      </m:f>
                      <m:r>
                        <a:rPr lang="en-US" sz="2600" b="0" i="1" smtClean="0">
                          <a:latin typeface="Cambria Math" panose="02040503050406030204" pitchFamily="18" charset="0"/>
                        </a:rPr>
                        <m:t>=</m:t>
                      </m:r>
                      <m:f>
                        <m:fPr>
                          <m:ctrlPr>
                            <a:rPr lang="en-US" sz="2600" b="0" i="1" smtClean="0">
                              <a:latin typeface="Cambria Math" panose="02040503050406030204" pitchFamily="18" charset="0"/>
                            </a:rPr>
                          </m:ctrlPr>
                        </m:fPr>
                        <m:num>
                          <m:r>
                            <a:rPr lang="en-US" sz="2400" i="1">
                              <a:latin typeface="Cambria Math" panose="02040503050406030204" pitchFamily="18" charset="0"/>
                            </a:rPr>
                            <m:t>0.5⋅</m:t>
                          </m:r>
                          <m:r>
                            <a:rPr lang="en-US" sz="2400" b="0" i="1" smtClean="0">
                              <a:latin typeface="Cambria Math" panose="02040503050406030204" pitchFamily="18" charset="0"/>
                            </a:rPr>
                            <m:t>0.5</m:t>
                          </m:r>
                        </m:num>
                        <m:den>
                          <m:r>
                            <a:rPr lang="en-US" sz="2400" i="1">
                              <a:latin typeface="Cambria Math" panose="02040503050406030204" pitchFamily="18" charset="0"/>
                            </a:rPr>
                            <m:t>0.5⋅0.5+0.25⋅0.5</m:t>
                          </m:r>
                        </m:den>
                      </m:f>
                      <m:r>
                        <a:rPr lang="en-US" sz="2600" b="0" i="1" smtClean="0">
                          <a:latin typeface="Cambria Math" panose="02040503050406030204" pitchFamily="18" charset="0"/>
                        </a:rPr>
                        <m:t>=</m:t>
                      </m:r>
                      <m:f>
                        <m:fPr>
                          <m:ctrlPr>
                            <a:rPr lang="en-US" sz="2600" b="0" i="1" smtClean="0">
                              <a:latin typeface="Cambria Math" panose="02040503050406030204" pitchFamily="18" charset="0"/>
                            </a:rPr>
                          </m:ctrlPr>
                        </m:fPr>
                        <m:num>
                          <m:r>
                            <a:rPr lang="en-US" sz="2600" b="0" i="1" smtClean="0">
                              <a:latin typeface="Cambria Math" panose="02040503050406030204" pitchFamily="18" charset="0"/>
                            </a:rPr>
                            <m:t>2</m:t>
                          </m:r>
                        </m:num>
                        <m:den>
                          <m:r>
                            <a:rPr lang="en-US" sz="2600" b="0" i="1" smtClean="0">
                              <a:latin typeface="Cambria Math" panose="02040503050406030204" pitchFamily="18" charset="0"/>
                            </a:rPr>
                            <m:t>3</m:t>
                          </m:r>
                        </m:den>
                      </m:f>
                    </m:oMath>
                  </m:oMathPara>
                </a14:m>
                <a:endParaRPr lang="en-BE" sz="2600" dirty="0"/>
              </a:p>
            </p:txBody>
          </p:sp>
        </mc:Choice>
        <mc:Fallback xmlns="">
          <p:sp>
            <p:nvSpPr>
              <p:cNvPr id="3" name="Content Placeholder 2">
                <a:extLst>
                  <a:ext uri="{FF2B5EF4-FFF2-40B4-BE49-F238E27FC236}">
                    <a16:creationId xmlns:a16="http://schemas.microsoft.com/office/drawing/2014/main" id="{B00B4A89-201B-4782-9648-6F6F5502F3ED}"/>
                  </a:ext>
                </a:extLst>
              </p:cNvPr>
              <p:cNvSpPr>
                <a:spLocks noGrp="1" noRot="1" noChangeAspect="1" noMove="1" noResize="1" noEditPoints="1" noAdjustHandles="1" noChangeArrowheads="1" noChangeShapeType="1" noTextEdit="1"/>
              </p:cNvSpPr>
              <p:nvPr>
                <p:ph idx="1"/>
              </p:nvPr>
            </p:nvSpPr>
            <p:spPr>
              <a:xfrm>
                <a:off x="587141" y="1490145"/>
                <a:ext cx="11261557" cy="5050355"/>
              </a:xfrm>
              <a:blipFill>
                <a:blip r:embed="rId2"/>
                <a:stretch>
                  <a:fillRect l="-812"/>
                </a:stretch>
              </a:blipFill>
            </p:spPr>
            <p:txBody>
              <a:bodyPr/>
              <a:lstStyle/>
              <a:p>
                <a:r>
                  <a:rPr lang="en-BE">
                    <a:noFill/>
                  </a:rPr>
                  <a:t> </a:t>
                </a:r>
              </a:p>
            </p:txBody>
          </p:sp>
        </mc:Fallback>
      </mc:AlternateContent>
      <p:sp>
        <p:nvSpPr>
          <p:cNvPr id="4" name="Footer Placeholder 3">
            <a:extLst>
              <a:ext uri="{FF2B5EF4-FFF2-40B4-BE49-F238E27FC236}">
                <a16:creationId xmlns:a16="http://schemas.microsoft.com/office/drawing/2014/main" id="{2B955210-6E1C-4F53-9E00-90F5D3180AE9}"/>
              </a:ext>
            </a:extLst>
          </p:cNvPr>
          <p:cNvSpPr>
            <a:spLocks noGrp="1"/>
          </p:cNvSpPr>
          <p:nvPr>
            <p:ph type="ftr" sz="quarter" idx="11"/>
          </p:nvPr>
        </p:nvSpPr>
        <p:spPr/>
        <p:txBody>
          <a:bodyPr/>
          <a:lstStyle/>
          <a:p>
            <a:r>
              <a:rPr lang="en-US" dirty="0"/>
              <a:t>Elementary Combinatorics and Probability - March 2021</a:t>
            </a:r>
            <a:endParaRPr lang="en-BE" dirty="0"/>
          </a:p>
        </p:txBody>
      </p:sp>
      <p:sp>
        <p:nvSpPr>
          <p:cNvPr id="5" name="Slide Number Placeholder 4">
            <a:extLst>
              <a:ext uri="{FF2B5EF4-FFF2-40B4-BE49-F238E27FC236}">
                <a16:creationId xmlns:a16="http://schemas.microsoft.com/office/drawing/2014/main" id="{DD3B8377-99E3-4482-A8C2-9599A698DF1E}"/>
              </a:ext>
            </a:extLst>
          </p:cNvPr>
          <p:cNvSpPr>
            <a:spLocks noGrp="1"/>
          </p:cNvSpPr>
          <p:nvPr>
            <p:ph type="sldNum" sz="quarter" idx="12"/>
          </p:nvPr>
        </p:nvSpPr>
        <p:spPr/>
        <p:txBody>
          <a:bodyPr/>
          <a:lstStyle/>
          <a:p>
            <a:fld id="{08CF7B41-8972-4B54-B2ED-1FFF63F18177}" type="slidenum">
              <a:rPr lang="en-BE" smtClean="0"/>
              <a:t>60</a:t>
            </a:fld>
            <a:endParaRPr lang="en-BE"/>
          </a:p>
        </p:txBody>
      </p:sp>
      <p:grpSp>
        <p:nvGrpSpPr>
          <p:cNvPr id="32" name="Group 31">
            <a:extLst>
              <a:ext uri="{FF2B5EF4-FFF2-40B4-BE49-F238E27FC236}">
                <a16:creationId xmlns:a16="http://schemas.microsoft.com/office/drawing/2014/main" id="{81ACB355-2AA3-455C-B91A-403012F8F552}"/>
              </a:ext>
            </a:extLst>
          </p:cNvPr>
          <p:cNvGrpSpPr/>
          <p:nvPr/>
        </p:nvGrpSpPr>
        <p:grpSpPr>
          <a:xfrm>
            <a:off x="3292643" y="1320753"/>
            <a:ext cx="6371122" cy="2628702"/>
            <a:chOff x="2407118" y="2367814"/>
            <a:chExt cx="7488455" cy="3089709"/>
          </a:xfrm>
        </p:grpSpPr>
        <p:grpSp>
          <p:nvGrpSpPr>
            <p:cNvPr id="33" name="Group 32">
              <a:extLst>
                <a:ext uri="{FF2B5EF4-FFF2-40B4-BE49-F238E27FC236}">
                  <a16:creationId xmlns:a16="http://schemas.microsoft.com/office/drawing/2014/main" id="{BCCD956F-1DC8-4419-8D56-D145099616E7}"/>
                </a:ext>
              </a:extLst>
            </p:cNvPr>
            <p:cNvGrpSpPr/>
            <p:nvPr/>
          </p:nvGrpSpPr>
          <p:grpSpPr>
            <a:xfrm>
              <a:off x="2407118" y="2367814"/>
              <a:ext cx="3089709" cy="3089709"/>
              <a:chOff x="2407118" y="2367814"/>
              <a:chExt cx="3089709" cy="3089709"/>
            </a:xfrm>
          </p:grpSpPr>
          <p:sp>
            <p:nvSpPr>
              <p:cNvPr id="50" name="Rectangle 49">
                <a:extLst>
                  <a:ext uri="{FF2B5EF4-FFF2-40B4-BE49-F238E27FC236}">
                    <a16:creationId xmlns:a16="http://schemas.microsoft.com/office/drawing/2014/main" id="{0586C2E7-FED9-4D63-843C-94B3EB5F9EC7}"/>
                  </a:ext>
                </a:extLst>
              </p:cNvPr>
              <p:cNvSpPr/>
              <p:nvPr/>
            </p:nvSpPr>
            <p:spPr>
              <a:xfrm>
                <a:off x="2407118" y="2367814"/>
                <a:ext cx="3089709" cy="3089709"/>
              </a:xfrm>
              <a:prstGeom prst="rect">
                <a:avLst/>
              </a:prstGeom>
              <a:ln w="28575"/>
            </p:spPr>
            <p:style>
              <a:lnRef idx="2">
                <a:schemeClr val="accent2"/>
              </a:lnRef>
              <a:fillRef idx="1">
                <a:schemeClr val="lt1"/>
              </a:fillRef>
              <a:effectRef idx="0">
                <a:schemeClr val="accent2"/>
              </a:effectRef>
              <a:fontRef idx="minor">
                <a:schemeClr val="dk1"/>
              </a:fontRef>
            </p:style>
            <p:txBody>
              <a:bodyPr rtlCol="0" anchor="ctr"/>
              <a:lstStyle/>
              <a:p>
                <a:pPr algn="ctr"/>
                <a:endParaRPr lang="en-BE"/>
              </a:p>
            </p:txBody>
          </p:sp>
          <p:pic>
            <p:nvPicPr>
              <p:cNvPr id="51" name="Picture 50" descr="Background pattern&#10;&#10;Description automatically generated">
                <a:extLst>
                  <a:ext uri="{FF2B5EF4-FFF2-40B4-BE49-F238E27FC236}">
                    <a16:creationId xmlns:a16="http://schemas.microsoft.com/office/drawing/2014/main" id="{7A75748E-9EE1-42E7-9898-82FA4BFFDA10}"/>
                  </a:ext>
                </a:extLst>
              </p:cNvPr>
              <p:cNvPicPr>
                <a:picLocks noChangeAspect="1"/>
              </p:cNvPicPr>
              <p:nvPr/>
            </p:nvPicPr>
            <p:blipFill rotWithShape="1">
              <a:blip r:embed="rId3">
                <a:extLst>
                  <a:ext uri="{28A0092B-C50C-407E-A947-70E740481C1C}">
                    <a14:useLocalDpi xmlns:a14="http://schemas.microsoft.com/office/drawing/2010/main" val="0"/>
                  </a:ext>
                </a:extLst>
              </a:blip>
              <a:srcRect l="3522" t="1792" r="75830" b="70975"/>
              <a:stretch/>
            </p:blipFill>
            <p:spPr>
              <a:xfrm>
                <a:off x="2738461" y="2464067"/>
                <a:ext cx="586752" cy="683393"/>
              </a:xfrm>
              <a:prstGeom prst="rect">
                <a:avLst/>
              </a:prstGeom>
            </p:spPr>
          </p:pic>
          <p:pic>
            <p:nvPicPr>
              <p:cNvPr id="52" name="Picture 51" descr="Background pattern&#10;&#10;Description automatically generated">
                <a:extLst>
                  <a:ext uri="{FF2B5EF4-FFF2-40B4-BE49-F238E27FC236}">
                    <a16:creationId xmlns:a16="http://schemas.microsoft.com/office/drawing/2014/main" id="{8177E3B4-63B3-48CD-8E6B-A3710574536C}"/>
                  </a:ext>
                </a:extLst>
              </p:cNvPr>
              <p:cNvPicPr>
                <a:picLocks noChangeAspect="1"/>
              </p:cNvPicPr>
              <p:nvPr/>
            </p:nvPicPr>
            <p:blipFill rotWithShape="1">
              <a:blip r:embed="rId3">
                <a:extLst>
                  <a:ext uri="{28A0092B-C50C-407E-A947-70E740481C1C}">
                    <a14:useLocalDpi xmlns:a14="http://schemas.microsoft.com/office/drawing/2010/main" val="0"/>
                  </a:ext>
                </a:extLst>
              </a:blip>
              <a:srcRect l="74939" t="36727" r="2956" b="36865"/>
              <a:stretch/>
            </p:blipFill>
            <p:spPr>
              <a:xfrm>
                <a:off x="4726199" y="2516370"/>
                <a:ext cx="548640" cy="578785"/>
              </a:xfrm>
              <a:prstGeom prst="rect">
                <a:avLst/>
              </a:prstGeom>
            </p:spPr>
          </p:pic>
          <p:pic>
            <p:nvPicPr>
              <p:cNvPr id="53" name="Picture 52" descr="Background pattern&#10;&#10;Description automatically generated">
                <a:extLst>
                  <a:ext uri="{FF2B5EF4-FFF2-40B4-BE49-F238E27FC236}">
                    <a16:creationId xmlns:a16="http://schemas.microsoft.com/office/drawing/2014/main" id="{2B541849-5C83-40E2-89B1-764031821C64}"/>
                  </a:ext>
                </a:extLst>
              </p:cNvPr>
              <p:cNvPicPr>
                <a:picLocks noChangeAspect="1"/>
              </p:cNvPicPr>
              <p:nvPr/>
            </p:nvPicPr>
            <p:blipFill rotWithShape="1">
              <a:blip r:embed="rId3">
                <a:extLst>
                  <a:ext uri="{28A0092B-C50C-407E-A947-70E740481C1C}">
                    <a14:useLocalDpi xmlns:a14="http://schemas.microsoft.com/office/drawing/2010/main" val="0"/>
                  </a:ext>
                </a:extLst>
              </a:blip>
              <a:srcRect l="3522" t="1792" r="75830" b="70975"/>
              <a:stretch/>
            </p:blipFill>
            <p:spPr>
              <a:xfrm>
                <a:off x="2445085" y="3475990"/>
                <a:ext cx="586752" cy="683393"/>
              </a:xfrm>
              <a:prstGeom prst="rect">
                <a:avLst/>
              </a:prstGeom>
            </p:spPr>
          </p:pic>
          <p:pic>
            <p:nvPicPr>
              <p:cNvPr id="54" name="Picture 53" descr="Background pattern&#10;&#10;Description automatically generated">
                <a:extLst>
                  <a:ext uri="{FF2B5EF4-FFF2-40B4-BE49-F238E27FC236}">
                    <a16:creationId xmlns:a16="http://schemas.microsoft.com/office/drawing/2014/main" id="{FF6BFC77-A0B5-45FF-8846-81C6E9860A4D}"/>
                  </a:ext>
                </a:extLst>
              </p:cNvPr>
              <p:cNvPicPr>
                <a:picLocks noChangeAspect="1"/>
              </p:cNvPicPr>
              <p:nvPr/>
            </p:nvPicPr>
            <p:blipFill rotWithShape="1">
              <a:blip r:embed="rId3">
                <a:extLst>
                  <a:ext uri="{28A0092B-C50C-407E-A947-70E740481C1C}">
                    <a14:useLocalDpi xmlns:a14="http://schemas.microsoft.com/office/drawing/2010/main" val="0"/>
                  </a:ext>
                </a:extLst>
              </a:blip>
              <a:srcRect l="3522" t="1792" r="75830" b="70975"/>
              <a:stretch/>
            </p:blipFill>
            <p:spPr>
              <a:xfrm>
                <a:off x="3177528" y="3265369"/>
                <a:ext cx="586752" cy="683393"/>
              </a:xfrm>
              <a:prstGeom prst="rect">
                <a:avLst/>
              </a:prstGeom>
            </p:spPr>
          </p:pic>
          <p:pic>
            <p:nvPicPr>
              <p:cNvPr id="55" name="Picture 54" descr="Background pattern&#10;&#10;Description automatically generated">
                <a:extLst>
                  <a:ext uri="{FF2B5EF4-FFF2-40B4-BE49-F238E27FC236}">
                    <a16:creationId xmlns:a16="http://schemas.microsoft.com/office/drawing/2014/main" id="{8CA81FBB-7A97-4756-BFA2-E2EBDEB48B00}"/>
                  </a:ext>
                </a:extLst>
              </p:cNvPr>
              <p:cNvPicPr>
                <a:picLocks noChangeAspect="1"/>
              </p:cNvPicPr>
              <p:nvPr/>
            </p:nvPicPr>
            <p:blipFill rotWithShape="1">
              <a:blip r:embed="rId3">
                <a:extLst>
                  <a:ext uri="{28A0092B-C50C-407E-A947-70E740481C1C}">
                    <a14:useLocalDpi xmlns:a14="http://schemas.microsoft.com/office/drawing/2010/main" val="0"/>
                  </a:ext>
                </a:extLst>
              </a:blip>
              <a:srcRect l="3522" t="1792" r="75830" b="70975"/>
              <a:stretch/>
            </p:blipFill>
            <p:spPr>
              <a:xfrm>
                <a:off x="2884152" y="4277292"/>
                <a:ext cx="586752" cy="683393"/>
              </a:xfrm>
              <a:prstGeom prst="rect">
                <a:avLst/>
              </a:prstGeom>
            </p:spPr>
          </p:pic>
          <p:pic>
            <p:nvPicPr>
              <p:cNvPr id="56" name="Picture 55" descr="Background pattern&#10;&#10;Description automatically generated">
                <a:extLst>
                  <a:ext uri="{FF2B5EF4-FFF2-40B4-BE49-F238E27FC236}">
                    <a16:creationId xmlns:a16="http://schemas.microsoft.com/office/drawing/2014/main" id="{EF6BD32E-627F-4BAE-8BDA-FA4BDC96ACF3}"/>
                  </a:ext>
                </a:extLst>
              </p:cNvPr>
              <p:cNvPicPr>
                <a:picLocks noChangeAspect="1"/>
              </p:cNvPicPr>
              <p:nvPr/>
            </p:nvPicPr>
            <p:blipFill rotWithShape="1">
              <a:blip r:embed="rId3">
                <a:extLst>
                  <a:ext uri="{28A0092B-C50C-407E-A947-70E740481C1C}">
                    <a14:useLocalDpi xmlns:a14="http://schemas.microsoft.com/office/drawing/2010/main" val="0"/>
                  </a:ext>
                </a:extLst>
              </a:blip>
              <a:srcRect l="3522" t="1792" r="75830" b="70975"/>
              <a:stretch/>
            </p:blipFill>
            <p:spPr>
              <a:xfrm>
                <a:off x="3538670" y="4721188"/>
                <a:ext cx="586752" cy="683393"/>
              </a:xfrm>
              <a:prstGeom prst="rect">
                <a:avLst/>
              </a:prstGeom>
            </p:spPr>
          </p:pic>
          <p:pic>
            <p:nvPicPr>
              <p:cNvPr id="57" name="Picture 56" descr="Background pattern&#10;&#10;Description automatically generated">
                <a:extLst>
                  <a:ext uri="{FF2B5EF4-FFF2-40B4-BE49-F238E27FC236}">
                    <a16:creationId xmlns:a16="http://schemas.microsoft.com/office/drawing/2014/main" id="{77372722-D66B-427D-80ED-5C8F470B0A9F}"/>
                  </a:ext>
                </a:extLst>
              </p:cNvPr>
              <p:cNvPicPr>
                <a:picLocks noChangeAspect="1"/>
              </p:cNvPicPr>
              <p:nvPr/>
            </p:nvPicPr>
            <p:blipFill rotWithShape="1">
              <a:blip r:embed="rId3">
                <a:extLst>
                  <a:ext uri="{28A0092B-C50C-407E-A947-70E740481C1C}">
                    <a14:useLocalDpi xmlns:a14="http://schemas.microsoft.com/office/drawing/2010/main" val="0"/>
                  </a:ext>
                </a:extLst>
              </a:blip>
              <a:srcRect l="74939" t="36727" r="2956" b="36865"/>
              <a:stretch/>
            </p:blipFill>
            <p:spPr>
              <a:xfrm>
                <a:off x="4100362" y="3317672"/>
                <a:ext cx="548640" cy="578785"/>
              </a:xfrm>
              <a:prstGeom prst="rect">
                <a:avLst/>
              </a:prstGeom>
            </p:spPr>
          </p:pic>
          <p:pic>
            <p:nvPicPr>
              <p:cNvPr id="58" name="Picture 57" descr="Background pattern&#10;&#10;Description automatically generated">
                <a:extLst>
                  <a:ext uri="{FF2B5EF4-FFF2-40B4-BE49-F238E27FC236}">
                    <a16:creationId xmlns:a16="http://schemas.microsoft.com/office/drawing/2014/main" id="{684A32A9-A5DB-458D-98FC-683E312290DA}"/>
                  </a:ext>
                </a:extLst>
              </p:cNvPr>
              <p:cNvPicPr>
                <a:picLocks noChangeAspect="1"/>
              </p:cNvPicPr>
              <p:nvPr/>
            </p:nvPicPr>
            <p:blipFill rotWithShape="1">
              <a:blip r:embed="rId3">
                <a:extLst>
                  <a:ext uri="{28A0092B-C50C-407E-A947-70E740481C1C}">
                    <a14:useLocalDpi xmlns:a14="http://schemas.microsoft.com/office/drawing/2010/main" val="0"/>
                  </a:ext>
                </a:extLst>
              </a:blip>
              <a:srcRect l="74939" t="36727" r="2956" b="36865"/>
              <a:stretch/>
            </p:blipFill>
            <p:spPr>
              <a:xfrm>
                <a:off x="4837193" y="3341101"/>
                <a:ext cx="548640" cy="578785"/>
              </a:xfrm>
              <a:prstGeom prst="rect">
                <a:avLst/>
              </a:prstGeom>
            </p:spPr>
          </p:pic>
          <p:pic>
            <p:nvPicPr>
              <p:cNvPr id="59" name="Picture 58" descr="Background pattern&#10;&#10;Description automatically generated">
                <a:extLst>
                  <a:ext uri="{FF2B5EF4-FFF2-40B4-BE49-F238E27FC236}">
                    <a16:creationId xmlns:a16="http://schemas.microsoft.com/office/drawing/2014/main" id="{F04552B2-921B-435C-818B-EF496AC5C4FD}"/>
                  </a:ext>
                </a:extLst>
              </p:cNvPr>
              <p:cNvPicPr>
                <a:picLocks noChangeAspect="1"/>
              </p:cNvPicPr>
              <p:nvPr/>
            </p:nvPicPr>
            <p:blipFill rotWithShape="1">
              <a:blip r:embed="rId3">
                <a:extLst>
                  <a:ext uri="{28A0092B-C50C-407E-A947-70E740481C1C}">
                    <a14:useLocalDpi xmlns:a14="http://schemas.microsoft.com/office/drawing/2010/main" val="0"/>
                  </a:ext>
                </a:extLst>
              </a:blip>
              <a:srcRect l="74939" t="36727" r="2956" b="36865"/>
              <a:stretch/>
            </p:blipFill>
            <p:spPr>
              <a:xfrm>
                <a:off x="4451879" y="4040203"/>
                <a:ext cx="548640" cy="578785"/>
              </a:xfrm>
              <a:prstGeom prst="rect">
                <a:avLst/>
              </a:prstGeom>
            </p:spPr>
          </p:pic>
          <p:pic>
            <p:nvPicPr>
              <p:cNvPr id="60" name="Picture 59" descr="Background pattern&#10;&#10;Description automatically generated">
                <a:extLst>
                  <a:ext uri="{FF2B5EF4-FFF2-40B4-BE49-F238E27FC236}">
                    <a16:creationId xmlns:a16="http://schemas.microsoft.com/office/drawing/2014/main" id="{F08DEC88-FBA7-4096-B2D6-96957E4047A5}"/>
                  </a:ext>
                </a:extLst>
              </p:cNvPr>
              <p:cNvPicPr>
                <a:picLocks noChangeAspect="1"/>
              </p:cNvPicPr>
              <p:nvPr/>
            </p:nvPicPr>
            <p:blipFill rotWithShape="1">
              <a:blip r:embed="rId3">
                <a:extLst>
                  <a:ext uri="{28A0092B-C50C-407E-A947-70E740481C1C}">
                    <a14:useLocalDpi xmlns:a14="http://schemas.microsoft.com/office/drawing/2010/main" val="0"/>
                  </a:ext>
                </a:extLst>
              </a:blip>
              <a:srcRect l="74939" t="36727" r="2956" b="36865"/>
              <a:stretch/>
            </p:blipFill>
            <p:spPr>
              <a:xfrm>
                <a:off x="4774109" y="4818713"/>
                <a:ext cx="548640" cy="578785"/>
              </a:xfrm>
              <a:prstGeom prst="rect">
                <a:avLst/>
              </a:prstGeom>
            </p:spPr>
          </p:pic>
        </p:grpSp>
        <p:grpSp>
          <p:nvGrpSpPr>
            <p:cNvPr id="34" name="Group 33">
              <a:extLst>
                <a:ext uri="{FF2B5EF4-FFF2-40B4-BE49-F238E27FC236}">
                  <a16:creationId xmlns:a16="http://schemas.microsoft.com/office/drawing/2014/main" id="{903A3A46-D69C-4E71-ACAD-7C082D3CCA26}"/>
                </a:ext>
              </a:extLst>
            </p:cNvPr>
            <p:cNvGrpSpPr/>
            <p:nvPr/>
          </p:nvGrpSpPr>
          <p:grpSpPr>
            <a:xfrm>
              <a:off x="6805864" y="2367814"/>
              <a:ext cx="3089709" cy="3089709"/>
              <a:chOff x="6805864" y="2367814"/>
              <a:chExt cx="3089709" cy="3089709"/>
            </a:xfrm>
          </p:grpSpPr>
          <p:sp>
            <p:nvSpPr>
              <p:cNvPr id="37" name="Rectangle 36">
                <a:extLst>
                  <a:ext uri="{FF2B5EF4-FFF2-40B4-BE49-F238E27FC236}">
                    <a16:creationId xmlns:a16="http://schemas.microsoft.com/office/drawing/2014/main" id="{35A4C7C8-6686-4C5E-A75B-71AF11D6C1D2}"/>
                  </a:ext>
                </a:extLst>
              </p:cNvPr>
              <p:cNvSpPr/>
              <p:nvPr/>
            </p:nvSpPr>
            <p:spPr>
              <a:xfrm>
                <a:off x="6805864" y="2367814"/>
                <a:ext cx="3089709" cy="3089709"/>
              </a:xfrm>
              <a:prstGeom prst="rect">
                <a:avLst/>
              </a:prstGeom>
              <a:ln w="28575"/>
            </p:spPr>
            <p:style>
              <a:lnRef idx="2">
                <a:schemeClr val="accent2"/>
              </a:lnRef>
              <a:fillRef idx="1">
                <a:schemeClr val="lt1"/>
              </a:fillRef>
              <a:effectRef idx="0">
                <a:schemeClr val="accent2"/>
              </a:effectRef>
              <a:fontRef idx="minor">
                <a:schemeClr val="dk1"/>
              </a:fontRef>
            </p:style>
            <p:txBody>
              <a:bodyPr rtlCol="0" anchor="ctr"/>
              <a:lstStyle/>
              <a:p>
                <a:pPr algn="ctr"/>
                <a:endParaRPr lang="en-BE"/>
              </a:p>
            </p:txBody>
          </p:sp>
          <p:pic>
            <p:nvPicPr>
              <p:cNvPr id="38" name="Picture 37" descr="Background pattern&#10;&#10;Description automatically generated">
                <a:extLst>
                  <a:ext uri="{FF2B5EF4-FFF2-40B4-BE49-F238E27FC236}">
                    <a16:creationId xmlns:a16="http://schemas.microsoft.com/office/drawing/2014/main" id="{B95DFE34-69EB-4928-B767-3016A4FDE7CE}"/>
                  </a:ext>
                </a:extLst>
              </p:cNvPr>
              <p:cNvPicPr>
                <a:picLocks noChangeAspect="1"/>
              </p:cNvPicPr>
              <p:nvPr/>
            </p:nvPicPr>
            <p:blipFill rotWithShape="1">
              <a:blip r:embed="rId3">
                <a:extLst>
                  <a:ext uri="{28A0092B-C50C-407E-A947-70E740481C1C}">
                    <a14:useLocalDpi xmlns:a14="http://schemas.microsoft.com/office/drawing/2010/main" val="0"/>
                  </a:ext>
                </a:extLst>
              </a:blip>
              <a:srcRect l="34879" t="1243" r="36720" b="70424"/>
              <a:stretch/>
            </p:blipFill>
            <p:spPr>
              <a:xfrm>
                <a:off x="7486630" y="4607522"/>
                <a:ext cx="904753" cy="797059"/>
              </a:xfrm>
              <a:prstGeom prst="rect">
                <a:avLst/>
              </a:prstGeom>
            </p:spPr>
          </p:pic>
          <p:pic>
            <p:nvPicPr>
              <p:cNvPr id="39" name="Picture 38" descr="Background pattern&#10;&#10;Description automatically generated">
                <a:extLst>
                  <a:ext uri="{FF2B5EF4-FFF2-40B4-BE49-F238E27FC236}">
                    <a16:creationId xmlns:a16="http://schemas.microsoft.com/office/drawing/2014/main" id="{0291E08E-0C37-470C-9E47-366275106AB7}"/>
                  </a:ext>
                </a:extLst>
              </p:cNvPr>
              <p:cNvPicPr>
                <a:picLocks noChangeAspect="1"/>
              </p:cNvPicPr>
              <p:nvPr/>
            </p:nvPicPr>
            <p:blipFill rotWithShape="1">
              <a:blip r:embed="rId3">
                <a:extLst>
                  <a:ext uri="{28A0092B-C50C-407E-A947-70E740481C1C}">
                    <a14:useLocalDpi xmlns:a14="http://schemas.microsoft.com/office/drawing/2010/main" val="0"/>
                  </a:ext>
                </a:extLst>
              </a:blip>
              <a:srcRect l="3522" t="1792" r="75830" b="70975"/>
              <a:stretch/>
            </p:blipFill>
            <p:spPr>
              <a:xfrm>
                <a:off x="7231854" y="2445948"/>
                <a:ext cx="586752" cy="683393"/>
              </a:xfrm>
              <a:prstGeom prst="rect">
                <a:avLst/>
              </a:prstGeom>
            </p:spPr>
          </p:pic>
          <p:pic>
            <p:nvPicPr>
              <p:cNvPr id="40" name="Picture 39" descr="Background pattern&#10;&#10;Description automatically generated">
                <a:extLst>
                  <a:ext uri="{FF2B5EF4-FFF2-40B4-BE49-F238E27FC236}">
                    <a16:creationId xmlns:a16="http://schemas.microsoft.com/office/drawing/2014/main" id="{B8B12FDC-A3A6-4C0D-9519-9F5A735BB336}"/>
                  </a:ext>
                </a:extLst>
              </p:cNvPr>
              <p:cNvPicPr>
                <a:picLocks noChangeAspect="1"/>
              </p:cNvPicPr>
              <p:nvPr/>
            </p:nvPicPr>
            <p:blipFill rotWithShape="1">
              <a:blip r:embed="rId3">
                <a:extLst>
                  <a:ext uri="{28A0092B-C50C-407E-A947-70E740481C1C}">
                    <a14:useLocalDpi xmlns:a14="http://schemas.microsoft.com/office/drawing/2010/main" val="0"/>
                  </a:ext>
                </a:extLst>
              </a:blip>
              <a:srcRect l="3522" t="1792" r="75830" b="70975"/>
              <a:stretch/>
            </p:blipFill>
            <p:spPr>
              <a:xfrm>
                <a:off x="6938478" y="3457871"/>
                <a:ext cx="586752" cy="683393"/>
              </a:xfrm>
              <a:prstGeom prst="rect">
                <a:avLst/>
              </a:prstGeom>
            </p:spPr>
          </p:pic>
          <p:pic>
            <p:nvPicPr>
              <p:cNvPr id="41" name="Picture 40" descr="Background pattern&#10;&#10;Description automatically generated">
                <a:extLst>
                  <a:ext uri="{FF2B5EF4-FFF2-40B4-BE49-F238E27FC236}">
                    <a16:creationId xmlns:a16="http://schemas.microsoft.com/office/drawing/2014/main" id="{F9BA1C1B-ACFC-434D-8468-AB5A6F3DBBA1}"/>
                  </a:ext>
                </a:extLst>
              </p:cNvPr>
              <p:cNvPicPr>
                <a:picLocks noChangeAspect="1"/>
              </p:cNvPicPr>
              <p:nvPr/>
            </p:nvPicPr>
            <p:blipFill rotWithShape="1">
              <a:blip r:embed="rId3">
                <a:extLst>
                  <a:ext uri="{28A0092B-C50C-407E-A947-70E740481C1C}">
                    <a14:useLocalDpi xmlns:a14="http://schemas.microsoft.com/office/drawing/2010/main" val="0"/>
                  </a:ext>
                </a:extLst>
              </a:blip>
              <a:srcRect l="3522" t="1792" r="75830" b="70975"/>
              <a:stretch/>
            </p:blipFill>
            <p:spPr>
              <a:xfrm>
                <a:off x="7670921" y="3247250"/>
                <a:ext cx="586752" cy="683393"/>
              </a:xfrm>
              <a:prstGeom prst="rect">
                <a:avLst/>
              </a:prstGeom>
            </p:spPr>
          </p:pic>
          <p:pic>
            <p:nvPicPr>
              <p:cNvPr id="42" name="Picture 41" descr="Background pattern&#10;&#10;Description automatically generated">
                <a:extLst>
                  <a:ext uri="{FF2B5EF4-FFF2-40B4-BE49-F238E27FC236}">
                    <a16:creationId xmlns:a16="http://schemas.microsoft.com/office/drawing/2014/main" id="{32E3F93C-1D9F-4982-880A-F7234F3E5F1C}"/>
                  </a:ext>
                </a:extLst>
              </p:cNvPr>
              <p:cNvPicPr>
                <a:picLocks noChangeAspect="1"/>
              </p:cNvPicPr>
              <p:nvPr/>
            </p:nvPicPr>
            <p:blipFill rotWithShape="1">
              <a:blip r:embed="rId3">
                <a:extLst>
                  <a:ext uri="{28A0092B-C50C-407E-A947-70E740481C1C}">
                    <a14:useLocalDpi xmlns:a14="http://schemas.microsoft.com/office/drawing/2010/main" val="0"/>
                  </a:ext>
                </a:extLst>
              </a:blip>
              <a:srcRect l="74939" t="36727" r="2956" b="36865"/>
              <a:stretch/>
            </p:blipFill>
            <p:spPr>
              <a:xfrm>
                <a:off x="9087281" y="2496488"/>
                <a:ext cx="548640" cy="578785"/>
              </a:xfrm>
              <a:prstGeom prst="rect">
                <a:avLst/>
              </a:prstGeom>
            </p:spPr>
          </p:pic>
          <p:pic>
            <p:nvPicPr>
              <p:cNvPr id="43" name="Picture 42" descr="Background pattern&#10;&#10;Description automatically generated">
                <a:extLst>
                  <a:ext uri="{FF2B5EF4-FFF2-40B4-BE49-F238E27FC236}">
                    <a16:creationId xmlns:a16="http://schemas.microsoft.com/office/drawing/2014/main" id="{6005C1A8-8ABF-45AB-A93B-1CF80E48D38A}"/>
                  </a:ext>
                </a:extLst>
              </p:cNvPr>
              <p:cNvPicPr>
                <a:picLocks noChangeAspect="1"/>
              </p:cNvPicPr>
              <p:nvPr/>
            </p:nvPicPr>
            <p:blipFill rotWithShape="1">
              <a:blip r:embed="rId3">
                <a:extLst>
                  <a:ext uri="{28A0092B-C50C-407E-A947-70E740481C1C}">
                    <a14:useLocalDpi xmlns:a14="http://schemas.microsoft.com/office/drawing/2010/main" val="0"/>
                  </a:ext>
                </a:extLst>
              </a:blip>
              <a:srcRect l="74939" t="36727" r="2956" b="36865"/>
              <a:stretch/>
            </p:blipFill>
            <p:spPr>
              <a:xfrm>
                <a:off x="8463314" y="3621997"/>
                <a:ext cx="548640" cy="578785"/>
              </a:xfrm>
              <a:prstGeom prst="rect">
                <a:avLst/>
              </a:prstGeom>
            </p:spPr>
          </p:pic>
          <p:pic>
            <p:nvPicPr>
              <p:cNvPr id="44" name="Picture 43" descr="Background pattern&#10;&#10;Description automatically generated">
                <a:extLst>
                  <a:ext uri="{FF2B5EF4-FFF2-40B4-BE49-F238E27FC236}">
                    <a16:creationId xmlns:a16="http://schemas.microsoft.com/office/drawing/2014/main" id="{8F43EEBB-77EC-4AC7-A0AC-3BE510ED929C}"/>
                  </a:ext>
                </a:extLst>
              </p:cNvPr>
              <p:cNvPicPr>
                <a:picLocks noChangeAspect="1"/>
              </p:cNvPicPr>
              <p:nvPr/>
            </p:nvPicPr>
            <p:blipFill rotWithShape="1">
              <a:blip r:embed="rId3">
                <a:extLst>
                  <a:ext uri="{28A0092B-C50C-407E-A947-70E740481C1C}">
                    <a14:useLocalDpi xmlns:a14="http://schemas.microsoft.com/office/drawing/2010/main" val="0"/>
                  </a:ext>
                </a:extLst>
              </a:blip>
              <a:srcRect l="74939" t="36727" r="2956" b="36865"/>
              <a:stretch/>
            </p:blipFill>
            <p:spPr>
              <a:xfrm>
                <a:off x="9198275" y="3321219"/>
                <a:ext cx="548640" cy="578785"/>
              </a:xfrm>
              <a:prstGeom prst="rect">
                <a:avLst/>
              </a:prstGeom>
            </p:spPr>
          </p:pic>
          <p:pic>
            <p:nvPicPr>
              <p:cNvPr id="45" name="Picture 44" descr="Background pattern&#10;&#10;Description automatically generated">
                <a:extLst>
                  <a:ext uri="{FF2B5EF4-FFF2-40B4-BE49-F238E27FC236}">
                    <a16:creationId xmlns:a16="http://schemas.microsoft.com/office/drawing/2014/main" id="{39455F6E-ED0B-4491-8D51-3B3B928A572C}"/>
                  </a:ext>
                </a:extLst>
              </p:cNvPr>
              <p:cNvPicPr>
                <a:picLocks noChangeAspect="1"/>
              </p:cNvPicPr>
              <p:nvPr/>
            </p:nvPicPr>
            <p:blipFill rotWithShape="1">
              <a:blip r:embed="rId3">
                <a:extLst>
                  <a:ext uri="{28A0092B-C50C-407E-A947-70E740481C1C}">
                    <a14:useLocalDpi xmlns:a14="http://schemas.microsoft.com/office/drawing/2010/main" val="0"/>
                  </a:ext>
                </a:extLst>
              </a:blip>
              <a:srcRect l="74939" t="36727" r="2956" b="36865"/>
              <a:stretch/>
            </p:blipFill>
            <p:spPr>
              <a:xfrm>
                <a:off x="8544291" y="4484099"/>
                <a:ext cx="548640" cy="578785"/>
              </a:xfrm>
              <a:prstGeom prst="rect">
                <a:avLst/>
              </a:prstGeom>
            </p:spPr>
          </p:pic>
          <p:pic>
            <p:nvPicPr>
              <p:cNvPr id="46" name="Picture 45" descr="Background pattern&#10;&#10;Description automatically generated">
                <a:extLst>
                  <a:ext uri="{FF2B5EF4-FFF2-40B4-BE49-F238E27FC236}">
                    <a16:creationId xmlns:a16="http://schemas.microsoft.com/office/drawing/2014/main" id="{1264DBF0-AE92-4805-A7E3-CFD65F280910}"/>
                  </a:ext>
                </a:extLst>
              </p:cNvPr>
              <p:cNvPicPr>
                <a:picLocks noChangeAspect="1"/>
              </p:cNvPicPr>
              <p:nvPr/>
            </p:nvPicPr>
            <p:blipFill rotWithShape="1">
              <a:blip r:embed="rId3">
                <a:extLst>
                  <a:ext uri="{28A0092B-C50C-407E-A947-70E740481C1C}">
                    <a14:useLocalDpi xmlns:a14="http://schemas.microsoft.com/office/drawing/2010/main" val="0"/>
                  </a:ext>
                </a:extLst>
              </a:blip>
              <a:srcRect l="74939" t="36727" r="2956" b="36865"/>
              <a:stretch/>
            </p:blipFill>
            <p:spPr>
              <a:xfrm>
                <a:off x="8443994" y="2854394"/>
                <a:ext cx="548640" cy="578785"/>
              </a:xfrm>
              <a:prstGeom prst="rect">
                <a:avLst/>
              </a:prstGeom>
            </p:spPr>
          </p:pic>
          <p:pic>
            <p:nvPicPr>
              <p:cNvPr id="47" name="Picture 46" descr="Background pattern&#10;&#10;Description automatically generated">
                <a:extLst>
                  <a:ext uri="{FF2B5EF4-FFF2-40B4-BE49-F238E27FC236}">
                    <a16:creationId xmlns:a16="http://schemas.microsoft.com/office/drawing/2014/main" id="{50949F6D-C570-49B4-8127-EC80A9AF2D05}"/>
                  </a:ext>
                </a:extLst>
              </p:cNvPr>
              <p:cNvPicPr>
                <a:picLocks noChangeAspect="1"/>
              </p:cNvPicPr>
              <p:nvPr/>
            </p:nvPicPr>
            <p:blipFill rotWithShape="1">
              <a:blip r:embed="rId3">
                <a:extLst>
                  <a:ext uri="{28A0092B-C50C-407E-A947-70E740481C1C}">
                    <a14:useLocalDpi xmlns:a14="http://schemas.microsoft.com/office/drawing/2010/main" val="0"/>
                  </a:ext>
                </a:extLst>
              </a:blip>
              <a:srcRect l="74939" t="36727" r="2956" b="36865"/>
              <a:stretch/>
            </p:blipFill>
            <p:spPr>
              <a:xfrm>
                <a:off x="9234005" y="4028678"/>
                <a:ext cx="548640" cy="578785"/>
              </a:xfrm>
              <a:prstGeom prst="rect">
                <a:avLst/>
              </a:prstGeom>
            </p:spPr>
          </p:pic>
          <p:pic>
            <p:nvPicPr>
              <p:cNvPr id="48" name="Picture 47" descr="Background pattern&#10;&#10;Description automatically generated">
                <a:extLst>
                  <a:ext uri="{FF2B5EF4-FFF2-40B4-BE49-F238E27FC236}">
                    <a16:creationId xmlns:a16="http://schemas.microsoft.com/office/drawing/2014/main" id="{AA3C79B8-EBF0-4CA9-A1C5-58764502BE7B}"/>
                  </a:ext>
                </a:extLst>
              </p:cNvPr>
              <p:cNvPicPr>
                <a:picLocks noChangeAspect="1"/>
              </p:cNvPicPr>
              <p:nvPr/>
            </p:nvPicPr>
            <p:blipFill rotWithShape="1">
              <a:blip r:embed="rId3">
                <a:extLst>
                  <a:ext uri="{28A0092B-C50C-407E-A947-70E740481C1C}">
                    <a14:useLocalDpi xmlns:a14="http://schemas.microsoft.com/office/drawing/2010/main" val="0"/>
                  </a:ext>
                </a:extLst>
              </a:blip>
              <a:srcRect l="74939" t="36727" r="2956" b="36865"/>
              <a:stretch/>
            </p:blipFill>
            <p:spPr>
              <a:xfrm>
                <a:off x="9291975" y="4815172"/>
                <a:ext cx="548640" cy="578785"/>
              </a:xfrm>
              <a:prstGeom prst="rect">
                <a:avLst/>
              </a:prstGeom>
            </p:spPr>
          </p:pic>
          <p:pic>
            <p:nvPicPr>
              <p:cNvPr id="49" name="Picture 48" descr="Background pattern&#10;&#10;Description automatically generated">
                <a:extLst>
                  <a:ext uri="{FF2B5EF4-FFF2-40B4-BE49-F238E27FC236}">
                    <a16:creationId xmlns:a16="http://schemas.microsoft.com/office/drawing/2014/main" id="{A54F9E64-6D49-455E-A45E-60B87FF445EC}"/>
                  </a:ext>
                </a:extLst>
              </p:cNvPr>
              <p:cNvPicPr>
                <a:picLocks noChangeAspect="1"/>
              </p:cNvPicPr>
              <p:nvPr/>
            </p:nvPicPr>
            <p:blipFill rotWithShape="1">
              <a:blip r:embed="rId3">
                <a:extLst>
                  <a:ext uri="{28A0092B-C50C-407E-A947-70E740481C1C}">
                    <a14:useLocalDpi xmlns:a14="http://schemas.microsoft.com/office/drawing/2010/main" val="0"/>
                  </a:ext>
                </a:extLst>
              </a:blip>
              <a:srcRect l="34879" t="1243" r="36720" b="70424"/>
              <a:stretch/>
            </p:blipFill>
            <p:spPr>
              <a:xfrm>
                <a:off x="6948247" y="4203823"/>
                <a:ext cx="904753" cy="797059"/>
              </a:xfrm>
              <a:prstGeom prst="rect">
                <a:avLst/>
              </a:prstGeom>
            </p:spPr>
          </p:pic>
        </p:grpSp>
        <p:sp>
          <p:nvSpPr>
            <p:cNvPr id="35" name="TextBox 34">
              <a:extLst>
                <a:ext uri="{FF2B5EF4-FFF2-40B4-BE49-F238E27FC236}">
                  <a16:creationId xmlns:a16="http://schemas.microsoft.com/office/drawing/2014/main" id="{E47FC1FE-513A-4816-9DA0-6B0D3E6D24F0}"/>
                </a:ext>
              </a:extLst>
            </p:cNvPr>
            <p:cNvSpPr txBox="1"/>
            <p:nvPr/>
          </p:nvSpPr>
          <p:spPr>
            <a:xfrm>
              <a:off x="3504628" y="2490498"/>
              <a:ext cx="884722" cy="584775"/>
            </a:xfrm>
            <a:prstGeom prst="rect">
              <a:avLst/>
            </a:prstGeom>
            <a:noFill/>
          </p:spPr>
          <p:txBody>
            <a:bodyPr wrap="square" rtlCol="0">
              <a:spAutoFit/>
            </a:bodyPr>
            <a:lstStyle/>
            <a:p>
              <a:pPr algn="ctr"/>
              <a:r>
                <a:rPr lang="en-US" sz="3200" b="1" dirty="0">
                  <a:solidFill>
                    <a:srgbClr val="C00000"/>
                  </a:solidFill>
                </a:rPr>
                <a:t>A</a:t>
              </a:r>
              <a:endParaRPr lang="en-BE" b="1" dirty="0">
                <a:solidFill>
                  <a:srgbClr val="C00000"/>
                </a:solidFill>
              </a:endParaRPr>
            </a:p>
          </p:txBody>
        </p:sp>
        <p:sp>
          <p:nvSpPr>
            <p:cNvPr id="36" name="TextBox 35">
              <a:extLst>
                <a:ext uri="{FF2B5EF4-FFF2-40B4-BE49-F238E27FC236}">
                  <a16:creationId xmlns:a16="http://schemas.microsoft.com/office/drawing/2014/main" id="{5C8448AA-361A-4219-96AB-7C2B19AF7BC4}"/>
                </a:ext>
              </a:extLst>
            </p:cNvPr>
            <p:cNvSpPr txBox="1"/>
            <p:nvPr/>
          </p:nvSpPr>
          <p:spPr>
            <a:xfrm>
              <a:off x="7906986" y="2471252"/>
              <a:ext cx="884722" cy="584775"/>
            </a:xfrm>
            <a:prstGeom prst="rect">
              <a:avLst/>
            </a:prstGeom>
            <a:noFill/>
          </p:spPr>
          <p:txBody>
            <a:bodyPr wrap="square" rtlCol="0">
              <a:spAutoFit/>
            </a:bodyPr>
            <a:lstStyle/>
            <a:p>
              <a:pPr algn="ctr"/>
              <a:r>
                <a:rPr lang="en-US" sz="3200" b="1" dirty="0">
                  <a:solidFill>
                    <a:srgbClr val="C00000"/>
                  </a:solidFill>
                </a:rPr>
                <a:t>B</a:t>
              </a:r>
              <a:endParaRPr lang="en-BE" b="1" dirty="0">
                <a:solidFill>
                  <a:srgbClr val="C00000"/>
                </a:solidFill>
              </a:endParaRPr>
            </a:p>
          </p:txBody>
        </p:sp>
      </p:grpSp>
    </p:spTree>
    <p:extLst>
      <p:ext uri="{BB962C8B-B14F-4D97-AF65-F5344CB8AC3E}">
        <p14:creationId xmlns:p14="http://schemas.microsoft.com/office/powerpoint/2010/main" val="212931709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CF828B-1426-4B9E-8715-2828E40E271F}"/>
              </a:ext>
            </a:extLst>
          </p:cNvPr>
          <p:cNvSpPr>
            <a:spLocks noGrp="1"/>
          </p:cNvSpPr>
          <p:nvPr>
            <p:ph type="title"/>
          </p:nvPr>
        </p:nvSpPr>
        <p:spPr/>
        <p:txBody>
          <a:bodyPr/>
          <a:lstStyle/>
          <a:p>
            <a:r>
              <a:rPr lang="en-US" dirty="0"/>
              <a:t>Jar of beans</a:t>
            </a:r>
            <a:endParaRPr lang="en-B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E8DBFB4-BC49-40CB-ADAD-9823522D31C2}"/>
                  </a:ext>
                </a:extLst>
              </p:cNvPr>
              <p:cNvSpPr>
                <a:spLocks noGrp="1"/>
              </p:cNvSpPr>
              <p:nvPr>
                <p:ph idx="1"/>
              </p:nvPr>
            </p:nvSpPr>
            <p:spPr>
              <a:xfrm>
                <a:off x="838200" y="1424538"/>
                <a:ext cx="10515600" cy="4931811"/>
              </a:xfrm>
            </p:spPr>
            <p:txBody>
              <a:bodyPr>
                <a:normAutofit/>
              </a:bodyPr>
              <a:lstStyle/>
              <a:p>
                <a:pPr algn="just"/>
                <a:r>
                  <a:rPr lang="en-US" dirty="0"/>
                  <a:t>You have three jars of jellybeans. Jar A contains 25 red beans, 50 blue beans and 25 green beans. Jar B contains 50 beans of each of the three colors. Jar C contains 10 red beans and 90 blue beans. You are randomly choosing  one of the three jars and then randomly picking one bean from it. What’s the probability that it’s green?</a:t>
                </a:r>
              </a:p>
              <a:p>
                <a:pPr marL="0" indent="0" algn="just">
                  <a:buNone/>
                </a:pPr>
                <a:endParaRPr lang="en-US" sz="200" dirty="0"/>
              </a:p>
              <a:p>
                <a:pPr marL="0" indent="0" algn="just">
                  <a:lnSpc>
                    <a:spcPct val="150000"/>
                  </a:lnSpc>
                  <a:buNone/>
                </a:pPr>
                <a14:m>
                  <m:oMathPara xmlns:m="http://schemas.openxmlformats.org/officeDocument/2006/math">
                    <m:oMathParaPr>
                      <m:jc m:val="center"/>
                    </m:oMathParaPr>
                    <m:oMath xmlns:m="http://schemas.openxmlformats.org/officeDocument/2006/math">
                      <m:r>
                        <a:rPr lang="en-US" b="0" i="1" smtClean="0">
                          <a:solidFill>
                            <a:schemeClr val="bg1"/>
                          </a:solidFill>
                          <a:latin typeface="Cambria Math" panose="02040503050406030204" pitchFamily="18" charset="0"/>
                        </a:rPr>
                        <m:t>𝑃</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𝑔𝑟𝑒𝑒𝑛</m:t>
                          </m:r>
                        </m:e>
                      </m:d>
                      <m:r>
                        <a:rPr lang="en-US" b="0" i="1" smtClean="0">
                          <a:solidFill>
                            <a:schemeClr val="bg1"/>
                          </a:solidFill>
                          <a:latin typeface="Cambria Math" panose="02040503050406030204" pitchFamily="18" charset="0"/>
                        </a:rPr>
                        <m:t>=</m:t>
                      </m:r>
                    </m:oMath>
                    <m:oMath xmlns:m="http://schemas.openxmlformats.org/officeDocument/2006/math">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𝑃</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𝑔𝑟𝑒𝑒𝑛</m:t>
                          </m:r>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𝐴</m:t>
                          </m:r>
                        </m:e>
                      </m:d>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𝑃</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𝐴</m:t>
                          </m:r>
                        </m:e>
                      </m:d>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𝑃</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𝑔𝑟𝑒𝑒𝑛</m:t>
                          </m:r>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𝐵</m:t>
                          </m:r>
                        </m:e>
                      </m:d>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𝑃</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𝐵</m:t>
                          </m:r>
                        </m:e>
                      </m:d>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𝑃</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𝑔𝑟𝑒𝑒𝑛</m:t>
                          </m:r>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𝐶</m:t>
                          </m:r>
                        </m:e>
                      </m:d>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𝑃</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𝐶</m:t>
                          </m:r>
                        </m:e>
                      </m:d>
                      <m:r>
                        <a:rPr lang="en-US" b="0" i="1" smtClean="0">
                          <a:solidFill>
                            <a:schemeClr val="bg1"/>
                          </a:solidFill>
                          <a:latin typeface="Cambria Math" panose="02040503050406030204" pitchFamily="18" charset="0"/>
                        </a:rPr>
                        <m:t>=</m:t>
                      </m:r>
                    </m:oMath>
                    <m:oMath xmlns:m="http://schemas.openxmlformats.org/officeDocument/2006/math">
                      <m:r>
                        <a:rPr lang="en-US" b="0" i="1" smtClean="0">
                          <a:solidFill>
                            <a:schemeClr val="bg1"/>
                          </a:solidFill>
                          <a:latin typeface="Cambria Math" panose="02040503050406030204" pitchFamily="18" charset="0"/>
                        </a:rPr>
                        <m:t>=</m:t>
                      </m:r>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25</m:t>
                          </m:r>
                        </m:num>
                        <m:den>
                          <m:r>
                            <a:rPr lang="en-US" b="0" i="1" smtClean="0">
                              <a:solidFill>
                                <a:schemeClr val="bg1"/>
                              </a:solidFill>
                              <a:latin typeface="Cambria Math" panose="02040503050406030204" pitchFamily="18" charset="0"/>
                            </a:rPr>
                            <m:t>100</m:t>
                          </m:r>
                        </m:den>
                      </m:f>
                      <m:r>
                        <a:rPr lang="en-US" b="0" i="1" smtClean="0">
                          <a:solidFill>
                            <a:schemeClr val="bg1"/>
                          </a:solidFill>
                          <a:latin typeface="Cambria Math" panose="02040503050406030204" pitchFamily="18" charset="0"/>
                        </a:rPr>
                        <m:t>⋅</m:t>
                      </m:r>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1</m:t>
                          </m:r>
                        </m:num>
                        <m:den>
                          <m:r>
                            <a:rPr lang="en-US" b="0" i="1" smtClean="0">
                              <a:solidFill>
                                <a:schemeClr val="bg1"/>
                              </a:solidFill>
                              <a:latin typeface="Cambria Math" panose="02040503050406030204" pitchFamily="18" charset="0"/>
                            </a:rPr>
                            <m:t>3</m:t>
                          </m:r>
                        </m:den>
                      </m:f>
                      <m:r>
                        <a:rPr lang="en-US" b="0" i="1" smtClean="0">
                          <a:solidFill>
                            <a:schemeClr val="bg1"/>
                          </a:solidFill>
                          <a:latin typeface="Cambria Math" panose="02040503050406030204" pitchFamily="18" charset="0"/>
                        </a:rPr>
                        <m:t>+</m:t>
                      </m:r>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50</m:t>
                          </m:r>
                        </m:num>
                        <m:den>
                          <m:r>
                            <a:rPr lang="en-US" b="0" i="1" smtClean="0">
                              <a:solidFill>
                                <a:schemeClr val="bg1"/>
                              </a:solidFill>
                              <a:latin typeface="Cambria Math" panose="02040503050406030204" pitchFamily="18" charset="0"/>
                            </a:rPr>
                            <m:t>150</m:t>
                          </m:r>
                        </m:den>
                      </m:f>
                      <m:r>
                        <a:rPr lang="en-US" b="0" i="1" smtClean="0">
                          <a:solidFill>
                            <a:schemeClr val="bg1"/>
                          </a:solidFill>
                          <a:latin typeface="Cambria Math" panose="02040503050406030204" pitchFamily="18" charset="0"/>
                        </a:rPr>
                        <m:t>⋅</m:t>
                      </m:r>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1</m:t>
                          </m:r>
                        </m:num>
                        <m:den>
                          <m:r>
                            <a:rPr lang="en-US" b="0" i="1" smtClean="0">
                              <a:solidFill>
                                <a:schemeClr val="bg1"/>
                              </a:solidFill>
                              <a:latin typeface="Cambria Math" panose="02040503050406030204" pitchFamily="18" charset="0"/>
                            </a:rPr>
                            <m:t>3</m:t>
                          </m:r>
                        </m:den>
                      </m:f>
                      <m:r>
                        <a:rPr lang="en-US" b="0" i="1" smtClean="0">
                          <a:solidFill>
                            <a:schemeClr val="bg1"/>
                          </a:solidFill>
                          <a:latin typeface="Cambria Math" panose="02040503050406030204" pitchFamily="18" charset="0"/>
                        </a:rPr>
                        <m:t>+0⋅</m:t>
                      </m:r>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1</m:t>
                          </m:r>
                        </m:num>
                        <m:den>
                          <m:r>
                            <a:rPr lang="en-US" b="0" i="1" smtClean="0">
                              <a:solidFill>
                                <a:schemeClr val="bg1"/>
                              </a:solidFill>
                              <a:latin typeface="Cambria Math" panose="02040503050406030204" pitchFamily="18" charset="0"/>
                            </a:rPr>
                            <m:t>3</m:t>
                          </m:r>
                        </m:den>
                      </m:f>
                    </m:oMath>
                  </m:oMathPara>
                </a14:m>
                <a:endParaRPr lang="en-US" dirty="0"/>
              </a:p>
              <a:p>
                <a:endParaRPr lang="en-BE" dirty="0"/>
              </a:p>
            </p:txBody>
          </p:sp>
        </mc:Choice>
        <mc:Fallback xmlns="">
          <p:sp>
            <p:nvSpPr>
              <p:cNvPr id="3" name="Content Placeholder 2">
                <a:extLst>
                  <a:ext uri="{FF2B5EF4-FFF2-40B4-BE49-F238E27FC236}">
                    <a16:creationId xmlns:a16="http://schemas.microsoft.com/office/drawing/2014/main" id="{8E8DBFB4-BC49-40CB-ADAD-9823522D31C2}"/>
                  </a:ext>
                </a:extLst>
              </p:cNvPr>
              <p:cNvSpPr>
                <a:spLocks noGrp="1" noRot="1" noChangeAspect="1" noMove="1" noResize="1" noEditPoints="1" noAdjustHandles="1" noChangeArrowheads="1" noChangeShapeType="1" noTextEdit="1"/>
              </p:cNvSpPr>
              <p:nvPr>
                <p:ph idx="1"/>
              </p:nvPr>
            </p:nvSpPr>
            <p:spPr>
              <a:xfrm>
                <a:off x="838200" y="1424538"/>
                <a:ext cx="10515600" cy="4931811"/>
              </a:xfrm>
              <a:blipFill>
                <a:blip r:embed="rId2"/>
                <a:stretch>
                  <a:fillRect l="-1043" t="-2225" r="-1159"/>
                </a:stretch>
              </a:blipFill>
            </p:spPr>
            <p:txBody>
              <a:bodyPr/>
              <a:lstStyle/>
              <a:p>
                <a:r>
                  <a:rPr lang="en-BE">
                    <a:noFill/>
                  </a:rPr>
                  <a:t> </a:t>
                </a:r>
              </a:p>
            </p:txBody>
          </p:sp>
        </mc:Fallback>
      </mc:AlternateContent>
      <p:sp>
        <p:nvSpPr>
          <p:cNvPr id="4" name="Footer Placeholder 3">
            <a:extLst>
              <a:ext uri="{FF2B5EF4-FFF2-40B4-BE49-F238E27FC236}">
                <a16:creationId xmlns:a16="http://schemas.microsoft.com/office/drawing/2014/main" id="{EF9EF6EC-BA78-4F4E-9DCC-0BEAB47FBB26}"/>
              </a:ext>
            </a:extLst>
          </p:cNvPr>
          <p:cNvSpPr>
            <a:spLocks noGrp="1"/>
          </p:cNvSpPr>
          <p:nvPr>
            <p:ph type="ftr" sz="quarter" idx="11"/>
          </p:nvPr>
        </p:nvSpPr>
        <p:spPr/>
        <p:txBody>
          <a:bodyPr/>
          <a:lstStyle/>
          <a:p>
            <a:r>
              <a:rPr lang="en-US"/>
              <a:t>Elementary Combinatorics and Probability - March 2021</a:t>
            </a:r>
            <a:endParaRPr lang="en-BE"/>
          </a:p>
        </p:txBody>
      </p:sp>
      <p:sp>
        <p:nvSpPr>
          <p:cNvPr id="5" name="Slide Number Placeholder 4">
            <a:extLst>
              <a:ext uri="{FF2B5EF4-FFF2-40B4-BE49-F238E27FC236}">
                <a16:creationId xmlns:a16="http://schemas.microsoft.com/office/drawing/2014/main" id="{6F5767EA-46FE-492E-9E12-04369C9AED10}"/>
              </a:ext>
            </a:extLst>
          </p:cNvPr>
          <p:cNvSpPr>
            <a:spLocks noGrp="1"/>
          </p:cNvSpPr>
          <p:nvPr>
            <p:ph type="sldNum" sz="quarter" idx="12"/>
          </p:nvPr>
        </p:nvSpPr>
        <p:spPr/>
        <p:txBody>
          <a:bodyPr/>
          <a:lstStyle/>
          <a:p>
            <a:fld id="{08CF7B41-8972-4B54-B2ED-1FFF63F18177}" type="slidenum">
              <a:rPr lang="en-BE" smtClean="0"/>
              <a:t>61</a:t>
            </a:fld>
            <a:endParaRPr lang="en-BE"/>
          </a:p>
        </p:txBody>
      </p:sp>
    </p:spTree>
    <p:extLst>
      <p:ext uri="{BB962C8B-B14F-4D97-AF65-F5344CB8AC3E}">
        <p14:creationId xmlns:p14="http://schemas.microsoft.com/office/powerpoint/2010/main" val="413572851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CF828B-1426-4B9E-8715-2828E40E271F}"/>
              </a:ext>
            </a:extLst>
          </p:cNvPr>
          <p:cNvSpPr>
            <a:spLocks noGrp="1"/>
          </p:cNvSpPr>
          <p:nvPr>
            <p:ph type="title"/>
          </p:nvPr>
        </p:nvSpPr>
        <p:spPr/>
        <p:txBody>
          <a:bodyPr/>
          <a:lstStyle/>
          <a:p>
            <a:r>
              <a:rPr lang="en-US" dirty="0"/>
              <a:t>Jar of beans</a:t>
            </a:r>
            <a:endParaRPr lang="en-B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E8DBFB4-BC49-40CB-ADAD-9823522D31C2}"/>
                  </a:ext>
                </a:extLst>
              </p:cNvPr>
              <p:cNvSpPr>
                <a:spLocks noGrp="1"/>
              </p:cNvSpPr>
              <p:nvPr>
                <p:ph idx="1"/>
              </p:nvPr>
            </p:nvSpPr>
            <p:spPr>
              <a:xfrm>
                <a:off x="838200" y="1424538"/>
                <a:ext cx="10515600" cy="4931811"/>
              </a:xfrm>
            </p:spPr>
            <p:txBody>
              <a:bodyPr>
                <a:normAutofit/>
              </a:bodyPr>
              <a:lstStyle/>
              <a:p>
                <a:pPr algn="just"/>
                <a:r>
                  <a:rPr lang="en-US" dirty="0"/>
                  <a:t>You have three jars of jellybeans. Jar A contains 25 red beans, 50 blue beans and 25 green beans. Jar B contains 50 beans of each of the three colors. Jar C contains 10 red beans and 90 blue beans. You are randomly choosing  one of the three jars and then randomly picking one bean from it. What’s the probability that it’s green?</a:t>
                </a:r>
              </a:p>
              <a:p>
                <a:pPr marL="0" indent="0" algn="just">
                  <a:buNone/>
                </a:pPr>
                <a:endParaRPr lang="en-US" sz="200" dirty="0"/>
              </a:p>
              <a:p>
                <a:pPr marL="0" indent="0" algn="just">
                  <a:lnSpc>
                    <a:spcPct val="150000"/>
                  </a:lnSpc>
                  <a:buNone/>
                </a:pPr>
                <a14:m>
                  <m:oMathPara xmlns:m="http://schemas.openxmlformats.org/officeDocument/2006/math">
                    <m:oMathParaPr>
                      <m:jc m:val="center"/>
                    </m:oMathParaPr>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𝑔𝑟𝑒𝑒𝑛</m:t>
                          </m:r>
                        </m:e>
                      </m:d>
                      <m:r>
                        <a:rPr lang="en-US" b="0" i="1" smtClean="0">
                          <a:latin typeface="Cambria Math" panose="02040503050406030204" pitchFamily="18" charset="0"/>
                        </a:rPr>
                        <m:t>=</m:t>
                      </m:r>
                    </m:oMath>
                    <m:oMath xmlns:m="http://schemas.openxmlformats.org/officeDocument/2006/math">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𝑃</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𝑔𝑟𝑒𝑒𝑛</m:t>
                          </m:r>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𝐴</m:t>
                          </m:r>
                        </m:e>
                      </m:d>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𝑃</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𝐴</m:t>
                          </m:r>
                        </m:e>
                      </m:d>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𝑃</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𝑔𝑟𝑒𝑒𝑛</m:t>
                          </m:r>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𝐵</m:t>
                          </m:r>
                        </m:e>
                      </m:d>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𝑃</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𝐵</m:t>
                          </m:r>
                        </m:e>
                      </m:d>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𝑃</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𝑔𝑟𝑒𝑒𝑛</m:t>
                          </m:r>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𝐶</m:t>
                          </m:r>
                        </m:e>
                      </m:d>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𝑃</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𝐶</m:t>
                          </m:r>
                        </m:e>
                      </m:d>
                      <m:r>
                        <a:rPr lang="en-US" b="0" i="1" smtClean="0">
                          <a:solidFill>
                            <a:schemeClr val="bg1"/>
                          </a:solidFill>
                          <a:latin typeface="Cambria Math" panose="02040503050406030204" pitchFamily="18" charset="0"/>
                        </a:rPr>
                        <m:t>=</m:t>
                      </m:r>
                    </m:oMath>
                    <m:oMath xmlns:m="http://schemas.openxmlformats.org/officeDocument/2006/math">
                      <m:r>
                        <a:rPr lang="en-US" b="0" i="1" smtClean="0">
                          <a:solidFill>
                            <a:schemeClr val="bg1"/>
                          </a:solidFill>
                          <a:latin typeface="Cambria Math" panose="02040503050406030204" pitchFamily="18" charset="0"/>
                        </a:rPr>
                        <m:t>=</m:t>
                      </m:r>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25</m:t>
                          </m:r>
                        </m:num>
                        <m:den>
                          <m:r>
                            <a:rPr lang="en-US" b="0" i="1" smtClean="0">
                              <a:solidFill>
                                <a:schemeClr val="bg1"/>
                              </a:solidFill>
                              <a:latin typeface="Cambria Math" panose="02040503050406030204" pitchFamily="18" charset="0"/>
                            </a:rPr>
                            <m:t>100</m:t>
                          </m:r>
                        </m:den>
                      </m:f>
                      <m:r>
                        <a:rPr lang="en-US" b="0" i="1" smtClean="0">
                          <a:solidFill>
                            <a:schemeClr val="bg1"/>
                          </a:solidFill>
                          <a:latin typeface="Cambria Math" panose="02040503050406030204" pitchFamily="18" charset="0"/>
                        </a:rPr>
                        <m:t>⋅</m:t>
                      </m:r>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1</m:t>
                          </m:r>
                        </m:num>
                        <m:den>
                          <m:r>
                            <a:rPr lang="en-US" b="0" i="1" smtClean="0">
                              <a:solidFill>
                                <a:schemeClr val="bg1"/>
                              </a:solidFill>
                              <a:latin typeface="Cambria Math" panose="02040503050406030204" pitchFamily="18" charset="0"/>
                            </a:rPr>
                            <m:t>3</m:t>
                          </m:r>
                        </m:den>
                      </m:f>
                      <m:r>
                        <a:rPr lang="en-US" b="0" i="1" smtClean="0">
                          <a:solidFill>
                            <a:schemeClr val="bg1"/>
                          </a:solidFill>
                          <a:latin typeface="Cambria Math" panose="02040503050406030204" pitchFamily="18" charset="0"/>
                        </a:rPr>
                        <m:t>+</m:t>
                      </m:r>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50</m:t>
                          </m:r>
                        </m:num>
                        <m:den>
                          <m:r>
                            <a:rPr lang="en-US" b="0" i="1" smtClean="0">
                              <a:solidFill>
                                <a:schemeClr val="bg1"/>
                              </a:solidFill>
                              <a:latin typeface="Cambria Math" panose="02040503050406030204" pitchFamily="18" charset="0"/>
                            </a:rPr>
                            <m:t>150</m:t>
                          </m:r>
                        </m:den>
                      </m:f>
                      <m:r>
                        <a:rPr lang="en-US" b="0" i="1" smtClean="0">
                          <a:solidFill>
                            <a:schemeClr val="bg1"/>
                          </a:solidFill>
                          <a:latin typeface="Cambria Math" panose="02040503050406030204" pitchFamily="18" charset="0"/>
                        </a:rPr>
                        <m:t>⋅</m:t>
                      </m:r>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1</m:t>
                          </m:r>
                        </m:num>
                        <m:den>
                          <m:r>
                            <a:rPr lang="en-US" b="0" i="1" smtClean="0">
                              <a:solidFill>
                                <a:schemeClr val="bg1"/>
                              </a:solidFill>
                              <a:latin typeface="Cambria Math" panose="02040503050406030204" pitchFamily="18" charset="0"/>
                            </a:rPr>
                            <m:t>3</m:t>
                          </m:r>
                        </m:den>
                      </m:f>
                      <m:r>
                        <a:rPr lang="en-US" b="0" i="1" smtClean="0">
                          <a:solidFill>
                            <a:schemeClr val="bg1"/>
                          </a:solidFill>
                          <a:latin typeface="Cambria Math" panose="02040503050406030204" pitchFamily="18" charset="0"/>
                        </a:rPr>
                        <m:t>+0⋅</m:t>
                      </m:r>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1</m:t>
                          </m:r>
                        </m:num>
                        <m:den>
                          <m:r>
                            <a:rPr lang="en-US" b="0" i="1" smtClean="0">
                              <a:solidFill>
                                <a:schemeClr val="bg1"/>
                              </a:solidFill>
                              <a:latin typeface="Cambria Math" panose="02040503050406030204" pitchFamily="18" charset="0"/>
                            </a:rPr>
                            <m:t>3</m:t>
                          </m:r>
                        </m:den>
                      </m:f>
                    </m:oMath>
                  </m:oMathPara>
                </a14:m>
                <a:endParaRPr lang="en-US" dirty="0"/>
              </a:p>
              <a:p>
                <a:endParaRPr lang="en-BE" dirty="0"/>
              </a:p>
            </p:txBody>
          </p:sp>
        </mc:Choice>
        <mc:Fallback xmlns="">
          <p:sp>
            <p:nvSpPr>
              <p:cNvPr id="3" name="Content Placeholder 2">
                <a:extLst>
                  <a:ext uri="{FF2B5EF4-FFF2-40B4-BE49-F238E27FC236}">
                    <a16:creationId xmlns:a16="http://schemas.microsoft.com/office/drawing/2014/main" id="{8E8DBFB4-BC49-40CB-ADAD-9823522D31C2}"/>
                  </a:ext>
                </a:extLst>
              </p:cNvPr>
              <p:cNvSpPr>
                <a:spLocks noGrp="1" noRot="1" noChangeAspect="1" noMove="1" noResize="1" noEditPoints="1" noAdjustHandles="1" noChangeArrowheads="1" noChangeShapeType="1" noTextEdit="1"/>
              </p:cNvSpPr>
              <p:nvPr>
                <p:ph idx="1"/>
              </p:nvPr>
            </p:nvSpPr>
            <p:spPr>
              <a:xfrm>
                <a:off x="838200" y="1424538"/>
                <a:ext cx="10515600" cy="4931811"/>
              </a:xfrm>
              <a:blipFill>
                <a:blip r:embed="rId2"/>
                <a:stretch>
                  <a:fillRect l="-1043" t="-2225" r="-1159"/>
                </a:stretch>
              </a:blipFill>
            </p:spPr>
            <p:txBody>
              <a:bodyPr/>
              <a:lstStyle/>
              <a:p>
                <a:r>
                  <a:rPr lang="en-BE">
                    <a:noFill/>
                  </a:rPr>
                  <a:t> </a:t>
                </a:r>
              </a:p>
            </p:txBody>
          </p:sp>
        </mc:Fallback>
      </mc:AlternateContent>
      <p:sp>
        <p:nvSpPr>
          <p:cNvPr id="4" name="Footer Placeholder 3">
            <a:extLst>
              <a:ext uri="{FF2B5EF4-FFF2-40B4-BE49-F238E27FC236}">
                <a16:creationId xmlns:a16="http://schemas.microsoft.com/office/drawing/2014/main" id="{EF9EF6EC-BA78-4F4E-9DCC-0BEAB47FBB26}"/>
              </a:ext>
            </a:extLst>
          </p:cNvPr>
          <p:cNvSpPr>
            <a:spLocks noGrp="1"/>
          </p:cNvSpPr>
          <p:nvPr>
            <p:ph type="ftr" sz="quarter" idx="11"/>
          </p:nvPr>
        </p:nvSpPr>
        <p:spPr/>
        <p:txBody>
          <a:bodyPr/>
          <a:lstStyle/>
          <a:p>
            <a:r>
              <a:rPr lang="en-US"/>
              <a:t>Elementary Combinatorics and Probability - March 2021</a:t>
            </a:r>
            <a:endParaRPr lang="en-BE"/>
          </a:p>
        </p:txBody>
      </p:sp>
      <p:sp>
        <p:nvSpPr>
          <p:cNvPr id="5" name="Slide Number Placeholder 4">
            <a:extLst>
              <a:ext uri="{FF2B5EF4-FFF2-40B4-BE49-F238E27FC236}">
                <a16:creationId xmlns:a16="http://schemas.microsoft.com/office/drawing/2014/main" id="{6F5767EA-46FE-492E-9E12-04369C9AED10}"/>
              </a:ext>
            </a:extLst>
          </p:cNvPr>
          <p:cNvSpPr>
            <a:spLocks noGrp="1"/>
          </p:cNvSpPr>
          <p:nvPr>
            <p:ph type="sldNum" sz="quarter" idx="12"/>
          </p:nvPr>
        </p:nvSpPr>
        <p:spPr/>
        <p:txBody>
          <a:bodyPr/>
          <a:lstStyle/>
          <a:p>
            <a:fld id="{08CF7B41-8972-4B54-B2ED-1FFF63F18177}" type="slidenum">
              <a:rPr lang="en-BE" smtClean="0"/>
              <a:t>62</a:t>
            </a:fld>
            <a:endParaRPr lang="en-BE"/>
          </a:p>
        </p:txBody>
      </p:sp>
    </p:spTree>
    <p:extLst>
      <p:ext uri="{BB962C8B-B14F-4D97-AF65-F5344CB8AC3E}">
        <p14:creationId xmlns:p14="http://schemas.microsoft.com/office/powerpoint/2010/main" val="266746658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CF828B-1426-4B9E-8715-2828E40E271F}"/>
              </a:ext>
            </a:extLst>
          </p:cNvPr>
          <p:cNvSpPr>
            <a:spLocks noGrp="1"/>
          </p:cNvSpPr>
          <p:nvPr>
            <p:ph type="title"/>
          </p:nvPr>
        </p:nvSpPr>
        <p:spPr/>
        <p:txBody>
          <a:bodyPr/>
          <a:lstStyle/>
          <a:p>
            <a:r>
              <a:rPr lang="en-US" dirty="0"/>
              <a:t>Jar of beans</a:t>
            </a:r>
            <a:endParaRPr lang="en-B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E8DBFB4-BC49-40CB-ADAD-9823522D31C2}"/>
                  </a:ext>
                </a:extLst>
              </p:cNvPr>
              <p:cNvSpPr>
                <a:spLocks noGrp="1"/>
              </p:cNvSpPr>
              <p:nvPr>
                <p:ph idx="1"/>
              </p:nvPr>
            </p:nvSpPr>
            <p:spPr>
              <a:xfrm>
                <a:off x="838200" y="1424538"/>
                <a:ext cx="10515600" cy="4931811"/>
              </a:xfrm>
            </p:spPr>
            <p:txBody>
              <a:bodyPr>
                <a:normAutofit/>
              </a:bodyPr>
              <a:lstStyle/>
              <a:p>
                <a:pPr algn="just"/>
                <a:r>
                  <a:rPr lang="en-US" dirty="0"/>
                  <a:t>You have three jars of jellybeans. Jar A contains 25 red beans, 50 blue beans and 25 green beans. Jar B contains 50 beans of each of the three colors. Jar C contains 10 red beans and 90 blue beans. You are randomly choosing  one of the three jars and then randomly picking one bean from it. What’s the probability that it’s green?</a:t>
                </a:r>
              </a:p>
              <a:p>
                <a:pPr marL="0" indent="0" algn="just">
                  <a:buNone/>
                </a:pPr>
                <a:endParaRPr lang="en-US" sz="200" dirty="0"/>
              </a:p>
              <a:p>
                <a:pPr marL="0" indent="0" algn="just">
                  <a:lnSpc>
                    <a:spcPct val="150000"/>
                  </a:lnSpc>
                  <a:buNone/>
                </a:pPr>
                <a14:m>
                  <m:oMathPara xmlns:m="http://schemas.openxmlformats.org/officeDocument/2006/math">
                    <m:oMathParaPr>
                      <m:jc m:val="center"/>
                    </m:oMathParaPr>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𝑔𝑟𝑒𝑒𝑛</m:t>
                          </m:r>
                        </m:e>
                      </m:d>
                      <m:r>
                        <a:rPr lang="en-US" b="0" i="1" smtClean="0">
                          <a:latin typeface="Cambria Math" panose="02040503050406030204" pitchFamily="18" charset="0"/>
                        </a:rPr>
                        <m:t>=</m:t>
                      </m:r>
                    </m:oMath>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𝑔𝑟𝑒𝑒𝑛</m:t>
                          </m:r>
                          <m:r>
                            <a:rPr lang="en-US" b="0" i="1" smtClean="0">
                              <a:latin typeface="Cambria Math" panose="02040503050406030204" pitchFamily="18" charset="0"/>
                            </a:rPr>
                            <m:t>|</m:t>
                          </m:r>
                          <m:r>
                            <a:rPr lang="en-US" b="0" i="1" smtClean="0">
                              <a:latin typeface="Cambria Math" panose="02040503050406030204" pitchFamily="18" charset="0"/>
                            </a:rPr>
                            <m:t>𝐴</m:t>
                          </m:r>
                        </m:e>
                      </m:d>
                      <m:r>
                        <a:rPr lang="en-US" b="0" i="1" smtClean="0">
                          <a:latin typeface="Cambria Math" panose="02040503050406030204" pitchFamily="18" charset="0"/>
                        </a:rPr>
                        <m:t>⋅</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𝐴</m:t>
                          </m:r>
                        </m:e>
                      </m:d>
                      <m:r>
                        <a:rPr lang="en-US" b="0" i="1" smtClean="0">
                          <a:latin typeface="Cambria Math" panose="02040503050406030204" pitchFamily="18" charset="0"/>
                        </a:rPr>
                        <m:t>+</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𝑔𝑟𝑒𝑒𝑛</m:t>
                          </m:r>
                          <m:r>
                            <a:rPr lang="en-US" b="0" i="1" smtClean="0">
                              <a:latin typeface="Cambria Math" panose="02040503050406030204" pitchFamily="18" charset="0"/>
                            </a:rPr>
                            <m:t>|</m:t>
                          </m:r>
                          <m:r>
                            <a:rPr lang="en-US" b="0" i="1" smtClean="0">
                              <a:latin typeface="Cambria Math" panose="02040503050406030204" pitchFamily="18" charset="0"/>
                            </a:rPr>
                            <m:t>𝐵</m:t>
                          </m:r>
                        </m:e>
                      </m:d>
                      <m:r>
                        <a:rPr lang="en-US" b="0" i="1" smtClean="0">
                          <a:latin typeface="Cambria Math" panose="02040503050406030204" pitchFamily="18" charset="0"/>
                        </a:rPr>
                        <m:t>⋅</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𝐵</m:t>
                          </m:r>
                        </m:e>
                      </m:d>
                      <m:r>
                        <a:rPr lang="en-US" b="0" i="1" smtClean="0">
                          <a:latin typeface="Cambria Math" panose="02040503050406030204" pitchFamily="18" charset="0"/>
                        </a:rPr>
                        <m:t>+</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𝑔𝑟𝑒𝑒𝑛</m:t>
                          </m:r>
                          <m:r>
                            <a:rPr lang="en-US" b="0" i="1" smtClean="0">
                              <a:latin typeface="Cambria Math" panose="02040503050406030204" pitchFamily="18" charset="0"/>
                            </a:rPr>
                            <m:t>|</m:t>
                          </m:r>
                          <m:r>
                            <a:rPr lang="en-US" b="0" i="1" smtClean="0">
                              <a:latin typeface="Cambria Math" panose="02040503050406030204" pitchFamily="18" charset="0"/>
                            </a:rPr>
                            <m:t>𝐶</m:t>
                          </m:r>
                        </m:e>
                      </m:d>
                      <m:r>
                        <a:rPr lang="en-US" b="0" i="1" smtClean="0">
                          <a:latin typeface="Cambria Math" panose="02040503050406030204" pitchFamily="18" charset="0"/>
                        </a:rPr>
                        <m:t>⋅</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𝐶</m:t>
                          </m:r>
                        </m:e>
                      </m:d>
                      <m:r>
                        <a:rPr lang="en-US" b="0" i="1" smtClean="0">
                          <a:latin typeface="Cambria Math" panose="02040503050406030204" pitchFamily="18" charset="0"/>
                        </a:rPr>
                        <m:t>=</m:t>
                      </m:r>
                    </m:oMath>
                    <m:oMath xmlns:m="http://schemas.openxmlformats.org/officeDocument/2006/math">
                      <m:r>
                        <a:rPr lang="en-US" b="0" i="1" smtClean="0">
                          <a:solidFill>
                            <a:schemeClr val="bg1"/>
                          </a:solidFill>
                          <a:latin typeface="Cambria Math" panose="02040503050406030204" pitchFamily="18" charset="0"/>
                        </a:rPr>
                        <m:t>=</m:t>
                      </m:r>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25</m:t>
                          </m:r>
                        </m:num>
                        <m:den>
                          <m:r>
                            <a:rPr lang="en-US" b="0" i="1" smtClean="0">
                              <a:solidFill>
                                <a:schemeClr val="bg1"/>
                              </a:solidFill>
                              <a:latin typeface="Cambria Math" panose="02040503050406030204" pitchFamily="18" charset="0"/>
                            </a:rPr>
                            <m:t>100</m:t>
                          </m:r>
                        </m:den>
                      </m:f>
                      <m:r>
                        <a:rPr lang="en-US" b="0" i="1" smtClean="0">
                          <a:solidFill>
                            <a:schemeClr val="bg1"/>
                          </a:solidFill>
                          <a:latin typeface="Cambria Math" panose="02040503050406030204" pitchFamily="18" charset="0"/>
                        </a:rPr>
                        <m:t>⋅</m:t>
                      </m:r>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1</m:t>
                          </m:r>
                        </m:num>
                        <m:den>
                          <m:r>
                            <a:rPr lang="en-US" b="0" i="1" smtClean="0">
                              <a:solidFill>
                                <a:schemeClr val="bg1"/>
                              </a:solidFill>
                              <a:latin typeface="Cambria Math" panose="02040503050406030204" pitchFamily="18" charset="0"/>
                            </a:rPr>
                            <m:t>3</m:t>
                          </m:r>
                        </m:den>
                      </m:f>
                      <m:r>
                        <a:rPr lang="en-US" b="0" i="1" smtClean="0">
                          <a:solidFill>
                            <a:schemeClr val="bg1"/>
                          </a:solidFill>
                          <a:latin typeface="Cambria Math" panose="02040503050406030204" pitchFamily="18" charset="0"/>
                        </a:rPr>
                        <m:t>+</m:t>
                      </m:r>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50</m:t>
                          </m:r>
                        </m:num>
                        <m:den>
                          <m:r>
                            <a:rPr lang="en-US" b="0" i="1" smtClean="0">
                              <a:solidFill>
                                <a:schemeClr val="bg1"/>
                              </a:solidFill>
                              <a:latin typeface="Cambria Math" panose="02040503050406030204" pitchFamily="18" charset="0"/>
                            </a:rPr>
                            <m:t>150</m:t>
                          </m:r>
                        </m:den>
                      </m:f>
                      <m:r>
                        <a:rPr lang="en-US" b="0" i="1" smtClean="0">
                          <a:solidFill>
                            <a:schemeClr val="bg1"/>
                          </a:solidFill>
                          <a:latin typeface="Cambria Math" panose="02040503050406030204" pitchFamily="18" charset="0"/>
                        </a:rPr>
                        <m:t>⋅</m:t>
                      </m:r>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1</m:t>
                          </m:r>
                        </m:num>
                        <m:den>
                          <m:r>
                            <a:rPr lang="en-US" b="0" i="1" smtClean="0">
                              <a:solidFill>
                                <a:schemeClr val="bg1"/>
                              </a:solidFill>
                              <a:latin typeface="Cambria Math" panose="02040503050406030204" pitchFamily="18" charset="0"/>
                            </a:rPr>
                            <m:t>3</m:t>
                          </m:r>
                        </m:den>
                      </m:f>
                      <m:r>
                        <a:rPr lang="en-US" b="0" i="1" smtClean="0">
                          <a:solidFill>
                            <a:schemeClr val="bg1"/>
                          </a:solidFill>
                          <a:latin typeface="Cambria Math" panose="02040503050406030204" pitchFamily="18" charset="0"/>
                        </a:rPr>
                        <m:t>+0⋅</m:t>
                      </m:r>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1</m:t>
                          </m:r>
                        </m:num>
                        <m:den>
                          <m:r>
                            <a:rPr lang="en-US" b="0" i="1" smtClean="0">
                              <a:solidFill>
                                <a:schemeClr val="bg1"/>
                              </a:solidFill>
                              <a:latin typeface="Cambria Math" panose="02040503050406030204" pitchFamily="18" charset="0"/>
                            </a:rPr>
                            <m:t>3</m:t>
                          </m:r>
                        </m:den>
                      </m:f>
                    </m:oMath>
                  </m:oMathPara>
                </a14:m>
                <a:endParaRPr lang="en-US" dirty="0"/>
              </a:p>
              <a:p>
                <a:endParaRPr lang="en-BE" dirty="0"/>
              </a:p>
            </p:txBody>
          </p:sp>
        </mc:Choice>
        <mc:Fallback xmlns="">
          <p:sp>
            <p:nvSpPr>
              <p:cNvPr id="3" name="Content Placeholder 2">
                <a:extLst>
                  <a:ext uri="{FF2B5EF4-FFF2-40B4-BE49-F238E27FC236}">
                    <a16:creationId xmlns:a16="http://schemas.microsoft.com/office/drawing/2014/main" id="{8E8DBFB4-BC49-40CB-ADAD-9823522D31C2}"/>
                  </a:ext>
                </a:extLst>
              </p:cNvPr>
              <p:cNvSpPr>
                <a:spLocks noGrp="1" noRot="1" noChangeAspect="1" noMove="1" noResize="1" noEditPoints="1" noAdjustHandles="1" noChangeArrowheads="1" noChangeShapeType="1" noTextEdit="1"/>
              </p:cNvSpPr>
              <p:nvPr>
                <p:ph idx="1"/>
              </p:nvPr>
            </p:nvSpPr>
            <p:spPr>
              <a:xfrm>
                <a:off x="838200" y="1424538"/>
                <a:ext cx="10515600" cy="4931811"/>
              </a:xfrm>
              <a:blipFill>
                <a:blip r:embed="rId2"/>
                <a:stretch>
                  <a:fillRect l="-1043" t="-2225" r="-1159"/>
                </a:stretch>
              </a:blipFill>
            </p:spPr>
            <p:txBody>
              <a:bodyPr/>
              <a:lstStyle/>
              <a:p>
                <a:r>
                  <a:rPr lang="en-BE">
                    <a:noFill/>
                  </a:rPr>
                  <a:t> </a:t>
                </a:r>
              </a:p>
            </p:txBody>
          </p:sp>
        </mc:Fallback>
      </mc:AlternateContent>
      <p:sp>
        <p:nvSpPr>
          <p:cNvPr id="4" name="Footer Placeholder 3">
            <a:extLst>
              <a:ext uri="{FF2B5EF4-FFF2-40B4-BE49-F238E27FC236}">
                <a16:creationId xmlns:a16="http://schemas.microsoft.com/office/drawing/2014/main" id="{EF9EF6EC-BA78-4F4E-9DCC-0BEAB47FBB26}"/>
              </a:ext>
            </a:extLst>
          </p:cNvPr>
          <p:cNvSpPr>
            <a:spLocks noGrp="1"/>
          </p:cNvSpPr>
          <p:nvPr>
            <p:ph type="ftr" sz="quarter" idx="11"/>
          </p:nvPr>
        </p:nvSpPr>
        <p:spPr/>
        <p:txBody>
          <a:bodyPr/>
          <a:lstStyle/>
          <a:p>
            <a:r>
              <a:rPr lang="en-US"/>
              <a:t>Elementary Combinatorics and Probability - March 2021</a:t>
            </a:r>
            <a:endParaRPr lang="en-BE"/>
          </a:p>
        </p:txBody>
      </p:sp>
      <p:sp>
        <p:nvSpPr>
          <p:cNvPr id="5" name="Slide Number Placeholder 4">
            <a:extLst>
              <a:ext uri="{FF2B5EF4-FFF2-40B4-BE49-F238E27FC236}">
                <a16:creationId xmlns:a16="http://schemas.microsoft.com/office/drawing/2014/main" id="{6F5767EA-46FE-492E-9E12-04369C9AED10}"/>
              </a:ext>
            </a:extLst>
          </p:cNvPr>
          <p:cNvSpPr>
            <a:spLocks noGrp="1"/>
          </p:cNvSpPr>
          <p:nvPr>
            <p:ph type="sldNum" sz="quarter" idx="12"/>
          </p:nvPr>
        </p:nvSpPr>
        <p:spPr/>
        <p:txBody>
          <a:bodyPr/>
          <a:lstStyle/>
          <a:p>
            <a:fld id="{08CF7B41-8972-4B54-B2ED-1FFF63F18177}" type="slidenum">
              <a:rPr lang="en-BE" smtClean="0"/>
              <a:t>63</a:t>
            </a:fld>
            <a:endParaRPr lang="en-BE"/>
          </a:p>
        </p:txBody>
      </p:sp>
    </p:spTree>
    <p:extLst>
      <p:ext uri="{BB962C8B-B14F-4D97-AF65-F5344CB8AC3E}">
        <p14:creationId xmlns:p14="http://schemas.microsoft.com/office/powerpoint/2010/main" val="179960347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CF828B-1426-4B9E-8715-2828E40E271F}"/>
              </a:ext>
            </a:extLst>
          </p:cNvPr>
          <p:cNvSpPr>
            <a:spLocks noGrp="1"/>
          </p:cNvSpPr>
          <p:nvPr>
            <p:ph type="title"/>
          </p:nvPr>
        </p:nvSpPr>
        <p:spPr/>
        <p:txBody>
          <a:bodyPr/>
          <a:lstStyle/>
          <a:p>
            <a:r>
              <a:rPr lang="en-US" dirty="0"/>
              <a:t>Jar of beans</a:t>
            </a:r>
            <a:endParaRPr lang="en-B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E8DBFB4-BC49-40CB-ADAD-9823522D31C2}"/>
                  </a:ext>
                </a:extLst>
              </p:cNvPr>
              <p:cNvSpPr>
                <a:spLocks noGrp="1"/>
              </p:cNvSpPr>
              <p:nvPr>
                <p:ph idx="1"/>
              </p:nvPr>
            </p:nvSpPr>
            <p:spPr>
              <a:xfrm>
                <a:off x="838200" y="1424538"/>
                <a:ext cx="10515600" cy="4931811"/>
              </a:xfrm>
            </p:spPr>
            <p:txBody>
              <a:bodyPr>
                <a:normAutofit/>
              </a:bodyPr>
              <a:lstStyle/>
              <a:p>
                <a:pPr algn="just"/>
                <a:r>
                  <a:rPr lang="en-US" dirty="0"/>
                  <a:t>You have three jars of jellybeans. Jar A contains 25 red beans, 50 blue beans and 25 green beans. Jar B contains 50 beans of each of the three colors. Jar C contains 10 red beans and 90 blue beans. You are randomly choosing  one of the three jars and then randomly picking one bean from it. What’s the probability that it’s green?</a:t>
                </a:r>
              </a:p>
              <a:p>
                <a:pPr marL="0" indent="0" algn="just">
                  <a:buNone/>
                </a:pPr>
                <a:endParaRPr lang="en-US" sz="200" dirty="0"/>
              </a:p>
              <a:p>
                <a:pPr marL="0" indent="0" algn="just">
                  <a:lnSpc>
                    <a:spcPct val="150000"/>
                  </a:lnSpc>
                  <a:buNone/>
                </a:pPr>
                <a14:m>
                  <m:oMathPara xmlns:m="http://schemas.openxmlformats.org/officeDocument/2006/math">
                    <m:oMathParaPr>
                      <m:jc m:val="center"/>
                    </m:oMathParaPr>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𝑔𝑟𝑒𝑒𝑛</m:t>
                          </m:r>
                        </m:e>
                      </m:d>
                      <m:r>
                        <a:rPr lang="en-US" b="0" i="1" smtClean="0">
                          <a:latin typeface="Cambria Math" panose="02040503050406030204" pitchFamily="18" charset="0"/>
                        </a:rPr>
                        <m:t>=</m:t>
                      </m:r>
                    </m:oMath>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𝑔𝑟𝑒𝑒𝑛</m:t>
                          </m:r>
                          <m:r>
                            <a:rPr lang="en-US" b="0" i="1" smtClean="0">
                              <a:latin typeface="Cambria Math" panose="02040503050406030204" pitchFamily="18" charset="0"/>
                            </a:rPr>
                            <m:t>|</m:t>
                          </m:r>
                          <m:r>
                            <a:rPr lang="en-US" b="0" i="1" smtClean="0">
                              <a:latin typeface="Cambria Math" panose="02040503050406030204" pitchFamily="18" charset="0"/>
                            </a:rPr>
                            <m:t>𝐴</m:t>
                          </m:r>
                        </m:e>
                      </m:d>
                      <m:r>
                        <a:rPr lang="en-US" b="0" i="1" smtClean="0">
                          <a:latin typeface="Cambria Math" panose="02040503050406030204" pitchFamily="18" charset="0"/>
                        </a:rPr>
                        <m:t>⋅</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𝐴</m:t>
                          </m:r>
                        </m:e>
                      </m:d>
                      <m:r>
                        <a:rPr lang="en-US" b="0" i="1" smtClean="0">
                          <a:latin typeface="Cambria Math" panose="02040503050406030204" pitchFamily="18" charset="0"/>
                        </a:rPr>
                        <m:t>+</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𝑔𝑟𝑒𝑒𝑛</m:t>
                          </m:r>
                          <m:r>
                            <a:rPr lang="en-US" b="0" i="1" smtClean="0">
                              <a:latin typeface="Cambria Math" panose="02040503050406030204" pitchFamily="18" charset="0"/>
                            </a:rPr>
                            <m:t>|</m:t>
                          </m:r>
                          <m:r>
                            <a:rPr lang="en-US" b="0" i="1" smtClean="0">
                              <a:latin typeface="Cambria Math" panose="02040503050406030204" pitchFamily="18" charset="0"/>
                            </a:rPr>
                            <m:t>𝐵</m:t>
                          </m:r>
                        </m:e>
                      </m:d>
                      <m:r>
                        <a:rPr lang="en-US" b="0" i="1" smtClean="0">
                          <a:latin typeface="Cambria Math" panose="02040503050406030204" pitchFamily="18" charset="0"/>
                        </a:rPr>
                        <m:t>⋅</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𝐵</m:t>
                          </m:r>
                        </m:e>
                      </m:d>
                      <m:r>
                        <a:rPr lang="en-US" b="0" i="1" smtClean="0">
                          <a:latin typeface="Cambria Math" panose="02040503050406030204" pitchFamily="18" charset="0"/>
                        </a:rPr>
                        <m:t>+</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𝑔𝑟𝑒𝑒𝑛</m:t>
                          </m:r>
                          <m:r>
                            <a:rPr lang="en-US" b="0" i="1" smtClean="0">
                              <a:latin typeface="Cambria Math" panose="02040503050406030204" pitchFamily="18" charset="0"/>
                            </a:rPr>
                            <m:t>|</m:t>
                          </m:r>
                          <m:r>
                            <a:rPr lang="en-US" b="0" i="1" smtClean="0">
                              <a:latin typeface="Cambria Math" panose="02040503050406030204" pitchFamily="18" charset="0"/>
                            </a:rPr>
                            <m:t>𝐶</m:t>
                          </m:r>
                        </m:e>
                      </m:d>
                      <m:r>
                        <a:rPr lang="en-US" b="0" i="1" smtClean="0">
                          <a:latin typeface="Cambria Math" panose="02040503050406030204" pitchFamily="18" charset="0"/>
                        </a:rPr>
                        <m:t>⋅</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𝐶</m:t>
                          </m:r>
                        </m:e>
                      </m:d>
                      <m:r>
                        <a:rPr lang="en-US" b="0" i="1" smtClean="0">
                          <a:latin typeface="Cambria Math" panose="02040503050406030204" pitchFamily="18" charset="0"/>
                        </a:rPr>
                        <m:t>=</m:t>
                      </m:r>
                    </m:oMath>
                    <m:oMath xmlns:m="http://schemas.openxmlformats.org/officeDocument/2006/math">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25</m:t>
                          </m:r>
                        </m:num>
                        <m:den>
                          <m:r>
                            <a:rPr lang="en-US" b="0" i="1" smtClean="0">
                              <a:latin typeface="Cambria Math" panose="02040503050406030204" pitchFamily="18" charset="0"/>
                            </a:rPr>
                            <m:t>100</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3</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50</m:t>
                          </m:r>
                        </m:num>
                        <m:den>
                          <m:r>
                            <a:rPr lang="en-US" b="0" i="1" smtClean="0">
                              <a:latin typeface="Cambria Math" panose="02040503050406030204" pitchFamily="18" charset="0"/>
                            </a:rPr>
                            <m:t>150</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3</m:t>
                          </m:r>
                        </m:den>
                      </m:f>
                      <m:r>
                        <a:rPr lang="en-US" b="0" i="1" smtClean="0">
                          <a:latin typeface="Cambria Math" panose="02040503050406030204" pitchFamily="18" charset="0"/>
                        </a:rPr>
                        <m:t>+0⋅</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3</m:t>
                          </m:r>
                        </m:den>
                      </m:f>
                    </m:oMath>
                  </m:oMathPara>
                </a14:m>
                <a:endParaRPr lang="en-US" dirty="0"/>
              </a:p>
              <a:p>
                <a:endParaRPr lang="en-BE" dirty="0"/>
              </a:p>
            </p:txBody>
          </p:sp>
        </mc:Choice>
        <mc:Fallback xmlns="">
          <p:sp>
            <p:nvSpPr>
              <p:cNvPr id="3" name="Content Placeholder 2">
                <a:extLst>
                  <a:ext uri="{FF2B5EF4-FFF2-40B4-BE49-F238E27FC236}">
                    <a16:creationId xmlns:a16="http://schemas.microsoft.com/office/drawing/2014/main" id="{8E8DBFB4-BC49-40CB-ADAD-9823522D31C2}"/>
                  </a:ext>
                </a:extLst>
              </p:cNvPr>
              <p:cNvSpPr>
                <a:spLocks noGrp="1" noRot="1" noChangeAspect="1" noMove="1" noResize="1" noEditPoints="1" noAdjustHandles="1" noChangeArrowheads="1" noChangeShapeType="1" noTextEdit="1"/>
              </p:cNvSpPr>
              <p:nvPr>
                <p:ph idx="1"/>
              </p:nvPr>
            </p:nvSpPr>
            <p:spPr>
              <a:xfrm>
                <a:off x="838200" y="1424538"/>
                <a:ext cx="10515600" cy="4931811"/>
              </a:xfrm>
              <a:blipFill>
                <a:blip r:embed="rId2"/>
                <a:stretch>
                  <a:fillRect l="-1043" t="-2225" r="-1159"/>
                </a:stretch>
              </a:blipFill>
            </p:spPr>
            <p:txBody>
              <a:bodyPr/>
              <a:lstStyle/>
              <a:p>
                <a:r>
                  <a:rPr lang="en-BE">
                    <a:noFill/>
                  </a:rPr>
                  <a:t> </a:t>
                </a:r>
              </a:p>
            </p:txBody>
          </p:sp>
        </mc:Fallback>
      </mc:AlternateContent>
      <p:sp>
        <p:nvSpPr>
          <p:cNvPr id="4" name="Footer Placeholder 3">
            <a:extLst>
              <a:ext uri="{FF2B5EF4-FFF2-40B4-BE49-F238E27FC236}">
                <a16:creationId xmlns:a16="http://schemas.microsoft.com/office/drawing/2014/main" id="{EF9EF6EC-BA78-4F4E-9DCC-0BEAB47FBB26}"/>
              </a:ext>
            </a:extLst>
          </p:cNvPr>
          <p:cNvSpPr>
            <a:spLocks noGrp="1"/>
          </p:cNvSpPr>
          <p:nvPr>
            <p:ph type="ftr" sz="quarter" idx="11"/>
          </p:nvPr>
        </p:nvSpPr>
        <p:spPr/>
        <p:txBody>
          <a:bodyPr/>
          <a:lstStyle/>
          <a:p>
            <a:r>
              <a:rPr lang="en-US"/>
              <a:t>Elementary Combinatorics and Probability - March 2021</a:t>
            </a:r>
            <a:endParaRPr lang="en-BE"/>
          </a:p>
        </p:txBody>
      </p:sp>
      <p:sp>
        <p:nvSpPr>
          <p:cNvPr id="5" name="Slide Number Placeholder 4">
            <a:extLst>
              <a:ext uri="{FF2B5EF4-FFF2-40B4-BE49-F238E27FC236}">
                <a16:creationId xmlns:a16="http://schemas.microsoft.com/office/drawing/2014/main" id="{6F5767EA-46FE-492E-9E12-04369C9AED10}"/>
              </a:ext>
            </a:extLst>
          </p:cNvPr>
          <p:cNvSpPr>
            <a:spLocks noGrp="1"/>
          </p:cNvSpPr>
          <p:nvPr>
            <p:ph type="sldNum" sz="quarter" idx="12"/>
          </p:nvPr>
        </p:nvSpPr>
        <p:spPr/>
        <p:txBody>
          <a:bodyPr/>
          <a:lstStyle/>
          <a:p>
            <a:fld id="{08CF7B41-8972-4B54-B2ED-1FFF63F18177}" type="slidenum">
              <a:rPr lang="en-BE" smtClean="0"/>
              <a:t>64</a:t>
            </a:fld>
            <a:endParaRPr lang="en-BE"/>
          </a:p>
        </p:txBody>
      </p:sp>
    </p:spTree>
    <p:extLst>
      <p:ext uri="{BB962C8B-B14F-4D97-AF65-F5344CB8AC3E}">
        <p14:creationId xmlns:p14="http://schemas.microsoft.com/office/powerpoint/2010/main" val="339690578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353952-3ED4-4A3B-B1F0-26E5C1647A33}"/>
              </a:ext>
            </a:extLst>
          </p:cNvPr>
          <p:cNvSpPr>
            <a:spLocks noGrp="1"/>
          </p:cNvSpPr>
          <p:nvPr>
            <p:ph type="title"/>
          </p:nvPr>
        </p:nvSpPr>
        <p:spPr/>
        <p:txBody>
          <a:bodyPr/>
          <a:lstStyle/>
          <a:p>
            <a:r>
              <a:rPr lang="en-US" dirty="0"/>
              <a:t>alarm</a:t>
            </a:r>
            <a:endParaRPr lang="en-B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479154A-822E-4129-BA0B-C5E96EA42DD8}"/>
                  </a:ext>
                </a:extLst>
              </p:cNvPr>
              <p:cNvSpPr>
                <a:spLocks noGrp="1"/>
              </p:cNvSpPr>
              <p:nvPr>
                <p:ph idx="1"/>
              </p:nvPr>
            </p:nvSpPr>
            <p:spPr>
              <a:xfrm>
                <a:off x="838200" y="1357162"/>
                <a:ext cx="10515600" cy="4999188"/>
              </a:xfrm>
            </p:spPr>
            <p:txBody>
              <a:bodyPr>
                <a:normAutofit/>
              </a:bodyPr>
              <a:lstStyle/>
              <a:p>
                <a:pPr algn="just"/>
                <a:r>
                  <a:rPr lang="en-US" dirty="0"/>
                  <a:t>A fire alarm system consists of two smoke detectors. The alarm will go on if at least one of the detectors detects smoke. Smoke detector A detects smoke with probability 0.85, while smoke detector B detects it with probability 0.9. Both systems detect smoke with probability 0.8. What is the probability that the fire alarm does </a:t>
                </a:r>
                <a:r>
                  <a:rPr lang="en-US" b="1" dirty="0"/>
                  <a:t>not </a:t>
                </a:r>
                <a:r>
                  <a:rPr lang="en-US" dirty="0"/>
                  <a:t>go on if there is a fire?</a:t>
                </a:r>
              </a:p>
              <a:p>
                <a:pPr marL="0" indent="0" algn="just">
                  <a:buNone/>
                </a:pPr>
                <a:endParaRPr lang="en-US" dirty="0"/>
              </a:p>
              <a:p>
                <a:pPr marL="0" indent="0" algn="ctr">
                  <a:buNone/>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rPr>
                        <m:t>𝑃</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𝑎𝑙𝑎𝑟𝑚</m:t>
                          </m:r>
                        </m:e>
                      </m:d>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𝑃</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𝐴</m:t>
                          </m:r>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𝐵</m:t>
                          </m:r>
                        </m:e>
                      </m:d>
                      <m:r>
                        <a:rPr lang="en-US" b="0" i="1" smtClean="0">
                          <a:solidFill>
                            <a:schemeClr val="bg1"/>
                          </a:solidFill>
                          <a:latin typeface="Cambria Math" panose="02040503050406030204" pitchFamily="18" charset="0"/>
                        </a:rPr>
                        <m:t>,  </m:t>
                      </m:r>
                      <m:r>
                        <a:rPr lang="en-US" b="0" i="1" smtClean="0">
                          <a:solidFill>
                            <a:schemeClr val="bg1"/>
                          </a:solidFill>
                          <a:latin typeface="Cambria Math" panose="02040503050406030204" pitchFamily="18" charset="0"/>
                        </a:rPr>
                        <m:t>𝑃</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𝑛𝑜</m:t>
                          </m:r>
                          <m:r>
                            <a:rPr lang="en-US" b="0" i="1" smtClean="0">
                              <a:solidFill>
                                <a:schemeClr val="bg1"/>
                              </a:solidFill>
                              <a:latin typeface="Cambria Math" panose="02040503050406030204" pitchFamily="18" charset="0"/>
                            </a:rPr>
                            <m:t> </m:t>
                          </m:r>
                          <m:r>
                            <a:rPr lang="en-US" b="0" i="1" smtClean="0">
                              <a:solidFill>
                                <a:schemeClr val="bg1"/>
                              </a:solidFill>
                              <a:latin typeface="Cambria Math" panose="02040503050406030204" pitchFamily="18" charset="0"/>
                            </a:rPr>
                            <m:t>𝑎𝑙𝑎𝑟𝑚</m:t>
                          </m:r>
                        </m:e>
                      </m:d>
                      <m:r>
                        <a:rPr lang="en-US" b="0" i="1" smtClean="0">
                          <a:solidFill>
                            <a:schemeClr val="bg1"/>
                          </a:solidFill>
                          <a:latin typeface="Cambria Math" panose="02040503050406030204" pitchFamily="18" charset="0"/>
                        </a:rPr>
                        <m:t>=1−</m:t>
                      </m:r>
                      <m:r>
                        <a:rPr lang="en-US" b="0" i="1" smtClean="0">
                          <a:solidFill>
                            <a:schemeClr val="bg1"/>
                          </a:solidFill>
                          <a:latin typeface="Cambria Math" panose="02040503050406030204" pitchFamily="18" charset="0"/>
                        </a:rPr>
                        <m:t>𝑃</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𝑎𝑙𝑎𝑟𝑚</m:t>
                          </m:r>
                        </m:e>
                      </m:d>
                    </m:oMath>
                  </m:oMathPara>
                </a14:m>
                <a:endParaRPr lang="en-US" dirty="0"/>
              </a:p>
              <a:p>
                <a:pPr marL="0" indent="0" algn="ctr">
                  <a:buNone/>
                </a:pPr>
                <a:endParaRPr lang="en-US" sz="1600" b="0" i="1" dirty="0">
                  <a:latin typeface="Cambria Math" panose="02040503050406030204" pitchFamily="18" charset="0"/>
                </a:endParaRPr>
              </a:p>
              <a:p>
                <a:pPr marL="0" indent="0" algn="ctr">
                  <a:buNone/>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rPr>
                        <m:t>𝑃</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𝐴</m:t>
                          </m:r>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𝐵</m:t>
                          </m:r>
                        </m:e>
                      </m:d>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𝑃</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𝐴</m:t>
                          </m:r>
                        </m:e>
                      </m:d>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𝑃</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𝐵</m:t>
                          </m:r>
                        </m:e>
                      </m:d>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𝑃</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𝐴</m:t>
                          </m:r>
                          <m:r>
                            <a:rPr lang="en-US" b="0" i="1" smtClean="0">
                              <a:solidFill>
                                <a:schemeClr val="bg1"/>
                              </a:solidFill>
                              <a:latin typeface="Cambria Math" panose="02040503050406030204" pitchFamily="18" charset="0"/>
                            </a:rPr>
                            <m:t> </m:t>
                          </m:r>
                          <m:r>
                            <m:rPr>
                              <m:sty m:val="p"/>
                            </m:rPr>
                            <a:rPr lang="en-US" b="0" i="0" smtClean="0">
                              <a:solidFill>
                                <a:schemeClr val="bg1"/>
                              </a:solidFill>
                              <a:latin typeface="Cambria Math" panose="02040503050406030204" pitchFamily="18" charset="0"/>
                            </a:rPr>
                            <m:t>and</m:t>
                          </m:r>
                          <m:r>
                            <a:rPr lang="en-US" b="0" i="1" smtClean="0">
                              <a:solidFill>
                                <a:schemeClr val="bg1"/>
                              </a:solidFill>
                              <a:latin typeface="Cambria Math" panose="02040503050406030204" pitchFamily="18" charset="0"/>
                            </a:rPr>
                            <m:t> </m:t>
                          </m:r>
                          <m:r>
                            <a:rPr lang="en-US" b="0" i="1" smtClean="0">
                              <a:solidFill>
                                <a:schemeClr val="bg1"/>
                              </a:solidFill>
                              <a:latin typeface="Cambria Math" panose="02040503050406030204" pitchFamily="18" charset="0"/>
                            </a:rPr>
                            <m:t>𝐵</m:t>
                          </m:r>
                        </m:e>
                      </m:d>
                      <m:r>
                        <a:rPr lang="en-US" b="0" i="1" smtClean="0">
                          <a:solidFill>
                            <a:schemeClr val="bg1"/>
                          </a:solidFill>
                          <a:latin typeface="Cambria Math" panose="02040503050406030204" pitchFamily="18" charset="0"/>
                        </a:rPr>
                        <m:t>=0.85+0.9−0.8=0.95</m:t>
                      </m:r>
                    </m:oMath>
                  </m:oMathPara>
                </a14:m>
                <a:endParaRPr lang="en-US" dirty="0">
                  <a:solidFill>
                    <a:schemeClr val="bg1"/>
                  </a:solidFill>
                </a:endParaRPr>
              </a:p>
              <a:p>
                <a:pPr marL="0" indent="0" algn="ctr">
                  <a:buNone/>
                </a:pPr>
                <a:endParaRPr lang="en-US" sz="1600" i="1" dirty="0">
                  <a:latin typeface="Cambria Math" panose="02040503050406030204" pitchFamily="18" charset="0"/>
                </a:endParaRPr>
              </a:p>
              <a:p>
                <a:pPr marL="0" indent="0" algn="ctr">
                  <a:buNone/>
                </a:pPr>
                <a14:m>
                  <m:oMathPara xmlns:m="http://schemas.openxmlformats.org/officeDocument/2006/math">
                    <m:oMathParaPr>
                      <m:jc m:val="centerGroup"/>
                    </m:oMathParaPr>
                    <m:oMath xmlns:m="http://schemas.openxmlformats.org/officeDocument/2006/math">
                      <m:r>
                        <a:rPr lang="en-US" i="1" smtClean="0">
                          <a:solidFill>
                            <a:schemeClr val="bg1"/>
                          </a:solidFill>
                          <a:latin typeface="Cambria Math" panose="02040503050406030204" pitchFamily="18" charset="0"/>
                        </a:rPr>
                        <m:t>𝑃</m:t>
                      </m:r>
                      <m:d>
                        <m:dPr>
                          <m:ctrlPr>
                            <a:rPr lang="en-US" i="1">
                              <a:solidFill>
                                <a:schemeClr val="bg1"/>
                              </a:solidFill>
                              <a:latin typeface="Cambria Math" panose="02040503050406030204" pitchFamily="18" charset="0"/>
                            </a:rPr>
                          </m:ctrlPr>
                        </m:dPr>
                        <m:e>
                          <m:r>
                            <a:rPr lang="en-US" i="1">
                              <a:solidFill>
                                <a:schemeClr val="bg1"/>
                              </a:solidFill>
                              <a:latin typeface="Cambria Math" panose="02040503050406030204" pitchFamily="18" charset="0"/>
                            </a:rPr>
                            <m:t>𝑛𝑜</m:t>
                          </m:r>
                          <m:r>
                            <a:rPr lang="en-US" i="1">
                              <a:solidFill>
                                <a:schemeClr val="bg1"/>
                              </a:solidFill>
                              <a:latin typeface="Cambria Math" panose="02040503050406030204" pitchFamily="18" charset="0"/>
                            </a:rPr>
                            <m:t> </m:t>
                          </m:r>
                          <m:r>
                            <a:rPr lang="en-US" i="1">
                              <a:solidFill>
                                <a:schemeClr val="bg1"/>
                              </a:solidFill>
                              <a:latin typeface="Cambria Math" panose="02040503050406030204" pitchFamily="18" charset="0"/>
                            </a:rPr>
                            <m:t>𝑎𝑙𝑎𝑟𝑚</m:t>
                          </m:r>
                        </m:e>
                      </m:d>
                      <m:r>
                        <a:rPr lang="en-US" b="0" i="1" smtClean="0">
                          <a:solidFill>
                            <a:schemeClr val="bg1"/>
                          </a:solidFill>
                          <a:latin typeface="Cambria Math" panose="02040503050406030204" pitchFamily="18" charset="0"/>
                        </a:rPr>
                        <m:t>=1−0.95=0.05</m:t>
                      </m:r>
                    </m:oMath>
                  </m:oMathPara>
                </a14:m>
                <a:endParaRPr lang="en-BE" dirty="0"/>
              </a:p>
            </p:txBody>
          </p:sp>
        </mc:Choice>
        <mc:Fallback xmlns="">
          <p:sp>
            <p:nvSpPr>
              <p:cNvPr id="3" name="Content Placeholder 2">
                <a:extLst>
                  <a:ext uri="{FF2B5EF4-FFF2-40B4-BE49-F238E27FC236}">
                    <a16:creationId xmlns:a16="http://schemas.microsoft.com/office/drawing/2014/main" id="{E479154A-822E-4129-BA0B-C5E96EA42DD8}"/>
                  </a:ext>
                </a:extLst>
              </p:cNvPr>
              <p:cNvSpPr>
                <a:spLocks noGrp="1" noRot="1" noChangeAspect="1" noMove="1" noResize="1" noEditPoints="1" noAdjustHandles="1" noChangeArrowheads="1" noChangeShapeType="1" noTextEdit="1"/>
              </p:cNvSpPr>
              <p:nvPr>
                <p:ph idx="1"/>
              </p:nvPr>
            </p:nvSpPr>
            <p:spPr>
              <a:xfrm>
                <a:off x="838200" y="1357162"/>
                <a:ext cx="10515600" cy="4999188"/>
              </a:xfrm>
              <a:blipFill>
                <a:blip r:embed="rId2"/>
                <a:stretch>
                  <a:fillRect l="-1043" t="-2195" r="-1159"/>
                </a:stretch>
              </a:blipFill>
            </p:spPr>
            <p:txBody>
              <a:bodyPr/>
              <a:lstStyle/>
              <a:p>
                <a:r>
                  <a:rPr lang="en-BE">
                    <a:noFill/>
                  </a:rPr>
                  <a:t> </a:t>
                </a:r>
              </a:p>
            </p:txBody>
          </p:sp>
        </mc:Fallback>
      </mc:AlternateContent>
      <p:sp>
        <p:nvSpPr>
          <p:cNvPr id="4" name="Footer Placeholder 3">
            <a:extLst>
              <a:ext uri="{FF2B5EF4-FFF2-40B4-BE49-F238E27FC236}">
                <a16:creationId xmlns:a16="http://schemas.microsoft.com/office/drawing/2014/main" id="{40E357FF-75A3-4E29-9C13-FA223D3D65E2}"/>
              </a:ext>
            </a:extLst>
          </p:cNvPr>
          <p:cNvSpPr>
            <a:spLocks noGrp="1"/>
          </p:cNvSpPr>
          <p:nvPr>
            <p:ph type="ftr" sz="quarter" idx="11"/>
          </p:nvPr>
        </p:nvSpPr>
        <p:spPr/>
        <p:txBody>
          <a:bodyPr/>
          <a:lstStyle/>
          <a:p>
            <a:r>
              <a:rPr lang="en-US"/>
              <a:t>Elementary Combinatorics and Probability - March 2021</a:t>
            </a:r>
            <a:endParaRPr lang="en-BE"/>
          </a:p>
        </p:txBody>
      </p:sp>
      <p:sp>
        <p:nvSpPr>
          <p:cNvPr id="5" name="Slide Number Placeholder 4">
            <a:extLst>
              <a:ext uri="{FF2B5EF4-FFF2-40B4-BE49-F238E27FC236}">
                <a16:creationId xmlns:a16="http://schemas.microsoft.com/office/drawing/2014/main" id="{5CA38B35-609C-470D-A97C-8CB7D7CC212E}"/>
              </a:ext>
            </a:extLst>
          </p:cNvPr>
          <p:cNvSpPr>
            <a:spLocks noGrp="1"/>
          </p:cNvSpPr>
          <p:nvPr>
            <p:ph type="sldNum" sz="quarter" idx="12"/>
          </p:nvPr>
        </p:nvSpPr>
        <p:spPr/>
        <p:txBody>
          <a:bodyPr/>
          <a:lstStyle/>
          <a:p>
            <a:fld id="{08CF7B41-8972-4B54-B2ED-1FFF63F18177}" type="slidenum">
              <a:rPr lang="en-BE" smtClean="0"/>
              <a:t>65</a:t>
            </a:fld>
            <a:endParaRPr lang="en-BE"/>
          </a:p>
        </p:txBody>
      </p:sp>
    </p:spTree>
    <p:extLst>
      <p:ext uri="{BB962C8B-B14F-4D97-AF65-F5344CB8AC3E}">
        <p14:creationId xmlns:p14="http://schemas.microsoft.com/office/powerpoint/2010/main" val="224066248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353952-3ED4-4A3B-B1F0-26E5C1647A33}"/>
              </a:ext>
            </a:extLst>
          </p:cNvPr>
          <p:cNvSpPr>
            <a:spLocks noGrp="1"/>
          </p:cNvSpPr>
          <p:nvPr>
            <p:ph type="title"/>
          </p:nvPr>
        </p:nvSpPr>
        <p:spPr/>
        <p:txBody>
          <a:bodyPr/>
          <a:lstStyle/>
          <a:p>
            <a:r>
              <a:rPr lang="en-US" dirty="0"/>
              <a:t>alarm</a:t>
            </a:r>
            <a:endParaRPr lang="en-B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479154A-822E-4129-BA0B-C5E96EA42DD8}"/>
                  </a:ext>
                </a:extLst>
              </p:cNvPr>
              <p:cNvSpPr>
                <a:spLocks noGrp="1"/>
              </p:cNvSpPr>
              <p:nvPr>
                <p:ph idx="1"/>
              </p:nvPr>
            </p:nvSpPr>
            <p:spPr>
              <a:xfrm>
                <a:off x="838200" y="1357162"/>
                <a:ext cx="10515600" cy="4999188"/>
              </a:xfrm>
            </p:spPr>
            <p:txBody>
              <a:bodyPr>
                <a:normAutofit/>
              </a:bodyPr>
              <a:lstStyle/>
              <a:p>
                <a:pPr algn="just"/>
                <a:r>
                  <a:rPr lang="en-US" dirty="0"/>
                  <a:t>A fire alarm system consists of two smoke detectors. The alarm will go on if at least one of the detectors detects smoke. Smoke detector A detects smoke with probability 0.85, while smoke detector B detects it with probability 0.9. Both systems detect smoke with probability 0.8. What is the probability that the fire alarm does </a:t>
                </a:r>
                <a:r>
                  <a:rPr lang="en-US" b="1" dirty="0"/>
                  <a:t>not </a:t>
                </a:r>
                <a:r>
                  <a:rPr lang="en-US" dirty="0"/>
                  <a:t>go on if there is a fire?</a:t>
                </a:r>
              </a:p>
              <a:p>
                <a:pPr marL="0" indent="0" algn="just">
                  <a:buNone/>
                </a:pPr>
                <a:endParaRPr lang="en-US" dirty="0"/>
              </a:p>
              <a:p>
                <a:pPr marL="0" indent="0" algn="ctr">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𝑎𝑙𝑎𝑟𝑚</m:t>
                          </m:r>
                        </m:e>
                      </m:d>
                      <m:r>
                        <a:rPr lang="en-US" b="0" i="1" smtClean="0">
                          <a:latin typeface="Cambria Math" panose="02040503050406030204" pitchFamily="18" charset="0"/>
                        </a:rPr>
                        <m:t>=</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solidFill>
                                <a:schemeClr val="bg1"/>
                              </a:solidFill>
                              <a:latin typeface="Cambria Math" panose="02040503050406030204" pitchFamily="18" charset="0"/>
                            </a:rPr>
                            <m:t>𝐴</m:t>
                          </m:r>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𝐵</m:t>
                          </m:r>
                        </m:e>
                      </m:d>
                      <m:r>
                        <a:rPr lang="en-US" b="0" i="1" smtClean="0">
                          <a:latin typeface="Cambria Math" panose="02040503050406030204" pitchFamily="18" charset="0"/>
                        </a:rPr>
                        <m:t>,</m:t>
                      </m:r>
                      <m:r>
                        <a:rPr lang="en-US" b="0" i="1" smtClean="0">
                          <a:solidFill>
                            <a:schemeClr val="bg1"/>
                          </a:solidFill>
                          <a:latin typeface="Cambria Math" panose="02040503050406030204" pitchFamily="18" charset="0"/>
                        </a:rPr>
                        <m:t> </m:t>
                      </m:r>
                      <m:r>
                        <a:rPr lang="en-US" b="0" i="1" smtClean="0">
                          <a:latin typeface="Cambria Math" panose="02040503050406030204" pitchFamily="18" charset="0"/>
                        </a:rPr>
                        <m:t> </m:t>
                      </m:r>
                      <m:r>
                        <a:rPr lang="en-US" b="0" i="1" smtClean="0">
                          <a:solidFill>
                            <a:schemeClr val="bg1"/>
                          </a:solidFill>
                          <a:latin typeface="Cambria Math" panose="02040503050406030204" pitchFamily="18" charset="0"/>
                        </a:rPr>
                        <m:t>𝑃</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𝑛𝑜</m:t>
                          </m:r>
                          <m:r>
                            <a:rPr lang="en-US" b="0" i="1" smtClean="0">
                              <a:solidFill>
                                <a:schemeClr val="bg1"/>
                              </a:solidFill>
                              <a:latin typeface="Cambria Math" panose="02040503050406030204" pitchFamily="18" charset="0"/>
                            </a:rPr>
                            <m:t> </m:t>
                          </m:r>
                          <m:r>
                            <a:rPr lang="en-US" b="0" i="1" smtClean="0">
                              <a:solidFill>
                                <a:schemeClr val="bg1"/>
                              </a:solidFill>
                              <a:latin typeface="Cambria Math" panose="02040503050406030204" pitchFamily="18" charset="0"/>
                            </a:rPr>
                            <m:t>𝑎𝑙𝑎𝑟𝑚</m:t>
                          </m:r>
                        </m:e>
                      </m:d>
                      <m:r>
                        <a:rPr lang="en-US" b="0" i="1" smtClean="0">
                          <a:solidFill>
                            <a:schemeClr val="bg1"/>
                          </a:solidFill>
                          <a:latin typeface="Cambria Math" panose="02040503050406030204" pitchFamily="18" charset="0"/>
                        </a:rPr>
                        <m:t>=1−</m:t>
                      </m:r>
                      <m:r>
                        <a:rPr lang="en-US" b="0" i="1" smtClean="0">
                          <a:solidFill>
                            <a:schemeClr val="bg1"/>
                          </a:solidFill>
                          <a:latin typeface="Cambria Math" panose="02040503050406030204" pitchFamily="18" charset="0"/>
                        </a:rPr>
                        <m:t>𝑃</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𝑎𝑙𝑎𝑟𝑚</m:t>
                          </m:r>
                        </m:e>
                      </m:d>
                    </m:oMath>
                  </m:oMathPara>
                </a14:m>
                <a:endParaRPr lang="en-US" dirty="0"/>
              </a:p>
              <a:p>
                <a:pPr marL="0" indent="0" algn="ctr">
                  <a:buNone/>
                </a:pPr>
                <a:endParaRPr lang="en-US" sz="1600" b="0" i="1" dirty="0">
                  <a:latin typeface="Cambria Math" panose="02040503050406030204" pitchFamily="18" charset="0"/>
                </a:endParaRPr>
              </a:p>
              <a:p>
                <a:pPr marL="0" indent="0" algn="ctr">
                  <a:buNone/>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rPr>
                        <m:t>𝑃</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𝐴</m:t>
                          </m:r>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𝐵</m:t>
                          </m:r>
                        </m:e>
                      </m:d>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𝑃</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𝐴</m:t>
                          </m:r>
                        </m:e>
                      </m:d>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𝑃</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𝐵</m:t>
                          </m:r>
                        </m:e>
                      </m:d>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𝑃</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𝐴</m:t>
                          </m:r>
                          <m:r>
                            <a:rPr lang="en-US" b="0" i="1" smtClean="0">
                              <a:solidFill>
                                <a:schemeClr val="bg1"/>
                              </a:solidFill>
                              <a:latin typeface="Cambria Math" panose="02040503050406030204" pitchFamily="18" charset="0"/>
                            </a:rPr>
                            <m:t> </m:t>
                          </m:r>
                          <m:r>
                            <m:rPr>
                              <m:sty m:val="p"/>
                            </m:rPr>
                            <a:rPr lang="en-US" b="0" i="0" smtClean="0">
                              <a:solidFill>
                                <a:schemeClr val="bg1"/>
                              </a:solidFill>
                              <a:latin typeface="Cambria Math" panose="02040503050406030204" pitchFamily="18" charset="0"/>
                            </a:rPr>
                            <m:t>and</m:t>
                          </m:r>
                          <m:r>
                            <a:rPr lang="en-US" b="0" i="1" smtClean="0">
                              <a:solidFill>
                                <a:schemeClr val="bg1"/>
                              </a:solidFill>
                              <a:latin typeface="Cambria Math" panose="02040503050406030204" pitchFamily="18" charset="0"/>
                            </a:rPr>
                            <m:t> </m:t>
                          </m:r>
                          <m:r>
                            <a:rPr lang="en-US" b="0" i="1" smtClean="0">
                              <a:solidFill>
                                <a:schemeClr val="bg1"/>
                              </a:solidFill>
                              <a:latin typeface="Cambria Math" panose="02040503050406030204" pitchFamily="18" charset="0"/>
                            </a:rPr>
                            <m:t>𝐵</m:t>
                          </m:r>
                        </m:e>
                      </m:d>
                      <m:r>
                        <a:rPr lang="en-US" b="0" i="1" smtClean="0">
                          <a:solidFill>
                            <a:schemeClr val="bg1"/>
                          </a:solidFill>
                          <a:latin typeface="Cambria Math" panose="02040503050406030204" pitchFamily="18" charset="0"/>
                        </a:rPr>
                        <m:t>=0.85+0.9−0.8=0.95</m:t>
                      </m:r>
                    </m:oMath>
                  </m:oMathPara>
                </a14:m>
                <a:endParaRPr lang="en-US" dirty="0">
                  <a:solidFill>
                    <a:schemeClr val="bg1"/>
                  </a:solidFill>
                </a:endParaRPr>
              </a:p>
              <a:p>
                <a:pPr marL="0" indent="0" algn="ctr">
                  <a:buNone/>
                </a:pPr>
                <a:endParaRPr lang="en-US" sz="1600" i="1" dirty="0">
                  <a:latin typeface="Cambria Math" panose="02040503050406030204" pitchFamily="18" charset="0"/>
                </a:endParaRPr>
              </a:p>
              <a:p>
                <a:pPr marL="0" indent="0" algn="ctr">
                  <a:buNone/>
                </a:pPr>
                <a14:m>
                  <m:oMathPara xmlns:m="http://schemas.openxmlformats.org/officeDocument/2006/math">
                    <m:oMathParaPr>
                      <m:jc m:val="centerGroup"/>
                    </m:oMathParaPr>
                    <m:oMath xmlns:m="http://schemas.openxmlformats.org/officeDocument/2006/math">
                      <m:r>
                        <a:rPr lang="en-US" i="1" smtClean="0">
                          <a:solidFill>
                            <a:schemeClr val="bg1"/>
                          </a:solidFill>
                          <a:latin typeface="Cambria Math" panose="02040503050406030204" pitchFamily="18" charset="0"/>
                        </a:rPr>
                        <m:t>𝑃</m:t>
                      </m:r>
                      <m:d>
                        <m:dPr>
                          <m:ctrlPr>
                            <a:rPr lang="en-US" i="1">
                              <a:solidFill>
                                <a:schemeClr val="bg1"/>
                              </a:solidFill>
                              <a:latin typeface="Cambria Math" panose="02040503050406030204" pitchFamily="18" charset="0"/>
                            </a:rPr>
                          </m:ctrlPr>
                        </m:dPr>
                        <m:e>
                          <m:r>
                            <a:rPr lang="en-US" i="1">
                              <a:solidFill>
                                <a:schemeClr val="bg1"/>
                              </a:solidFill>
                              <a:latin typeface="Cambria Math" panose="02040503050406030204" pitchFamily="18" charset="0"/>
                            </a:rPr>
                            <m:t>𝑛𝑜</m:t>
                          </m:r>
                          <m:r>
                            <a:rPr lang="en-US" i="1">
                              <a:solidFill>
                                <a:schemeClr val="bg1"/>
                              </a:solidFill>
                              <a:latin typeface="Cambria Math" panose="02040503050406030204" pitchFamily="18" charset="0"/>
                            </a:rPr>
                            <m:t> </m:t>
                          </m:r>
                          <m:r>
                            <a:rPr lang="en-US" i="1">
                              <a:solidFill>
                                <a:schemeClr val="bg1"/>
                              </a:solidFill>
                              <a:latin typeface="Cambria Math" panose="02040503050406030204" pitchFamily="18" charset="0"/>
                            </a:rPr>
                            <m:t>𝑎𝑙𝑎𝑟𝑚</m:t>
                          </m:r>
                        </m:e>
                      </m:d>
                      <m:r>
                        <a:rPr lang="en-US" b="0" i="1" smtClean="0">
                          <a:solidFill>
                            <a:schemeClr val="bg1"/>
                          </a:solidFill>
                          <a:latin typeface="Cambria Math" panose="02040503050406030204" pitchFamily="18" charset="0"/>
                        </a:rPr>
                        <m:t>=1−0.95=0.05</m:t>
                      </m:r>
                    </m:oMath>
                  </m:oMathPara>
                </a14:m>
                <a:endParaRPr lang="en-BE" dirty="0"/>
              </a:p>
            </p:txBody>
          </p:sp>
        </mc:Choice>
        <mc:Fallback xmlns="">
          <p:sp>
            <p:nvSpPr>
              <p:cNvPr id="3" name="Content Placeholder 2">
                <a:extLst>
                  <a:ext uri="{FF2B5EF4-FFF2-40B4-BE49-F238E27FC236}">
                    <a16:creationId xmlns:a16="http://schemas.microsoft.com/office/drawing/2014/main" id="{E479154A-822E-4129-BA0B-C5E96EA42DD8}"/>
                  </a:ext>
                </a:extLst>
              </p:cNvPr>
              <p:cNvSpPr>
                <a:spLocks noGrp="1" noRot="1" noChangeAspect="1" noMove="1" noResize="1" noEditPoints="1" noAdjustHandles="1" noChangeArrowheads="1" noChangeShapeType="1" noTextEdit="1"/>
              </p:cNvSpPr>
              <p:nvPr>
                <p:ph idx="1"/>
              </p:nvPr>
            </p:nvSpPr>
            <p:spPr>
              <a:xfrm>
                <a:off x="838200" y="1357162"/>
                <a:ext cx="10515600" cy="4999188"/>
              </a:xfrm>
              <a:blipFill>
                <a:blip r:embed="rId2"/>
                <a:stretch>
                  <a:fillRect l="-1043" t="-2195" r="-1159"/>
                </a:stretch>
              </a:blipFill>
            </p:spPr>
            <p:txBody>
              <a:bodyPr/>
              <a:lstStyle/>
              <a:p>
                <a:r>
                  <a:rPr lang="en-BE">
                    <a:noFill/>
                  </a:rPr>
                  <a:t> </a:t>
                </a:r>
              </a:p>
            </p:txBody>
          </p:sp>
        </mc:Fallback>
      </mc:AlternateContent>
      <p:sp>
        <p:nvSpPr>
          <p:cNvPr id="4" name="Footer Placeholder 3">
            <a:extLst>
              <a:ext uri="{FF2B5EF4-FFF2-40B4-BE49-F238E27FC236}">
                <a16:creationId xmlns:a16="http://schemas.microsoft.com/office/drawing/2014/main" id="{40E357FF-75A3-4E29-9C13-FA223D3D65E2}"/>
              </a:ext>
            </a:extLst>
          </p:cNvPr>
          <p:cNvSpPr>
            <a:spLocks noGrp="1"/>
          </p:cNvSpPr>
          <p:nvPr>
            <p:ph type="ftr" sz="quarter" idx="11"/>
          </p:nvPr>
        </p:nvSpPr>
        <p:spPr/>
        <p:txBody>
          <a:bodyPr/>
          <a:lstStyle/>
          <a:p>
            <a:r>
              <a:rPr lang="en-US"/>
              <a:t>Elementary Combinatorics and Probability - March 2021</a:t>
            </a:r>
            <a:endParaRPr lang="en-BE"/>
          </a:p>
        </p:txBody>
      </p:sp>
      <p:sp>
        <p:nvSpPr>
          <p:cNvPr id="5" name="Slide Number Placeholder 4">
            <a:extLst>
              <a:ext uri="{FF2B5EF4-FFF2-40B4-BE49-F238E27FC236}">
                <a16:creationId xmlns:a16="http://schemas.microsoft.com/office/drawing/2014/main" id="{5CA38B35-609C-470D-A97C-8CB7D7CC212E}"/>
              </a:ext>
            </a:extLst>
          </p:cNvPr>
          <p:cNvSpPr>
            <a:spLocks noGrp="1"/>
          </p:cNvSpPr>
          <p:nvPr>
            <p:ph type="sldNum" sz="quarter" idx="12"/>
          </p:nvPr>
        </p:nvSpPr>
        <p:spPr/>
        <p:txBody>
          <a:bodyPr/>
          <a:lstStyle/>
          <a:p>
            <a:fld id="{08CF7B41-8972-4B54-B2ED-1FFF63F18177}" type="slidenum">
              <a:rPr lang="en-BE" smtClean="0"/>
              <a:t>66</a:t>
            </a:fld>
            <a:endParaRPr lang="en-BE"/>
          </a:p>
        </p:txBody>
      </p:sp>
    </p:spTree>
    <p:extLst>
      <p:ext uri="{BB962C8B-B14F-4D97-AF65-F5344CB8AC3E}">
        <p14:creationId xmlns:p14="http://schemas.microsoft.com/office/powerpoint/2010/main" val="429026090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353952-3ED4-4A3B-B1F0-26E5C1647A33}"/>
              </a:ext>
            </a:extLst>
          </p:cNvPr>
          <p:cNvSpPr>
            <a:spLocks noGrp="1"/>
          </p:cNvSpPr>
          <p:nvPr>
            <p:ph type="title"/>
          </p:nvPr>
        </p:nvSpPr>
        <p:spPr/>
        <p:txBody>
          <a:bodyPr/>
          <a:lstStyle/>
          <a:p>
            <a:r>
              <a:rPr lang="en-US" dirty="0"/>
              <a:t>alarm</a:t>
            </a:r>
            <a:endParaRPr lang="en-B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479154A-822E-4129-BA0B-C5E96EA42DD8}"/>
                  </a:ext>
                </a:extLst>
              </p:cNvPr>
              <p:cNvSpPr>
                <a:spLocks noGrp="1"/>
              </p:cNvSpPr>
              <p:nvPr>
                <p:ph idx="1"/>
              </p:nvPr>
            </p:nvSpPr>
            <p:spPr>
              <a:xfrm>
                <a:off x="838200" y="1357162"/>
                <a:ext cx="10515600" cy="4999188"/>
              </a:xfrm>
            </p:spPr>
            <p:txBody>
              <a:bodyPr>
                <a:normAutofit/>
              </a:bodyPr>
              <a:lstStyle/>
              <a:p>
                <a:pPr algn="just"/>
                <a:r>
                  <a:rPr lang="en-US" dirty="0"/>
                  <a:t>A fire alarm system consists of two smoke detectors. The alarm will go on if at least one of the detectors detects smoke. Smoke detector A detects smoke with probability 0.85, while smoke detector B detects it with probability 0.9. Both systems detect smoke with probability 0.8. What is the probability that the fire alarm does </a:t>
                </a:r>
                <a:r>
                  <a:rPr lang="en-US" b="1" dirty="0"/>
                  <a:t>not </a:t>
                </a:r>
                <a:r>
                  <a:rPr lang="en-US" dirty="0"/>
                  <a:t>go on if there is a fire?</a:t>
                </a:r>
              </a:p>
              <a:p>
                <a:pPr marL="0" indent="0" algn="just">
                  <a:buNone/>
                </a:pPr>
                <a:endParaRPr lang="en-US" dirty="0"/>
              </a:p>
              <a:p>
                <a:pPr marL="0" indent="0" algn="ctr">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𝑎𝑙𝑎𝑟𝑚</m:t>
                          </m:r>
                        </m:e>
                      </m:d>
                      <m:r>
                        <a:rPr lang="en-US" b="0" i="1" smtClean="0">
                          <a:latin typeface="Cambria Math" panose="02040503050406030204" pitchFamily="18" charset="0"/>
                        </a:rPr>
                        <m:t>=</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𝐵</m:t>
                          </m:r>
                        </m:e>
                      </m:d>
                      <m:r>
                        <a:rPr lang="en-US" b="0" i="1" smtClean="0">
                          <a:latin typeface="Cambria Math" panose="02040503050406030204" pitchFamily="18" charset="0"/>
                        </a:rPr>
                        <m:t>,  </m:t>
                      </m:r>
                      <m:r>
                        <a:rPr lang="en-US" b="0" i="1" smtClean="0">
                          <a:solidFill>
                            <a:schemeClr val="bg1"/>
                          </a:solidFill>
                          <a:latin typeface="Cambria Math" panose="02040503050406030204" pitchFamily="18" charset="0"/>
                        </a:rPr>
                        <m:t>𝑃</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𝑛𝑜</m:t>
                          </m:r>
                          <m:r>
                            <a:rPr lang="en-US" b="0" i="1" smtClean="0">
                              <a:solidFill>
                                <a:schemeClr val="bg1"/>
                              </a:solidFill>
                              <a:latin typeface="Cambria Math" panose="02040503050406030204" pitchFamily="18" charset="0"/>
                            </a:rPr>
                            <m:t> </m:t>
                          </m:r>
                          <m:r>
                            <a:rPr lang="en-US" b="0" i="1" smtClean="0">
                              <a:solidFill>
                                <a:schemeClr val="bg1"/>
                              </a:solidFill>
                              <a:latin typeface="Cambria Math" panose="02040503050406030204" pitchFamily="18" charset="0"/>
                            </a:rPr>
                            <m:t>𝑎𝑙𝑎𝑟𝑚</m:t>
                          </m:r>
                        </m:e>
                      </m:d>
                      <m:r>
                        <a:rPr lang="en-US" b="0" i="1" smtClean="0">
                          <a:solidFill>
                            <a:schemeClr val="bg1"/>
                          </a:solidFill>
                          <a:latin typeface="Cambria Math" panose="02040503050406030204" pitchFamily="18" charset="0"/>
                        </a:rPr>
                        <m:t>=1−</m:t>
                      </m:r>
                      <m:r>
                        <a:rPr lang="en-US" b="0" i="1" smtClean="0">
                          <a:solidFill>
                            <a:schemeClr val="bg1"/>
                          </a:solidFill>
                          <a:latin typeface="Cambria Math" panose="02040503050406030204" pitchFamily="18" charset="0"/>
                        </a:rPr>
                        <m:t>𝑃</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𝑎𝑙𝑎𝑟𝑚</m:t>
                          </m:r>
                        </m:e>
                      </m:d>
                    </m:oMath>
                  </m:oMathPara>
                </a14:m>
                <a:endParaRPr lang="en-US" dirty="0"/>
              </a:p>
              <a:p>
                <a:pPr marL="0" indent="0" algn="ctr">
                  <a:buNone/>
                </a:pPr>
                <a:endParaRPr lang="en-US" sz="1600" b="0" i="1" dirty="0">
                  <a:latin typeface="Cambria Math" panose="02040503050406030204" pitchFamily="18" charset="0"/>
                </a:endParaRPr>
              </a:p>
              <a:p>
                <a:pPr marL="0" indent="0" algn="ctr">
                  <a:buNone/>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rPr>
                        <m:t>𝑃</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𝐴</m:t>
                          </m:r>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𝐵</m:t>
                          </m:r>
                        </m:e>
                      </m:d>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𝑃</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𝐴</m:t>
                          </m:r>
                        </m:e>
                      </m:d>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𝑃</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𝐵</m:t>
                          </m:r>
                        </m:e>
                      </m:d>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𝑃</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𝐴</m:t>
                          </m:r>
                          <m:r>
                            <a:rPr lang="en-US" b="0" i="1" smtClean="0">
                              <a:solidFill>
                                <a:schemeClr val="bg1"/>
                              </a:solidFill>
                              <a:latin typeface="Cambria Math" panose="02040503050406030204" pitchFamily="18" charset="0"/>
                            </a:rPr>
                            <m:t> </m:t>
                          </m:r>
                          <m:r>
                            <m:rPr>
                              <m:sty m:val="p"/>
                            </m:rPr>
                            <a:rPr lang="en-US" b="0" i="0" smtClean="0">
                              <a:solidFill>
                                <a:schemeClr val="bg1"/>
                              </a:solidFill>
                              <a:latin typeface="Cambria Math" panose="02040503050406030204" pitchFamily="18" charset="0"/>
                            </a:rPr>
                            <m:t>and</m:t>
                          </m:r>
                          <m:r>
                            <a:rPr lang="en-US" b="0" i="1" smtClean="0">
                              <a:solidFill>
                                <a:schemeClr val="bg1"/>
                              </a:solidFill>
                              <a:latin typeface="Cambria Math" panose="02040503050406030204" pitchFamily="18" charset="0"/>
                            </a:rPr>
                            <m:t> </m:t>
                          </m:r>
                          <m:r>
                            <a:rPr lang="en-US" b="0" i="1" smtClean="0">
                              <a:solidFill>
                                <a:schemeClr val="bg1"/>
                              </a:solidFill>
                              <a:latin typeface="Cambria Math" panose="02040503050406030204" pitchFamily="18" charset="0"/>
                            </a:rPr>
                            <m:t>𝐵</m:t>
                          </m:r>
                        </m:e>
                      </m:d>
                      <m:r>
                        <a:rPr lang="en-US" b="0" i="1" smtClean="0">
                          <a:solidFill>
                            <a:schemeClr val="bg1"/>
                          </a:solidFill>
                          <a:latin typeface="Cambria Math" panose="02040503050406030204" pitchFamily="18" charset="0"/>
                        </a:rPr>
                        <m:t>=0.85+0.9−0.8=0.95</m:t>
                      </m:r>
                    </m:oMath>
                  </m:oMathPara>
                </a14:m>
                <a:endParaRPr lang="en-US" dirty="0">
                  <a:solidFill>
                    <a:schemeClr val="bg1"/>
                  </a:solidFill>
                </a:endParaRPr>
              </a:p>
              <a:p>
                <a:pPr marL="0" indent="0" algn="ctr">
                  <a:buNone/>
                </a:pPr>
                <a:endParaRPr lang="en-US" sz="1600" i="1" dirty="0">
                  <a:latin typeface="Cambria Math" panose="02040503050406030204" pitchFamily="18" charset="0"/>
                </a:endParaRPr>
              </a:p>
              <a:p>
                <a:pPr marL="0" indent="0" algn="ctr">
                  <a:buNone/>
                </a:pPr>
                <a14:m>
                  <m:oMathPara xmlns:m="http://schemas.openxmlformats.org/officeDocument/2006/math">
                    <m:oMathParaPr>
                      <m:jc m:val="centerGroup"/>
                    </m:oMathParaPr>
                    <m:oMath xmlns:m="http://schemas.openxmlformats.org/officeDocument/2006/math">
                      <m:r>
                        <a:rPr lang="en-US" i="1" smtClean="0">
                          <a:solidFill>
                            <a:schemeClr val="bg1"/>
                          </a:solidFill>
                          <a:latin typeface="Cambria Math" panose="02040503050406030204" pitchFamily="18" charset="0"/>
                        </a:rPr>
                        <m:t>𝑃</m:t>
                      </m:r>
                      <m:d>
                        <m:dPr>
                          <m:ctrlPr>
                            <a:rPr lang="en-US" i="1">
                              <a:solidFill>
                                <a:schemeClr val="bg1"/>
                              </a:solidFill>
                              <a:latin typeface="Cambria Math" panose="02040503050406030204" pitchFamily="18" charset="0"/>
                            </a:rPr>
                          </m:ctrlPr>
                        </m:dPr>
                        <m:e>
                          <m:r>
                            <a:rPr lang="en-US" i="1">
                              <a:solidFill>
                                <a:schemeClr val="bg1"/>
                              </a:solidFill>
                              <a:latin typeface="Cambria Math" panose="02040503050406030204" pitchFamily="18" charset="0"/>
                            </a:rPr>
                            <m:t>𝑛𝑜</m:t>
                          </m:r>
                          <m:r>
                            <a:rPr lang="en-US" i="1">
                              <a:solidFill>
                                <a:schemeClr val="bg1"/>
                              </a:solidFill>
                              <a:latin typeface="Cambria Math" panose="02040503050406030204" pitchFamily="18" charset="0"/>
                            </a:rPr>
                            <m:t> </m:t>
                          </m:r>
                          <m:r>
                            <a:rPr lang="en-US" i="1">
                              <a:solidFill>
                                <a:schemeClr val="bg1"/>
                              </a:solidFill>
                              <a:latin typeface="Cambria Math" panose="02040503050406030204" pitchFamily="18" charset="0"/>
                            </a:rPr>
                            <m:t>𝑎𝑙𝑎𝑟𝑚</m:t>
                          </m:r>
                        </m:e>
                      </m:d>
                      <m:r>
                        <a:rPr lang="en-US" b="0" i="1" smtClean="0">
                          <a:solidFill>
                            <a:schemeClr val="bg1"/>
                          </a:solidFill>
                          <a:latin typeface="Cambria Math" panose="02040503050406030204" pitchFamily="18" charset="0"/>
                        </a:rPr>
                        <m:t>=1−0.95=0.05</m:t>
                      </m:r>
                    </m:oMath>
                  </m:oMathPara>
                </a14:m>
                <a:endParaRPr lang="en-BE" dirty="0"/>
              </a:p>
            </p:txBody>
          </p:sp>
        </mc:Choice>
        <mc:Fallback xmlns="">
          <p:sp>
            <p:nvSpPr>
              <p:cNvPr id="3" name="Content Placeholder 2">
                <a:extLst>
                  <a:ext uri="{FF2B5EF4-FFF2-40B4-BE49-F238E27FC236}">
                    <a16:creationId xmlns:a16="http://schemas.microsoft.com/office/drawing/2014/main" id="{E479154A-822E-4129-BA0B-C5E96EA42DD8}"/>
                  </a:ext>
                </a:extLst>
              </p:cNvPr>
              <p:cNvSpPr>
                <a:spLocks noGrp="1" noRot="1" noChangeAspect="1" noMove="1" noResize="1" noEditPoints="1" noAdjustHandles="1" noChangeArrowheads="1" noChangeShapeType="1" noTextEdit="1"/>
              </p:cNvSpPr>
              <p:nvPr>
                <p:ph idx="1"/>
              </p:nvPr>
            </p:nvSpPr>
            <p:spPr>
              <a:xfrm>
                <a:off x="838200" y="1357162"/>
                <a:ext cx="10515600" cy="4999188"/>
              </a:xfrm>
              <a:blipFill>
                <a:blip r:embed="rId2"/>
                <a:stretch>
                  <a:fillRect l="-1043" t="-2195" r="-1159"/>
                </a:stretch>
              </a:blipFill>
            </p:spPr>
            <p:txBody>
              <a:bodyPr/>
              <a:lstStyle/>
              <a:p>
                <a:r>
                  <a:rPr lang="en-BE">
                    <a:noFill/>
                  </a:rPr>
                  <a:t> </a:t>
                </a:r>
              </a:p>
            </p:txBody>
          </p:sp>
        </mc:Fallback>
      </mc:AlternateContent>
      <p:sp>
        <p:nvSpPr>
          <p:cNvPr id="4" name="Footer Placeholder 3">
            <a:extLst>
              <a:ext uri="{FF2B5EF4-FFF2-40B4-BE49-F238E27FC236}">
                <a16:creationId xmlns:a16="http://schemas.microsoft.com/office/drawing/2014/main" id="{40E357FF-75A3-4E29-9C13-FA223D3D65E2}"/>
              </a:ext>
            </a:extLst>
          </p:cNvPr>
          <p:cNvSpPr>
            <a:spLocks noGrp="1"/>
          </p:cNvSpPr>
          <p:nvPr>
            <p:ph type="ftr" sz="quarter" idx="11"/>
          </p:nvPr>
        </p:nvSpPr>
        <p:spPr/>
        <p:txBody>
          <a:bodyPr/>
          <a:lstStyle/>
          <a:p>
            <a:r>
              <a:rPr lang="en-US"/>
              <a:t>Elementary Combinatorics and Probability - March 2021</a:t>
            </a:r>
            <a:endParaRPr lang="en-BE"/>
          </a:p>
        </p:txBody>
      </p:sp>
      <p:sp>
        <p:nvSpPr>
          <p:cNvPr id="5" name="Slide Number Placeholder 4">
            <a:extLst>
              <a:ext uri="{FF2B5EF4-FFF2-40B4-BE49-F238E27FC236}">
                <a16:creationId xmlns:a16="http://schemas.microsoft.com/office/drawing/2014/main" id="{5CA38B35-609C-470D-A97C-8CB7D7CC212E}"/>
              </a:ext>
            </a:extLst>
          </p:cNvPr>
          <p:cNvSpPr>
            <a:spLocks noGrp="1"/>
          </p:cNvSpPr>
          <p:nvPr>
            <p:ph type="sldNum" sz="quarter" idx="12"/>
          </p:nvPr>
        </p:nvSpPr>
        <p:spPr/>
        <p:txBody>
          <a:bodyPr/>
          <a:lstStyle/>
          <a:p>
            <a:fld id="{08CF7B41-8972-4B54-B2ED-1FFF63F18177}" type="slidenum">
              <a:rPr lang="en-BE" smtClean="0"/>
              <a:t>67</a:t>
            </a:fld>
            <a:endParaRPr lang="en-BE"/>
          </a:p>
        </p:txBody>
      </p:sp>
    </p:spTree>
    <p:extLst>
      <p:ext uri="{BB962C8B-B14F-4D97-AF65-F5344CB8AC3E}">
        <p14:creationId xmlns:p14="http://schemas.microsoft.com/office/powerpoint/2010/main" val="211959426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353952-3ED4-4A3B-B1F0-26E5C1647A33}"/>
              </a:ext>
            </a:extLst>
          </p:cNvPr>
          <p:cNvSpPr>
            <a:spLocks noGrp="1"/>
          </p:cNvSpPr>
          <p:nvPr>
            <p:ph type="title"/>
          </p:nvPr>
        </p:nvSpPr>
        <p:spPr/>
        <p:txBody>
          <a:bodyPr/>
          <a:lstStyle/>
          <a:p>
            <a:r>
              <a:rPr lang="en-US" dirty="0"/>
              <a:t>alarm</a:t>
            </a:r>
            <a:endParaRPr lang="en-B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479154A-822E-4129-BA0B-C5E96EA42DD8}"/>
                  </a:ext>
                </a:extLst>
              </p:cNvPr>
              <p:cNvSpPr>
                <a:spLocks noGrp="1"/>
              </p:cNvSpPr>
              <p:nvPr>
                <p:ph idx="1"/>
              </p:nvPr>
            </p:nvSpPr>
            <p:spPr>
              <a:xfrm>
                <a:off x="838200" y="1357162"/>
                <a:ext cx="10515600" cy="4999188"/>
              </a:xfrm>
            </p:spPr>
            <p:txBody>
              <a:bodyPr>
                <a:normAutofit/>
              </a:bodyPr>
              <a:lstStyle/>
              <a:p>
                <a:pPr algn="just"/>
                <a:r>
                  <a:rPr lang="en-US" dirty="0"/>
                  <a:t>A fire alarm system consists of two smoke detectors. The alarm will go on if at least one of the detectors detects smoke. Smoke detector A detects smoke with probability 0.85, while smoke detector B detects it with probability 0.9. Both systems detect smoke with probability 0.8. What is the probability that the fire alarm does </a:t>
                </a:r>
                <a:r>
                  <a:rPr lang="en-US" b="1" dirty="0"/>
                  <a:t>not </a:t>
                </a:r>
                <a:r>
                  <a:rPr lang="en-US" dirty="0"/>
                  <a:t>go on if there is a fire?</a:t>
                </a:r>
              </a:p>
              <a:p>
                <a:pPr marL="0" indent="0" algn="just">
                  <a:buNone/>
                </a:pPr>
                <a:endParaRPr lang="en-US" dirty="0"/>
              </a:p>
              <a:p>
                <a:pPr marL="0" indent="0" algn="ctr">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𝑎𝑙𝑎𝑟𝑚</m:t>
                          </m:r>
                        </m:e>
                      </m:d>
                      <m:r>
                        <a:rPr lang="en-US" b="0" i="1" smtClean="0">
                          <a:latin typeface="Cambria Math" panose="02040503050406030204" pitchFamily="18" charset="0"/>
                        </a:rPr>
                        <m:t>=</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𝐵</m:t>
                          </m:r>
                        </m:e>
                      </m:d>
                      <m:r>
                        <a:rPr lang="en-US" b="0" i="1" smtClean="0">
                          <a:latin typeface="Cambria Math" panose="02040503050406030204" pitchFamily="18" charset="0"/>
                        </a:rPr>
                        <m:t>,  </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𝑛𝑜</m:t>
                          </m:r>
                          <m:r>
                            <a:rPr lang="en-US" b="0" i="1" smtClean="0">
                              <a:latin typeface="Cambria Math" panose="02040503050406030204" pitchFamily="18" charset="0"/>
                            </a:rPr>
                            <m:t> </m:t>
                          </m:r>
                          <m:r>
                            <a:rPr lang="en-US" b="0" i="1" smtClean="0">
                              <a:latin typeface="Cambria Math" panose="02040503050406030204" pitchFamily="18" charset="0"/>
                            </a:rPr>
                            <m:t>𝑎𝑙𝑎𝑟𝑚</m:t>
                          </m:r>
                        </m:e>
                      </m:d>
                      <m:r>
                        <a:rPr lang="en-US" b="0" i="1" smtClean="0">
                          <a:latin typeface="Cambria Math" panose="02040503050406030204" pitchFamily="18" charset="0"/>
                        </a:rPr>
                        <m:t>=1−</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𝑎𝑙𝑎𝑟𝑚</m:t>
                          </m:r>
                        </m:e>
                      </m:d>
                    </m:oMath>
                  </m:oMathPara>
                </a14:m>
                <a:endParaRPr lang="en-US" dirty="0"/>
              </a:p>
              <a:p>
                <a:pPr marL="0" indent="0" algn="ctr">
                  <a:buNone/>
                </a:pPr>
                <a:endParaRPr lang="en-US" sz="1600" b="0" i="1" dirty="0">
                  <a:latin typeface="Cambria Math" panose="02040503050406030204" pitchFamily="18" charset="0"/>
                </a:endParaRPr>
              </a:p>
              <a:p>
                <a:pPr marL="0" indent="0" algn="ctr">
                  <a:buNone/>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rPr>
                        <m:t>𝑃</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𝐴</m:t>
                          </m:r>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𝐵</m:t>
                          </m:r>
                        </m:e>
                      </m:d>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𝑃</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𝐴</m:t>
                          </m:r>
                        </m:e>
                      </m:d>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𝑃</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𝐵</m:t>
                          </m:r>
                        </m:e>
                      </m:d>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𝑃</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𝐴</m:t>
                          </m:r>
                          <m:r>
                            <a:rPr lang="en-US" b="0" i="1" smtClean="0">
                              <a:solidFill>
                                <a:schemeClr val="bg1"/>
                              </a:solidFill>
                              <a:latin typeface="Cambria Math" panose="02040503050406030204" pitchFamily="18" charset="0"/>
                            </a:rPr>
                            <m:t> </m:t>
                          </m:r>
                          <m:r>
                            <m:rPr>
                              <m:sty m:val="p"/>
                            </m:rPr>
                            <a:rPr lang="en-US" b="0" i="0" smtClean="0">
                              <a:solidFill>
                                <a:schemeClr val="bg1"/>
                              </a:solidFill>
                              <a:latin typeface="Cambria Math" panose="02040503050406030204" pitchFamily="18" charset="0"/>
                            </a:rPr>
                            <m:t>and</m:t>
                          </m:r>
                          <m:r>
                            <a:rPr lang="en-US" b="0" i="1" smtClean="0">
                              <a:solidFill>
                                <a:schemeClr val="bg1"/>
                              </a:solidFill>
                              <a:latin typeface="Cambria Math" panose="02040503050406030204" pitchFamily="18" charset="0"/>
                            </a:rPr>
                            <m:t> </m:t>
                          </m:r>
                          <m:r>
                            <a:rPr lang="en-US" b="0" i="1" smtClean="0">
                              <a:solidFill>
                                <a:schemeClr val="bg1"/>
                              </a:solidFill>
                              <a:latin typeface="Cambria Math" panose="02040503050406030204" pitchFamily="18" charset="0"/>
                            </a:rPr>
                            <m:t>𝐵</m:t>
                          </m:r>
                        </m:e>
                      </m:d>
                      <m:r>
                        <a:rPr lang="en-US" b="0" i="1" smtClean="0">
                          <a:solidFill>
                            <a:schemeClr val="bg1"/>
                          </a:solidFill>
                          <a:latin typeface="Cambria Math" panose="02040503050406030204" pitchFamily="18" charset="0"/>
                        </a:rPr>
                        <m:t>=0.85+0.9−0.8=0.95</m:t>
                      </m:r>
                    </m:oMath>
                  </m:oMathPara>
                </a14:m>
                <a:endParaRPr lang="en-US" dirty="0">
                  <a:solidFill>
                    <a:schemeClr val="bg1"/>
                  </a:solidFill>
                </a:endParaRPr>
              </a:p>
              <a:p>
                <a:pPr marL="0" indent="0" algn="ctr">
                  <a:buNone/>
                </a:pPr>
                <a:endParaRPr lang="en-US" sz="1600" i="1" dirty="0">
                  <a:latin typeface="Cambria Math" panose="02040503050406030204" pitchFamily="18" charset="0"/>
                </a:endParaRPr>
              </a:p>
              <a:p>
                <a:pPr marL="0" indent="0" algn="ctr">
                  <a:buNone/>
                </a:pPr>
                <a14:m>
                  <m:oMathPara xmlns:m="http://schemas.openxmlformats.org/officeDocument/2006/math">
                    <m:oMathParaPr>
                      <m:jc m:val="centerGroup"/>
                    </m:oMathParaPr>
                    <m:oMath xmlns:m="http://schemas.openxmlformats.org/officeDocument/2006/math">
                      <m:r>
                        <a:rPr lang="en-US" i="1" smtClean="0">
                          <a:solidFill>
                            <a:schemeClr val="bg1"/>
                          </a:solidFill>
                          <a:latin typeface="Cambria Math" panose="02040503050406030204" pitchFamily="18" charset="0"/>
                        </a:rPr>
                        <m:t>𝑃</m:t>
                      </m:r>
                      <m:d>
                        <m:dPr>
                          <m:ctrlPr>
                            <a:rPr lang="en-US" i="1">
                              <a:solidFill>
                                <a:schemeClr val="bg1"/>
                              </a:solidFill>
                              <a:latin typeface="Cambria Math" panose="02040503050406030204" pitchFamily="18" charset="0"/>
                            </a:rPr>
                          </m:ctrlPr>
                        </m:dPr>
                        <m:e>
                          <m:r>
                            <a:rPr lang="en-US" i="1">
                              <a:solidFill>
                                <a:schemeClr val="bg1"/>
                              </a:solidFill>
                              <a:latin typeface="Cambria Math" panose="02040503050406030204" pitchFamily="18" charset="0"/>
                            </a:rPr>
                            <m:t>𝑛𝑜</m:t>
                          </m:r>
                          <m:r>
                            <a:rPr lang="en-US" i="1">
                              <a:solidFill>
                                <a:schemeClr val="bg1"/>
                              </a:solidFill>
                              <a:latin typeface="Cambria Math" panose="02040503050406030204" pitchFamily="18" charset="0"/>
                            </a:rPr>
                            <m:t> </m:t>
                          </m:r>
                          <m:r>
                            <a:rPr lang="en-US" i="1">
                              <a:solidFill>
                                <a:schemeClr val="bg1"/>
                              </a:solidFill>
                              <a:latin typeface="Cambria Math" panose="02040503050406030204" pitchFamily="18" charset="0"/>
                            </a:rPr>
                            <m:t>𝑎𝑙𝑎𝑟𝑚</m:t>
                          </m:r>
                        </m:e>
                      </m:d>
                      <m:r>
                        <a:rPr lang="en-US" b="0" i="1" smtClean="0">
                          <a:solidFill>
                            <a:schemeClr val="bg1"/>
                          </a:solidFill>
                          <a:latin typeface="Cambria Math" panose="02040503050406030204" pitchFamily="18" charset="0"/>
                        </a:rPr>
                        <m:t>=1−0.95=0.05</m:t>
                      </m:r>
                    </m:oMath>
                  </m:oMathPara>
                </a14:m>
                <a:endParaRPr lang="en-BE" dirty="0"/>
              </a:p>
            </p:txBody>
          </p:sp>
        </mc:Choice>
        <mc:Fallback xmlns="">
          <p:sp>
            <p:nvSpPr>
              <p:cNvPr id="3" name="Content Placeholder 2">
                <a:extLst>
                  <a:ext uri="{FF2B5EF4-FFF2-40B4-BE49-F238E27FC236}">
                    <a16:creationId xmlns:a16="http://schemas.microsoft.com/office/drawing/2014/main" id="{E479154A-822E-4129-BA0B-C5E96EA42DD8}"/>
                  </a:ext>
                </a:extLst>
              </p:cNvPr>
              <p:cNvSpPr>
                <a:spLocks noGrp="1" noRot="1" noChangeAspect="1" noMove="1" noResize="1" noEditPoints="1" noAdjustHandles="1" noChangeArrowheads="1" noChangeShapeType="1" noTextEdit="1"/>
              </p:cNvSpPr>
              <p:nvPr>
                <p:ph idx="1"/>
              </p:nvPr>
            </p:nvSpPr>
            <p:spPr>
              <a:xfrm>
                <a:off x="838200" y="1357162"/>
                <a:ext cx="10515600" cy="4999188"/>
              </a:xfrm>
              <a:blipFill>
                <a:blip r:embed="rId2"/>
                <a:stretch>
                  <a:fillRect l="-1043" t="-2195" r="-1159"/>
                </a:stretch>
              </a:blipFill>
            </p:spPr>
            <p:txBody>
              <a:bodyPr/>
              <a:lstStyle/>
              <a:p>
                <a:r>
                  <a:rPr lang="en-BE">
                    <a:noFill/>
                  </a:rPr>
                  <a:t> </a:t>
                </a:r>
              </a:p>
            </p:txBody>
          </p:sp>
        </mc:Fallback>
      </mc:AlternateContent>
      <p:sp>
        <p:nvSpPr>
          <p:cNvPr id="4" name="Footer Placeholder 3">
            <a:extLst>
              <a:ext uri="{FF2B5EF4-FFF2-40B4-BE49-F238E27FC236}">
                <a16:creationId xmlns:a16="http://schemas.microsoft.com/office/drawing/2014/main" id="{40E357FF-75A3-4E29-9C13-FA223D3D65E2}"/>
              </a:ext>
            </a:extLst>
          </p:cNvPr>
          <p:cNvSpPr>
            <a:spLocks noGrp="1"/>
          </p:cNvSpPr>
          <p:nvPr>
            <p:ph type="ftr" sz="quarter" idx="11"/>
          </p:nvPr>
        </p:nvSpPr>
        <p:spPr/>
        <p:txBody>
          <a:bodyPr/>
          <a:lstStyle/>
          <a:p>
            <a:r>
              <a:rPr lang="en-US"/>
              <a:t>Elementary Combinatorics and Probability - March 2021</a:t>
            </a:r>
            <a:endParaRPr lang="en-BE"/>
          </a:p>
        </p:txBody>
      </p:sp>
      <p:sp>
        <p:nvSpPr>
          <p:cNvPr id="5" name="Slide Number Placeholder 4">
            <a:extLst>
              <a:ext uri="{FF2B5EF4-FFF2-40B4-BE49-F238E27FC236}">
                <a16:creationId xmlns:a16="http://schemas.microsoft.com/office/drawing/2014/main" id="{5CA38B35-609C-470D-A97C-8CB7D7CC212E}"/>
              </a:ext>
            </a:extLst>
          </p:cNvPr>
          <p:cNvSpPr>
            <a:spLocks noGrp="1"/>
          </p:cNvSpPr>
          <p:nvPr>
            <p:ph type="sldNum" sz="quarter" idx="12"/>
          </p:nvPr>
        </p:nvSpPr>
        <p:spPr/>
        <p:txBody>
          <a:bodyPr/>
          <a:lstStyle/>
          <a:p>
            <a:fld id="{08CF7B41-8972-4B54-B2ED-1FFF63F18177}" type="slidenum">
              <a:rPr lang="en-BE" smtClean="0"/>
              <a:t>68</a:t>
            </a:fld>
            <a:endParaRPr lang="en-BE"/>
          </a:p>
        </p:txBody>
      </p:sp>
    </p:spTree>
    <p:extLst>
      <p:ext uri="{BB962C8B-B14F-4D97-AF65-F5344CB8AC3E}">
        <p14:creationId xmlns:p14="http://schemas.microsoft.com/office/powerpoint/2010/main" val="370502120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353952-3ED4-4A3B-B1F0-26E5C1647A33}"/>
              </a:ext>
            </a:extLst>
          </p:cNvPr>
          <p:cNvSpPr>
            <a:spLocks noGrp="1"/>
          </p:cNvSpPr>
          <p:nvPr>
            <p:ph type="title"/>
          </p:nvPr>
        </p:nvSpPr>
        <p:spPr/>
        <p:txBody>
          <a:bodyPr/>
          <a:lstStyle/>
          <a:p>
            <a:r>
              <a:rPr lang="en-US" dirty="0"/>
              <a:t>alarm</a:t>
            </a:r>
            <a:endParaRPr lang="en-B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479154A-822E-4129-BA0B-C5E96EA42DD8}"/>
                  </a:ext>
                </a:extLst>
              </p:cNvPr>
              <p:cNvSpPr>
                <a:spLocks noGrp="1"/>
              </p:cNvSpPr>
              <p:nvPr>
                <p:ph idx="1"/>
              </p:nvPr>
            </p:nvSpPr>
            <p:spPr>
              <a:xfrm>
                <a:off x="838200" y="1357162"/>
                <a:ext cx="10515600" cy="4999188"/>
              </a:xfrm>
            </p:spPr>
            <p:txBody>
              <a:bodyPr>
                <a:normAutofit/>
              </a:bodyPr>
              <a:lstStyle/>
              <a:p>
                <a:pPr algn="just"/>
                <a:r>
                  <a:rPr lang="en-US" dirty="0"/>
                  <a:t>A fire alarm system consists of two smoke detectors. The alarm will go on if at least one of the detectors detects smoke. Smoke detector A detects smoke with probability 0.85, while smoke detector B detects it with probability 0.9. Both systems detect smoke with probability 0.8. What is the probability that the fire alarm does </a:t>
                </a:r>
                <a:r>
                  <a:rPr lang="en-US" b="1" dirty="0"/>
                  <a:t>not </a:t>
                </a:r>
                <a:r>
                  <a:rPr lang="en-US" dirty="0"/>
                  <a:t>go on if there is a fire?</a:t>
                </a:r>
              </a:p>
              <a:p>
                <a:pPr marL="0" indent="0" algn="just">
                  <a:buNone/>
                </a:pPr>
                <a:endParaRPr lang="en-US" dirty="0"/>
              </a:p>
              <a:p>
                <a:pPr marL="0" indent="0" algn="ctr">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𝑎𝑙𝑎𝑟𝑚</m:t>
                          </m:r>
                        </m:e>
                      </m:d>
                      <m:r>
                        <a:rPr lang="en-US" b="0" i="1" smtClean="0">
                          <a:latin typeface="Cambria Math" panose="02040503050406030204" pitchFamily="18" charset="0"/>
                        </a:rPr>
                        <m:t>=</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𝐵</m:t>
                          </m:r>
                        </m:e>
                      </m:d>
                      <m:r>
                        <a:rPr lang="en-US" b="0" i="1" smtClean="0">
                          <a:latin typeface="Cambria Math" panose="02040503050406030204" pitchFamily="18" charset="0"/>
                        </a:rPr>
                        <m:t>,  </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𝑛𝑜</m:t>
                          </m:r>
                          <m:r>
                            <a:rPr lang="en-US" b="0" i="1" smtClean="0">
                              <a:latin typeface="Cambria Math" panose="02040503050406030204" pitchFamily="18" charset="0"/>
                            </a:rPr>
                            <m:t> </m:t>
                          </m:r>
                          <m:r>
                            <a:rPr lang="en-US" b="0" i="1" smtClean="0">
                              <a:latin typeface="Cambria Math" panose="02040503050406030204" pitchFamily="18" charset="0"/>
                            </a:rPr>
                            <m:t>𝑎𝑙𝑎𝑟𝑚</m:t>
                          </m:r>
                        </m:e>
                      </m:d>
                      <m:r>
                        <a:rPr lang="en-US" b="0" i="1" smtClean="0">
                          <a:latin typeface="Cambria Math" panose="02040503050406030204" pitchFamily="18" charset="0"/>
                        </a:rPr>
                        <m:t>=1−</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𝑎𝑙𝑎𝑟𝑚</m:t>
                          </m:r>
                        </m:e>
                      </m:d>
                    </m:oMath>
                  </m:oMathPara>
                </a14:m>
                <a:endParaRPr lang="en-US" dirty="0"/>
              </a:p>
              <a:p>
                <a:pPr marL="0" indent="0" algn="ctr">
                  <a:buNone/>
                </a:pPr>
                <a:endParaRPr lang="en-US" sz="1600" b="0" i="1" dirty="0">
                  <a:latin typeface="Cambria Math" panose="02040503050406030204" pitchFamily="18" charset="0"/>
                </a:endParaRPr>
              </a:p>
              <a:p>
                <a:pPr marL="0" indent="0" algn="ctr">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𝐵</m:t>
                          </m:r>
                        </m:e>
                      </m:d>
                      <m:r>
                        <a:rPr lang="en-US" b="0" i="1" smtClean="0">
                          <a:latin typeface="Cambria Math" panose="02040503050406030204" pitchFamily="18" charset="0"/>
                        </a:rPr>
                        <m:t>=</m:t>
                      </m:r>
                      <m:r>
                        <a:rPr lang="en-US" b="0" i="1" smtClean="0">
                          <a:solidFill>
                            <a:schemeClr val="bg1"/>
                          </a:solidFill>
                          <a:latin typeface="Cambria Math" panose="02040503050406030204" pitchFamily="18" charset="0"/>
                        </a:rPr>
                        <m:t>𝑃</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𝐴</m:t>
                          </m:r>
                        </m:e>
                      </m:d>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𝑃</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𝐵</m:t>
                          </m:r>
                        </m:e>
                      </m:d>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𝑃</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𝐴</m:t>
                          </m:r>
                          <m:r>
                            <a:rPr lang="en-US" b="0" i="1" smtClean="0">
                              <a:solidFill>
                                <a:schemeClr val="bg1"/>
                              </a:solidFill>
                              <a:latin typeface="Cambria Math" panose="02040503050406030204" pitchFamily="18" charset="0"/>
                            </a:rPr>
                            <m:t> </m:t>
                          </m:r>
                          <m:r>
                            <m:rPr>
                              <m:sty m:val="p"/>
                            </m:rPr>
                            <a:rPr lang="en-US" b="0" i="0" smtClean="0">
                              <a:solidFill>
                                <a:schemeClr val="bg1"/>
                              </a:solidFill>
                              <a:latin typeface="Cambria Math" panose="02040503050406030204" pitchFamily="18" charset="0"/>
                            </a:rPr>
                            <m:t>and</m:t>
                          </m:r>
                          <m:r>
                            <a:rPr lang="en-US" b="0" i="1" smtClean="0">
                              <a:solidFill>
                                <a:schemeClr val="bg1"/>
                              </a:solidFill>
                              <a:latin typeface="Cambria Math" panose="02040503050406030204" pitchFamily="18" charset="0"/>
                            </a:rPr>
                            <m:t> </m:t>
                          </m:r>
                          <m:r>
                            <a:rPr lang="en-US" b="0" i="1" smtClean="0">
                              <a:solidFill>
                                <a:schemeClr val="bg1"/>
                              </a:solidFill>
                              <a:latin typeface="Cambria Math" panose="02040503050406030204" pitchFamily="18" charset="0"/>
                            </a:rPr>
                            <m:t>𝐵</m:t>
                          </m:r>
                        </m:e>
                      </m:d>
                      <m:r>
                        <a:rPr lang="en-US" b="0" i="1" smtClean="0">
                          <a:solidFill>
                            <a:schemeClr val="bg1"/>
                          </a:solidFill>
                          <a:latin typeface="Cambria Math" panose="02040503050406030204" pitchFamily="18" charset="0"/>
                        </a:rPr>
                        <m:t>=0.85+0.9−0.8=0.95</m:t>
                      </m:r>
                    </m:oMath>
                  </m:oMathPara>
                </a14:m>
                <a:endParaRPr lang="en-US" dirty="0">
                  <a:solidFill>
                    <a:schemeClr val="bg1"/>
                  </a:solidFill>
                </a:endParaRPr>
              </a:p>
              <a:p>
                <a:pPr marL="0" indent="0" algn="ctr">
                  <a:buNone/>
                </a:pPr>
                <a:endParaRPr lang="en-US" sz="1600" i="1" dirty="0">
                  <a:latin typeface="Cambria Math" panose="02040503050406030204" pitchFamily="18" charset="0"/>
                </a:endParaRPr>
              </a:p>
              <a:p>
                <a:pPr marL="0" indent="0" algn="ctr">
                  <a:buNone/>
                </a:pPr>
                <a14:m>
                  <m:oMathPara xmlns:m="http://schemas.openxmlformats.org/officeDocument/2006/math">
                    <m:oMathParaPr>
                      <m:jc m:val="centerGroup"/>
                    </m:oMathParaPr>
                    <m:oMath xmlns:m="http://schemas.openxmlformats.org/officeDocument/2006/math">
                      <m:r>
                        <a:rPr lang="en-US" i="1" smtClean="0">
                          <a:solidFill>
                            <a:schemeClr val="bg1"/>
                          </a:solidFill>
                          <a:latin typeface="Cambria Math" panose="02040503050406030204" pitchFamily="18" charset="0"/>
                        </a:rPr>
                        <m:t>𝑃</m:t>
                      </m:r>
                      <m:d>
                        <m:dPr>
                          <m:ctrlPr>
                            <a:rPr lang="en-US" i="1">
                              <a:solidFill>
                                <a:schemeClr val="bg1"/>
                              </a:solidFill>
                              <a:latin typeface="Cambria Math" panose="02040503050406030204" pitchFamily="18" charset="0"/>
                            </a:rPr>
                          </m:ctrlPr>
                        </m:dPr>
                        <m:e>
                          <m:r>
                            <a:rPr lang="en-US" i="1">
                              <a:solidFill>
                                <a:schemeClr val="bg1"/>
                              </a:solidFill>
                              <a:latin typeface="Cambria Math" panose="02040503050406030204" pitchFamily="18" charset="0"/>
                            </a:rPr>
                            <m:t>𝑛𝑜</m:t>
                          </m:r>
                          <m:r>
                            <a:rPr lang="en-US" i="1">
                              <a:solidFill>
                                <a:schemeClr val="bg1"/>
                              </a:solidFill>
                              <a:latin typeface="Cambria Math" panose="02040503050406030204" pitchFamily="18" charset="0"/>
                            </a:rPr>
                            <m:t> </m:t>
                          </m:r>
                          <m:r>
                            <a:rPr lang="en-US" i="1">
                              <a:solidFill>
                                <a:schemeClr val="bg1"/>
                              </a:solidFill>
                              <a:latin typeface="Cambria Math" panose="02040503050406030204" pitchFamily="18" charset="0"/>
                            </a:rPr>
                            <m:t>𝑎𝑙𝑎𝑟𝑚</m:t>
                          </m:r>
                        </m:e>
                      </m:d>
                      <m:r>
                        <a:rPr lang="en-US" b="0" i="1" smtClean="0">
                          <a:solidFill>
                            <a:schemeClr val="bg1"/>
                          </a:solidFill>
                          <a:latin typeface="Cambria Math" panose="02040503050406030204" pitchFamily="18" charset="0"/>
                        </a:rPr>
                        <m:t>=1−0.95=0.05</m:t>
                      </m:r>
                    </m:oMath>
                  </m:oMathPara>
                </a14:m>
                <a:endParaRPr lang="en-BE" dirty="0"/>
              </a:p>
            </p:txBody>
          </p:sp>
        </mc:Choice>
        <mc:Fallback xmlns="">
          <p:sp>
            <p:nvSpPr>
              <p:cNvPr id="3" name="Content Placeholder 2">
                <a:extLst>
                  <a:ext uri="{FF2B5EF4-FFF2-40B4-BE49-F238E27FC236}">
                    <a16:creationId xmlns:a16="http://schemas.microsoft.com/office/drawing/2014/main" id="{E479154A-822E-4129-BA0B-C5E96EA42DD8}"/>
                  </a:ext>
                </a:extLst>
              </p:cNvPr>
              <p:cNvSpPr>
                <a:spLocks noGrp="1" noRot="1" noChangeAspect="1" noMove="1" noResize="1" noEditPoints="1" noAdjustHandles="1" noChangeArrowheads="1" noChangeShapeType="1" noTextEdit="1"/>
              </p:cNvSpPr>
              <p:nvPr>
                <p:ph idx="1"/>
              </p:nvPr>
            </p:nvSpPr>
            <p:spPr>
              <a:xfrm>
                <a:off x="838200" y="1357162"/>
                <a:ext cx="10515600" cy="4999188"/>
              </a:xfrm>
              <a:blipFill>
                <a:blip r:embed="rId2"/>
                <a:stretch>
                  <a:fillRect l="-1043" t="-2195" r="-1159"/>
                </a:stretch>
              </a:blipFill>
            </p:spPr>
            <p:txBody>
              <a:bodyPr/>
              <a:lstStyle/>
              <a:p>
                <a:r>
                  <a:rPr lang="en-BE">
                    <a:noFill/>
                  </a:rPr>
                  <a:t> </a:t>
                </a:r>
              </a:p>
            </p:txBody>
          </p:sp>
        </mc:Fallback>
      </mc:AlternateContent>
      <p:sp>
        <p:nvSpPr>
          <p:cNvPr id="4" name="Footer Placeholder 3">
            <a:extLst>
              <a:ext uri="{FF2B5EF4-FFF2-40B4-BE49-F238E27FC236}">
                <a16:creationId xmlns:a16="http://schemas.microsoft.com/office/drawing/2014/main" id="{40E357FF-75A3-4E29-9C13-FA223D3D65E2}"/>
              </a:ext>
            </a:extLst>
          </p:cNvPr>
          <p:cNvSpPr>
            <a:spLocks noGrp="1"/>
          </p:cNvSpPr>
          <p:nvPr>
            <p:ph type="ftr" sz="quarter" idx="11"/>
          </p:nvPr>
        </p:nvSpPr>
        <p:spPr/>
        <p:txBody>
          <a:bodyPr/>
          <a:lstStyle/>
          <a:p>
            <a:r>
              <a:rPr lang="en-US"/>
              <a:t>Elementary Combinatorics and Probability - March 2021</a:t>
            </a:r>
            <a:endParaRPr lang="en-BE"/>
          </a:p>
        </p:txBody>
      </p:sp>
      <p:sp>
        <p:nvSpPr>
          <p:cNvPr id="5" name="Slide Number Placeholder 4">
            <a:extLst>
              <a:ext uri="{FF2B5EF4-FFF2-40B4-BE49-F238E27FC236}">
                <a16:creationId xmlns:a16="http://schemas.microsoft.com/office/drawing/2014/main" id="{5CA38B35-609C-470D-A97C-8CB7D7CC212E}"/>
              </a:ext>
            </a:extLst>
          </p:cNvPr>
          <p:cNvSpPr>
            <a:spLocks noGrp="1"/>
          </p:cNvSpPr>
          <p:nvPr>
            <p:ph type="sldNum" sz="quarter" idx="12"/>
          </p:nvPr>
        </p:nvSpPr>
        <p:spPr/>
        <p:txBody>
          <a:bodyPr/>
          <a:lstStyle/>
          <a:p>
            <a:fld id="{08CF7B41-8972-4B54-B2ED-1FFF63F18177}" type="slidenum">
              <a:rPr lang="en-BE" smtClean="0"/>
              <a:t>69</a:t>
            </a:fld>
            <a:endParaRPr lang="en-BE"/>
          </a:p>
        </p:txBody>
      </p:sp>
    </p:spTree>
    <p:extLst>
      <p:ext uri="{BB962C8B-B14F-4D97-AF65-F5344CB8AC3E}">
        <p14:creationId xmlns:p14="http://schemas.microsoft.com/office/powerpoint/2010/main" val="31019898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26D5BC78-A84F-4D27-9D5F-63AB340DC44A}"/>
              </a:ext>
            </a:extLst>
          </p:cNvPr>
          <p:cNvSpPr>
            <a:spLocks noGrp="1"/>
          </p:cNvSpPr>
          <p:nvPr>
            <p:ph type="title"/>
          </p:nvPr>
        </p:nvSpPr>
        <p:spPr/>
        <p:txBody>
          <a:bodyPr/>
          <a:lstStyle/>
          <a:p>
            <a:r>
              <a:rPr lang="en-US" dirty="0"/>
              <a:t>Drug study</a:t>
            </a:r>
            <a:endParaRPr lang="en-BE" dirty="0"/>
          </a:p>
        </p:txBody>
      </p:sp>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79B20CA3-31C1-4770-A36B-CD9D1549E7F7}"/>
                  </a:ext>
                </a:extLst>
              </p:cNvPr>
              <p:cNvSpPr>
                <a:spLocks noGrp="1"/>
              </p:cNvSpPr>
              <p:nvPr>
                <p:ph idx="1"/>
              </p:nvPr>
            </p:nvSpPr>
            <p:spPr>
              <a:xfrm>
                <a:off x="413887" y="1337912"/>
                <a:ext cx="11492564" cy="5018438"/>
              </a:xfrm>
            </p:spPr>
            <p:txBody>
              <a:bodyPr>
                <a:normAutofit lnSpcReduction="10000"/>
              </a:bodyPr>
              <a:lstStyle/>
              <a:p>
                <a:pPr>
                  <a:lnSpc>
                    <a:spcPct val="120000"/>
                  </a:lnSpc>
                </a:pPr>
                <a:r>
                  <a:rPr lang="en-US" dirty="0"/>
                  <a:t>In a group of 500 people, </a:t>
                </a:r>
              </a:p>
              <a:p>
                <a:pPr>
                  <a:lnSpc>
                    <a:spcPct val="120000"/>
                  </a:lnSpc>
                </a:pPr>
                <a:r>
                  <a:rPr lang="en-US" dirty="0"/>
                  <a:t>150 patients responded positively to drug A 		</a:t>
                </a:r>
                <a14:m>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𝐴</m:t>
                        </m:r>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150</m:t>
                        </m:r>
                      </m:num>
                      <m:den>
                        <m:r>
                          <a:rPr lang="en-US" i="1">
                            <a:latin typeface="Cambria Math" panose="02040503050406030204" pitchFamily="18" charset="0"/>
                          </a:rPr>
                          <m:t>500</m:t>
                        </m:r>
                      </m:den>
                    </m:f>
                    <m:r>
                      <a:rPr lang="en-US" i="1">
                        <a:latin typeface="Cambria Math" panose="02040503050406030204" pitchFamily="18" charset="0"/>
                      </a:rPr>
                      <m:t>=0.3</m:t>
                    </m:r>
                  </m:oMath>
                </a14:m>
                <a:endParaRPr lang="en-US" dirty="0"/>
              </a:p>
              <a:p>
                <a:pPr>
                  <a:lnSpc>
                    <a:spcPct val="120000"/>
                  </a:lnSpc>
                </a:pPr>
                <a:r>
                  <a:rPr lang="en-US" dirty="0">
                    <a:solidFill>
                      <a:schemeClr val="bg1"/>
                    </a:solidFill>
                  </a:rPr>
                  <a:t>200 patients responded positively to drug B </a:t>
                </a:r>
                <a:r>
                  <a:rPr lang="en-US" dirty="0"/>
                  <a:t>		</a:t>
                </a:r>
                <a14:m>
                  <m:oMath xmlns:m="http://schemas.openxmlformats.org/officeDocument/2006/math">
                    <m:r>
                      <a:rPr lang="en-US" i="1" smtClean="0">
                        <a:solidFill>
                          <a:schemeClr val="bg1"/>
                        </a:solidFill>
                        <a:latin typeface="Cambria Math" panose="02040503050406030204" pitchFamily="18" charset="0"/>
                      </a:rPr>
                      <m:t>𝑃</m:t>
                    </m:r>
                    <m:d>
                      <m:dPr>
                        <m:ctrlPr>
                          <a:rPr lang="en-US" i="1">
                            <a:solidFill>
                              <a:schemeClr val="bg1"/>
                            </a:solidFill>
                            <a:latin typeface="Cambria Math" panose="02040503050406030204" pitchFamily="18" charset="0"/>
                          </a:rPr>
                        </m:ctrlPr>
                      </m:dPr>
                      <m:e>
                        <m:r>
                          <a:rPr lang="en-US" i="1">
                            <a:solidFill>
                              <a:schemeClr val="bg1"/>
                            </a:solidFill>
                            <a:latin typeface="Cambria Math" panose="02040503050406030204" pitchFamily="18" charset="0"/>
                          </a:rPr>
                          <m:t>𝐵</m:t>
                        </m:r>
                      </m:e>
                    </m:d>
                    <m:r>
                      <a:rPr lang="en-US" i="1">
                        <a:solidFill>
                          <a:schemeClr val="bg1"/>
                        </a:solidFill>
                        <a:latin typeface="Cambria Math" panose="02040503050406030204" pitchFamily="18" charset="0"/>
                      </a:rPr>
                      <m:t>=</m:t>
                    </m:r>
                    <m:f>
                      <m:fPr>
                        <m:ctrlPr>
                          <a:rPr lang="en-US" i="1">
                            <a:solidFill>
                              <a:schemeClr val="bg1"/>
                            </a:solidFill>
                            <a:latin typeface="Cambria Math" panose="02040503050406030204" pitchFamily="18" charset="0"/>
                          </a:rPr>
                        </m:ctrlPr>
                      </m:fPr>
                      <m:num>
                        <m:r>
                          <a:rPr lang="en-US" i="1">
                            <a:solidFill>
                              <a:schemeClr val="bg1"/>
                            </a:solidFill>
                            <a:latin typeface="Cambria Math" panose="02040503050406030204" pitchFamily="18" charset="0"/>
                          </a:rPr>
                          <m:t>200</m:t>
                        </m:r>
                      </m:num>
                      <m:den>
                        <m:r>
                          <a:rPr lang="en-US" i="1">
                            <a:solidFill>
                              <a:schemeClr val="bg1"/>
                            </a:solidFill>
                            <a:latin typeface="Cambria Math" panose="02040503050406030204" pitchFamily="18" charset="0"/>
                          </a:rPr>
                          <m:t>500</m:t>
                        </m:r>
                      </m:den>
                    </m:f>
                    <m:r>
                      <a:rPr lang="en-US" i="1">
                        <a:solidFill>
                          <a:schemeClr val="bg1"/>
                        </a:solidFill>
                        <a:latin typeface="Cambria Math" panose="02040503050406030204" pitchFamily="18" charset="0"/>
                      </a:rPr>
                      <m:t>=0.4</m:t>
                    </m:r>
                  </m:oMath>
                </a14:m>
                <a:endParaRPr lang="en-US" dirty="0">
                  <a:solidFill>
                    <a:schemeClr val="bg1"/>
                  </a:solidFill>
                </a:endParaRPr>
              </a:p>
              <a:p>
                <a:pPr>
                  <a:lnSpc>
                    <a:spcPct val="120000"/>
                  </a:lnSpc>
                </a:pPr>
                <a:r>
                  <a:rPr lang="en-US" dirty="0">
                    <a:solidFill>
                      <a:schemeClr val="bg1"/>
                    </a:solidFill>
                  </a:rPr>
                  <a:t>and 90 patients responded positively to both drug A and drug B</a:t>
                </a:r>
              </a:p>
              <a:p>
                <a:pPr marL="0" indent="0">
                  <a:lnSpc>
                    <a:spcPct val="120000"/>
                  </a:lnSpc>
                  <a:buNone/>
                </a:pPr>
                <a14:m>
                  <m:oMathPara xmlns:m="http://schemas.openxmlformats.org/officeDocument/2006/math">
                    <m:oMathParaPr>
                      <m:jc m:val="centerGroup"/>
                    </m:oMathParaPr>
                    <m:oMath xmlns:m="http://schemas.openxmlformats.org/officeDocument/2006/math">
                      <m:r>
                        <a:rPr lang="en-US" i="1" smtClean="0">
                          <a:solidFill>
                            <a:schemeClr val="bg1"/>
                          </a:solidFill>
                          <a:latin typeface="Cambria Math" panose="02040503050406030204" pitchFamily="18" charset="0"/>
                        </a:rPr>
                        <m:t>𝑃</m:t>
                      </m:r>
                      <m:d>
                        <m:dPr>
                          <m:ctrlPr>
                            <a:rPr lang="en-US" i="1">
                              <a:solidFill>
                                <a:schemeClr val="bg1"/>
                              </a:solidFill>
                              <a:latin typeface="Cambria Math" panose="02040503050406030204" pitchFamily="18" charset="0"/>
                            </a:rPr>
                          </m:ctrlPr>
                        </m:dPr>
                        <m:e>
                          <m:r>
                            <a:rPr lang="en-US" i="1">
                              <a:solidFill>
                                <a:schemeClr val="bg1"/>
                              </a:solidFill>
                              <a:latin typeface="Cambria Math" panose="02040503050406030204" pitchFamily="18" charset="0"/>
                            </a:rPr>
                            <m:t>𝐴</m:t>
                          </m:r>
                          <m:r>
                            <a:rPr lang="en-US" i="1">
                              <a:solidFill>
                                <a:schemeClr val="bg1"/>
                              </a:solidFill>
                              <a:latin typeface="Cambria Math" panose="02040503050406030204" pitchFamily="18" charset="0"/>
                            </a:rPr>
                            <m:t> </m:t>
                          </m:r>
                          <m:r>
                            <a:rPr lang="en-US" i="1">
                              <a:solidFill>
                                <a:schemeClr val="bg1"/>
                              </a:solidFill>
                              <a:latin typeface="Cambria Math" panose="02040503050406030204" pitchFamily="18" charset="0"/>
                            </a:rPr>
                            <m:t>𝑎𝑛𝑑</m:t>
                          </m:r>
                          <m:r>
                            <a:rPr lang="en-US" i="1">
                              <a:solidFill>
                                <a:schemeClr val="bg1"/>
                              </a:solidFill>
                              <a:latin typeface="Cambria Math" panose="02040503050406030204" pitchFamily="18" charset="0"/>
                            </a:rPr>
                            <m:t> </m:t>
                          </m:r>
                          <m:r>
                            <a:rPr lang="en-US" i="1">
                              <a:solidFill>
                                <a:schemeClr val="bg1"/>
                              </a:solidFill>
                              <a:latin typeface="Cambria Math" panose="02040503050406030204" pitchFamily="18" charset="0"/>
                            </a:rPr>
                            <m:t>𝐵</m:t>
                          </m:r>
                        </m:e>
                      </m:d>
                      <m:r>
                        <a:rPr lang="en-US" i="1">
                          <a:solidFill>
                            <a:schemeClr val="bg1"/>
                          </a:solidFill>
                          <a:latin typeface="Cambria Math" panose="02040503050406030204" pitchFamily="18" charset="0"/>
                        </a:rPr>
                        <m:t>=</m:t>
                      </m:r>
                      <m:f>
                        <m:fPr>
                          <m:ctrlPr>
                            <a:rPr lang="en-US" i="1">
                              <a:solidFill>
                                <a:schemeClr val="bg1"/>
                              </a:solidFill>
                              <a:latin typeface="Cambria Math" panose="02040503050406030204" pitchFamily="18" charset="0"/>
                            </a:rPr>
                          </m:ctrlPr>
                        </m:fPr>
                        <m:num>
                          <m:r>
                            <a:rPr lang="en-US" i="1">
                              <a:solidFill>
                                <a:schemeClr val="bg1"/>
                              </a:solidFill>
                              <a:latin typeface="Cambria Math" panose="02040503050406030204" pitchFamily="18" charset="0"/>
                            </a:rPr>
                            <m:t>90</m:t>
                          </m:r>
                        </m:num>
                        <m:den>
                          <m:r>
                            <a:rPr lang="en-US" i="1">
                              <a:solidFill>
                                <a:schemeClr val="bg1"/>
                              </a:solidFill>
                              <a:latin typeface="Cambria Math" panose="02040503050406030204" pitchFamily="18" charset="0"/>
                            </a:rPr>
                            <m:t>500</m:t>
                          </m:r>
                        </m:den>
                      </m:f>
                      <m:r>
                        <a:rPr lang="en-US" i="1">
                          <a:solidFill>
                            <a:schemeClr val="bg1"/>
                          </a:solidFill>
                          <a:latin typeface="Cambria Math" panose="02040503050406030204" pitchFamily="18" charset="0"/>
                        </a:rPr>
                        <m:t>=0.18</m:t>
                      </m:r>
                    </m:oMath>
                  </m:oMathPara>
                </a14:m>
                <a:endParaRPr lang="en-US" dirty="0">
                  <a:solidFill>
                    <a:schemeClr val="bg1"/>
                  </a:solidFill>
                </a:endParaRPr>
              </a:p>
              <a:p>
                <a:pPr>
                  <a:lnSpc>
                    <a:spcPct val="120000"/>
                  </a:lnSpc>
                </a:pPr>
                <a:r>
                  <a:rPr lang="en-US" dirty="0">
                    <a:solidFill>
                      <a:schemeClr val="bg1"/>
                    </a:solidFill>
                  </a:rPr>
                  <a:t>What is the probability that a patient responds positively to drug A given that this patient responded positively to drug B	</a:t>
                </a:r>
                <a:r>
                  <a:rPr lang="en-US" dirty="0"/>
                  <a:t>	</a:t>
                </a:r>
                <a14:m>
                  <m:oMath xmlns:m="http://schemas.openxmlformats.org/officeDocument/2006/math">
                    <m:r>
                      <a:rPr lang="en-US" i="1" smtClean="0">
                        <a:solidFill>
                          <a:schemeClr val="bg1"/>
                        </a:solidFill>
                        <a:latin typeface="Cambria Math" panose="02040503050406030204" pitchFamily="18" charset="0"/>
                      </a:rPr>
                      <m:t>𝑃</m:t>
                    </m:r>
                    <m:d>
                      <m:dPr>
                        <m:ctrlPr>
                          <a:rPr lang="en-US" i="1">
                            <a:solidFill>
                              <a:schemeClr val="bg1"/>
                            </a:solidFill>
                            <a:latin typeface="Cambria Math" panose="02040503050406030204" pitchFamily="18" charset="0"/>
                          </a:rPr>
                        </m:ctrlPr>
                      </m:dPr>
                      <m:e>
                        <m:r>
                          <a:rPr lang="en-US" i="1">
                            <a:solidFill>
                              <a:schemeClr val="bg1"/>
                            </a:solidFill>
                            <a:latin typeface="Cambria Math" panose="02040503050406030204" pitchFamily="18" charset="0"/>
                          </a:rPr>
                          <m:t>𝐴</m:t>
                        </m:r>
                        <m:r>
                          <a:rPr lang="en-US" i="1">
                            <a:solidFill>
                              <a:schemeClr val="bg1"/>
                            </a:solidFill>
                            <a:latin typeface="Cambria Math" panose="02040503050406030204" pitchFamily="18" charset="0"/>
                          </a:rPr>
                          <m:t>|</m:t>
                        </m:r>
                        <m:r>
                          <a:rPr lang="en-US" i="1">
                            <a:solidFill>
                              <a:schemeClr val="bg1"/>
                            </a:solidFill>
                            <a:latin typeface="Cambria Math" panose="02040503050406030204" pitchFamily="18" charset="0"/>
                          </a:rPr>
                          <m:t>𝐵</m:t>
                        </m:r>
                      </m:e>
                    </m:d>
                    <m:r>
                      <a:rPr lang="en-US" i="1">
                        <a:solidFill>
                          <a:schemeClr val="bg1"/>
                        </a:solidFill>
                        <a:latin typeface="Cambria Math" panose="02040503050406030204" pitchFamily="18" charset="0"/>
                      </a:rPr>
                      <m:t>=?</m:t>
                    </m:r>
                  </m:oMath>
                </a14:m>
                <a:endParaRPr lang="en-BE" dirty="0">
                  <a:solidFill>
                    <a:schemeClr val="bg1"/>
                  </a:solidFill>
                </a:endParaRPr>
              </a:p>
              <a:p>
                <a:pPr>
                  <a:lnSpc>
                    <a:spcPct val="120000"/>
                  </a:lnSpc>
                </a:pPr>
                <a:endParaRPr lang="en-BE" dirty="0"/>
              </a:p>
            </p:txBody>
          </p:sp>
        </mc:Choice>
        <mc:Fallback xmlns="">
          <p:sp>
            <p:nvSpPr>
              <p:cNvPr id="7" name="Content Placeholder 6">
                <a:extLst>
                  <a:ext uri="{FF2B5EF4-FFF2-40B4-BE49-F238E27FC236}">
                    <a16:creationId xmlns:a16="http://schemas.microsoft.com/office/drawing/2014/main" id="{79B20CA3-31C1-4770-A36B-CD9D1549E7F7}"/>
                  </a:ext>
                </a:extLst>
              </p:cNvPr>
              <p:cNvSpPr>
                <a:spLocks noGrp="1" noRot="1" noChangeAspect="1" noMove="1" noResize="1" noEditPoints="1" noAdjustHandles="1" noChangeArrowheads="1" noChangeShapeType="1" noTextEdit="1"/>
              </p:cNvSpPr>
              <p:nvPr>
                <p:ph idx="1"/>
              </p:nvPr>
            </p:nvSpPr>
            <p:spPr>
              <a:xfrm>
                <a:off x="413887" y="1337912"/>
                <a:ext cx="11492564" cy="5018438"/>
              </a:xfrm>
              <a:blipFill>
                <a:blip r:embed="rId2"/>
                <a:stretch>
                  <a:fillRect l="-955" t="-728"/>
                </a:stretch>
              </a:blipFill>
            </p:spPr>
            <p:txBody>
              <a:bodyPr/>
              <a:lstStyle/>
              <a:p>
                <a:r>
                  <a:rPr lang="en-BE">
                    <a:noFill/>
                  </a:rPr>
                  <a:t> </a:t>
                </a:r>
              </a:p>
            </p:txBody>
          </p:sp>
        </mc:Fallback>
      </mc:AlternateContent>
      <p:sp>
        <p:nvSpPr>
          <p:cNvPr id="4" name="Footer Placeholder 3">
            <a:extLst>
              <a:ext uri="{FF2B5EF4-FFF2-40B4-BE49-F238E27FC236}">
                <a16:creationId xmlns:a16="http://schemas.microsoft.com/office/drawing/2014/main" id="{F454CEE7-F1D4-4A2E-AE6B-9B25CBC1972C}"/>
              </a:ext>
            </a:extLst>
          </p:cNvPr>
          <p:cNvSpPr>
            <a:spLocks noGrp="1"/>
          </p:cNvSpPr>
          <p:nvPr>
            <p:ph type="ftr" sz="quarter" idx="11"/>
          </p:nvPr>
        </p:nvSpPr>
        <p:spPr/>
        <p:txBody>
          <a:bodyPr/>
          <a:lstStyle/>
          <a:p>
            <a:r>
              <a:rPr lang="en-US"/>
              <a:t>Elementary Combinatorics and Probability - March 2021</a:t>
            </a:r>
            <a:endParaRPr lang="en-BE"/>
          </a:p>
        </p:txBody>
      </p:sp>
      <p:sp>
        <p:nvSpPr>
          <p:cNvPr id="5" name="Slide Number Placeholder 4">
            <a:extLst>
              <a:ext uri="{FF2B5EF4-FFF2-40B4-BE49-F238E27FC236}">
                <a16:creationId xmlns:a16="http://schemas.microsoft.com/office/drawing/2014/main" id="{4852D98C-7E7A-47B0-AA3E-68E2B0C868EE}"/>
              </a:ext>
            </a:extLst>
          </p:cNvPr>
          <p:cNvSpPr>
            <a:spLocks noGrp="1"/>
          </p:cNvSpPr>
          <p:nvPr>
            <p:ph type="sldNum" sz="quarter" idx="12"/>
          </p:nvPr>
        </p:nvSpPr>
        <p:spPr/>
        <p:txBody>
          <a:bodyPr/>
          <a:lstStyle/>
          <a:p>
            <a:fld id="{08CF7B41-8972-4B54-B2ED-1FFF63F18177}" type="slidenum">
              <a:rPr lang="en-BE" smtClean="0"/>
              <a:t>7</a:t>
            </a:fld>
            <a:endParaRPr lang="en-BE"/>
          </a:p>
        </p:txBody>
      </p:sp>
    </p:spTree>
    <p:extLst>
      <p:ext uri="{BB962C8B-B14F-4D97-AF65-F5344CB8AC3E}">
        <p14:creationId xmlns:p14="http://schemas.microsoft.com/office/powerpoint/2010/main" val="69666992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353952-3ED4-4A3B-B1F0-26E5C1647A33}"/>
              </a:ext>
            </a:extLst>
          </p:cNvPr>
          <p:cNvSpPr>
            <a:spLocks noGrp="1"/>
          </p:cNvSpPr>
          <p:nvPr>
            <p:ph type="title"/>
          </p:nvPr>
        </p:nvSpPr>
        <p:spPr/>
        <p:txBody>
          <a:bodyPr/>
          <a:lstStyle/>
          <a:p>
            <a:r>
              <a:rPr lang="en-US" dirty="0"/>
              <a:t>alarm</a:t>
            </a:r>
            <a:endParaRPr lang="en-B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479154A-822E-4129-BA0B-C5E96EA42DD8}"/>
                  </a:ext>
                </a:extLst>
              </p:cNvPr>
              <p:cNvSpPr>
                <a:spLocks noGrp="1"/>
              </p:cNvSpPr>
              <p:nvPr>
                <p:ph idx="1"/>
              </p:nvPr>
            </p:nvSpPr>
            <p:spPr>
              <a:xfrm>
                <a:off x="838200" y="1357162"/>
                <a:ext cx="10515600" cy="4999188"/>
              </a:xfrm>
            </p:spPr>
            <p:txBody>
              <a:bodyPr>
                <a:normAutofit/>
              </a:bodyPr>
              <a:lstStyle/>
              <a:p>
                <a:pPr algn="just"/>
                <a:r>
                  <a:rPr lang="en-US" dirty="0"/>
                  <a:t>A fire alarm system consists of two smoke detectors. The alarm will go on if at least one of the detectors detects smoke. Smoke detector A detects smoke with probability 0.85, while smoke detector B detects it with probability 0.9. Both systems detect smoke with probability 0.8. What is the probability that the fire alarm does </a:t>
                </a:r>
                <a:r>
                  <a:rPr lang="en-US" b="1" dirty="0"/>
                  <a:t>not </a:t>
                </a:r>
                <a:r>
                  <a:rPr lang="en-US" dirty="0"/>
                  <a:t>go on if there is a fire?</a:t>
                </a:r>
              </a:p>
              <a:p>
                <a:pPr marL="0" indent="0" algn="just">
                  <a:buNone/>
                </a:pPr>
                <a:endParaRPr lang="en-US" dirty="0"/>
              </a:p>
              <a:p>
                <a:pPr marL="0" indent="0" algn="ctr">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𝑎𝑙𝑎𝑟𝑚</m:t>
                          </m:r>
                        </m:e>
                      </m:d>
                      <m:r>
                        <a:rPr lang="en-US" b="0" i="1" smtClean="0">
                          <a:latin typeface="Cambria Math" panose="02040503050406030204" pitchFamily="18" charset="0"/>
                        </a:rPr>
                        <m:t>=</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𝐵</m:t>
                          </m:r>
                        </m:e>
                      </m:d>
                      <m:r>
                        <a:rPr lang="en-US" b="0" i="1" smtClean="0">
                          <a:latin typeface="Cambria Math" panose="02040503050406030204" pitchFamily="18" charset="0"/>
                        </a:rPr>
                        <m:t>,  </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𝑛𝑜</m:t>
                          </m:r>
                          <m:r>
                            <a:rPr lang="en-US" b="0" i="1" smtClean="0">
                              <a:latin typeface="Cambria Math" panose="02040503050406030204" pitchFamily="18" charset="0"/>
                            </a:rPr>
                            <m:t> </m:t>
                          </m:r>
                          <m:r>
                            <a:rPr lang="en-US" b="0" i="1" smtClean="0">
                              <a:latin typeface="Cambria Math" panose="02040503050406030204" pitchFamily="18" charset="0"/>
                            </a:rPr>
                            <m:t>𝑎𝑙𝑎𝑟𝑚</m:t>
                          </m:r>
                        </m:e>
                      </m:d>
                      <m:r>
                        <a:rPr lang="en-US" b="0" i="1" smtClean="0">
                          <a:latin typeface="Cambria Math" panose="02040503050406030204" pitchFamily="18" charset="0"/>
                        </a:rPr>
                        <m:t>=1−</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𝑎𝑙𝑎𝑟𝑚</m:t>
                          </m:r>
                        </m:e>
                      </m:d>
                    </m:oMath>
                  </m:oMathPara>
                </a14:m>
                <a:endParaRPr lang="en-US" dirty="0"/>
              </a:p>
              <a:p>
                <a:pPr marL="0" indent="0" algn="ctr">
                  <a:buNone/>
                </a:pPr>
                <a:endParaRPr lang="en-US" sz="1600" b="0" i="1" dirty="0">
                  <a:latin typeface="Cambria Math" panose="02040503050406030204" pitchFamily="18" charset="0"/>
                </a:endParaRPr>
              </a:p>
              <a:p>
                <a:pPr marL="0" indent="0" algn="ctr">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𝐵</m:t>
                          </m:r>
                        </m:e>
                      </m:d>
                      <m:r>
                        <a:rPr lang="en-US" b="0" i="1" smtClean="0">
                          <a:latin typeface="Cambria Math" panose="02040503050406030204" pitchFamily="18" charset="0"/>
                        </a:rPr>
                        <m:t>=</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𝐴</m:t>
                          </m:r>
                        </m:e>
                      </m:d>
                      <m:r>
                        <a:rPr lang="en-US" b="0" i="1" smtClean="0">
                          <a:latin typeface="Cambria Math" panose="02040503050406030204" pitchFamily="18" charset="0"/>
                        </a:rPr>
                        <m:t>+</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𝐵</m:t>
                          </m:r>
                        </m:e>
                      </m:d>
                      <m:r>
                        <a:rPr lang="en-US" b="0" i="1" smtClean="0">
                          <a:latin typeface="Cambria Math" panose="02040503050406030204" pitchFamily="18" charset="0"/>
                        </a:rPr>
                        <m:t>−</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𝐴</m:t>
                          </m:r>
                          <m:r>
                            <a:rPr lang="en-US" b="0" i="1" smtClean="0">
                              <a:latin typeface="Cambria Math" panose="02040503050406030204" pitchFamily="18" charset="0"/>
                            </a:rPr>
                            <m:t> </m:t>
                          </m:r>
                          <m:r>
                            <m:rPr>
                              <m:sty m:val="p"/>
                            </m:rPr>
                            <a:rPr lang="en-US" b="0" i="0" smtClean="0">
                              <a:latin typeface="Cambria Math" panose="02040503050406030204" pitchFamily="18" charset="0"/>
                            </a:rPr>
                            <m:t>and</m:t>
                          </m:r>
                          <m:r>
                            <a:rPr lang="en-US" b="0" i="1" smtClean="0">
                              <a:latin typeface="Cambria Math" panose="02040503050406030204" pitchFamily="18" charset="0"/>
                            </a:rPr>
                            <m:t> </m:t>
                          </m:r>
                          <m:r>
                            <a:rPr lang="en-US" b="0" i="1" smtClean="0">
                              <a:latin typeface="Cambria Math" panose="02040503050406030204" pitchFamily="18" charset="0"/>
                            </a:rPr>
                            <m:t>𝐵</m:t>
                          </m:r>
                        </m:e>
                      </m:d>
                      <m:r>
                        <a:rPr lang="en-US" b="0" i="1" smtClean="0">
                          <a:latin typeface="Cambria Math" panose="02040503050406030204" pitchFamily="18" charset="0"/>
                        </a:rPr>
                        <m:t>=</m:t>
                      </m:r>
                      <m:r>
                        <a:rPr lang="en-US" b="0" i="1" smtClean="0">
                          <a:solidFill>
                            <a:schemeClr val="bg1"/>
                          </a:solidFill>
                          <a:latin typeface="Cambria Math" panose="02040503050406030204" pitchFamily="18" charset="0"/>
                        </a:rPr>
                        <m:t>0.85+0.9−0.8=0.95</m:t>
                      </m:r>
                    </m:oMath>
                  </m:oMathPara>
                </a14:m>
                <a:endParaRPr lang="en-US" dirty="0">
                  <a:solidFill>
                    <a:schemeClr val="bg1"/>
                  </a:solidFill>
                </a:endParaRPr>
              </a:p>
              <a:p>
                <a:pPr marL="0" indent="0" algn="ctr">
                  <a:buNone/>
                </a:pPr>
                <a:endParaRPr lang="en-US" sz="1600" i="1" dirty="0">
                  <a:latin typeface="Cambria Math" panose="02040503050406030204" pitchFamily="18" charset="0"/>
                </a:endParaRPr>
              </a:p>
              <a:p>
                <a:pPr marL="0" indent="0" algn="ctr">
                  <a:buNone/>
                </a:pPr>
                <a14:m>
                  <m:oMathPara xmlns:m="http://schemas.openxmlformats.org/officeDocument/2006/math">
                    <m:oMathParaPr>
                      <m:jc m:val="centerGroup"/>
                    </m:oMathParaPr>
                    <m:oMath xmlns:m="http://schemas.openxmlformats.org/officeDocument/2006/math">
                      <m:r>
                        <a:rPr lang="en-US" i="1" smtClean="0">
                          <a:solidFill>
                            <a:schemeClr val="bg1"/>
                          </a:solidFill>
                          <a:latin typeface="Cambria Math" panose="02040503050406030204" pitchFamily="18" charset="0"/>
                        </a:rPr>
                        <m:t>𝑃</m:t>
                      </m:r>
                      <m:d>
                        <m:dPr>
                          <m:ctrlPr>
                            <a:rPr lang="en-US" i="1">
                              <a:solidFill>
                                <a:schemeClr val="bg1"/>
                              </a:solidFill>
                              <a:latin typeface="Cambria Math" panose="02040503050406030204" pitchFamily="18" charset="0"/>
                            </a:rPr>
                          </m:ctrlPr>
                        </m:dPr>
                        <m:e>
                          <m:r>
                            <a:rPr lang="en-US" i="1">
                              <a:solidFill>
                                <a:schemeClr val="bg1"/>
                              </a:solidFill>
                              <a:latin typeface="Cambria Math" panose="02040503050406030204" pitchFamily="18" charset="0"/>
                            </a:rPr>
                            <m:t>𝑛𝑜</m:t>
                          </m:r>
                          <m:r>
                            <a:rPr lang="en-US" i="1">
                              <a:solidFill>
                                <a:schemeClr val="bg1"/>
                              </a:solidFill>
                              <a:latin typeface="Cambria Math" panose="02040503050406030204" pitchFamily="18" charset="0"/>
                            </a:rPr>
                            <m:t> </m:t>
                          </m:r>
                          <m:r>
                            <a:rPr lang="en-US" i="1">
                              <a:solidFill>
                                <a:schemeClr val="bg1"/>
                              </a:solidFill>
                              <a:latin typeface="Cambria Math" panose="02040503050406030204" pitchFamily="18" charset="0"/>
                            </a:rPr>
                            <m:t>𝑎𝑙𝑎𝑟𝑚</m:t>
                          </m:r>
                        </m:e>
                      </m:d>
                      <m:r>
                        <a:rPr lang="en-US" b="0" i="1" smtClean="0">
                          <a:solidFill>
                            <a:schemeClr val="bg1"/>
                          </a:solidFill>
                          <a:latin typeface="Cambria Math" panose="02040503050406030204" pitchFamily="18" charset="0"/>
                        </a:rPr>
                        <m:t>=1−0.95=0.05</m:t>
                      </m:r>
                    </m:oMath>
                  </m:oMathPara>
                </a14:m>
                <a:endParaRPr lang="en-BE" dirty="0"/>
              </a:p>
            </p:txBody>
          </p:sp>
        </mc:Choice>
        <mc:Fallback xmlns="">
          <p:sp>
            <p:nvSpPr>
              <p:cNvPr id="3" name="Content Placeholder 2">
                <a:extLst>
                  <a:ext uri="{FF2B5EF4-FFF2-40B4-BE49-F238E27FC236}">
                    <a16:creationId xmlns:a16="http://schemas.microsoft.com/office/drawing/2014/main" id="{E479154A-822E-4129-BA0B-C5E96EA42DD8}"/>
                  </a:ext>
                </a:extLst>
              </p:cNvPr>
              <p:cNvSpPr>
                <a:spLocks noGrp="1" noRot="1" noChangeAspect="1" noMove="1" noResize="1" noEditPoints="1" noAdjustHandles="1" noChangeArrowheads="1" noChangeShapeType="1" noTextEdit="1"/>
              </p:cNvSpPr>
              <p:nvPr>
                <p:ph idx="1"/>
              </p:nvPr>
            </p:nvSpPr>
            <p:spPr>
              <a:xfrm>
                <a:off x="838200" y="1357162"/>
                <a:ext cx="10515600" cy="4999188"/>
              </a:xfrm>
              <a:blipFill>
                <a:blip r:embed="rId2"/>
                <a:stretch>
                  <a:fillRect l="-1043" t="-2195" r="-1159"/>
                </a:stretch>
              </a:blipFill>
            </p:spPr>
            <p:txBody>
              <a:bodyPr/>
              <a:lstStyle/>
              <a:p>
                <a:r>
                  <a:rPr lang="en-BE">
                    <a:noFill/>
                  </a:rPr>
                  <a:t> </a:t>
                </a:r>
              </a:p>
            </p:txBody>
          </p:sp>
        </mc:Fallback>
      </mc:AlternateContent>
      <p:sp>
        <p:nvSpPr>
          <p:cNvPr id="4" name="Footer Placeholder 3">
            <a:extLst>
              <a:ext uri="{FF2B5EF4-FFF2-40B4-BE49-F238E27FC236}">
                <a16:creationId xmlns:a16="http://schemas.microsoft.com/office/drawing/2014/main" id="{40E357FF-75A3-4E29-9C13-FA223D3D65E2}"/>
              </a:ext>
            </a:extLst>
          </p:cNvPr>
          <p:cNvSpPr>
            <a:spLocks noGrp="1"/>
          </p:cNvSpPr>
          <p:nvPr>
            <p:ph type="ftr" sz="quarter" idx="11"/>
          </p:nvPr>
        </p:nvSpPr>
        <p:spPr/>
        <p:txBody>
          <a:bodyPr/>
          <a:lstStyle/>
          <a:p>
            <a:r>
              <a:rPr lang="en-US"/>
              <a:t>Elementary Combinatorics and Probability - March 2021</a:t>
            </a:r>
            <a:endParaRPr lang="en-BE"/>
          </a:p>
        </p:txBody>
      </p:sp>
      <p:sp>
        <p:nvSpPr>
          <p:cNvPr id="5" name="Slide Number Placeholder 4">
            <a:extLst>
              <a:ext uri="{FF2B5EF4-FFF2-40B4-BE49-F238E27FC236}">
                <a16:creationId xmlns:a16="http://schemas.microsoft.com/office/drawing/2014/main" id="{5CA38B35-609C-470D-A97C-8CB7D7CC212E}"/>
              </a:ext>
            </a:extLst>
          </p:cNvPr>
          <p:cNvSpPr>
            <a:spLocks noGrp="1"/>
          </p:cNvSpPr>
          <p:nvPr>
            <p:ph type="sldNum" sz="quarter" idx="12"/>
          </p:nvPr>
        </p:nvSpPr>
        <p:spPr/>
        <p:txBody>
          <a:bodyPr/>
          <a:lstStyle/>
          <a:p>
            <a:fld id="{08CF7B41-8972-4B54-B2ED-1FFF63F18177}" type="slidenum">
              <a:rPr lang="en-BE" smtClean="0"/>
              <a:t>70</a:t>
            </a:fld>
            <a:endParaRPr lang="en-BE"/>
          </a:p>
        </p:txBody>
      </p:sp>
    </p:spTree>
    <p:extLst>
      <p:ext uri="{BB962C8B-B14F-4D97-AF65-F5344CB8AC3E}">
        <p14:creationId xmlns:p14="http://schemas.microsoft.com/office/powerpoint/2010/main" val="346526185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353952-3ED4-4A3B-B1F0-26E5C1647A33}"/>
              </a:ext>
            </a:extLst>
          </p:cNvPr>
          <p:cNvSpPr>
            <a:spLocks noGrp="1"/>
          </p:cNvSpPr>
          <p:nvPr>
            <p:ph type="title"/>
          </p:nvPr>
        </p:nvSpPr>
        <p:spPr/>
        <p:txBody>
          <a:bodyPr/>
          <a:lstStyle/>
          <a:p>
            <a:r>
              <a:rPr lang="en-US" dirty="0"/>
              <a:t>alarm</a:t>
            </a:r>
            <a:endParaRPr lang="en-B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479154A-822E-4129-BA0B-C5E96EA42DD8}"/>
                  </a:ext>
                </a:extLst>
              </p:cNvPr>
              <p:cNvSpPr>
                <a:spLocks noGrp="1"/>
              </p:cNvSpPr>
              <p:nvPr>
                <p:ph idx="1"/>
              </p:nvPr>
            </p:nvSpPr>
            <p:spPr>
              <a:xfrm>
                <a:off x="838200" y="1357162"/>
                <a:ext cx="10515600" cy="4999188"/>
              </a:xfrm>
            </p:spPr>
            <p:txBody>
              <a:bodyPr>
                <a:normAutofit/>
              </a:bodyPr>
              <a:lstStyle/>
              <a:p>
                <a:pPr algn="just"/>
                <a:r>
                  <a:rPr lang="en-US" dirty="0"/>
                  <a:t>A fire alarm system consists of two smoke detectors. The alarm will go on if at least one of the detectors detects smoke. Smoke detector A detects smoke with probability 0.85, while smoke detector B detects it with probability 0.9. Both systems detect smoke with probability 0.8. What is the probability that the fire alarm does </a:t>
                </a:r>
                <a:r>
                  <a:rPr lang="en-US" b="1" dirty="0"/>
                  <a:t>not </a:t>
                </a:r>
                <a:r>
                  <a:rPr lang="en-US" dirty="0"/>
                  <a:t>go on if there is a fire?</a:t>
                </a:r>
              </a:p>
              <a:p>
                <a:pPr marL="0" indent="0" algn="just">
                  <a:buNone/>
                </a:pPr>
                <a:endParaRPr lang="en-US" dirty="0"/>
              </a:p>
              <a:p>
                <a:pPr marL="0" indent="0" algn="ctr">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𝑎𝑙𝑎𝑟𝑚</m:t>
                          </m:r>
                        </m:e>
                      </m:d>
                      <m:r>
                        <a:rPr lang="en-US" b="0" i="1" smtClean="0">
                          <a:latin typeface="Cambria Math" panose="02040503050406030204" pitchFamily="18" charset="0"/>
                        </a:rPr>
                        <m:t>=</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𝐵</m:t>
                          </m:r>
                        </m:e>
                      </m:d>
                      <m:r>
                        <a:rPr lang="en-US" b="0" i="1" smtClean="0">
                          <a:latin typeface="Cambria Math" panose="02040503050406030204" pitchFamily="18" charset="0"/>
                        </a:rPr>
                        <m:t>,  </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𝑛𝑜</m:t>
                          </m:r>
                          <m:r>
                            <a:rPr lang="en-US" b="0" i="1" smtClean="0">
                              <a:latin typeface="Cambria Math" panose="02040503050406030204" pitchFamily="18" charset="0"/>
                            </a:rPr>
                            <m:t> </m:t>
                          </m:r>
                          <m:r>
                            <a:rPr lang="en-US" b="0" i="1" smtClean="0">
                              <a:latin typeface="Cambria Math" panose="02040503050406030204" pitchFamily="18" charset="0"/>
                            </a:rPr>
                            <m:t>𝑎𝑙𝑎𝑟𝑚</m:t>
                          </m:r>
                        </m:e>
                      </m:d>
                      <m:r>
                        <a:rPr lang="en-US" b="0" i="1" smtClean="0">
                          <a:latin typeface="Cambria Math" panose="02040503050406030204" pitchFamily="18" charset="0"/>
                        </a:rPr>
                        <m:t>=1−</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𝑎𝑙𝑎𝑟𝑚</m:t>
                          </m:r>
                        </m:e>
                      </m:d>
                    </m:oMath>
                  </m:oMathPara>
                </a14:m>
                <a:endParaRPr lang="en-US" dirty="0"/>
              </a:p>
              <a:p>
                <a:pPr marL="0" indent="0" algn="ctr">
                  <a:buNone/>
                </a:pPr>
                <a:endParaRPr lang="en-US" sz="1600" b="0" i="1" dirty="0">
                  <a:latin typeface="Cambria Math" panose="02040503050406030204" pitchFamily="18" charset="0"/>
                </a:endParaRPr>
              </a:p>
              <a:p>
                <a:pPr marL="0" indent="0" algn="ctr">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𝐵</m:t>
                          </m:r>
                        </m:e>
                      </m:d>
                      <m:r>
                        <a:rPr lang="en-US" b="0" i="1" smtClean="0">
                          <a:latin typeface="Cambria Math" panose="02040503050406030204" pitchFamily="18" charset="0"/>
                        </a:rPr>
                        <m:t>=</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𝐴</m:t>
                          </m:r>
                        </m:e>
                      </m:d>
                      <m:r>
                        <a:rPr lang="en-US" b="0" i="1" smtClean="0">
                          <a:latin typeface="Cambria Math" panose="02040503050406030204" pitchFamily="18" charset="0"/>
                        </a:rPr>
                        <m:t>+</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𝐵</m:t>
                          </m:r>
                        </m:e>
                      </m:d>
                      <m:r>
                        <a:rPr lang="en-US" b="0" i="1" smtClean="0">
                          <a:latin typeface="Cambria Math" panose="02040503050406030204" pitchFamily="18" charset="0"/>
                        </a:rPr>
                        <m:t>−</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𝐴</m:t>
                          </m:r>
                          <m:r>
                            <a:rPr lang="en-US" b="0" i="1" smtClean="0">
                              <a:latin typeface="Cambria Math" panose="02040503050406030204" pitchFamily="18" charset="0"/>
                            </a:rPr>
                            <m:t> </m:t>
                          </m:r>
                          <m:r>
                            <m:rPr>
                              <m:sty m:val="p"/>
                            </m:rPr>
                            <a:rPr lang="en-US" b="0" i="0" smtClean="0">
                              <a:latin typeface="Cambria Math" panose="02040503050406030204" pitchFamily="18" charset="0"/>
                            </a:rPr>
                            <m:t>and</m:t>
                          </m:r>
                          <m:r>
                            <a:rPr lang="en-US" b="0" i="1" smtClean="0">
                              <a:latin typeface="Cambria Math" panose="02040503050406030204" pitchFamily="18" charset="0"/>
                            </a:rPr>
                            <m:t> </m:t>
                          </m:r>
                          <m:r>
                            <a:rPr lang="en-US" b="0" i="1" smtClean="0">
                              <a:latin typeface="Cambria Math" panose="02040503050406030204" pitchFamily="18" charset="0"/>
                            </a:rPr>
                            <m:t>𝐵</m:t>
                          </m:r>
                        </m:e>
                      </m:d>
                      <m:r>
                        <a:rPr lang="en-US" b="0" i="1" smtClean="0">
                          <a:latin typeface="Cambria Math" panose="02040503050406030204" pitchFamily="18" charset="0"/>
                        </a:rPr>
                        <m:t>=0.85+0.9−0.8=0.95</m:t>
                      </m:r>
                    </m:oMath>
                  </m:oMathPara>
                </a14:m>
                <a:endParaRPr lang="en-US" dirty="0"/>
              </a:p>
              <a:p>
                <a:pPr marL="0" indent="0" algn="ctr">
                  <a:buNone/>
                </a:pPr>
                <a:endParaRPr lang="en-US" sz="1600" i="1" dirty="0">
                  <a:latin typeface="Cambria Math" panose="02040503050406030204" pitchFamily="18" charset="0"/>
                </a:endParaRPr>
              </a:p>
              <a:p>
                <a:pPr marL="0" indent="0" algn="ctr">
                  <a:buNone/>
                </a:pPr>
                <a14:m>
                  <m:oMathPara xmlns:m="http://schemas.openxmlformats.org/officeDocument/2006/math">
                    <m:oMathParaPr>
                      <m:jc m:val="centerGroup"/>
                    </m:oMathParaPr>
                    <m:oMath xmlns:m="http://schemas.openxmlformats.org/officeDocument/2006/math">
                      <m:r>
                        <a:rPr lang="en-US" i="1" smtClean="0">
                          <a:solidFill>
                            <a:schemeClr val="bg1"/>
                          </a:solidFill>
                          <a:latin typeface="Cambria Math" panose="02040503050406030204" pitchFamily="18" charset="0"/>
                        </a:rPr>
                        <m:t>𝑃</m:t>
                      </m:r>
                      <m:d>
                        <m:dPr>
                          <m:ctrlPr>
                            <a:rPr lang="en-US" i="1">
                              <a:solidFill>
                                <a:schemeClr val="bg1"/>
                              </a:solidFill>
                              <a:latin typeface="Cambria Math" panose="02040503050406030204" pitchFamily="18" charset="0"/>
                            </a:rPr>
                          </m:ctrlPr>
                        </m:dPr>
                        <m:e>
                          <m:r>
                            <a:rPr lang="en-US" i="1">
                              <a:solidFill>
                                <a:schemeClr val="bg1"/>
                              </a:solidFill>
                              <a:latin typeface="Cambria Math" panose="02040503050406030204" pitchFamily="18" charset="0"/>
                            </a:rPr>
                            <m:t>𝑛𝑜</m:t>
                          </m:r>
                          <m:r>
                            <a:rPr lang="en-US" i="1">
                              <a:solidFill>
                                <a:schemeClr val="bg1"/>
                              </a:solidFill>
                              <a:latin typeface="Cambria Math" panose="02040503050406030204" pitchFamily="18" charset="0"/>
                            </a:rPr>
                            <m:t> </m:t>
                          </m:r>
                          <m:r>
                            <a:rPr lang="en-US" i="1">
                              <a:solidFill>
                                <a:schemeClr val="bg1"/>
                              </a:solidFill>
                              <a:latin typeface="Cambria Math" panose="02040503050406030204" pitchFamily="18" charset="0"/>
                            </a:rPr>
                            <m:t>𝑎𝑙𝑎𝑟𝑚</m:t>
                          </m:r>
                        </m:e>
                      </m:d>
                      <m:r>
                        <a:rPr lang="en-US" b="0" i="1" smtClean="0">
                          <a:solidFill>
                            <a:schemeClr val="bg1"/>
                          </a:solidFill>
                          <a:latin typeface="Cambria Math" panose="02040503050406030204" pitchFamily="18" charset="0"/>
                        </a:rPr>
                        <m:t>=1−0.95=0.05</m:t>
                      </m:r>
                    </m:oMath>
                  </m:oMathPara>
                </a14:m>
                <a:endParaRPr lang="en-BE" dirty="0"/>
              </a:p>
            </p:txBody>
          </p:sp>
        </mc:Choice>
        <mc:Fallback xmlns="">
          <p:sp>
            <p:nvSpPr>
              <p:cNvPr id="3" name="Content Placeholder 2">
                <a:extLst>
                  <a:ext uri="{FF2B5EF4-FFF2-40B4-BE49-F238E27FC236}">
                    <a16:creationId xmlns:a16="http://schemas.microsoft.com/office/drawing/2014/main" id="{E479154A-822E-4129-BA0B-C5E96EA42DD8}"/>
                  </a:ext>
                </a:extLst>
              </p:cNvPr>
              <p:cNvSpPr>
                <a:spLocks noGrp="1" noRot="1" noChangeAspect="1" noMove="1" noResize="1" noEditPoints="1" noAdjustHandles="1" noChangeArrowheads="1" noChangeShapeType="1" noTextEdit="1"/>
              </p:cNvSpPr>
              <p:nvPr>
                <p:ph idx="1"/>
              </p:nvPr>
            </p:nvSpPr>
            <p:spPr>
              <a:xfrm>
                <a:off x="838200" y="1357162"/>
                <a:ext cx="10515600" cy="4999188"/>
              </a:xfrm>
              <a:blipFill>
                <a:blip r:embed="rId2"/>
                <a:stretch>
                  <a:fillRect l="-1043" t="-2195" r="-1159"/>
                </a:stretch>
              </a:blipFill>
            </p:spPr>
            <p:txBody>
              <a:bodyPr/>
              <a:lstStyle/>
              <a:p>
                <a:r>
                  <a:rPr lang="en-BE">
                    <a:noFill/>
                  </a:rPr>
                  <a:t> </a:t>
                </a:r>
              </a:p>
            </p:txBody>
          </p:sp>
        </mc:Fallback>
      </mc:AlternateContent>
      <p:sp>
        <p:nvSpPr>
          <p:cNvPr id="4" name="Footer Placeholder 3">
            <a:extLst>
              <a:ext uri="{FF2B5EF4-FFF2-40B4-BE49-F238E27FC236}">
                <a16:creationId xmlns:a16="http://schemas.microsoft.com/office/drawing/2014/main" id="{40E357FF-75A3-4E29-9C13-FA223D3D65E2}"/>
              </a:ext>
            </a:extLst>
          </p:cNvPr>
          <p:cNvSpPr>
            <a:spLocks noGrp="1"/>
          </p:cNvSpPr>
          <p:nvPr>
            <p:ph type="ftr" sz="quarter" idx="11"/>
          </p:nvPr>
        </p:nvSpPr>
        <p:spPr/>
        <p:txBody>
          <a:bodyPr/>
          <a:lstStyle/>
          <a:p>
            <a:r>
              <a:rPr lang="en-US"/>
              <a:t>Elementary Combinatorics and Probability - March 2021</a:t>
            </a:r>
            <a:endParaRPr lang="en-BE"/>
          </a:p>
        </p:txBody>
      </p:sp>
      <p:sp>
        <p:nvSpPr>
          <p:cNvPr id="5" name="Slide Number Placeholder 4">
            <a:extLst>
              <a:ext uri="{FF2B5EF4-FFF2-40B4-BE49-F238E27FC236}">
                <a16:creationId xmlns:a16="http://schemas.microsoft.com/office/drawing/2014/main" id="{5CA38B35-609C-470D-A97C-8CB7D7CC212E}"/>
              </a:ext>
            </a:extLst>
          </p:cNvPr>
          <p:cNvSpPr>
            <a:spLocks noGrp="1"/>
          </p:cNvSpPr>
          <p:nvPr>
            <p:ph type="sldNum" sz="quarter" idx="12"/>
          </p:nvPr>
        </p:nvSpPr>
        <p:spPr/>
        <p:txBody>
          <a:bodyPr/>
          <a:lstStyle/>
          <a:p>
            <a:fld id="{08CF7B41-8972-4B54-B2ED-1FFF63F18177}" type="slidenum">
              <a:rPr lang="en-BE" smtClean="0"/>
              <a:t>71</a:t>
            </a:fld>
            <a:endParaRPr lang="en-BE"/>
          </a:p>
        </p:txBody>
      </p:sp>
    </p:spTree>
    <p:extLst>
      <p:ext uri="{BB962C8B-B14F-4D97-AF65-F5344CB8AC3E}">
        <p14:creationId xmlns:p14="http://schemas.microsoft.com/office/powerpoint/2010/main" val="266059362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353952-3ED4-4A3B-B1F0-26E5C1647A33}"/>
              </a:ext>
            </a:extLst>
          </p:cNvPr>
          <p:cNvSpPr>
            <a:spLocks noGrp="1"/>
          </p:cNvSpPr>
          <p:nvPr>
            <p:ph type="title"/>
          </p:nvPr>
        </p:nvSpPr>
        <p:spPr/>
        <p:txBody>
          <a:bodyPr/>
          <a:lstStyle/>
          <a:p>
            <a:r>
              <a:rPr lang="en-US" dirty="0"/>
              <a:t>alarm</a:t>
            </a:r>
            <a:endParaRPr lang="en-B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479154A-822E-4129-BA0B-C5E96EA42DD8}"/>
                  </a:ext>
                </a:extLst>
              </p:cNvPr>
              <p:cNvSpPr>
                <a:spLocks noGrp="1"/>
              </p:cNvSpPr>
              <p:nvPr>
                <p:ph idx="1"/>
              </p:nvPr>
            </p:nvSpPr>
            <p:spPr>
              <a:xfrm>
                <a:off x="838200" y="1357162"/>
                <a:ext cx="10515600" cy="4999188"/>
              </a:xfrm>
            </p:spPr>
            <p:txBody>
              <a:bodyPr>
                <a:normAutofit/>
              </a:bodyPr>
              <a:lstStyle/>
              <a:p>
                <a:pPr algn="just"/>
                <a:r>
                  <a:rPr lang="en-US" dirty="0"/>
                  <a:t>A fire alarm system consists of two smoke detectors. The alarm will go on if at least one of the detectors detects smoke. Smoke detector A detects smoke with probability 0.85, while smoke detector B detects it with probability 0.9. Both systems detect smoke with probability 0.8. What is the probability that the fire alarm does </a:t>
                </a:r>
                <a:r>
                  <a:rPr lang="en-US" b="1" dirty="0"/>
                  <a:t>not </a:t>
                </a:r>
                <a:r>
                  <a:rPr lang="en-US" dirty="0"/>
                  <a:t>go on if there is a fire?</a:t>
                </a:r>
              </a:p>
              <a:p>
                <a:pPr marL="0" indent="0" algn="just">
                  <a:buNone/>
                </a:pPr>
                <a:endParaRPr lang="en-US" dirty="0"/>
              </a:p>
              <a:p>
                <a:pPr marL="0" indent="0" algn="ctr">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𝑎𝑙𝑎𝑟𝑚</m:t>
                          </m:r>
                        </m:e>
                      </m:d>
                      <m:r>
                        <a:rPr lang="en-US" b="0" i="1" smtClean="0">
                          <a:latin typeface="Cambria Math" panose="02040503050406030204" pitchFamily="18" charset="0"/>
                        </a:rPr>
                        <m:t>=</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𝐵</m:t>
                          </m:r>
                        </m:e>
                      </m:d>
                      <m:r>
                        <a:rPr lang="en-US" b="0" i="1" smtClean="0">
                          <a:latin typeface="Cambria Math" panose="02040503050406030204" pitchFamily="18" charset="0"/>
                        </a:rPr>
                        <m:t>,  </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𝑛𝑜</m:t>
                          </m:r>
                          <m:r>
                            <a:rPr lang="en-US" b="0" i="1" smtClean="0">
                              <a:latin typeface="Cambria Math" panose="02040503050406030204" pitchFamily="18" charset="0"/>
                            </a:rPr>
                            <m:t> </m:t>
                          </m:r>
                          <m:r>
                            <a:rPr lang="en-US" b="0" i="1" smtClean="0">
                              <a:latin typeface="Cambria Math" panose="02040503050406030204" pitchFamily="18" charset="0"/>
                            </a:rPr>
                            <m:t>𝑎𝑙𝑎𝑟𝑚</m:t>
                          </m:r>
                        </m:e>
                      </m:d>
                      <m:r>
                        <a:rPr lang="en-US" b="0" i="1" smtClean="0">
                          <a:latin typeface="Cambria Math" panose="02040503050406030204" pitchFamily="18" charset="0"/>
                        </a:rPr>
                        <m:t>=1−</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𝑎𝑙𝑎𝑟𝑚</m:t>
                          </m:r>
                        </m:e>
                      </m:d>
                    </m:oMath>
                  </m:oMathPara>
                </a14:m>
                <a:endParaRPr lang="en-US" dirty="0"/>
              </a:p>
              <a:p>
                <a:pPr marL="0" indent="0" algn="ctr">
                  <a:buNone/>
                </a:pPr>
                <a:endParaRPr lang="en-US" sz="1600" b="0" i="1" dirty="0">
                  <a:latin typeface="Cambria Math" panose="02040503050406030204" pitchFamily="18" charset="0"/>
                </a:endParaRPr>
              </a:p>
              <a:p>
                <a:pPr marL="0" indent="0" algn="ctr">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𝐵</m:t>
                          </m:r>
                        </m:e>
                      </m:d>
                      <m:r>
                        <a:rPr lang="en-US" b="0" i="1" smtClean="0">
                          <a:latin typeface="Cambria Math" panose="02040503050406030204" pitchFamily="18" charset="0"/>
                        </a:rPr>
                        <m:t>=</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𝐴</m:t>
                          </m:r>
                        </m:e>
                      </m:d>
                      <m:r>
                        <a:rPr lang="en-US" b="0" i="1" smtClean="0">
                          <a:latin typeface="Cambria Math" panose="02040503050406030204" pitchFamily="18" charset="0"/>
                        </a:rPr>
                        <m:t>+</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𝐵</m:t>
                          </m:r>
                        </m:e>
                      </m:d>
                      <m:r>
                        <a:rPr lang="en-US" b="0" i="1" smtClean="0">
                          <a:latin typeface="Cambria Math" panose="02040503050406030204" pitchFamily="18" charset="0"/>
                        </a:rPr>
                        <m:t>−</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𝐴</m:t>
                          </m:r>
                          <m:r>
                            <a:rPr lang="en-US" b="0" i="1" smtClean="0">
                              <a:latin typeface="Cambria Math" panose="02040503050406030204" pitchFamily="18" charset="0"/>
                            </a:rPr>
                            <m:t> </m:t>
                          </m:r>
                          <m:r>
                            <m:rPr>
                              <m:sty m:val="p"/>
                            </m:rPr>
                            <a:rPr lang="en-US" b="0" i="0" smtClean="0">
                              <a:latin typeface="Cambria Math" panose="02040503050406030204" pitchFamily="18" charset="0"/>
                            </a:rPr>
                            <m:t>and</m:t>
                          </m:r>
                          <m:r>
                            <a:rPr lang="en-US" b="0" i="1" smtClean="0">
                              <a:latin typeface="Cambria Math" panose="02040503050406030204" pitchFamily="18" charset="0"/>
                            </a:rPr>
                            <m:t> </m:t>
                          </m:r>
                          <m:r>
                            <a:rPr lang="en-US" b="0" i="1" smtClean="0">
                              <a:latin typeface="Cambria Math" panose="02040503050406030204" pitchFamily="18" charset="0"/>
                            </a:rPr>
                            <m:t>𝐵</m:t>
                          </m:r>
                        </m:e>
                      </m:d>
                      <m:r>
                        <a:rPr lang="en-US" b="0" i="1" smtClean="0">
                          <a:latin typeface="Cambria Math" panose="02040503050406030204" pitchFamily="18" charset="0"/>
                        </a:rPr>
                        <m:t>=0.85+0.9−0.8=0.95</m:t>
                      </m:r>
                    </m:oMath>
                  </m:oMathPara>
                </a14:m>
                <a:endParaRPr lang="en-US" dirty="0"/>
              </a:p>
              <a:p>
                <a:pPr marL="0" indent="0" algn="ctr">
                  <a:buNone/>
                </a:pPr>
                <a:endParaRPr lang="en-US" sz="1600" i="1" dirty="0">
                  <a:latin typeface="Cambria Math" panose="02040503050406030204" pitchFamily="18" charset="0"/>
                </a:endParaRPr>
              </a:p>
              <a:p>
                <a:pPr marL="0" indent="0" algn="ctr">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𝑛𝑜</m:t>
                          </m:r>
                          <m:r>
                            <a:rPr lang="en-US" i="1">
                              <a:latin typeface="Cambria Math" panose="02040503050406030204" pitchFamily="18" charset="0"/>
                            </a:rPr>
                            <m:t> </m:t>
                          </m:r>
                          <m:r>
                            <a:rPr lang="en-US" i="1">
                              <a:latin typeface="Cambria Math" panose="02040503050406030204" pitchFamily="18" charset="0"/>
                            </a:rPr>
                            <m:t>𝑎𝑙𝑎𝑟𝑚</m:t>
                          </m:r>
                        </m:e>
                      </m:d>
                      <m:r>
                        <a:rPr lang="en-US" b="0" i="1" smtClean="0">
                          <a:latin typeface="Cambria Math" panose="02040503050406030204" pitchFamily="18" charset="0"/>
                        </a:rPr>
                        <m:t>=</m:t>
                      </m:r>
                      <m:r>
                        <a:rPr lang="en-US" b="0" i="1" smtClean="0">
                          <a:solidFill>
                            <a:schemeClr val="bg1"/>
                          </a:solidFill>
                          <a:latin typeface="Cambria Math" panose="02040503050406030204" pitchFamily="18" charset="0"/>
                        </a:rPr>
                        <m:t>1−0.95=0.05</m:t>
                      </m:r>
                    </m:oMath>
                  </m:oMathPara>
                </a14:m>
                <a:endParaRPr lang="en-BE" dirty="0"/>
              </a:p>
            </p:txBody>
          </p:sp>
        </mc:Choice>
        <mc:Fallback xmlns="">
          <p:sp>
            <p:nvSpPr>
              <p:cNvPr id="3" name="Content Placeholder 2">
                <a:extLst>
                  <a:ext uri="{FF2B5EF4-FFF2-40B4-BE49-F238E27FC236}">
                    <a16:creationId xmlns:a16="http://schemas.microsoft.com/office/drawing/2014/main" id="{E479154A-822E-4129-BA0B-C5E96EA42DD8}"/>
                  </a:ext>
                </a:extLst>
              </p:cNvPr>
              <p:cNvSpPr>
                <a:spLocks noGrp="1" noRot="1" noChangeAspect="1" noMove="1" noResize="1" noEditPoints="1" noAdjustHandles="1" noChangeArrowheads="1" noChangeShapeType="1" noTextEdit="1"/>
              </p:cNvSpPr>
              <p:nvPr>
                <p:ph idx="1"/>
              </p:nvPr>
            </p:nvSpPr>
            <p:spPr>
              <a:xfrm>
                <a:off x="838200" y="1357162"/>
                <a:ext cx="10515600" cy="4999188"/>
              </a:xfrm>
              <a:blipFill>
                <a:blip r:embed="rId2"/>
                <a:stretch>
                  <a:fillRect l="-1043" t="-2195" r="-1159"/>
                </a:stretch>
              </a:blipFill>
            </p:spPr>
            <p:txBody>
              <a:bodyPr/>
              <a:lstStyle/>
              <a:p>
                <a:r>
                  <a:rPr lang="en-BE">
                    <a:noFill/>
                  </a:rPr>
                  <a:t> </a:t>
                </a:r>
              </a:p>
            </p:txBody>
          </p:sp>
        </mc:Fallback>
      </mc:AlternateContent>
      <p:sp>
        <p:nvSpPr>
          <p:cNvPr id="4" name="Footer Placeholder 3">
            <a:extLst>
              <a:ext uri="{FF2B5EF4-FFF2-40B4-BE49-F238E27FC236}">
                <a16:creationId xmlns:a16="http://schemas.microsoft.com/office/drawing/2014/main" id="{40E357FF-75A3-4E29-9C13-FA223D3D65E2}"/>
              </a:ext>
            </a:extLst>
          </p:cNvPr>
          <p:cNvSpPr>
            <a:spLocks noGrp="1"/>
          </p:cNvSpPr>
          <p:nvPr>
            <p:ph type="ftr" sz="quarter" idx="11"/>
          </p:nvPr>
        </p:nvSpPr>
        <p:spPr/>
        <p:txBody>
          <a:bodyPr/>
          <a:lstStyle/>
          <a:p>
            <a:r>
              <a:rPr lang="en-US"/>
              <a:t>Elementary Combinatorics and Probability - March 2021</a:t>
            </a:r>
            <a:endParaRPr lang="en-BE"/>
          </a:p>
        </p:txBody>
      </p:sp>
      <p:sp>
        <p:nvSpPr>
          <p:cNvPr id="5" name="Slide Number Placeholder 4">
            <a:extLst>
              <a:ext uri="{FF2B5EF4-FFF2-40B4-BE49-F238E27FC236}">
                <a16:creationId xmlns:a16="http://schemas.microsoft.com/office/drawing/2014/main" id="{5CA38B35-609C-470D-A97C-8CB7D7CC212E}"/>
              </a:ext>
            </a:extLst>
          </p:cNvPr>
          <p:cNvSpPr>
            <a:spLocks noGrp="1"/>
          </p:cNvSpPr>
          <p:nvPr>
            <p:ph type="sldNum" sz="quarter" idx="12"/>
          </p:nvPr>
        </p:nvSpPr>
        <p:spPr/>
        <p:txBody>
          <a:bodyPr/>
          <a:lstStyle/>
          <a:p>
            <a:fld id="{08CF7B41-8972-4B54-B2ED-1FFF63F18177}" type="slidenum">
              <a:rPr lang="en-BE" smtClean="0"/>
              <a:t>72</a:t>
            </a:fld>
            <a:endParaRPr lang="en-BE"/>
          </a:p>
        </p:txBody>
      </p:sp>
    </p:spTree>
    <p:extLst>
      <p:ext uri="{BB962C8B-B14F-4D97-AF65-F5344CB8AC3E}">
        <p14:creationId xmlns:p14="http://schemas.microsoft.com/office/powerpoint/2010/main" val="427090953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353952-3ED4-4A3B-B1F0-26E5C1647A33}"/>
              </a:ext>
            </a:extLst>
          </p:cNvPr>
          <p:cNvSpPr>
            <a:spLocks noGrp="1"/>
          </p:cNvSpPr>
          <p:nvPr>
            <p:ph type="title"/>
          </p:nvPr>
        </p:nvSpPr>
        <p:spPr/>
        <p:txBody>
          <a:bodyPr/>
          <a:lstStyle/>
          <a:p>
            <a:r>
              <a:rPr lang="en-US" dirty="0"/>
              <a:t>alarm</a:t>
            </a:r>
            <a:endParaRPr lang="en-B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479154A-822E-4129-BA0B-C5E96EA42DD8}"/>
                  </a:ext>
                </a:extLst>
              </p:cNvPr>
              <p:cNvSpPr>
                <a:spLocks noGrp="1"/>
              </p:cNvSpPr>
              <p:nvPr>
                <p:ph idx="1"/>
              </p:nvPr>
            </p:nvSpPr>
            <p:spPr>
              <a:xfrm>
                <a:off x="838200" y="1357162"/>
                <a:ext cx="10515600" cy="4999188"/>
              </a:xfrm>
            </p:spPr>
            <p:txBody>
              <a:bodyPr>
                <a:normAutofit/>
              </a:bodyPr>
              <a:lstStyle/>
              <a:p>
                <a:pPr algn="just"/>
                <a:r>
                  <a:rPr lang="en-US" dirty="0"/>
                  <a:t>A fire alarm system consists of two smoke detectors. The alarm will go on if at least one of the detectors detects smoke. Smoke detector A detects smoke with probability 0.85, while smoke detector B detects it with probability 0.9. Both systems detect smoke with probability 0.8. What is the probability that the fire alarm does </a:t>
                </a:r>
                <a:r>
                  <a:rPr lang="en-US" b="1" dirty="0"/>
                  <a:t>not </a:t>
                </a:r>
                <a:r>
                  <a:rPr lang="en-US" dirty="0"/>
                  <a:t>go on if there is a fire?</a:t>
                </a:r>
              </a:p>
              <a:p>
                <a:pPr marL="0" indent="0" algn="just">
                  <a:buNone/>
                </a:pPr>
                <a:endParaRPr lang="en-US" dirty="0"/>
              </a:p>
              <a:p>
                <a:pPr marL="0" indent="0" algn="ctr">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𝑎𝑙𝑎𝑟𝑚</m:t>
                          </m:r>
                        </m:e>
                      </m:d>
                      <m:r>
                        <a:rPr lang="en-US" b="0" i="1" smtClean="0">
                          <a:latin typeface="Cambria Math" panose="02040503050406030204" pitchFamily="18" charset="0"/>
                        </a:rPr>
                        <m:t>=</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𝐵</m:t>
                          </m:r>
                        </m:e>
                      </m:d>
                      <m:r>
                        <a:rPr lang="en-US" b="0" i="1" smtClean="0">
                          <a:latin typeface="Cambria Math" panose="02040503050406030204" pitchFamily="18" charset="0"/>
                        </a:rPr>
                        <m:t>,  </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𝑛𝑜</m:t>
                          </m:r>
                          <m:r>
                            <a:rPr lang="en-US" b="0" i="1" smtClean="0">
                              <a:latin typeface="Cambria Math" panose="02040503050406030204" pitchFamily="18" charset="0"/>
                            </a:rPr>
                            <m:t> </m:t>
                          </m:r>
                          <m:r>
                            <a:rPr lang="en-US" b="0" i="1" smtClean="0">
                              <a:latin typeface="Cambria Math" panose="02040503050406030204" pitchFamily="18" charset="0"/>
                            </a:rPr>
                            <m:t>𝑎𝑙𝑎𝑟𝑚</m:t>
                          </m:r>
                        </m:e>
                      </m:d>
                      <m:r>
                        <a:rPr lang="en-US" b="0" i="1" smtClean="0">
                          <a:latin typeface="Cambria Math" panose="02040503050406030204" pitchFamily="18" charset="0"/>
                        </a:rPr>
                        <m:t>=1−</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𝑎𝑙𝑎𝑟𝑚</m:t>
                          </m:r>
                        </m:e>
                      </m:d>
                    </m:oMath>
                  </m:oMathPara>
                </a14:m>
                <a:endParaRPr lang="en-US" dirty="0"/>
              </a:p>
              <a:p>
                <a:pPr marL="0" indent="0" algn="ctr">
                  <a:buNone/>
                </a:pPr>
                <a:endParaRPr lang="en-US" sz="1600" b="0" i="1" dirty="0">
                  <a:latin typeface="Cambria Math" panose="02040503050406030204" pitchFamily="18" charset="0"/>
                </a:endParaRPr>
              </a:p>
              <a:p>
                <a:pPr marL="0" indent="0" algn="ctr">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𝐵</m:t>
                          </m:r>
                        </m:e>
                      </m:d>
                      <m:r>
                        <a:rPr lang="en-US" b="0" i="1" smtClean="0">
                          <a:latin typeface="Cambria Math" panose="02040503050406030204" pitchFamily="18" charset="0"/>
                        </a:rPr>
                        <m:t>=</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𝐴</m:t>
                          </m:r>
                        </m:e>
                      </m:d>
                      <m:r>
                        <a:rPr lang="en-US" b="0" i="1" smtClean="0">
                          <a:latin typeface="Cambria Math" panose="02040503050406030204" pitchFamily="18" charset="0"/>
                        </a:rPr>
                        <m:t>+</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𝐵</m:t>
                          </m:r>
                        </m:e>
                      </m:d>
                      <m:r>
                        <a:rPr lang="en-US" b="0" i="1" smtClean="0">
                          <a:latin typeface="Cambria Math" panose="02040503050406030204" pitchFamily="18" charset="0"/>
                        </a:rPr>
                        <m:t>−</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𝐴</m:t>
                          </m:r>
                          <m:r>
                            <a:rPr lang="en-US" b="0" i="1" smtClean="0">
                              <a:latin typeface="Cambria Math" panose="02040503050406030204" pitchFamily="18" charset="0"/>
                            </a:rPr>
                            <m:t> </m:t>
                          </m:r>
                          <m:r>
                            <m:rPr>
                              <m:sty m:val="p"/>
                            </m:rPr>
                            <a:rPr lang="en-US" b="0" i="0" smtClean="0">
                              <a:latin typeface="Cambria Math" panose="02040503050406030204" pitchFamily="18" charset="0"/>
                            </a:rPr>
                            <m:t>and</m:t>
                          </m:r>
                          <m:r>
                            <a:rPr lang="en-US" b="0" i="1" smtClean="0">
                              <a:latin typeface="Cambria Math" panose="02040503050406030204" pitchFamily="18" charset="0"/>
                            </a:rPr>
                            <m:t> </m:t>
                          </m:r>
                          <m:r>
                            <a:rPr lang="en-US" b="0" i="1" smtClean="0">
                              <a:latin typeface="Cambria Math" panose="02040503050406030204" pitchFamily="18" charset="0"/>
                            </a:rPr>
                            <m:t>𝐵</m:t>
                          </m:r>
                        </m:e>
                      </m:d>
                      <m:r>
                        <a:rPr lang="en-US" b="0" i="1" smtClean="0">
                          <a:latin typeface="Cambria Math" panose="02040503050406030204" pitchFamily="18" charset="0"/>
                        </a:rPr>
                        <m:t>=0.85+0.9−0.8=0.95</m:t>
                      </m:r>
                    </m:oMath>
                  </m:oMathPara>
                </a14:m>
                <a:endParaRPr lang="en-US" dirty="0"/>
              </a:p>
              <a:p>
                <a:pPr marL="0" indent="0" algn="ctr">
                  <a:buNone/>
                </a:pPr>
                <a:endParaRPr lang="en-US" sz="1600" i="1" dirty="0">
                  <a:latin typeface="Cambria Math" panose="02040503050406030204" pitchFamily="18" charset="0"/>
                </a:endParaRPr>
              </a:p>
              <a:p>
                <a:pPr marL="0" indent="0" algn="ctr">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𝑛𝑜</m:t>
                          </m:r>
                          <m:r>
                            <a:rPr lang="en-US" i="1">
                              <a:latin typeface="Cambria Math" panose="02040503050406030204" pitchFamily="18" charset="0"/>
                            </a:rPr>
                            <m:t> </m:t>
                          </m:r>
                          <m:r>
                            <a:rPr lang="en-US" i="1">
                              <a:latin typeface="Cambria Math" panose="02040503050406030204" pitchFamily="18" charset="0"/>
                            </a:rPr>
                            <m:t>𝑎𝑙𝑎𝑟𝑚</m:t>
                          </m:r>
                        </m:e>
                      </m:d>
                      <m:r>
                        <a:rPr lang="en-US" b="0" i="1" smtClean="0">
                          <a:latin typeface="Cambria Math" panose="02040503050406030204" pitchFamily="18" charset="0"/>
                        </a:rPr>
                        <m:t>=1−0.95=0.05</m:t>
                      </m:r>
                    </m:oMath>
                  </m:oMathPara>
                </a14:m>
                <a:endParaRPr lang="en-BE" dirty="0"/>
              </a:p>
            </p:txBody>
          </p:sp>
        </mc:Choice>
        <mc:Fallback xmlns="">
          <p:sp>
            <p:nvSpPr>
              <p:cNvPr id="3" name="Content Placeholder 2">
                <a:extLst>
                  <a:ext uri="{FF2B5EF4-FFF2-40B4-BE49-F238E27FC236}">
                    <a16:creationId xmlns:a16="http://schemas.microsoft.com/office/drawing/2014/main" id="{E479154A-822E-4129-BA0B-C5E96EA42DD8}"/>
                  </a:ext>
                </a:extLst>
              </p:cNvPr>
              <p:cNvSpPr>
                <a:spLocks noGrp="1" noRot="1" noChangeAspect="1" noMove="1" noResize="1" noEditPoints="1" noAdjustHandles="1" noChangeArrowheads="1" noChangeShapeType="1" noTextEdit="1"/>
              </p:cNvSpPr>
              <p:nvPr>
                <p:ph idx="1"/>
              </p:nvPr>
            </p:nvSpPr>
            <p:spPr>
              <a:xfrm>
                <a:off x="838200" y="1357162"/>
                <a:ext cx="10515600" cy="4999188"/>
              </a:xfrm>
              <a:blipFill>
                <a:blip r:embed="rId2"/>
                <a:stretch>
                  <a:fillRect l="-1043" t="-2195" r="-1159"/>
                </a:stretch>
              </a:blipFill>
            </p:spPr>
            <p:txBody>
              <a:bodyPr/>
              <a:lstStyle/>
              <a:p>
                <a:r>
                  <a:rPr lang="en-BE">
                    <a:noFill/>
                  </a:rPr>
                  <a:t> </a:t>
                </a:r>
              </a:p>
            </p:txBody>
          </p:sp>
        </mc:Fallback>
      </mc:AlternateContent>
      <p:sp>
        <p:nvSpPr>
          <p:cNvPr id="4" name="Footer Placeholder 3">
            <a:extLst>
              <a:ext uri="{FF2B5EF4-FFF2-40B4-BE49-F238E27FC236}">
                <a16:creationId xmlns:a16="http://schemas.microsoft.com/office/drawing/2014/main" id="{40E357FF-75A3-4E29-9C13-FA223D3D65E2}"/>
              </a:ext>
            </a:extLst>
          </p:cNvPr>
          <p:cNvSpPr>
            <a:spLocks noGrp="1"/>
          </p:cNvSpPr>
          <p:nvPr>
            <p:ph type="ftr" sz="quarter" idx="11"/>
          </p:nvPr>
        </p:nvSpPr>
        <p:spPr/>
        <p:txBody>
          <a:bodyPr/>
          <a:lstStyle/>
          <a:p>
            <a:r>
              <a:rPr lang="en-US"/>
              <a:t>Elementary Combinatorics and Probability - March 2021</a:t>
            </a:r>
            <a:endParaRPr lang="en-BE"/>
          </a:p>
        </p:txBody>
      </p:sp>
      <p:sp>
        <p:nvSpPr>
          <p:cNvPr id="5" name="Slide Number Placeholder 4">
            <a:extLst>
              <a:ext uri="{FF2B5EF4-FFF2-40B4-BE49-F238E27FC236}">
                <a16:creationId xmlns:a16="http://schemas.microsoft.com/office/drawing/2014/main" id="{5CA38B35-609C-470D-A97C-8CB7D7CC212E}"/>
              </a:ext>
            </a:extLst>
          </p:cNvPr>
          <p:cNvSpPr>
            <a:spLocks noGrp="1"/>
          </p:cNvSpPr>
          <p:nvPr>
            <p:ph type="sldNum" sz="quarter" idx="12"/>
          </p:nvPr>
        </p:nvSpPr>
        <p:spPr/>
        <p:txBody>
          <a:bodyPr/>
          <a:lstStyle/>
          <a:p>
            <a:fld id="{08CF7B41-8972-4B54-B2ED-1FFF63F18177}" type="slidenum">
              <a:rPr lang="en-BE" smtClean="0"/>
              <a:t>73</a:t>
            </a:fld>
            <a:endParaRPr lang="en-BE"/>
          </a:p>
        </p:txBody>
      </p:sp>
    </p:spTree>
    <p:extLst>
      <p:ext uri="{BB962C8B-B14F-4D97-AF65-F5344CB8AC3E}">
        <p14:creationId xmlns:p14="http://schemas.microsoft.com/office/powerpoint/2010/main" val="199972309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0D1BA7-DD0A-4F60-8A8F-4D30EBFA42FE}"/>
              </a:ext>
            </a:extLst>
          </p:cNvPr>
          <p:cNvSpPr>
            <a:spLocks noGrp="1"/>
          </p:cNvSpPr>
          <p:nvPr>
            <p:ph type="title"/>
          </p:nvPr>
        </p:nvSpPr>
        <p:spPr/>
        <p:txBody>
          <a:bodyPr/>
          <a:lstStyle/>
          <a:p>
            <a:r>
              <a:rPr lang="en-US" dirty="0"/>
              <a:t>Drug test</a:t>
            </a:r>
            <a:endParaRPr lang="en-BE" dirty="0"/>
          </a:p>
        </p:txBody>
      </p:sp>
      <p:sp>
        <p:nvSpPr>
          <p:cNvPr id="3" name="Content Placeholder 2">
            <a:extLst>
              <a:ext uri="{FF2B5EF4-FFF2-40B4-BE49-F238E27FC236}">
                <a16:creationId xmlns:a16="http://schemas.microsoft.com/office/drawing/2014/main" id="{5A048B77-E321-43FA-A132-AF14E1483931}"/>
              </a:ext>
            </a:extLst>
          </p:cNvPr>
          <p:cNvSpPr>
            <a:spLocks noGrp="1"/>
          </p:cNvSpPr>
          <p:nvPr>
            <p:ph idx="1"/>
          </p:nvPr>
        </p:nvSpPr>
        <p:spPr>
          <a:xfrm>
            <a:off x="838200" y="1366787"/>
            <a:ext cx="10515600" cy="4810176"/>
          </a:xfrm>
        </p:spPr>
        <p:txBody>
          <a:bodyPr anchor="ctr">
            <a:normAutofit/>
          </a:bodyPr>
          <a:lstStyle/>
          <a:p>
            <a:pPr algn="just"/>
            <a:r>
              <a:rPr lang="en-US" sz="3200" dirty="0"/>
              <a:t>0.5% of the population are using drugs. If a person taking the test has used drugs, the test will show a positive result with a 98% chance, and if they haven’t used drugs, the test will be negative with a 98% probability. A random person tests positive. What is the probability that this person has actually used drugs? </a:t>
            </a:r>
          </a:p>
          <a:p>
            <a:endParaRPr lang="en-BE" sz="3200" dirty="0"/>
          </a:p>
        </p:txBody>
      </p:sp>
      <p:sp>
        <p:nvSpPr>
          <p:cNvPr id="4" name="Footer Placeholder 3">
            <a:extLst>
              <a:ext uri="{FF2B5EF4-FFF2-40B4-BE49-F238E27FC236}">
                <a16:creationId xmlns:a16="http://schemas.microsoft.com/office/drawing/2014/main" id="{5C7C505C-FC1D-46C9-A8EB-F35B18B3374F}"/>
              </a:ext>
            </a:extLst>
          </p:cNvPr>
          <p:cNvSpPr>
            <a:spLocks noGrp="1"/>
          </p:cNvSpPr>
          <p:nvPr>
            <p:ph type="ftr" sz="quarter" idx="11"/>
          </p:nvPr>
        </p:nvSpPr>
        <p:spPr/>
        <p:txBody>
          <a:bodyPr/>
          <a:lstStyle/>
          <a:p>
            <a:r>
              <a:rPr lang="en-US"/>
              <a:t>Elementary Combinatorics and Probability - March 2021</a:t>
            </a:r>
            <a:endParaRPr lang="en-BE"/>
          </a:p>
        </p:txBody>
      </p:sp>
      <p:sp>
        <p:nvSpPr>
          <p:cNvPr id="5" name="Slide Number Placeholder 4">
            <a:extLst>
              <a:ext uri="{FF2B5EF4-FFF2-40B4-BE49-F238E27FC236}">
                <a16:creationId xmlns:a16="http://schemas.microsoft.com/office/drawing/2014/main" id="{E7D733A9-4B94-43AF-9E3D-58C3E1C07805}"/>
              </a:ext>
            </a:extLst>
          </p:cNvPr>
          <p:cNvSpPr>
            <a:spLocks noGrp="1"/>
          </p:cNvSpPr>
          <p:nvPr>
            <p:ph type="sldNum" sz="quarter" idx="12"/>
          </p:nvPr>
        </p:nvSpPr>
        <p:spPr/>
        <p:txBody>
          <a:bodyPr/>
          <a:lstStyle/>
          <a:p>
            <a:fld id="{08CF7B41-8972-4B54-B2ED-1FFF63F18177}" type="slidenum">
              <a:rPr lang="en-BE" smtClean="0"/>
              <a:t>74</a:t>
            </a:fld>
            <a:endParaRPr lang="en-BE"/>
          </a:p>
        </p:txBody>
      </p:sp>
    </p:spTree>
    <p:extLst>
      <p:ext uri="{BB962C8B-B14F-4D97-AF65-F5344CB8AC3E}">
        <p14:creationId xmlns:p14="http://schemas.microsoft.com/office/powerpoint/2010/main" val="219358452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74549EC-6DD3-4705-BCAD-5FE508A53A93}"/>
              </a:ext>
            </a:extLst>
          </p:cNvPr>
          <p:cNvSpPr>
            <a:spLocks noGrp="1"/>
          </p:cNvSpPr>
          <p:nvPr>
            <p:ph type="title"/>
          </p:nvPr>
        </p:nvSpPr>
        <p:spPr/>
        <p:txBody>
          <a:bodyPr/>
          <a:lstStyle/>
          <a:p>
            <a:r>
              <a:rPr lang="en-US" b="1" dirty="0"/>
              <a:t>DRUGS</a:t>
            </a:r>
            <a:endParaRPr lang="en-BE" b="1" dirty="0"/>
          </a:p>
        </p:txBody>
      </p:sp>
      <p:sp>
        <p:nvSpPr>
          <p:cNvPr id="7" name="Content Placeholder 6">
            <a:extLst>
              <a:ext uri="{FF2B5EF4-FFF2-40B4-BE49-F238E27FC236}">
                <a16:creationId xmlns:a16="http://schemas.microsoft.com/office/drawing/2014/main" id="{0CC2ECDE-20AA-43D1-BB36-1EB15D18164E}"/>
              </a:ext>
            </a:extLst>
          </p:cNvPr>
          <p:cNvSpPr>
            <a:spLocks noGrp="1"/>
          </p:cNvSpPr>
          <p:nvPr>
            <p:ph sz="half" idx="1"/>
          </p:nvPr>
        </p:nvSpPr>
        <p:spPr>
          <a:xfrm>
            <a:off x="838200" y="1520792"/>
            <a:ext cx="6005362" cy="4835557"/>
          </a:xfrm>
        </p:spPr>
        <p:txBody>
          <a:bodyPr>
            <a:normAutofit/>
          </a:bodyPr>
          <a:lstStyle/>
          <a:p>
            <a:pPr algn="just">
              <a:lnSpc>
                <a:spcPct val="120000"/>
              </a:lnSpc>
            </a:pPr>
            <a:r>
              <a:rPr lang="en-US" dirty="0"/>
              <a:t>0.5% of the population are using drugs.</a:t>
            </a:r>
          </a:p>
          <a:p>
            <a:pPr algn="just">
              <a:lnSpc>
                <a:spcPct val="120000"/>
              </a:lnSpc>
            </a:pPr>
            <a:r>
              <a:rPr lang="en-US" dirty="0">
                <a:solidFill>
                  <a:schemeClr val="bg1"/>
                </a:solidFill>
              </a:rPr>
              <a:t>If a person uses drugs, the test will be positive with a 98% chance.</a:t>
            </a:r>
          </a:p>
          <a:p>
            <a:pPr algn="just">
              <a:lnSpc>
                <a:spcPct val="120000"/>
              </a:lnSpc>
            </a:pPr>
            <a:r>
              <a:rPr lang="en-US" dirty="0">
                <a:solidFill>
                  <a:schemeClr val="bg1"/>
                </a:solidFill>
              </a:rPr>
              <a:t>if they don’t use drugs, the test will be negative with a 98% probability.</a:t>
            </a:r>
          </a:p>
          <a:p>
            <a:pPr algn="just">
              <a:lnSpc>
                <a:spcPct val="120000"/>
              </a:lnSpc>
            </a:pPr>
            <a:r>
              <a:rPr lang="en-US" dirty="0">
                <a:solidFill>
                  <a:schemeClr val="bg1"/>
                </a:solidFill>
              </a:rPr>
              <a:t>What is the probability that this person has actually used drugs?</a:t>
            </a:r>
          </a:p>
          <a:p>
            <a:pPr algn="just"/>
            <a:endParaRPr lang="en-US" dirty="0"/>
          </a:p>
          <a:p>
            <a:pPr algn="just"/>
            <a:endParaRPr lang="en-BE" dirty="0"/>
          </a:p>
        </p:txBody>
      </p:sp>
      <mc:AlternateContent xmlns:mc="http://schemas.openxmlformats.org/markup-compatibility/2006" xmlns:a14="http://schemas.microsoft.com/office/drawing/2010/main">
        <mc:Choice Requires="a14">
          <p:sp>
            <p:nvSpPr>
              <p:cNvPr id="8" name="Content Placeholder 7">
                <a:extLst>
                  <a:ext uri="{FF2B5EF4-FFF2-40B4-BE49-F238E27FC236}">
                    <a16:creationId xmlns:a16="http://schemas.microsoft.com/office/drawing/2014/main" id="{B0DF1A74-F8BD-4363-A45E-42D9B52AA250}"/>
                  </a:ext>
                </a:extLst>
              </p:cNvPr>
              <p:cNvSpPr>
                <a:spLocks noGrp="1"/>
              </p:cNvSpPr>
              <p:nvPr>
                <p:ph sz="half" idx="2"/>
              </p:nvPr>
            </p:nvSpPr>
            <p:spPr>
              <a:xfrm>
                <a:off x="7382576" y="1520792"/>
                <a:ext cx="3971223" cy="4835557"/>
              </a:xfrm>
            </p:spPr>
            <p:txBody>
              <a:bodyPr>
                <a:normAutofit/>
              </a:bodyPr>
              <a:lstStyle/>
              <a:p>
                <a:pPr>
                  <a:lnSpc>
                    <a:spcPct val="120000"/>
                  </a:lnSpc>
                </a:pPr>
                <a14:m>
                  <m:oMath xmlns:m="http://schemas.openxmlformats.org/officeDocument/2006/math">
                    <m:r>
                      <a:rPr lang="en-US" b="0" i="1" smtClean="0">
                        <a:solidFill>
                          <a:schemeClr val="bg1"/>
                        </a:solidFill>
                        <a:latin typeface="Cambria Math" panose="02040503050406030204" pitchFamily="18" charset="0"/>
                      </a:rPr>
                      <m:t>𝑃</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𝐷</m:t>
                        </m:r>
                      </m:e>
                    </m:d>
                    <m:r>
                      <a:rPr lang="en-US" b="0" i="1" smtClean="0">
                        <a:solidFill>
                          <a:schemeClr val="bg1"/>
                        </a:solidFill>
                        <a:latin typeface="Cambria Math" panose="02040503050406030204" pitchFamily="18" charset="0"/>
                      </a:rPr>
                      <m:t>=0.5</m:t>
                    </m:r>
                  </m:oMath>
                </a14:m>
                <a:endParaRPr lang="en-US" dirty="0">
                  <a:solidFill>
                    <a:schemeClr val="bg1"/>
                  </a:solidFill>
                </a:endParaRPr>
              </a:p>
              <a:p>
                <a:pPr>
                  <a:lnSpc>
                    <a:spcPct val="120000"/>
                  </a:lnSpc>
                </a:pPr>
                <a:endParaRPr lang="en-US" sz="2000" dirty="0"/>
              </a:p>
              <a:p>
                <a:pPr>
                  <a:lnSpc>
                    <a:spcPct val="120000"/>
                  </a:lnSpc>
                </a:pPr>
                <a14:m>
                  <m:oMath xmlns:m="http://schemas.openxmlformats.org/officeDocument/2006/math">
                    <m:r>
                      <a:rPr lang="en-US" b="0" i="1" smtClean="0">
                        <a:solidFill>
                          <a:schemeClr val="bg1"/>
                        </a:solidFill>
                        <a:latin typeface="Cambria Math" panose="02040503050406030204" pitchFamily="18" charset="0"/>
                      </a:rPr>
                      <m:t>𝑃</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𝑑𝑟𝑢𝑔𝑠</m:t>
                        </m:r>
                      </m:e>
                    </m:d>
                    <m:r>
                      <a:rPr lang="en-US" b="0" i="1" smtClean="0">
                        <a:solidFill>
                          <a:schemeClr val="bg1"/>
                        </a:solidFill>
                        <a:latin typeface="Cambria Math" panose="02040503050406030204" pitchFamily="18" charset="0"/>
                      </a:rPr>
                      <m:t>=0.98</m:t>
                    </m:r>
                  </m:oMath>
                </a14:m>
                <a:endParaRPr lang="en-US" dirty="0">
                  <a:solidFill>
                    <a:schemeClr val="bg1"/>
                  </a:solidFill>
                </a:endParaRPr>
              </a:p>
              <a:p>
                <a:pPr>
                  <a:lnSpc>
                    <a:spcPct val="120000"/>
                  </a:lnSpc>
                </a:pPr>
                <a:endParaRPr lang="en-US" sz="2000" dirty="0"/>
              </a:p>
              <a:p>
                <a:pPr>
                  <a:lnSpc>
                    <a:spcPct val="120000"/>
                  </a:lnSpc>
                </a:pPr>
                <a14:m>
                  <m:oMath xmlns:m="http://schemas.openxmlformats.org/officeDocument/2006/math">
                    <m:r>
                      <a:rPr lang="en-US" b="0" i="1" smtClean="0">
                        <a:solidFill>
                          <a:schemeClr val="bg1"/>
                        </a:solidFill>
                        <a:latin typeface="Cambria Math" panose="02040503050406030204" pitchFamily="18" charset="0"/>
                      </a:rPr>
                      <m:t>𝑃</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𝑛𝑜</m:t>
                        </m:r>
                        <m:r>
                          <a:rPr lang="en-US" b="0" i="1" smtClean="0">
                            <a:solidFill>
                              <a:schemeClr val="bg1"/>
                            </a:solidFill>
                            <a:latin typeface="Cambria Math" panose="02040503050406030204" pitchFamily="18" charset="0"/>
                          </a:rPr>
                          <m:t> </m:t>
                        </m:r>
                        <m:r>
                          <a:rPr lang="en-US" b="0" i="1" smtClean="0">
                            <a:solidFill>
                              <a:schemeClr val="bg1"/>
                            </a:solidFill>
                            <a:latin typeface="Cambria Math" panose="02040503050406030204" pitchFamily="18" charset="0"/>
                          </a:rPr>
                          <m:t>𝑑𝑟𝑢𝑔𝑠</m:t>
                        </m:r>
                      </m:e>
                    </m:d>
                    <m:r>
                      <a:rPr lang="en-US" b="0" i="1" smtClean="0">
                        <a:solidFill>
                          <a:schemeClr val="bg1"/>
                        </a:solidFill>
                        <a:latin typeface="Cambria Math" panose="02040503050406030204" pitchFamily="18" charset="0"/>
                      </a:rPr>
                      <m:t>=0.98</m:t>
                    </m:r>
                  </m:oMath>
                </a14:m>
                <a:endParaRPr lang="en-US" dirty="0">
                  <a:solidFill>
                    <a:schemeClr val="bg1"/>
                  </a:solidFill>
                </a:endParaRPr>
              </a:p>
              <a:p>
                <a:pPr>
                  <a:lnSpc>
                    <a:spcPct val="120000"/>
                  </a:lnSpc>
                </a:pPr>
                <a:endParaRPr lang="en-US" sz="2400" dirty="0"/>
              </a:p>
              <a:p>
                <a:pPr>
                  <a:lnSpc>
                    <a:spcPct val="120000"/>
                  </a:lnSpc>
                </a:pPr>
                <a14:m>
                  <m:oMath xmlns:m="http://schemas.openxmlformats.org/officeDocument/2006/math">
                    <m:r>
                      <a:rPr lang="en-US" b="0" i="1" smtClean="0">
                        <a:solidFill>
                          <a:schemeClr val="bg1"/>
                        </a:solidFill>
                        <a:latin typeface="Cambria Math" panose="02040503050406030204" pitchFamily="18" charset="0"/>
                      </a:rPr>
                      <m:t>𝑃</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𝑑𝑟𝑢𝑔𝑠</m:t>
                        </m:r>
                        <m:r>
                          <a:rPr lang="en-US" b="0" i="1" smtClean="0">
                            <a:solidFill>
                              <a:schemeClr val="bg1"/>
                            </a:solidFill>
                            <a:latin typeface="Cambria Math" panose="02040503050406030204" pitchFamily="18" charset="0"/>
                          </a:rPr>
                          <m:t>|+</m:t>
                        </m:r>
                      </m:e>
                    </m:d>
                    <m:r>
                      <a:rPr lang="en-US" b="0" i="1" smtClean="0">
                        <a:solidFill>
                          <a:schemeClr val="bg1"/>
                        </a:solidFill>
                        <a:latin typeface="Cambria Math" panose="02040503050406030204" pitchFamily="18" charset="0"/>
                      </a:rPr>
                      <m:t>=?</m:t>
                    </m:r>
                  </m:oMath>
                </a14:m>
                <a:endParaRPr lang="en-BE" dirty="0">
                  <a:solidFill>
                    <a:schemeClr val="bg1"/>
                  </a:solidFill>
                </a:endParaRPr>
              </a:p>
            </p:txBody>
          </p:sp>
        </mc:Choice>
        <mc:Fallback xmlns="">
          <p:sp>
            <p:nvSpPr>
              <p:cNvPr id="8" name="Content Placeholder 7">
                <a:extLst>
                  <a:ext uri="{FF2B5EF4-FFF2-40B4-BE49-F238E27FC236}">
                    <a16:creationId xmlns:a16="http://schemas.microsoft.com/office/drawing/2014/main" id="{B0DF1A74-F8BD-4363-A45E-42D9B52AA250}"/>
                  </a:ext>
                </a:extLst>
              </p:cNvPr>
              <p:cNvSpPr>
                <a:spLocks noGrp="1" noRot="1" noChangeAspect="1" noMove="1" noResize="1" noEditPoints="1" noAdjustHandles="1" noChangeArrowheads="1" noChangeShapeType="1" noTextEdit="1"/>
              </p:cNvSpPr>
              <p:nvPr>
                <p:ph sz="half" idx="2"/>
              </p:nvPr>
            </p:nvSpPr>
            <p:spPr>
              <a:xfrm>
                <a:off x="7382576" y="1520792"/>
                <a:ext cx="3971223" cy="4835557"/>
              </a:xfrm>
              <a:blipFill>
                <a:blip r:embed="rId2"/>
                <a:stretch>
                  <a:fillRect/>
                </a:stretch>
              </a:blipFill>
            </p:spPr>
            <p:txBody>
              <a:bodyPr/>
              <a:lstStyle/>
              <a:p>
                <a:r>
                  <a:rPr lang="en-BE">
                    <a:noFill/>
                  </a:rPr>
                  <a:t> </a:t>
                </a:r>
              </a:p>
            </p:txBody>
          </p:sp>
        </mc:Fallback>
      </mc:AlternateContent>
      <p:sp>
        <p:nvSpPr>
          <p:cNvPr id="4" name="Footer Placeholder 3">
            <a:extLst>
              <a:ext uri="{FF2B5EF4-FFF2-40B4-BE49-F238E27FC236}">
                <a16:creationId xmlns:a16="http://schemas.microsoft.com/office/drawing/2014/main" id="{0D0E60EC-D179-4DEC-BF6C-2D4C57CA3629}"/>
              </a:ext>
            </a:extLst>
          </p:cNvPr>
          <p:cNvSpPr>
            <a:spLocks noGrp="1"/>
          </p:cNvSpPr>
          <p:nvPr>
            <p:ph type="ftr" sz="quarter" idx="11"/>
          </p:nvPr>
        </p:nvSpPr>
        <p:spPr/>
        <p:txBody>
          <a:bodyPr/>
          <a:lstStyle/>
          <a:p>
            <a:r>
              <a:rPr lang="en-US"/>
              <a:t>Elementary Combinatorics and Probability - March 2021</a:t>
            </a:r>
            <a:endParaRPr lang="en-BE"/>
          </a:p>
        </p:txBody>
      </p:sp>
      <p:sp>
        <p:nvSpPr>
          <p:cNvPr id="5" name="Slide Number Placeholder 4">
            <a:extLst>
              <a:ext uri="{FF2B5EF4-FFF2-40B4-BE49-F238E27FC236}">
                <a16:creationId xmlns:a16="http://schemas.microsoft.com/office/drawing/2014/main" id="{662FF4D5-6DF8-4022-A444-486265CF0AB1}"/>
              </a:ext>
            </a:extLst>
          </p:cNvPr>
          <p:cNvSpPr>
            <a:spLocks noGrp="1"/>
          </p:cNvSpPr>
          <p:nvPr>
            <p:ph type="sldNum" sz="quarter" idx="12"/>
          </p:nvPr>
        </p:nvSpPr>
        <p:spPr/>
        <p:txBody>
          <a:bodyPr/>
          <a:lstStyle/>
          <a:p>
            <a:fld id="{08CF7B41-8972-4B54-B2ED-1FFF63F18177}" type="slidenum">
              <a:rPr lang="en-BE" smtClean="0"/>
              <a:t>75</a:t>
            </a:fld>
            <a:endParaRPr lang="en-BE"/>
          </a:p>
        </p:txBody>
      </p:sp>
    </p:spTree>
    <p:extLst>
      <p:ext uri="{BB962C8B-B14F-4D97-AF65-F5344CB8AC3E}">
        <p14:creationId xmlns:p14="http://schemas.microsoft.com/office/powerpoint/2010/main" val="156424874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74549EC-6DD3-4705-BCAD-5FE508A53A93}"/>
              </a:ext>
            </a:extLst>
          </p:cNvPr>
          <p:cNvSpPr>
            <a:spLocks noGrp="1"/>
          </p:cNvSpPr>
          <p:nvPr>
            <p:ph type="title"/>
          </p:nvPr>
        </p:nvSpPr>
        <p:spPr/>
        <p:txBody>
          <a:bodyPr/>
          <a:lstStyle/>
          <a:p>
            <a:r>
              <a:rPr lang="en-US" b="1" dirty="0"/>
              <a:t>DRUGS</a:t>
            </a:r>
            <a:endParaRPr lang="en-BE" b="1" dirty="0"/>
          </a:p>
        </p:txBody>
      </p:sp>
      <p:sp>
        <p:nvSpPr>
          <p:cNvPr id="7" name="Content Placeholder 6">
            <a:extLst>
              <a:ext uri="{FF2B5EF4-FFF2-40B4-BE49-F238E27FC236}">
                <a16:creationId xmlns:a16="http://schemas.microsoft.com/office/drawing/2014/main" id="{0CC2ECDE-20AA-43D1-BB36-1EB15D18164E}"/>
              </a:ext>
            </a:extLst>
          </p:cNvPr>
          <p:cNvSpPr>
            <a:spLocks noGrp="1"/>
          </p:cNvSpPr>
          <p:nvPr>
            <p:ph sz="half" idx="1"/>
          </p:nvPr>
        </p:nvSpPr>
        <p:spPr>
          <a:xfrm>
            <a:off x="838200" y="1520792"/>
            <a:ext cx="6005362" cy="4835557"/>
          </a:xfrm>
        </p:spPr>
        <p:txBody>
          <a:bodyPr>
            <a:normAutofit/>
          </a:bodyPr>
          <a:lstStyle/>
          <a:p>
            <a:pPr algn="just">
              <a:lnSpc>
                <a:spcPct val="120000"/>
              </a:lnSpc>
            </a:pPr>
            <a:r>
              <a:rPr lang="en-US" dirty="0"/>
              <a:t>0.5% of the population are using drugs.</a:t>
            </a:r>
          </a:p>
          <a:p>
            <a:pPr algn="just">
              <a:lnSpc>
                <a:spcPct val="120000"/>
              </a:lnSpc>
            </a:pPr>
            <a:r>
              <a:rPr lang="en-US" dirty="0">
                <a:solidFill>
                  <a:schemeClr val="bg1"/>
                </a:solidFill>
              </a:rPr>
              <a:t>If a person uses drugs, the test will be positive with a 98% chance.</a:t>
            </a:r>
          </a:p>
          <a:p>
            <a:pPr algn="just">
              <a:lnSpc>
                <a:spcPct val="120000"/>
              </a:lnSpc>
            </a:pPr>
            <a:r>
              <a:rPr lang="en-US" dirty="0">
                <a:solidFill>
                  <a:schemeClr val="bg1"/>
                </a:solidFill>
              </a:rPr>
              <a:t>if they don’t use drugs, the test will be negative with a 98% probability.</a:t>
            </a:r>
          </a:p>
          <a:p>
            <a:pPr algn="just">
              <a:lnSpc>
                <a:spcPct val="120000"/>
              </a:lnSpc>
            </a:pPr>
            <a:r>
              <a:rPr lang="en-US" dirty="0">
                <a:solidFill>
                  <a:schemeClr val="bg1"/>
                </a:solidFill>
              </a:rPr>
              <a:t>What is the probability that this person has actually used drugs?</a:t>
            </a:r>
          </a:p>
          <a:p>
            <a:pPr algn="just"/>
            <a:endParaRPr lang="en-US" dirty="0"/>
          </a:p>
          <a:p>
            <a:pPr algn="just"/>
            <a:endParaRPr lang="en-BE" dirty="0"/>
          </a:p>
        </p:txBody>
      </p:sp>
      <mc:AlternateContent xmlns:mc="http://schemas.openxmlformats.org/markup-compatibility/2006" xmlns:a14="http://schemas.microsoft.com/office/drawing/2010/main">
        <mc:Choice Requires="a14">
          <p:sp>
            <p:nvSpPr>
              <p:cNvPr id="8" name="Content Placeholder 7">
                <a:extLst>
                  <a:ext uri="{FF2B5EF4-FFF2-40B4-BE49-F238E27FC236}">
                    <a16:creationId xmlns:a16="http://schemas.microsoft.com/office/drawing/2014/main" id="{B0DF1A74-F8BD-4363-A45E-42D9B52AA250}"/>
                  </a:ext>
                </a:extLst>
              </p:cNvPr>
              <p:cNvSpPr>
                <a:spLocks noGrp="1"/>
              </p:cNvSpPr>
              <p:nvPr>
                <p:ph sz="half" idx="2"/>
              </p:nvPr>
            </p:nvSpPr>
            <p:spPr>
              <a:xfrm>
                <a:off x="7382576" y="1520792"/>
                <a:ext cx="3971223" cy="4835557"/>
              </a:xfrm>
            </p:spPr>
            <p:txBody>
              <a:bodyPr>
                <a:normAutofit/>
              </a:bodyPr>
              <a:lstStyle/>
              <a:p>
                <a:pPr>
                  <a:lnSpc>
                    <a:spcPct val="120000"/>
                  </a:lnSpc>
                </a:pPr>
                <a14:m>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𝐷</m:t>
                        </m:r>
                      </m:e>
                    </m:d>
                    <m:r>
                      <a:rPr lang="en-US" b="0" i="1" smtClean="0">
                        <a:latin typeface="Cambria Math" panose="02040503050406030204" pitchFamily="18" charset="0"/>
                      </a:rPr>
                      <m:t>=0.005</m:t>
                    </m:r>
                  </m:oMath>
                </a14:m>
                <a:endParaRPr lang="en-US" dirty="0"/>
              </a:p>
              <a:p>
                <a:pPr>
                  <a:lnSpc>
                    <a:spcPct val="120000"/>
                  </a:lnSpc>
                </a:pPr>
                <a:endParaRPr lang="en-US" sz="2000" dirty="0"/>
              </a:p>
              <a:p>
                <a:pPr>
                  <a:lnSpc>
                    <a:spcPct val="120000"/>
                  </a:lnSpc>
                </a:pPr>
                <a14:m>
                  <m:oMath xmlns:m="http://schemas.openxmlformats.org/officeDocument/2006/math">
                    <m:r>
                      <a:rPr lang="en-US" b="0" i="1" smtClean="0">
                        <a:solidFill>
                          <a:schemeClr val="bg1"/>
                        </a:solidFill>
                        <a:latin typeface="Cambria Math" panose="02040503050406030204" pitchFamily="18" charset="0"/>
                      </a:rPr>
                      <m:t>𝑃</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𝑑𝑟𝑢𝑔𝑠</m:t>
                        </m:r>
                      </m:e>
                    </m:d>
                    <m:r>
                      <a:rPr lang="en-US" b="0" i="1" smtClean="0">
                        <a:solidFill>
                          <a:schemeClr val="bg1"/>
                        </a:solidFill>
                        <a:latin typeface="Cambria Math" panose="02040503050406030204" pitchFamily="18" charset="0"/>
                      </a:rPr>
                      <m:t>=0.98</m:t>
                    </m:r>
                  </m:oMath>
                </a14:m>
                <a:endParaRPr lang="en-US" dirty="0">
                  <a:solidFill>
                    <a:schemeClr val="bg1"/>
                  </a:solidFill>
                </a:endParaRPr>
              </a:p>
              <a:p>
                <a:pPr>
                  <a:lnSpc>
                    <a:spcPct val="120000"/>
                  </a:lnSpc>
                </a:pPr>
                <a:endParaRPr lang="en-US" sz="2000" dirty="0"/>
              </a:p>
              <a:p>
                <a:pPr>
                  <a:lnSpc>
                    <a:spcPct val="120000"/>
                  </a:lnSpc>
                </a:pPr>
                <a14:m>
                  <m:oMath xmlns:m="http://schemas.openxmlformats.org/officeDocument/2006/math">
                    <m:r>
                      <a:rPr lang="en-US" b="0" i="1" smtClean="0">
                        <a:solidFill>
                          <a:schemeClr val="bg1"/>
                        </a:solidFill>
                        <a:latin typeface="Cambria Math" panose="02040503050406030204" pitchFamily="18" charset="0"/>
                      </a:rPr>
                      <m:t>𝑃</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𝑛𝑜</m:t>
                        </m:r>
                        <m:r>
                          <a:rPr lang="en-US" b="0" i="1" smtClean="0">
                            <a:solidFill>
                              <a:schemeClr val="bg1"/>
                            </a:solidFill>
                            <a:latin typeface="Cambria Math" panose="02040503050406030204" pitchFamily="18" charset="0"/>
                          </a:rPr>
                          <m:t> </m:t>
                        </m:r>
                        <m:r>
                          <a:rPr lang="en-US" b="0" i="1" smtClean="0">
                            <a:solidFill>
                              <a:schemeClr val="bg1"/>
                            </a:solidFill>
                            <a:latin typeface="Cambria Math" panose="02040503050406030204" pitchFamily="18" charset="0"/>
                          </a:rPr>
                          <m:t>𝑑𝑟𝑢𝑔𝑠</m:t>
                        </m:r>
                      </m:e>
                    </m:d>
                    <m:r>
                      <a:rPr lang="en-US" b="0" i="1" smtClean="0">
                        <a:solidFill>
                          <a:schemeClr val="bg1"/>
                        </a:solidFill>
                        <a:latin typeface="Cambria Math" panose="02040503050406030204" pitchFamily="18" charset="0"/>
                      </a:rPr>
                      <m:t>=0.98</m:t>
                    </m:r>
                  </m:oMath>
                </a14:m>
                <a:endParaRPr lang="en-US" dirty="0">
                  <a:solidFill>
                    <a:schemeClr val="bg1"/>
                  </a:solidFill>
                </a:endParaRPr>
              </a:p>
              <a:p>
                <a:pPr>
                  <a:lnSpc>
                    <a:spcPct val="120000"/>
                  </a:lnSpc>
                </a:pPr>
                <a:endParaRPr lang="en-US" sz="2400" dirty="0"/>
              </a:p>
              <a:p>
                <a:pPr>
                  <a:lnSpc>
                    <a:spcPct val="120000"/>
                  </a:lnSpc>
                </a:pPr>
                <a14:m>
                  <m:oMath xmlns:m="http://schemas.openxmlformats.org/officeDocument/2006/math">
                    <m:r>
                      <a:rPr lang="en-US" b="0" i="1" smtClean="0">
                        <a:solidFill>
                          <a:schemeClr val="bg1"/>
                        </a:solidFill>
                        <a:latin typeface="Cambria Math" panose="02040503050406030204" pitchFamily="18" charset="0"/>
                      </a:rPr>
                      <m:t>𝑃</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𝑑𝑟𝑢𝑔𝑠</m:t>
                        </m:r>
                        <m:r>
                          <a:rPr lang="en-US" b="0" i="1" smtClean="0">
                            <a:solidFill>
                              <a:schemeClr val="bg1"/>
                            </a:solidFill>
                            <a:latin typeface="Cambria Math" panose="02040503050406030204" pitchFamily="18" charset="0"/>
                          </a:rPr>
                          <m:t>|+</m:t>
                        </m:r>
                      </m:e>
                    </m:d>
                    <m:r>
                      <a:rPr lang="en-US" b="0" i="1" smtClean="0">
                        <a:solidFill>
                          <a:schemeClr val="bg1"/>
                        </a:solidFill>
                        <a:latin typeface="Cambria Math" panose="02040503050406030204" pitchFamily="18" charset="0"/>
                      </a:rPr>
                      <m:t>=?</m:t>
                    </m:r>
                  </m:oMath>
                </a14:m>
                <a:endParaRPr lang="en-BE" dirty="0">
                  <a:solidFill>
                    <a:schemeClr val="bg1"/>
                  </a:solidFill>
                </a:endParaRPr>
              </a:p>
            </p:txBody>
          </p:sp>
        </mc:Choice>
        <mc:Fallback xmlns="">
          <p:sp>
            <p:nvSpPr>
              <p:cNvPr id="8" name="Content Placeholder 7">
                <a:extLst>
                  <a:ext uri="{FF2B5EF4-FFF2-40B4-BE49-F238E27FC236}">
                    <a16:creationId xmlns:a16="http://schemas.microsoft.com/office/drawing/2014/main" id="{B0DF1A74-F8BD-4363-A45E-42D9B52AA250}"/>
                  </a:ext>
                </a:extLst>
              </p:cNvPr>
              <p:cNvSpPr>
                <a:spLocks noGrp="1" noRot="1" noChangeAspect="1" noMove="1" noResize="1" noEditPoints="1" noAdjustHandles="1" noChangeArrowheads="1" noChangeShapeType="1" noTextEdit="1"/>
              </p:cNvSpPr>
              <p:nvPr>
                <p:ph sz="half" idx="2"/>
              </p:nvPr>
            </p:nvSpPr>
            <p:spPr>
              <a:xfrm>
                <a:off x="7382576" y="1520792"/>
                <a:ext cx="3971223" cy="4835557"/>
              </a:xfrm>
              <a:blipFill>
                <a:blip r:embed="rId2"/>
                <a:stretch>
                  <a:fillRect/>
                </a:stretch>
              </a:blipFill>
            </p:spPr>
            <p:txBody>
              <a:bodyPr/>
              <a:lstStyle/>
              <a:p>
                <a:r>
                  <a:rPr lang="en-BE">
                    <a:noFill/>
                  </a:rPr>
                  <a:t> </a:t>
                </a:r>
              </a:p>
            </p:txBody>
          </p:sp>
        </mc:Fallback>
      </mc:AlternateContent>
      <p:sp>
        <p:nvSpPr>
          <p:cNvPr id="4" name="Footer Placeholder 3">
            <a:extLst>
              <a:ext uri="{FF2B5EF4-FFF2-40B4-BE49-F238E27FC236}">
                <a16:creationId xmlns:a16="http://schemas.microsoft.com/office/drawing/2014/main" id="{0D0E60EC-D179-4DEC-BF6C-2D4C57CA3629}"/>
              </a:ext>
            </a:extLst>
          </p:cNvPr>
          <p:cNvSpPr>
            <a:spLocks noGrp="1"/>
          </p:cNvSpPr>
          <p:nvPr>
            <p:ph type="ftr" sz="quarter" idx="11"/>
          </p:nvPr>
        </p:nvSpPr>
        <p:spPr/>
        <p:txBody>
          <a:bodyPr/>
          <a:lstStyle/>
          <a:p>
            <a:r>
              <a:rPr lang="en-US"/>
              <a:t>Elementary Combinatorics and Probability - March 2021</a:t>
            </a:r>
            <a:endParaRPr lang="en-BE"/>
          </a:p>
        </p:txBody>
      </p:sp>
      <p:sp>
        <p:nvSpPr>
          <p:cNvPr id="5" name="Slide Number Placeholder 4">
            <a:extLst>
              <a:ext uri="{FF2B5EF4-FFF2-40B4-BE49-F238E27FC236}">
                <a16:creationId xmlns:a16="http://schemas.microsoft.com/office/drawing/2014/main" id="{662FF4D5-6DF8-4022-A444-486265CF0AB1}"/>
              </a:ext>
            </a:extLst>
          </p:cNvPr>
          <p:cNvSpPr>
            <a:spLocks noGrp="1"/>
          </p:cNvSpPr>
          <p:nvPr>
            <p:ph type="sldNum" sz="quarter" idx="12"/>
          </p:nvPr>
        </p:nvSpPr>
        <p:spPr/>
        <p:txBody>
          <a:bodyPr/>
          <a:lstStyle/>
          <a:p>
            <a:fld id="{08CF7B41-8972-4B54-B2ED-1FFF63F18177}" type="slidenum">
              <a:rPr lang="en-BE" smtClean="0"/>
              <a:t>76</a:t>
            </a:fld>
            <a:endParaRPr lang="en-BE"/>
          </a:p>
        </p:txBody>
      </p:sp>
    </p:spTree>
    <p:extLst>
      <p:ext uri="{BB962C8B-B14F-4D97-AF65-F5344CB8AC3E}">
        <p14:creationId xmlns:p14="http://schemas.microsoft.com/office/powerpoint/2010/main" val="222227548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74549EC-6DD3-4705-BCAD-5FE508A53A93}"/>
              </a:ext>
            </a:extLst>
          </p:cNvPr>
          <p:cNvSpPr>
            <a:spLocks noGrp="1"/>
          </p:cNvSpPr>
          <p:nvPr>
            <p:ph type="title"/>
          </p:nvPr>
        </p:nvSpPr>
        <p:spPr/>
        <p:txBody>
          <a:bodyPr/>
          <a:lstStyle/>
          <a:p>
            <a:r>
              <a:rPr lang="en-US" b="1" dirty="0"/>
              <a:t>DRUGS</a:t>
            </a:r>
            <a:endParaRPr lang="en-BE" b="1" dirty="0"/>
          </a:p>
        </p:txBody>
      </p:sp>
      <p:sp>
        <p:nvSpPr>
          <p:cNvPr id="7" name="Content Placeholder 6">
            <a:extLst>
              <a:ext uri="{FF2B5EF4-FFF2-40B4-BE49-F238E27FC236}">
                <a16:creationId xmlns:a16="http://schemas.microsoft.com/office/drawing/2014/main" id="{0CC2ECDE-20AA-43D1-BB36-1EB15D18164E}"/>
              </a:ext>
            </a:extLst>
          </p:cNvPr>
          <p:cNvSpPr>
            <a:spLocks noGrp="1"/>
          </p:cNvSpPr>
          <p:nvPr>
            <p:ph sz="half" idx="1"/>
          </p:nvPr>
        </p:nvSpPr>
        <p:spPr>
          <a:xfrm>
            <a:off x="838200" y="1520792"/>
            <a:ext cx="6005362" cy="4835557"/>
          </a:xfrm>
        </p:spPr>
        <p:txBody>
          <a:bodyPr>
            <a:normAutofit/>
          </a:bodyPr>
          <a:lstStyle/>
          <a:p>
            <a:pPr algn="just">
              <a:lnSpc>
                <a:spcPct val="120000"/>
              </a:lnSpc>
            </a:pPr>
            <a:r>
              <a:rPr lang="en-US" dirty="0"/>
              <a:t>0.5% of the population are using drugs.</a:t>
            </a:r>
          </a:p>
          <a:p>
            <a:pPr algn="just">
              <a:lnSpc>
                <a:spcPct val="120000"/>
              </a:lnSpc>
            </a:pPr>
            <a:r>
              <a:rPr lang="en-US" dirty="0"/>
              <a:t>If a person uses drugs, the test will be positive with a 98% chance.</a:t>
            </a:r>
          </a:p>
          <a:p>
            <a:pPr algn="just">
              <a:lnSpc>
                <a:spcPct val="120000"/>
              </a:lnSpc>
            </a:pPr>
            <a:r>
              <a:rPr lang="en-US" dirty="0">
                <a:solidFill>
                  <a:schemeClr val="bg1"/>
                </a:solidFill>
              </a:rPr>
              <a:t>if they don’t use drugs, the test will be negative with a 98% probability.</a:t>
            </a:r>
          </a:p>
          <a:p>
            <a:pPr algn="just">
              <a:lnSpc>
                <a:spcPct val="120000"/>
              </a:lnSpc>
            </a:pPr>
            <a:r>
              <a:rPr lang="en-US" dirty="0">
                <a:solidFill>
                  <a:schemeClr val="bg1"/>
                </a:solidFill>
              </a:rPr>
              <a:t>What is the probability that this person has actually used drugs?</a:t>
            </a:r>
          </a:p>
          <a:p>
            <a:pPr algn="just"/>
            <a:endParaRPr lang="en-US" dirty="0"/>
          </a:p>
          <a:p>
            <a:pPr algn="just"/>
            <a:endParaRPr lang="en-BE" dirty="0"/>
          </a:p>
        </p:txBody>
      </p:sp>
      <mc:AlternateContent xmlns:mc="http://schemas.openxmlformats.org/markup-compatibility/2006" xmlns:a14="http://schemas.microsoft.com/office/drawing/2010/main">
        <mc:Choice Requires="a14">
          <p:sp>
            <p:nvSpPr>
              <p:cNvPr id="8" name="Content Placeholder 7">
                <a:extLst>
                  <a:ext uri="{FF2B5EF4-FFF2-40B4-BE49-F238E27FC236}">
                    <a16:creationId xmlns:a16="http://schemas.microsoft.com/office/drawing/2014/main" id="{B0DF1A74-F8BD-4363-A45E-42D9B52AA250}"/>
                  </a:ext>
                </a:extLst>
              </p:cNvPr>
              <p:cNvSpPr>
                <a:spLocks noGrp="1"/>
              </p:cNvSpPr>
              <p:nvPr>
                <p:ph sz="half" idx="2"/>
              </p:nvPr>
            </p:nvSpPr>
            <p:spPr>
              <a:xfrm>
                <a:off x="7382576" y="1520792"/>
                <a:ext cx="3971223" cy="4835557"/>
              </a:xfrm>
            </p:spPr>
            <p:txBody>
              <a:bodyPr>
                <a:normAutofit/>
              </a:bodyPr>
              <a:lstStyle/>
              <a:p>
                <a:pPr>
                  <a:lnSpc>
                    <a:spcPct val="120000"/>
                  </a:lnSpc>
                </a:pPr>
                <a14:m>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𝐷</m:t>
                        </m:r>
                      </m:e>
                    </m:d>
                    <m:r>
                      <a:rPr lang="en-US" b="0" i="1" smtClean="0">
                        <a:latin typeface="Cambria Math" panose="02040503050406030204" pitchFamily="18" charset="0"/>
                      </a:rPr>
                      <m:t>=0.005</m:t>
                    </m:r>
                  </m:oMath>
                </a14:m>
                <a:endParaRPr lang="en-US" dirty="0"/>
              </a:p>
              <a:p>
                <a:pPr>
                  <a:lnSpc>
                    <a:spcPct val="120000"/>
                  </a:lnSpc>
                </a:pPr>
                <a:endParaRPr lang="en-US" sz="2000" dirty="0"/>
              </a:p>
              <a:p>
                <a:pPr>
                  <a:lnSpc>
                    <a:spcPct val="120000"/>
                  </a:lnSpc>
                </a:pPr>
                <a14:m>
                  <m:oMath xmlns:m="http://schemas.openxmlformats.org/officeDocument/2006/math">
                    <m:r>
                      <a:rPr lang="en-US" b="0" i="1" smtClean="0">
                        <a:solidFill>
                          <a:schemeClr val="bg1"/>
                        </a:solidFill>
                        <a:latin typeface="Cambria Math" panose="02040503050406030204" pitchFamily="18" charset="0"/>
                      </a:rPr>
                      <m:t>𝑃</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𝑑𝑟𝑢𝑔𝑠</m:t>
                        </m:r>
                      </m:e>
                    </m:d>
                    <m:r>
                      <a:rPr lang="en-US" b="0" i="1" smtClean="0">
                        <a:solidFill>
                          <a:schemeClr val="bg1"/>
                        </a:solidFill>
                        <a:latin typeface="Cambria Math" panose="02040503050406030204" pitchFamily="18" charset="0"/>
                      </a:rPr>
                      <m:t>=0.98</m:t>
                    </m:r>
                  </m:oMath>
                </a14:m>
                <a:endParaRPr lang="en-US" dirty="0">
                  <a:solidFill>
                    <a:schemeClr val="bg1"/>
                  </a:solidFill>
                </a:endParaRPr>
              </a:p>
              <a:p>
                <a:pPr>
                  <a:lnSpc>
                    <a:spcPct val="120000"/>
                  </a:lnSpc>
                </a:pPr>
                <a:endParaRPr lang="en-US" sz="2000" dirty="0"/>
              </a:p>
              <a:p>
                <a:pPr>
                  <a:lnSpc>
                    <a:spcPct val="120000"/>
                  </a:lnSpc>
                </a:pPr>
                <a14:m>
                  <m:oMath xmlns:m="http://schemas.openxmlformats.org/officeDocument/2006/math">
                    <m:r>
                      <a:rPr lang="en-US" b="0" i="1" smtClean="0">
                        <a:solidFill>
                          <a:schemeClr val="bg1"/>
                        </a:solidFill>
                        <a:latin typeface="Cambria Math" panose="02040503050406030204" pitchFamily="18" charset="0"/>
                      </a:rPr>
                      <m:t>𝑃</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𝑛𝑜</m:t>
                        </m:r>
                        <m:r>
                          <a:rPr lang="en-US" b="0" i="1" smtClean="0">
                            <a:solidFill>
                              <a:schemeClr val="bg1"/>
                            </a:solidFill>
                            <a:latin typeface="Cambria Math" panose="02040503050406030204" pitchFamily="18" charset="0"/>
                          </a:rPr>
                          <m:t> </m:t>
                        </m:r>
                        <m:r>
                          <a:rPr lang="en-US" b="0" i="1" smtClean="0">
                            <a:solidFill>
                              <a:schemeClr val="bg1"/>
                            </a:solidFill>
                            <a:latin typeface="Cambria Math" panose="02040503050406030204" pitchFamily="18" charset="0"/>
                          </a:rPr>
                          <m:t>𝑑𝑟𝑢𝑔𝑠</m:t>
                        </m:r>
                      </m:e>
                    </m:d>
                    <m:r>
                      <a:rPr lang="en-US" b="0" i="1" smtClean="0">
                        <a:solidFill>
                          <a:schemeClr val="bg1"/>
                        </a:solidFill>
                        <a:latin typeface="Cambria Math" panose="02040503050406030204" pitchFamily="18" charset="0"/>
                      </a:rPr>
                      <m:t>=0.98</m:t>
                    </m:r>
                  </m:oMath>
                </a14:m>
                <a:endParaRPr lang="en-US" dirty="0">
                  <a:solidFill>
                    <a:schemeClr val="bg1"/>
                  </a:solidFill>
                </a:endParaRPr>
              </a:p>
              <a:p>
                <a:pPr>
                  <a:lnSpc>
                    <a:spcPct val="120000"/>
                  </a:lnSpc>
                </a:pPr>
                <a:endParaRPr lang="en-US" sz="2400" dirty="0"/>
              </a:p>
              <a:p>
                <a:pPr>
                  <a:lnSpc>
                    <a:spcPct val="120000"/>
                  </a:lnSpc>
                </a:pPr>
                <a14:m>
                  <m:oMath xmlns:m="http://schemas.openxmlformats.org/officeDocument/2006/math">
                    <m:r>
                      <a:rPr lang="en-US" b="0" i="1" smtClean="0">
                        <a:solidFill>
                          <a:schemeClr val="bg1"/>
                        </a:solidFill>
                        <a:latin typeface="Cambria Math" panose="02040503050406030204" pitchFamily="18" charset="0"/>
                      </a:rPr>
                      <m:t>𝑃</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𝑑𝑟𝑢𝑔𝑠</m:t>
                        </m:r>
                        <m:r>
                          <a:rPr lang="en-US" b="0" i="1" smtClean="0">
                            <a:solidFill>
                              <a:schemeClr val="bg1"/>
                            </a:solidFill>
                            <a:latin typeface="Cambria Math" panose="02040503050406030204" pitchFamily="18" charset="0"/>
                          </a:rPr>
                          <m:t>|+</m:t>
                        </m:r>
                      </m:e>
                    </m:d>
                    <m:r>
                      <a:rPr lang="en-US" b="0" i="1" smtClean="0">
                        <a:solidFill>
                          <a:schemeClr val="bg1"/>
                        </a:solidFill>
                        <a:latin typeface="Cambria Math" panose="02040503050406030204" pitchFamily="18" charset="0"/>
                      </a:rPr>
                      <m:t>=?</m:t>
                    </m:r>
                  </m:oMath>
                </a14:m>
                <a:endParaRPr lang="en-BE" dirty="0">
                  <a:solidFill>
                    <a:schemeClr val="bg1"/>
                  </a:solidFill>
                </a:endParaRPr>
              </a:p>
            </p:txBody>
          </p:sp>
        </mc:Choice>
        <mc:Fallback xmlns="">
          <p:sp>
            <p:nvSpPr>
              <p:cNvPr id="8" name="Content Placeholder 7">
                <a:extLst>
                  <a:ext uri="{FF2B5EF4-FFF2-40B4-BE49-F238E27FC236}">
                    <a16:creationId xmlns:a16="http://schemas.microsoft.com/office/drawing/2014/main" id="{B0DF1A74-F8BD-4363-A45E-42D9B52AA250}"/>
                  </a:ext>
                </a:extLst>
              </p:cNvPr>
              <p:cNvSpPr>
                <a:spLocks noGrp="1" noRot="1" noChangeAspect="1" noMove="1" noResize="1" noEditPoints="1" noAdjustHandles="1" noChangeArrowheads="1" noChangeShapeType="1" noTextEdit="1"/>
              </p:cNvSpPr>
              <p:nvPr>
                <p:ph sz="half" idx="2"/>
              </p:nvPr>
            </p:nvSpPr>
            <p:spPr>
              <a:xfrm>
                <a:off x="7382576" y="1520792"/>
                <a:ext cx="3971223" cy="4835557"/>
              </a:xfrm>
              <a:blipFill>
                <a:blip r:embed="rId2"/>
                <a:stretch>
                  <a:fillRect/>
                </a:stretch>
              </a:blipFill>
            </p:spPr>
            <p:txBody>
              <a:bodyPr/>
              <a:lstStyle/>
              <a:p>
                <a:r>
                  <a:rPr lang="en-BE">
                    <a:noFill/>
                  </a:rPr>
                  <a:t> </a:t>
                </a:r>
              </a:p>
            </p:txBody>
          </p:sp>
        </mc:Fallback>
      </mc:AlternateContent>
      <p:sp>
        <p:nvSpPr>
          <p:cNvPr id="4" name="Footer Placeholder 3">
            <a:extLst>
              <a:ext uri="{FF2B5EF4-FFF2-40B4-BE49-F238E27FC236}">
                <a16:creationId xmlns:a16="http://schemas.microsoft.com/office/drawing/2014/main" id="{0D0E60EC-D179-4DEC-BF6C-2D4C57CA3629}"/>
              </a:ext>
            </a:extLst>
          </p:cNvPr>
          <p:cNvSpPr>
            <a:spLocks noGrp="1"/>
          </p:cNvSpPr>
          <p:nvPr>
            <p:ph type="ftr" sz="quarter" idx="11"/>
          </p:nvPr>
        </p:nvSpPr>
        <p:spPr/>
        <p:txBody>
          <a:bodyPr/>
          <a:lstStyle/>
          <a:p>
            <a:r>
              <a:rPr lang="en-US"/>
              <a:t>Elementary Combinatorics and Probability - March 2021</a:t>
            </a:r>
            <a:endParaRPr lang="en-BE"/>
          </a:p>
        </p:txBody>
      </p:sp>
      <p:sp>
        <p:nvSpPr>
          <p:cNvPr id="5" name="Slide Number Placeholder 4">
            <a:extLst>
              <a:ext uri="{FF2B5EF4-FFF2-40B4-BE49-F238E27FC236}">
                <a16:creationId xmlns:a16="http://schemas.microsoft.com/office/drawing/2014/main" id="{662FF4D5-6DF8-4022-A444-486265CF0AB1}"/>
              </a:ext>
            </a:extLst>
          </p:cNvPr>
          <p:cNvSpPr>
            <a:spLocks noGrp="1"/>
          </p:cNvSpPr>
          <p:nvPr>
            <p:ph type="sldNum" sz="quarter" idx="12"/>
          </p:nvPr>
        </p:nvSpPr>
        <p:spPr/>
        <p:txBody>
          <a:bodyPr/>
          <a:lstStyle/>
          <a:p>
            <a:fld id="{08CF7B41-8972-4B54-B2ED-1FFF63F18177}" type="slidenum">
              <a:rPr lang="en-BE" smtClean="0"/>
              <a:t>77</a:t>
            </a:fld>
            <a:endParaRPr lang="en-BE"/>
          </a:p>
        </p:txBody>
      </p:sp>
    </p:spTree>
    <p:extLst>
      <p:ext uri="{BB962C8B-B14F-4D97-AF65-F5344CB8AC3E}">
        <p14:creationId xmlns:p14="http://schemas.microsoft.com/office/powerpoint/2010/main" val="250794971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74549EC-6DD3-4705-BCAD-5FE508A53A93}"/>
              </a:ext>
            </a:extLst>
          </p:cNvPr>
          <p:cNvSpPr>
            <a:spLocks noGrp="1"/>
          </p:cNvSpPr>
          <p:nvPr>
            <p:ph type="title"/>
          </p:nvPr>
        </p:nvSpPr>
        <p:spPr/>
        <p:txBody>
          <a:bodyPr/>
          <a:lstStyle/>
          <a:p>
            <a:r>
              <a:rPr lang="en-US" b="1" dirty="0"/>
              <a:t>DRUGS</a:t>
            </a:r>
            <a:endParaRPr lang="en-BE" b="1" dirty="0"/>
          </a:p>
        </p:txBody>
      </p:sp>
      <p:sp>
        <p:nvSpPr>
          <p:cNvPr id="7" name="Content Placeholder 6">
            <a:extLst>
              <a:ext uri="{FF2B5EF4-FFF2-40B4-BE49-F238E27FC236}">
                <a16:creationId xmlns:a16="http://schemas.microsoft.com/office/drawing/2014/main" id="{0CC2ECDE-20AA-43D1-BB36-1EB15D18164E}"/>
              </a:ext>
            </a:extLst>
          </p:cNvPr>
          <p:cNvSpPr>
            <a:spLocks noGrp="1"/>
          </p:cNvSpPr>
          <p:nvPr>
            <p:ph sz="half" idx="1"/>
          </p:nvPr>
        </p:nvSpPr>
        <p:spPr>
          <a:xfrm>
            <a:off x="838200" y="1520792"/>
            <a:ext cx="6005362" cy="4835557"/>
          </a:xfrm>
        </p:spPr>
        <p:txBody>
          <a:bodyPr>
            <a:normAutofit/>
          </a:bodyPr>
          <a:lstStyle/>
          <a:p>
            <a:pPr algn="just">
              <a:lnSpc>
                <a:spcPct val="120000"/>
              </a:lnSpc>
            </a:pPr>
            <a:r>
              <a:rPr lang="en-US" dirty="0"/>
              <a:t>0.5% of the population are using drugs.</a:t>
            </a:r>
          </a:p>
          <a:p>
            <a:pPr algn="just">
              <a:lnSpc>
                <a:spcPct val="120000"/>
              </a:lnSpc>
            </a:pPr>
            <a:r>
              <a:rPr lang="en-US" dirty="0"/>
              <a:t>If a person uses drugs, the test will be positive with a 98% chance.</a:t>
            </a:r>
          </a:p>
          <a:p>
            <a:pPr algn="just">
              <a:lnSpc>
                <a:spcPct val="120000"/>
              </a:lnSpc>
            </a:pPr>
            <a:r>
              <a:rPr lang="en-US" dirty="0">
                <a:solidFill>
                  <a:schemeClr val="bg1"/>
                </a:solidFill>
              </a:rPr>
              <a:t>if they don’t use drugs, the test will be negative with a 98% probability.</a:t>
            </a:r>
          </a:p>
          <a:p>
            <a:pPr algn="just">
              <a:lnSpc>
                <a:spcPct val="120000"/>
              </a:lnSpc>
            </a:pPr>
            <a:r>
              <a:rPr lang="en-US" dirty="0">
                <a:solidFill>
                  <a:schemeClr val="bg1"/>
                </a:solidFill>
              </a:rPr>
              <a:t>What is the probability that this person has actually used drugs?</a:t>
            </a:r>
          </a:p>
          <a:p>
            <a:pPr algn="just"/>
            <a:endParaRPr lang="en-US" dirty="0"/>
          </a:p>
          <a:p>
            <a:pPr algn="just"/>
            <a:endParaRPr lang="en-BE" dirty="0"/>
          </a:p>
        </p:txBody>
      </p:sp>
      <mc:AlternateContent xmlns:mc="http://schemas.openxmlformats.org/markup-compatibility/2006" xmlns:a14="http://schemas.microsoft.com/office/drawing/2010/main">
        <mc:Choice Requires="a14">
          <p:sp>
            <p:nvSpPr>
              <p:cNvPr id="8" name="Content Placeholder 7">
                <a:extLst>
                  <a:ext uri="{FF2B5EF4-FFF2-40B4-BE49-F238E27FC236}">
                    <a16:creationId xmlns:a16="http://schemas.microsoft.com/office/drawing/2014/main" id="{B0DF1A74-F8BD-4363-A45E-42D9B52AA250}"/>
                  </a:ext>
                </a:extLst>
              </p:cNvPr>
              <p:cNvSpPr>
                <a:spLocks noGrp="1"/>
              </p:cNvSpPr>
              <p:nvPr>
                <p:ph sz="half" idx="2"/>
              </p:nvPr>
            </p:nvSpPr>
            <p:spPr>
              <a:xfrm>
                <a:off x="7382576" y="1520792"/>
                <a:ext cx="3971223" cy="4835557"/>
              </a:xfrm>
            </p:spPr>
            <p:txBody>
              <a:bodyPr>
                <a:normAutofit/>
              </a:bodyPr>
              <a:lstStyle/>
              <a:p>
                <a:pPr>
                  <a:lnSpc>
                    <a:spcPct val="120000"/>
                  </a:lnSpc>
                </a:pPr>
                <a14:m>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𝐷</m:t>
                        </m:r>
                      </m:e>
                    </m:d>
                    <m:r>
                      <a:rPr lang="en-US" b="0" i="1" smtClean="0">
                        <a:latin typeface="Cambria Math" panose="02040503050406030204" pitchFamily="18" charset="0"/>
                      </a:rPr>
                      <m:t>=0.005</m:t>
                    </m:r>
                  </m:oMath>
                </a14:m>
                <a:endParaRPr lang="en-US" dirty="0"/>
              </a:p>
              <a:p>
                <a:pPr>
                  <a:lnSpc>
                    <a:spcPct val="120000"/>
                  </a:lnSpc>
                </a:pPr>
                <a:endParaRPr lang="en-US" sz="2000" dirty="0"/>
              </a:p>
              <a:p>
                <a:pPr>
                  <a:lnSpc>
                    <a:spcPct val="120000"/>
                  </a:lnSpc>
                </a:pPr>
                <a14:m>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m:t>
                        </m:r>
                        <m:r>
                          <a:rPr lang="en-US" b="0" i="1" smtClean="0">
                            <a:latin typeface="Cambria Math" panose="02040503050406030204" pitchFamily="18" charset="0"/>
                          </a:rPr>
                          <m:t>𝑑𝑟𝑢𝑔𝑠</m:t>
                        </m:r>
                      </m:e>
                    </m:d>
                    <m:r>
                      <a:rPr lang="en-US" b="0" i="1" smtClean="0">
                        <a:latin typeface="Cambria Math" panose="02040503050406030204" pitchFamily="18" charset="0"/>
                      </a:rPr>
                      <m:t>=0.98</m:t>
                    </m:r>
                  </m:oMath>
                </a14:m>
                <a:endParaRPr lang="en-US" dirty="0"/>
              </a:p>
              <a:p>
                <a:pPr>
                  <a:lnSpc>
                    <a:spcPct val="120000"/>
                  </a:lnSpc>
                </a:pPr>
                <a:endParaRPr lang="en-US" sz="2000" dirty="0"/>
              </a:p>
              <a:p>
                <a:pPr>
                  <a:lnSpc>
                    <a:spcPct val="120000"/>
                  </a:lnSpc>
                </a:pPr>
                <a14:m>
                  <m:oMath xmlns:m="http://schemas.openxmlformats.org/officeDocument/2006/math">
                    <m:r>
                      <a:rPr lang="en-US" b="0" i="1" smtClean="0">
                        <a:solidFill>
                          <a:schemeClr val="bg1"/>
                        </a:solidFill>
                        <a:latin typeface="Cambria Math" panose="02040503050406030204" pitchFamily="18" charset="0"/>
                      </a:rPr>
                      <m:t>𝑃</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𝑛𝑜</m:t>
                        </m:r>
                        <m:r>
                          <a:rPr lang="en-US" b="0" i="1" smtClean="0">
                            <a:solidFill>
                              <a:schemeClr val="bg1"/>
                            </a:solidFill>
                            <a:latin typeface="Cambria Math" panose="02040503050406030204" pitchFamily="18" charset="0"/>
                          </a:rPr>
                          <m:t> </m:t>
                        </m:r>
                        <m:r>
                          <a:rPr lang="en-US" b="0" i="1" smtClean="0">
                            <a:solidFill>
                              <a:schemeClr val="bg1"/>
                            </a:solidFill>
                            <a:latin typeface="Cambria Math" panose="02040503050406030204" pitchFamily="18" charset="0"/>
                          </a:rPr>
                          <m:t>𝑑𝑟𝑢𝑔𝑠</m:t>
                        </m:r>
                      </m:e>
                    </m:d>
                    <m:r>
                      <a:rPr lang="en-US" b="0" i="1" smtClean="0">
                        <a:solidFill>
                          <a:schemeClr val="bg1"/>
                        </a:solidFill>
                        <a:latin typeface="Cambria Math" panose="02040503050406030204" pitchFamily="18" charset="0"/>
                      </a:rPr>
                      <m:t>=0.98</m:t>
                    </m:r>
                  </m:oMath>
                </a14:m>
                <a:endParaRPr lang="en-US" dirty="0">
                  <a:solidFill>
                    <a:schemeClr val="bg1"/>
                  </a:solidFill>
                </a:endParaRPr>
              </a:p>
              <a:p>
                <a:pPr>
                  <a:lnSpc>
                    <a:spcPct val="120000"/>
                  </a:lnSpc>
                </a:pPr>
                <a:endParaRPr lang="en-US" sz="2400" dirty="0"/>
              </a:p>
              <a:p>
                <a:pPr>
                  <a:lnSpc>
                    <a:spcPct val="120000"/>
                  </a:lnSpc>
                </a:pPr>
                <a14:m>
                  <m:oMath xmlns:m="http://schemas.openxmlformats.org/officeDocument/2006/math">
                    <m:r>
                      <a:rPr lang="en-US" b="0" i="1" smtClean="0">
                        <a:solidFill>
                          <a:schemeClr val="bg1"/>
                        </a:solidFill>
                        <a:latin typeface="Cambria Math" panose="02040503050406030204" pitchFamily="18" charset="0"/>
                      </a:rPr>
                      <m:t>𝑃</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𝑑𝑟𝑢𝑔𝑠</m:t>
                        </m:r>
                        <m:r>
                          <a:rPr lang="en-US" b="0" i="1" smtClean="0">
                            <a:solidFill>
                              <a:schemeClr val="bg1"/>
                            </a:solidFill>
                            <a:latin typeface="Cambria Math" panose="02040503050406030204" pitchFamily="18" charset="0"/>
                          </a:rPr>
                          <m:t>|+</m:t>
                        </m:r>
                      </m:e>
                    </m:d>
                    <m:r>
                      <a:rPr lang="en-US" b="0" i="1" smtClean="0">
                        <a:solidFill>
                          <a:schemeClr val="bg1"/>
                        </a:solidFill>
                        <a:latin typeface="Cambria Math" panose="02040503050406030204" pitchFamily="18" charset="0"/>
                      </a:rPr>
                      <m:t>=?</m:t>
                    </m:r>
                  </m:oMath>
                </a14:m>
                <a:endParaRPr lang="en-BE" dirty="0">
                  <a:solidFill>
                    <a:schemeClr val="bg1"/>
                  </a:solidFill>
                </a:endParaRPr>
              </a:p>
            </p:txBody>
          </p:sp>
        </mc:Choice>
        <mc:Fallback xmlns="">
          <p:sp>
            <p:nvSpPr>
              <p:cNvPr id="8" name="Content Placeholder 7">
                <a:extLst>
                  <a:ext uri="{FF2B5EF4-FFF2-40B4-BE49-F238E27FC236}">
                    <a16:creationId xmlns:a16="http://schemas.microsoft.com/office/drawing/2014/main" id="{B0DF1A74-F8BD-4363-A45E-42D9B52AA250}"/>
                  </a:ext>
                </a:extLst>
              </p:cNvPr>
              <p:cNvSpPr>
                <a:spLocks noGrp="1" noRot="1" noChangeAspect="1" noMove="1" noResize="1" noEditPoints="1" noAdjustHandles="1" noChangeArrowheads="1" noChangeShapeType="1" noTextEdit="1"/>
              </p:cNvSpPr>
              <p:nvPr>
                <p:ph sz="half" idx="2"/>
              </p:nvPr>
            </p:nvSpPr>
            <p:spPr>
              <a:xfrm>
                <a:off x="7382576" y="1520792"/>
                <a:ext cx="3971223" cy="4835557"/>
              </a:xfrm>
              <a:blipFill>
                <a:blip r:embed="rId2"/>
                <a:stretch>
                  <a:fillRect/>
                </a:stretch>
              </a:blipFill>
            </p:spPr>
            <p:txBody>
              <a:bodyPr/>
              <a:lstStyle/>
              <a:p>
                <a:r>
                  <a:rPr lang="en-BE">
                    <a:noFill/>
                  </a:rPr>
                  <a:t> </a:t>
                </a:r>
              </a:p>
            </p:txBody>
          </p:sp>
        </mc:Fallback>
      </mc:AlternateContent>
      <p:sp>
        <p:nvSpPr>
          <p:cNvPr id="4" name="Footer Placeholder 3">
            <a:extLst>
              <a:ext uri="{FF2B5EF4-FFF2-40B4-BE49-F238E27FC236}">
                <a16:creationId xmlns:a16="http://schemas.microsoft.com/office/drawing/2014/main" id="{0D0E60EC-D179-4DEC-BF6C-2D4C57CA3629}"/>
              </a:ext>
            </a:extLst>
          </p:cNvPr>
          <p:cNvSpPr>
            <a:spLocks noGrp="1"/>
          </p:cNvSpPr>
          <p:nvPr>
            <p:ph type="ftr" sz="quarter" idx="11"/>
          </p:nvPr>
        </p:nvSpPr>
        <p:spPr/>
        <p:txBody>
          <a:bodyPr/>
          <a:lstStyle/>
          <a:p>
            <a:r>
              <a:rPr lang="en-US"/>
              <a:t>Elementary Combinatorics and Probability - March 2021</a:t>
            </a:r>
            <a:endParaRPr lang="en-BE"/>
          </a:p>
        </p:txBody>
      </p:sp>
      <p:sp>
        <p:nvSpPr>
          <p:cNvPr id="5" name="Slide Number Placeholder 4">
            <a:extLst>
              <a:ext uri="{FF2B5EF4-FFF2-40B4-BE49-F238E27FC236}">
                <a16:creationId xmlns:a16="http://schemas.microsoft.com/office/drawing/2014/main" id="{662FF4D5-6DF8-4022-A444-486265CF0AB1}"/>
              </a:ext>
            </a:extLst>
          </p:cNvPr>
          <p:cNvSpPr>
            <a:spLocks noGrp="1"/>
          </p:cNvSpPr>
          <p:nvPr>
            <p:ph type="sldNum" sz="quarter" idx="12"/>
          </p:nvPr>
        </p:nvSpPr>
        <p:spPr/>
        <p:txBody>
          <a:bodyPr/>
          <a:lstStyle/>
          <a:p>
            <a:fld id="{08CF7B41-8972-4B54-B2ED-1FFF63F18177}" type="slidenum">
              <a:rPr lang="en-BE" smtClean="0"/>
              <a:t>78</a:t>
            </a:fld>
            <a:endParaRPr lang="en-BE"/>
          </a:p>
        </p:txBody>
      </p:sp>
    </p:spTree>
    <p:extLst>
      <p:ext uri="{BB962C8B-B14F-4D97-AF65-F5344CB8AC3E}">
        <p14:creationId xmlns:p14="http://schemas.microsoft.com/office/powerpoint/2010/main" val="55177505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74549EC-6DD3-4705-BCAD-5FE508A53A93}"/>
              </a:ext>
            </a:extLst>
          </p:cNvPr>
          <p:cNvSpPr>
            <a:spLocks noGrp="1"/>
          </p:cNvSpPr>
          <p:nvPr>
            <p:ph type="title"/>
          </p:nvPr>
        </p:nvSpPr>
        <p:spPr/>
        <p:txBody>
          <a:bodyPr/>
          <a:lstStyle/>
          <a:p>
            <a:r>
              <a:rPr lang="en-US" b="1" dirty="0"/>
              <a:t>DRUGS</a:t>
            </a:r>
            <a:endParaRPr lang="en-BE" b="1" dirty="0"/>
          </a:p>
        </p:txBody>
      </p:sp>
      <p:sp>
        <p:nvSpPr>
          <p:cNvPr id="7" name="Content Placeholder 6">
            <a:extLst>
              <a:ext uri="{FF2B5EF4-FFF2-40B4-BE49-F238E27FC236}">
                <a16:creationId xmlns:a16="http://schemas.microsoft.com/office/drawing/2014/main" id="{0CC2ECDE-20AA-43D1-BB36-1EB15D18164E}"/>
              </a:ext>
            </a:extLst>
          </p:cNvPr>
          <p:cNvSpPr>
            <a:spLocks noGrp="1"/>
          </p:cNvSpPr>
          <p:nvPr>
            <p:ph sz="half" idx="1"/>
          </p:nvPr>
        </p:nvSpPr>
        <p:spPr>
          <a:xfrm>
            <a:off x="838200" y="1520792"/>
            <a:ext cx="6005362" cy="4835557"/>
          </a:xfrm>
        </p:spPr>
        <p:txBody>
          <a:bodyPr>
            <a:normAutofit/>
          </a:bodyPr>
          <a:lstStyle/>
          <a:p>
            <a:pPr algn="just">
              <a:lnSpc>
                <a:spcPct val="120000"/>
              </a:lnSpc>
            </a:pPr>
            <a:r>
              <a:rPr lang="en-US" dirty="0"/>
              <a:t>0.5% of the population are using drugs.</a:t>
            </a:r>
          </a:p>
          <a:p>
            <a:pPr algn="just">
              <a:lnSpc>
                <a:spcPct val="120000"/>
              </a:lnSpc>
            </a:pPr>
            <a:r>
              <a:rPr lang="en-US" dirty="0"/>
              <a:t>If a person uses drugs, the test will be positive with a 98% chance.</a:t>
            </a:r>
          </a:p>
          <a:p>
            <a:pPr algn="just">
              <a:lnSpc>
                <a:spcPct val="120000"/>
              </a:lnSpc>
            </a:pPr>
            <a:r>
              <a:rPr lang="en-US" dirty="0"/>
              <a:t>if they don’t use drugs, the test will be negative with a 98% probability.</a:t>
            </a:r>
          </a:p>
          <a:p>
            <a:pPr algn="just">
              <a:lnSpc>
                <a:spcPct val="120000"/>
              </a:lnSpc>
            </a:pPr>
            <a:r>
              <a:rPr lang="en-US" dirty="0">
                <a:solidFill>
                  <a:schemeClr val="bg1"/>
                </a:solidFill>
              </a:rPr>
              <a:t>What is the probability that this person has actually used drugs?</a:t>
            </a:r>
          </a:p>
          <a:p>
            <a:pPr algn="just"/>
            <a:endParaRPr lang="en-US" dirty="0"/>
          </a:p>
          <a:p>
            <a:pPr algn="just"/>
            <a:endParaRPr lang="en-BE" dirty="0"/>
          </a:p>
        </p:txBody>
      </p:sp>
      <mc:AlternateContent xmlns:mc="http://schemas.openxmlformats.org/markup-compatibility/2006" xmlns:a14="http://schemas.microsoft.com/office/drawing/2010/main">
        <mc:Choice Requires="a14">
          <p:sp>
            <p:nvSpPr>
              <p:cNvPr id="8" name="Content Placeholder 7">
                <a:extLst>
                  <a:ext uri="{FF2B5EF4-FFF2-40B4-BE49-F238E27FC236}">
                    <a16:creationId xmlns:a16="http://schemas.microsoft.com/office/drawing/2014/main" id="{B0DF1A74-F8BD-4363-A45E-42D9B52AA250}"/>
                  </a:ext>
                </a:extLst>
              </p:cNvPr>
              <p:cNvSpPr>
                <a:spLocks noGrp="1"/>
              </p:cNvSpPr>
              <p:nvPr>
                <p:ph sz="half" idx="2"/>
              </p:nvPr>
            </p:nvSpPr>
            <p:spPr>
              <a:xfrm>
                <a:off x="7382576" y="1520792"/>
                <a:ext cx="3971223" cy="4835557"/>
              </a:xfrm>
            </p:spPr>
            <p:txBody>
              <a:bodyPr>
                <a:normAutofit/>
              </a:bodyPr>
              <a:lstStyle/>
              <a:p>
                <a:pPr>
                  <a:lnSpc>
                    <a:spcPct val="120000"/>
                  </a:lnSpc>
                </a:pPr>
                <a14:m>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𝐷</m:t>
                        </m:r>
                      </m:e>
                    </m:d>
                    <m:r>
                      <a:rPr lang="en-US" b="0" i="1" smtClean="0">
                        <a:latin typeface="Cambria Math" panose="02040503050406030204" pitchFamily="18" charset="0"/>
                      </a:rPr>
                      <m:t>=0.005</m:t>
                    </m:r>
                  </m:oMath>
                </a14:m>
                <a:endParaRPr lang="en-US" dirty="0"/>
              </a:p>
              <a:p>
                <a:pPr>
                  <a:lnSpc>
                    <a:spcPct val="120000"/>
                  </a:lnSpc>
                </a:pPr>
                <a:endParaRPr lang="en-US" sz="2000" dirty="0"/>
              </a:p>
              <a:p>
                <a:pPr>
                  <a:lnSpc>
                    <a:spcPct val="120000"/>
                  </a:lnSpc>
                </a:pPr>
                <a14:m>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m:t>
                        </m:r>
                        <m:r>
                          <a:rPr lang="en-US" b="0" i="1" smtClean="0">
                            <a:latin typeface="Cambria Math" panose="02040503050406030204" pitchFamily="18" charset="0"/>
                          </a:rPr>
                          <m:t>𝑑𝑟𝑢𝑔𝑠</m:t>
                        </m:r>
                      </m:e>
                    </m:d>
                    <m:r>
                      <a:rPr lang="en-US" b="0" i="1" smtClean="0">
                        <a:latin typeface="Cambria Math" panose="02040503050406030204" pitchFamily="18" charset="0"/>
                      </a:rPr>
                      <m:t>=0.98</m:t>
                    </m:r>
                  </m:oMath>
                </a14:m>
                <a:endParaRPr lang="en-US" dirty="0"/>
              </a:p>
              <a:p>
                <a:pPr>
                  <a:lnSpc>
                    <a:spcPct val="120000"/>
                  </a:lnSpc>
                </a:pPr>
                <a:endParaRPr lang="en-US" sz="2000" dirty="0"/>
              </a:p>
              <a:p>
                <a:pPr>
                  <a:lnSpc>
                    <a:spcPct val="120000"/>
                  </a:lnSpc>
                </a:pPr>
                <a14:m>
                  <m:oMath xmlns:m="http://schemas.openxmlformats.org/officeDocument/2006/math">
                    <m:r>
                      <a:rPr lang="en-US" b="0" i="1" smtClean="0">
                        <a:solidFill>
                          <a:schemeClr val="bg1"/>
                        </a:solidFill>
                        <a:latin typeface="Cambria Math" panose="02040503050406030204" pitchFamily="18" charset="0"/>
                      </a:rPr>
                      <m:t>𝑃</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𝑛𝑜</m:t>
                        </m:r>
                        <m:r>
                          <a:rPr lang="en-US" b="0" i="1" smtClean="0">
                            <a:solidFill>
                              <a:schemeClr val="bg1"/>
                            </a:solidFill>
                            <a:latin typeface="Cambria Math" panose="02040503050406030204" pitchFamily="18" charset="0"/>
                          </a:rPr>
                          <m:t> </m:t>
                        </m:r>
                        <m:r>
                          <a:rPr lang="en-US" b="0" i="1" smtClean="0">
                            <a:solidFill>
                              <a:schemeClr val="bg1"/>
                            </a:solidFill>
                            <a:latin typeface="Cambria Math" panose="02040503050406030204" pitchFamily="18" charset="0"/>
                          </a:rPr>
                          <m:t>𝑑𝑟𝑢𝑔𝑠</m:t>
                        </m:r>
                      </m:e>
                    </m:d>
                    <m:r>
                      <a:rPr lang="en-US" b="0" i="1" smtClean="0">
                        <a:solidFill>
                          <a:schemeClr val="bg1"/>
                        </a:solidFill>
                        <a:latin typeface="Cambria Math" panose="02040503050406030204" pitchFamily="18" charset="0"/>
                      </a:rPr>
                      <m:t>=0.98</m:t>
                    </m:r>
                  </m:oMath>
                </a14:m>
                <a:endParaRPr lang="en-US" dirty="0">
                  <a:solidFill>
                    <a:schemeClr val="bg1"/>
                  </a:solidFill>
                </a:endParaRPr>
              </a:p>
              <a:p>
                <a:pPr>
                  <a:lnSpc>
                    <a:spcPct val="120000"/>
                  </a:lnSpc>
                </a:pPr>
                <a:endParaRPr lang="en-US" sz="2400" dirty="0"/>
              </a:p>
              <a:p>
                <a:pPr>
                  <a:lnSpc>
                    <a:spcPct val="120000"/>
                  </a:lnSpc>
                </a:pPr>
                <a14:m>
                  <m:oMath xmlns:m="http://schemas.openxmlformats.org/officeDocument/2006/math">
                    <m:r>
                      <a:rPr lang="en-US" b="0" i="1" smtClean="0">
                        <a:solidFill>
                          <a:schemeClr val="bg1"/>
                        </a:solidFill>
                        <a:latin typeface="Cambria Math" panose="02040503050406030204" pitchFamily="18" charset="0"/>
                      </a:rPr>
                      <m:t>𝑃</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𝑑𝑟𝑢𝑔𝑠</m:t>
                        </m:r>
                        <m:r>
                          <a:rPr lang="en-US" b="0" i="1" smtClean="0">
                            <a:solidFill>
                              <a:schemeClr val="bg1"/>
                            </a:solidFill>
                            <a:latin typeface="Cambria Math" panose="02040503050406030204" pitchFamily="18" charset="0"/>
                          </a:rPr>
                          <m:t>|+</m:t>
                        </m:r>
                      </m:e>
                    </m:d>
                    <m:r>
                      <a:rPr lang="en-US" b="0" i="1" smtClean="0">
                        <a:solidFill>
                          <a:schemeClr val="bg1"/>
                        </a:solidFill>
                        <a:latin typeface="Cambria Math" panose="02040503050406030204" pitchFamily="18" charset="0"/>
                      </a:rPr>
                      <m:t>=?</m:t>
                    </m:r>
                  </m:oMath>
                </a14:m>
                <a:endParaRPr lang="en-BE" dirty="0">
                  <a:solidFill>
                    <a:schemeClr val="bg1"/>
                  </a:solidFill>
                </a:endParaRPr>
              </a:p>
            </p:txBody>
          </p:sp>
        </mc:Choice>
        <mc:Fallback xmlns="">
          <p:sp>
            <p:nvSpPr>
              <p:cNvPr id="8" name="Content Placeholder 7">
                <a:extLst>
                  <a:ext uri="{FF2B5EF4-FFF2-40B4-BE49-F238E27FC236}">
                    <a16:creationId xmlns:a16="http://schemas.microsoft.com/office/drawing/2014/main" id="{B0DF1A74-F8BD-4363-A45E-42D9B52AA250}"/>
                  </a:ext>
                </a:extLst>
              </p:cNvPr>
              <p:cNvSpPr>
                <a:spLocks noGrp="1" noRot="1" noChangeAspect="1" noMove="1" noResize="1" noEditPoints="1" noAdjustHandles="1" noChangeArrowheads="1" noChangeShapeType="1" noTextEdit="1"/>
              </p:cNvSpPr>
              <p:nvPr>
                <p:ph sz="half" idx="2"/>
              </p:nvPr>
            </p:nvSpPr>
            <p:spPr>
              <a:xfrm>
                <a:off x="7382576" y="1520792"/>
                <a:ext cx="3971223" cy="4835557"/>
              </a:xfrm>
              <a:blipFill>
                <a:blip r:embed="rId2"/>
                <a:stretch>
                  <a:fillRect/>
                </a:stretch>
              </a:blipFill>
            </p:spPr>
            <p:txBody>
              <a:bodyPr/>
              <a:lstStyle/>
              <a:p>
                <a:r>
                  <a:rPr lang="en-BE">
                    <a:noFill/>
                  </a:rPr>
                  <a:t> </a:t>
                </a:r>
              </a:p>
            </p:txBody>
          </p:sp>
        </mc:Fallback>
      </mc:AlternateContent>
      <p:sp>
        <p:nvSpPr>
          <p:cNvPr id="4" name="Footer Placeholder 3">
            <a:extLst>
              <a:ext uri="{FF2B5EF4-FFF2-40B4-BE49-F238E27FC236}">
                <a16:creationId xmlns:a16="http://schemas.microsoft.com/office/drawing/2014/main" id="{0D0E60EC-D179-4DEC-BF6C-2D4C57CA3629}"/>
              </a:ext>
            </a:extLst>
          </p:cNvPr>
          <p:cNvSpPr>
            <a:spLocks noGrp="1"/>
          </p:cNvSpPr>
          <p:nvPr>
            <p:ph type="ftr" sz="quarter" idx="11"/>
          </p:nvPr>
        </p:nvSpPr>
        <p:spPr/>
        <p:txBody>
          <a:bodyPr/>
          <a:lstStyle/>
          <a:p>
            <a:r>
              <a:rPr lang="en-US"/>
              <a:t>Elementary Combinatorics and Probability - March 2021</a:t>
            </a:r>
            <a:endParaRPr lang="en-BE"/>
          </a:p>
        </p:txBody>
      </p:sp>
      <p:sp>
        <p:nvSpPr>
          <p:cNvPr id="5" name="Slide Number Placeholder 4">
            <a:extLst>
              <a:ext uri="{FF2B5EF4-FFF2-40B4-BE49-F238E27FC236}">
                <a16:creationId xmlns:a16="http://schemas.microsoft.com/office/drawing/2014/main" id="{662FF4D5-6DF8-4022-A444-486265CF0AB1}"/>
              </a:ext>
            </a:extLst>
          </p:cNvPr>
          <p:cNvSpPr>
            <a:spLocks noGrp="1"/>
          </p:cNvSpPr>
          <p:nvPr>
            <p:ph type="sldNum" sz="quarter" idx="12"/>
          </p:nvPr>
        </p:nvSpPr>
        <p:spPr/>
        <p:txBody>
          <a:bodyPr/>
          <a:lstStyle/>
          <a:p>
            <a:fld id="{08CF7B41-8972-4B54-B2ED-1FFF63F18177}" type="slidenum">
              <a:rPr lang="en-BE" smtClean="0"/>
              <a:t>79</a:t>
            </a:fld>
            <a:endParaRPr lang="en-BE"/>
          </a:p>
        </p:txBody>
      </p:sp>
    </p:spTree>
    <p:extLst>
      <p:ext uri="{BB962C8B-B14F-4D97-AF65-F5344CB8AC3E}">
        <p14:creationId xmlns:p14="http://schemas.microsoft.com/office/powerpoint/2010/main" val="41881049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26D5BC78-A84F-4D27-9D5F-63AB340DC44A}"/>
              </a:ext>
            </a:extLst>
          </p:cNvPr>
          <p:cNvSpPr>
            <a:spLocks noGrp="1"/>
          </p:cNvSpPr>
          <p:nvPr>
            <p:ph type="title"/>
          </p:nvPr>
        </p:nvSpPr>
        <p:spPr/>
        <p:txBody>
          <a:bodyPr/>
          <a:lstStyle/>
          <a:p>
            <a:r>
              <a:rPr lang="en-US" dirty="0"/>
              <a:t>Drug study</a:t>
            </a:r>
            <a:endParaRPr lang="en-BE" dirty="0"/>
          </a:p>
        </p:txBody>
      </p:sp>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79B20CA3-31C1-4770-A36B-CD9D1549E7F7}"/>
                  </a:ext>
                </a:extLst>
              </p:cNvPr>
              <p:cNvSpPr>
                <a:spLocks noGrp="1"/>
              </p:cNvSpPr>
              <p:nvPr>
                <p:ph idx="1"/>
              </p:nvPr>
            </p:nvSpPr>
            <p:spPr>
              <a:xfrm>
                <a:off x="413887" y="1337912"/>
                <a:ext cx="11492564" cy="5018438"/>
              </a:xfrm>
            </p:spPr>
            <p:txBody>
              <a:bodyPr>
                <a:normAutofit lnSpcReduction="10000"/>
              </a:bodyPr>
              <a:lstStyle/>
              <a:p>
                <a:pPr>
                  <a:lnSpc>
                    <a:spcPct val="120000"/>
                  </a:lnSpc>
                </a:pPr>
                <a:r>
                  <a:rPr lang="en-US" dirty="0"/>
                  <a:t>In a group of 500 people, </a:t>
                </a:r>
              </a:p>
              <a:p>
                <a:pPr>
                  <a:lnSpc>
                    <a:spcPct val="120000"/>
                  </a:lnSpc>
                </a:pPr>
                <a:r>
                  <a:rPr lang="en-US" dirty="0"/>
                  <a:t>150 patients responded positively to drug A 		</a:t>
                </a:r>
                <a14:m>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𝐴</m:t>
                        </m:r>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150</m:t>
                        </m:r>
                      </m:num>
                      <m:den>
                        <m:r>
                          <a:rPr lang="en-US" i="1">
                            <a:latin typeface="Cambria Math" panose="02040503050406030204" pitchFamily="18" charset="0"/>
                          </a:rPr>
                          <m:t>500</m:t>
                        </m:r>
                      </m:den>
                    </m:f>
                    <m:r>
                      <a:rPr lang="en-US" i="1">
                        <a:latin typeface="Cambria Math" panose="02040503050406030204" pitchFamily="18" charset="0"/>
                      </a:rPr>
                      <m:t>=0.3</m:t>
                    </m:r>
                  </m:oMath>
                </a14:m>
                <a:endParaRPr lang="en-US" dirty="0"/>
              </a:p>
              <a:p>
                <a:pPr>
                  <a:lnSpc>
                    <a:spcPct val="120000"/>
                  </a:lnSpc>
                </a:pPr>
                <a:r>
                  <a:rPr lang="en-US" dirty="0"/>
                  <a:t>200 patients responded positively to drug B 		</a:t>
                </a:r>
                <a14:m>
                  <m:oMath xmlns:m="http://schemas.openxmlformats.org/officeDocument/2006/math">
                    <m:r>
                      <a:rPr lang="en-US" i="1" smtClean="0">
                        <a:solidFill>
                          <a:schemeClr val="bg1"/>
                        </a:solidFill>
                        <a:latin typeface="Cambria Math" panose="02040503050406030204" pitchFamily="18" charset="0"/>
                      </a:rPr>
                      <m:t>𝑃</m:t>
                    </m:r>
                    <m:d>
                      <m:dPr>
                        <m:ctrlPr>
                          <a:rPr lang="en-US" i="1">
                            <a:solidFill>
                              <a:schemeClr val="bg1"/>
                            </a:solidFill>
                            <a:latin typeface="Cambria Math" panose="02040503050406030204" pitchFamily="18" charset="0"/>
                          </a:rPr>
                        </m:ctrlPr>
                      </m:dPr>
                      <m:e>
                        <m:r>
                          <a:rPr lang="en-US" i="1">
                            <a:solidFill>
                              <a:schemeClr val="bg1"/>
                            </a:solidFill>
                            <a:latin typeface="Cambria Math" panose="02040503050406030204" pitchFamily="18" charset="0"/>
                          </a:rPr>
                          <m:t>𝐵</m:t>
                        </m:r>
                      </m:e>
                    </m:d>
                    <m:r>
                      <a:rPr lang="en-US" i="1">
                        <a:solidFill>
                          <a:schemeClr val="bg1"/>
                        </a:solidFill>
                        <a:latin typeface="Cambria Math" panose="02040503050406030204" pitchFamily="18" charset="0"/>
                      </a:rPr>
                      <m:t>=</m:t>
                    </m:r>
                    <m:f>
                      <m:fPr>
                        <m:ctrlPr>
                          <a:rPr lang="en-US" i="1">
                            <a:solidFill>
                              <a:schemeClr val="bg1"/>
                            </a:solidFill>
                            <a:latin typeface="Cambria Math" panose="02040503050406030204" pitchFamily="18" charset="0"/>
                          </a:rPr>
                        </m:ctrlPr>
                      </m:fPr>
                      <m:num>
                        <m:r>
                          <a:rPr lang="en-US" i="1">
                            <a:solidFill>
                              <a:schemeClr val="bg1"/>
                            </a:solidFill>
                            <a:latin typeface="Cambria Math" panose="02040503050406030204" pitchFamily="18" charset="0"/>
                          </a:rPr>
                          <m:t>200</m:t>
                        </m:r>
                      </m:num>
                      <m:den>
                        <m:r>
                          <a:rPr lang="en-US" i="1">
                            <a:solidFill>
                              <a:schemeClr val="bg1"/>
                            </a:solidFill>
                            <a:latin typeface="Cambria Math" panose="02040503050406030204" pitchFamily="18" charset="0"/>
                          </a:rPr>
                          <m:t>500</m:t>
                        </m:r>
                      </m:den>
                    </m:f>
                    <m:r>
                      <a:rPr lang="en-US" i="1">
                        <a:solidFill>
                          <a:schemeClr val="bg1"/>
                        </a:solidFill>
                        <a:latin typeface="Cambria Math" panose="02040503050406030204" pitchFamily="18" charset="0"/>
                      </a:rPr>
                      <m:t>=0.4</m:t>
                    </m:r>
                  </m:oMath>
                </a14:m>
                <a:endParaRPr lang="en-US" dirty="0">
                  <a:solidFill>
                    <a:schemeClr val="bg1"/>
                  </a:solidFill>
                </a:endParaRPr>
              </a:p>
              <a:p>
                <a:pPr>
                  <a:lnSpc>
                    <a:spcPct val="120000"/>
                  </a:lnSpc>
                </a:pPr>
                <a:r>
                  <a:rPr lang="en-US" dirty="0">
                    <a:solidFill>
                      <a:schemeClr val="bg1"/>
                    </a:solidFill>
                  </a:rPr>
                  <a:t>and 90 patients responded positively to both drug A and drug B</a:t>
                </a:r>
              </a:p>
              <a:p>
                <a:pPr marL="0" indent="0">
                  <a:lnSpc>
                    <a:spcPct val="120000"/>
                  </a:lnSpc>
                  <a:buNone/>
                </a:pPr>
                <a14:m>
                  <m:oMathPara xmlns:m="http://schemas.openxmlformats.org/officeDocument/2006/math">
                    <m:oMathParaPr>
                      <m:jc m:val="centerGroup"/>
                    </m:oMathParaPr>
                    <m:oMath xmlns:m="http://schemas.openxmlformats.org/officeDocument/2006/math">
                      <m:r>
                        <a:rPr lang="en-US" i="1" smtClean="0">
                          <a:solidFill>
                            <a:schemeClr val="bg1"/>
                          </a:solidFill>
                          <a:latin typeface="Cambria Math" panose="02040503050406030204" pitchFamily="18" charset="0"/>
                        </a:rPr>
                        <m:t>𝑃</m:t>
                      </m:r>
                      <m:d>
                        <m:dPr>
                          <m:ctrlPr>
                            <a:rPr lang="en-US" i="1">
                              <a:solidFill>
                                <a:schemeClr val="bg1"/>
                              </a:solidFill>
                              <a:latin typeface="Cambria Math" panose="02040503050406030204" pitchFamily="18" charset="0"/>
                            </a:rPr>
                          </m:ctrlPr>
                        </m:dPr>
                        <m:e>
                          <m:r>
                            <a:rPr lang="en-US" i="1">
                              <a:solidFill>
                                <a:schemeClr val="bg1"/>
                              </a:solidFill>
                              <a:latin typeface="Cambria Math" panose="02040503050406030204" pitchFamily="18" charset="0"/>
                            </a:rPr>
                            <m:t>𝐴</m:t>
                          </m:r>
                          <m:r>
                            <a:rPr lang="en-US" i="1">
                              <a:solidFill>
                                <a:schemeClr val="bg1"/>
                              </a:solidFill>
                              <a:latin typeface="Cambria Math" panose="02040503050406030204" pitchFamily="18" charset="0"/>
                            </a:rPr>
                            <m:t> </m:t>
                          </m:r>
                          <m:r>
                            <a:rPr lang="en-US" i="1">
                              <a:solidFill>
                                <a:schemeClr val="bg1"/>
                              </a:solidFill>
                              <a:latin typeface="Cambria Math" panose="02040503050406030204" pitchFamily="18" charset="0"/>
                            </a:rPr>
                            <m:t>𝑎𝑛𝑑</m:t>
                          </m:r>
                          <m:r>
                            <a:rPr lang="en-US" i="1">
                              <a:solidFill>
                                <a:schemeClr val="bg1"/>
                              </a:solidFill>
                              <a:latin typeface="Cambria Math" panose="02040503050406030204" pitchFamily="18" charset="0"/>
                            </a:rPr>
                            <m:t> </m:t>
                          </m:r>
                          <m:r>
                            <a:rPr lang="en-US" i="1">
                              <a:solidFill>
                                <a:schemeClr val="bg1"/>
                              </a:solidFill>
                              <a:latin typeface="Cambria Math" panose="02040503050406030204" pitchFamily="18" charset="0"/>
                            </a:rPr>
                            <m:t>𝐵</m:t>
                          </m:r>
                        </m:e>
                      </m:d>
                      <m:r>
                        <a:rPr lang="en-US" i="1">
                          <a:solidFill>
                            <a:schemeClr val="bg1"/>
                          </a:solidFill>
                          <a:latin typeface="Cambria Math" panose="02040503050406030204" pitchFamily="18" charset="0"/>
                        </a:rPr>
                        <m:t>=</m:t>
                      </m:r>
                      <m:f>
                        <m:fPr>
                          <m:ctrlPr>
                            <a:rPr lang="en-US" i="1">
                              <a:solidFill>
                                <a:schemeClr val="bg1"/>
                              </a:solidFill>
                              <a:latin typeface="Cambria Math" panose="02040503050406030204" pitchFamily="18" charset="0"/>
                            </a:rPr>
                          </m:ctrlPr>
                        </m:fPr>
                        <m:num>
                          <m:r>
                            <a:rPr lang="en-US" i="1">
                              <a:solidFill>
                                <a:schemeClr val="bg1"/>
                              </a:solidFill>
                              <a:latin typeface="Cambria Math" panose="02040503050406030204" pitchFamily="18" charset="0"/>
                            </a:rPr>
                            <m:t>90</m:t>
                          </m:r>
                        </m:num>
                        <m:den>
                          <m:r>
                            <a:rPr lang="en-US" i="1">
                              <a:solidFill>
                                <a:schemeClr val="bg1"/>
                              </a:solidFill>
                              <a:latin typeface="Cambria Math" panose="02040503050406030204" pitchFamily="18" charset="0"/>
                            </a:rPr>
                            <m:t>500</m:t>
                          </m:r>
                        </m:den>
                      </m:f>
                      <m:r>
                        <a:rPr lang="en-US" i="1">
                          <a:solidFill>
                            <a:schemeClr val="bg1"/>
                          </a:solidFill>
                          <a:latin typeface="Cambria Math" panose="02040503050406030204" pitchFamily="18" charset="0"/>
                        </a:rPr>
                        <m:t>=0.18</m:t>
                      </m:r>
                    </m:oMath>
                  </m:oMathPara>
                </a14:m>
                <a:endParaRPr lang="en-US" dirty="0">
                  <a:solidFill>
                    <a:schemeClr val="bg1"/>
                  </a:solidFill>
                </a:endParaRPr>
              </a:p>
              <a:p>
                <a:pPr>
                  <a:lnSpc>
                    <a:spcPct val="120000"/>
                  </a:lnSpc>
                </a:pPr>
                <a:r>
                  <a:rPr lang="en-US" dirty="0">
                    <a:solidFill>
                      <a:schemeClr val="bg1"/>
                    </a:solidFill>
                  </a:rPr>
                  <a:t>What is the probability that a patient responds positively to drug A given that this patient responded positively to drug B	</a:t>
                </a:r>
                <a:r>
                  <a:rPr lang="en-US" dirty="0"/>
                  <a:t>	</a:t>
                </a:r>
                <a14:m>
                  <m:oMath xmlns:m="http://schemas.openxmlformats.org/officeDocument/2006/math">
                    <m:r>
                      <a:rPr lang="en-US" i="1" smtClean="0">
                        <a:solidFill>
                          <a:schemeClr val="bg1"/>
                        </a:solidFill>
                        <a:latin typeface="Cambria Math" panose="02040503050406030204" pitchFamily="18" charset="0"/>
                      </a:rPr>
                      <m:t>𝑃</m:t>
                    </m:r>
                    <m:d>
                      <m:dPr>
                        <m:ctrlPr>
                          <a:rPr lang="en-US" i="1">
                            <a:solidFill>
                              <a:schemeClr val="bg1"/>
                            </a:solidFill>
                            <a:latin typeface="Cambria Math" panose="02040503050406030204" pitchFamily="18" charset="0"/>
                          </a:rPr>
                        </m:ctrlPr>
                      </m:dPr>
                      <m:e>
                        <m:r>
                          <a:rPr lang="en-US" i="1">
                            <a:solidFill>
                              <a:schemeClr val="bg1"/>
                            </a:solidFill>
                            <a:latin typeface="Cambria Math" panose="02040503050406030204" pitchFamily="18" charset="0"/>
                          </a:rPr>
                          <m:t>𝐴</m:t>
                        </m:r>
                        <m:r>
                          <a:rPr lang="en-US" i="1">
                            <a:solidFill>
                              <a:schemeClr val="bg1"/>
                            </a:solidFill>
                            <a:latin typeface="Cambria Math" panose="02040503050406030204" pitchFamily="18" charset="0"/>
                          </a:rPr>
                          <m:t>|</m:t>
                        </m:r>
                        <m:r>
                          <a:rPr lang="en-US" i="1">
                            <a:solidFill>
                              <a:schemeClr val="bg1"/>
                            </a:solidFill>
                            <a:latin typeface="Cambria Math" panose="02040503050406030204" pitchFamily="18" charset="0"/>
                          </a:rPr>
                          <m:t>𝐵</m:t>
                        </m:r>
                      </m:e>
                    </m:d>
                    <m:r>
                      <a:rPr lang="en-US" i="1">
                        <a:solidFill>
                          <a:schemeClr val="bg1"/>
                        </a:solidFill>
                        <a:latin typeface="Cambria Math" panose="02040503050406030204" pitchFamily="18" charset="0"/>
                      </a:rPr>
                      <m:t>=?</m:t>
                    </m:r>
                  </m:oMath>
                </a14:m>
                <a:endParaRPr lang="en-BE" dirty="0">
                  <a:solidFill>
                    <a:schemeClr val="bg1"/>
                  </a:solidFill>
                </a:endParaRPr>
              </a:p>
              <a:p>
                <a:pPr>
                  <a:lnSpc>
                    <a:spcPct val="120000"/>
                  </a:lnSpc>
                </a:pPr>
                <a:endParaRPr lang="en-BE" dirty="0"/>
              </a:p>
            </p:txBody>
          </p:sp>
        </mc:Choice>
        <mc:Fallback xmlns="">
          <p:sp>
            <p:nvSpPr>
              <p:cNvPr id="7" name="Content Placeholder 6">
                <a:extLst>
                  <a:ext uri="{FF2B5EF4-FFF2-40B4-BE49-F238E27FC236}">
                    <a16:creationId xmlns:a16="http://schemas.microsoft.com/office/drawing/2014/main" id="{79B20CA3-31C1-4770-A36B-CD9D1549E7F7}"/>
                  </a:ext>
                </a:extLst>
              </p:cNvPr>
              <p:cNvSpPr>
                <a:spLocks noGrp="1" noRot="1" noChangeAspect="1" noMove="1" noResize="1" noEditPoints="1" noAdjustHandles="1" noChangeArrowheads="1" noChangeShapeType="1" noTextEdit="1"/>
              </p:cNvSpPr>
              <p:nvPr>
                <p:ph idx="1"/>
              </p:nvPr>
            </p:nvSpPr>
            <p:spPr>
              <a:xfrm>
                <a:off x="413887" y="1337912"/>
                <a:ext cx="11492564" cy="5018438"/>
              </a:xfrm>
              <a:blipFill>
                <a:blip r:embed="rId2"/>
                <a:stretch>
                  <a:fillRect l="-955" t="-728"/>
                </a:stretch>
              </a:blipFill>
            </p:spPr>
            <p:txBody>
              <a:bodyPr/>
              <a:lstStyle/>
              <a:p>
                <a:r>
                  <a:rPr lang="en-BE">
                    <a:noFill/>
                  </a:rPr>
                  <a:t> </a:t>
                </a:r>
              </a:p>
            </p:txBody>
          </p:sp>
        </mc:Fallback>
      </mc:AlternateContent>
      <p:sp>
        <p:nvSpPr>
          <p:cNvPr id="4" name="Footer Placeholder 3">
            <a:extLst>
              <a:ext uri="{FF2B5EF4-FFF2-40B4-BE49-F238E27FC236}">
                <a16:creationId xmlns:a16="http://schemas.microsoft.com/office/drawing/2014/main" id="{F454CEE7-F1D4-4A2E-AE6B-9B25CBC1972C}"/>
              </a:ext>
            </a:extLst>
          </p:cNvPr>
          <p:cNvSpPr>
            <a:spLocks noGrp="1"/>
          </p:cNvSpPr>
          <p:nvPr>
            <p:ph type="ftr" sz="quarter" idx="11"/>
          </p:nvPr>
        </p:nvSpPr>
        <p:spPr/>
        <p:txBody>
          <a:bodyPr/>
          <a:lstStyle/>
          <a:p>
            <a:r>
              <a:rPr lang="en-US"/>
              <a:t>Elementary Combinatorics and Probability - March 2021</a:t>
            </a:r>
            <a:endParaRPr lang="en-BE"/>
          </a:p>
        </p:txBody>
      </p:sp>
      <p:sp>
        <p:nvSpPr>
          <p:cNvPr id="5" name="Slide Number Placeholder 4">
            <a:extLst>
              <a:ext uri="{FF2B5EF4-FFF2-40B4-BE49-F238E27FC236}">
                <a16:creationId xmlns:a16="http://schemas.microsoft.com/office/drawing/2014/main" id="{4852D98C-7E7A-47B0-AA3E-68E2B0C868EE}"/>
              </a:ext>
            </a:extLst>
          </p:cNvPr>
          <p:cNvSpPr>
            <a:spLocks noGrp="1"/>
          </p:cNvSpPr>
          <p:nvPr>
            <p:ph type="sldNum" sz="quarter" idx="12"/>
          </p:nvPr>
        </p:nvSpPr>
        <p:spPr/>
        <p:txBody>
          <a:bodyPr/>
          <a:lstStyle/>
          <a:p>
            <a:fld id="{08CF7B41-8972-4B54-B2ED-1FFF63F18177}" type="slidenum">
              <a:rPr lang="en-BE" smtClean="0"/>
              <a:t>8</a:t>
            </a:fld>
            <a:endParaRPr lang="en-BE"/>
          </a:p>
        </p:txBody>
      </p:sp>
    </p:spTree>
    <p:extLst>
      <p:ext uri="{BB962C8B-B14F-4D97-AF65-F5344CB8AC3E}">
        <p14:creationId xmlns:p14="http://schemas.microsoft.com/office/powerpoint/2010/main" val="125457224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74549EC-6DD3-4705-BCAD-5FE508A53A93}"/>
              </a:ext>
            </a:extLst>
          </p:cNvPr>
          <p:cNvSpPr>
            <a:spLocks noGrp="1"/>
          </p:cNvSpPr>
          <p:nvPr>
            <p:ph type="title"/>
          </p:nvPr>
        </p:nvSpPr>
        <p:spPr/>
        <p:txBody>
          <a:bodyPr/>
          <a:lstStyle/>
          <a:p>
            <a:r>
              <a:rPr lang="en-US" b="1" dirty="0"/>
              <a:t>DRUGS</a:t>
            </a:r>
            <a:endParaRPr lang="en-BE" b="1" dirty="0"/>
          </a:p>
        </p:txBody>
      </p:sp>
      <p:sp>
        <p:nvSpPr>
          <p:cNvPr id="7" name="Content Placeholder 6">
            <a:extLst>
              <a:ext uri="{FF2B5EF4-FFF2-40B4-BE49-F238E27FC236}">
                <a16:creationId xmlns:a16="http://schemas.microsoft.com/office/drawing/2014/main" id="{0CC2ECDE-20AA-43D1-BB36-1EB15D18164E}"/>
              </a:ext>
            </a:extLst>
          </p:cNvPr>
          <p:cNvSpPr>
            <a:spLocks noGrp="1"/>
          </p:cNvSpPr>
          <p:nvPr>
            <p:ph sz="half" idx="1"/>
          </p:nvPr>
        </p:nvSpPr>
        <p:spPr>
          <a:xfrm>
            <a:off x="838200" y="1520792"/>
            <a:ext cx="6005362" cy="4835557"/>
          </a:xfrm>
        </p:spPr>
        <p:txBody>
          <a:bodyPr>
            <a:normAutofit/>
          </a:bodyPr>
          <a:lstStyle/>
          <a:p>
            <a:pPr algn="just">
              <a:lnSpc>
                <a:spcPct val="120000"/>
              </a:lnSpc>
            </a:pPr>
            <a:r>
              <a:rPr lang="en-US" dirty="0"/>
              <a:t>0.5% of the population are using drugs.</a:t>
            </a:r>
          </a:p>
          <a:p>
            <a:pPr algn="just">
              <a:lnSpc>
                <a:spcPct val="120000"/>
              </a:lnSpc>
            </a:pPr>
            <a:r>
              <a:rPr lang="en-US" dirty="0"/>
              <a:t>If a person uses drugs, the test will be positive with a 98% chance.</a:t>
            </a:r>
          </a:p>
          <a:p>
            <a:pPr algn="just">
              <a:lnSpc>
                <a:spcPct val="120000"/>
              </a:lnSpc>
            </a:pPr>
            <a:r>
              <a:rPr lang="en-US" dirty="0"/>
              <a:t>if they don’t use drugs, the test will be negative with a 98% probability.</a:t>
            </a:r>
          </a:p>
          <a:p>
            <a:pPr algn="just">
              <a:lnSpc>
                <a:spcPct val="120000"/>
              </a:lnSpc>
            </a:pPr>
            <a:r>
              <a:rPr lang="en-US" dirty="0">
                <a:solidFill>
                  <a:schemeClr val="bg1"/>
                </a:solidFill>
              </a:rPr>
              <a:t>What is the probability that this person has actually used drugs?</a:t>
            </a:r>
          </a:p>
          <a:p>
            <a:pPr algn="just"/>
            <a:endParaRPr lang="en-US" dirty="0"/>
          </a:p>
          <a:p>
            <a:pPr algn="just"/>
            <a:endParaRPr lang="en-BE" dirty="0"/>
          </a:p>
        </p:txBody>
      </p:sp>
      <mc:AlternateContent xmlns:mc="http://schemas.openxmlformats.org/markup-compatibility/2006" xmlns:a14="http://schemas.microsoft.com/office/drawing/2010/main">
        <mc:Choice Requires="a14">
          <p:sp>
            <p:nvSpPr>
              <p:cNvPr id="8" name="Content Placeholder 7">
                <a:extLst>
                  <a:ext uri="{FF2B5EF4-FFF2-40B4-BE49-F238E27FC236}">
                    <a16:creationId xmlns:a16="http://schemas.microsoft.com/office/drawing/2014/main" id="{B0DF1A74-F8BD-4363-A45E-42D9B52AA250}"/>
                  </a:ext>
                </a:extLst>
              </p:cNvPr>
              <p:cNvSpPr>
                <a:spLocks noGrp="1"/>
              </p:cNvSpPr>
              <p:nvPr>
                <p:ph sz="half" idx="2"/>
              </p:nvPr>
            </p:nvSpPr>
            <p:spPr>
              <a:xfrm>
                <a:off x="7382576" y="1520792"/>
                <a:ext cx="3971223" cy="4835557"/>
              </a:xfrm>
            </p:spPr>
            <p:txBody>
              <a:bodyPr>
                <a:normAutofit/>
              </a:bodyPr>
              <a:lstStyle/>
              <a:p>
                <a:pPr>
                  <a:lnSpc>
                    <a:spcPct val="120000"/>
                  </a:lnSpc>
                </a:pPr>
                <a14:m>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𝐷</m:t>
                        </m:r>
                      </m:e>
                    </m:d>
                    <m:r>
                      <a:rPr lang="en-US" b="0" i="1" smtClean="0">
                        <a:latin typeface="Cambria Math" panose="02040503050406030204" pitchFamily="18" charset="0"/>
                      </a:rPr>
                      <m:t>=0.005</m:t>
                    </m:r>
                  </m:oMath>
                </a14:m>
                <a:endParaRPr lang="en-US" dirty="0"/>
              </a:p>
              <a:p>
                <a:pPr>
                  <a:lnSpc>
                    <a:spcPct val="120000"/>
                  </a:lnSpc>
                </a:pPr>
                <a:endParaRPr lang="en-US" sz="2000" dirty="0"/>
              </a:p>
              <a:p>
                <a:pPr>
                  <a:lnSpc>
                    <a:spcPct val="120000"/>
                  </a:lnSpc>
                </a:pPr>
                <a14:m>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m:t>
                        </m:r>
                        <m:r>
                          <a:rPr lang="en-US" b="0" i="1" smtClean="0">
                            <a:latin typeface="Cambria Math" panose="02040503050406030204" pitchFamily="18" charset="0"/>
                          </a:rPr>
                          <m:t>𝑑𝑟𝑢𝑔𝑠</m:t>
                        </m:r>
                      </m:e>
                    </m:d>
                    <m:r>
                      <a:rPr lang="en-US" b="0" i="1" smtClean="0">
                        <a:latin typeface="Cambria Math" panose="02040503050406030204" pitchFamily="18" charset="0"/>
                      </a:rPr>
                      <m:t>=0.98</m:t>
                    </m:r>
                  </m:oMath>
                </a14:m>
                <a:endParaRPr lang="en-US" dirty="0"/>
              </a:p>
              <a:p>
                <a:pPr>
                  <a:lnSpc>
                    <a:spcPct val="120000"/>
                  </a:lnSpc>
                </a:pPr>
                <a:endParaRPr lang="en-US" sz="2000" dirty="0"/>
              </a:p>
              <a:p>
                <a:pPr>
                  <a:lnSpc>
                    <a:spcPct val="120000"/>
                  </a:lnSpc>
                </a:pPr>
                <a14:m>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m:t>
                        </m:r>
                        <m:r>
                          <a:rPr lang="en-US" b="0" i="1" smtClean="0">
                            <a:latin typeface="Cambria Math" panose="02040503050406030204" pitchFamily="18" charset="0"/>
                          </a:rPr>
                          <m:t>𝑛𝑜</m:t>
                        </m:r>
                        <m:r>
                          <a:rPr lang="en-US" b="0" i="1" smtClean="0">
                            <a:latin typeface="Cambria Math" panose="02040503050406030204" pitchFamily="18" charset="0"/>
                          </a:rPr>
                          <m:t> </m:t>
                        </m:r>
                        <m:r>
                          <a:rPr lang="en-US" b="0" i="1" smtClean="0">
                            <a:latin typeface="Cambria Math" panose="02040503050406030204" pitchFamily="18" charset="0"/>
                          </a:rPr>
                          <m:t>𝑑𝑟𝑢𝑔𝑠</m:t>
                        </m:r>
                      </m:e>
                    </m:d>
                    <m:r>
                      <a:rPr lang="en-US" b="0" i="1" smtClean="0">
                        <a:latin typeface="Cambria Math" panose="02040503050406030204" pitchFamily="18" charset="0"/>
                      </a:rPr>
                      <m:t>=0.98</m:t>
                    </m:r>
                  </m:oMath>
                </a14:m>
                <a:endParaRPr lang="en-US" dirty="0"/>
              </a:p>
              <a:p>
                <a:pPr>
                  <a:lnSpc>
                    <a:spcPct val="120000"/>
                  </a:lnSpc>
                </a:pPr>
                <a:endParaRPr lang="en-US" sz="2400" dirty="0"/>
              </a:p>
              <a:p>
                <a:pPr>
                  <a:lnSpc>
                    <a:spcPct val="120000"/>
                  </a:lnSpc>
                </a:pPr>
                <a14:m>
                  <m:oMath xmlns:m="http://schemas.openxmlformats.org/officeDocument/2006/math">
                    <m:r>
                      <a:rPr lang="en-US" b="0" i="1" smtClean="0">
                        <a:solidFill>
                          <a:schemeClr val="bg1"/>
                        </a:solidFill>
                        <a:latin typeface="Cambria Math" panose="02040503050406030204" pitchFamily="18" charset="0"/>
                      </a:rPr>
                      <m:t>𝑃</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𝑑𝑟𝑢𝑔𝑠</m:t>
                        </m:r>
                        <m:r>
                          <a:rPr lang="en-US" b="0" i="1" smtClean="0">
                            <a:solidFill>
                              <a:schemeClr val="bg1"/>
                            </a:solidFill>
                            <a:latin typeface="Cambria Math" panose="02040503050406030204" pitchFamily="18" charset="0"/>
                          </a:rPr>
                          <m:t>|+</m:t>
                        </m:r>
                      </m:e>
                    </m:d>
                    <m:r>
                      <a:rPr lang="en-US" b="0" i="1" smtClean="0">
                        <a:solidFill>
                          <a:schemeClr val="bg1"/>
                        </a:solidFill>
                        <a:latin typeface="Cambria Math" panose="02040503050406030204" pitchFamily="18" charset="0"/>
                      </a:rPr>
                      <m:t>=?</m:t>
                    </m:r>
                  </m:oMath>
                </a14:m>
                <a:endParaRPr lang="en-BE" dirty="0">
                  <a:solidFill>
                    <a:schemeClr val="bg1"/>
                  </a:solidFill>
                </a:endParaRPr>
              </a:p>
            </p:txBody>
          </p:sp>
        </mc:Choice>
        <mc:Fallback xmlns="">
          <p:sp>
            <p:nvSpPr>
              <p:cNvPr id="8" name="Content Placeholder 7">
                <a:extLst>
                  <a:ext uri="{FF2B5EF4-FFF2-40B4-BE49-F238E27FC236}">
                    <a16:creationId xmlns:a16="http://schemas.microsoft.com/office/drawing/2014/main" id="{B0DF1A74-F8BD-4363-A45E-42D9B52AA250}"/>
                  </a:ext>
                </a:extLst>
              </p:cNvPr>
              <p:cNvSpPr>
                <a:spLocks noGrp="1" noRot="1" noChangeAspect="1" noMove="1" noResize="1" noEditPoints="1" noAdjustHandles="1" noChangeArrowheads="1" noChangeShapeType="1" noTextEdit="1"/>
              </p:cNvSpPr>
              <p:nvPr>
                <p:ph sz="half" idx="2"/>
              </p:nvPr>
            </p:nvSpPr>
            <p:spPr>
              <a:xfrm>
                <a:off x="7382576" y="1520792"/>
                <a:ext cx="3971223" cy="4835557"/>
              </a:xfrm>
              <a:blipFill>
                <a:blip r:embed="rId2"/>
                <a:stretch>
                  <a:fillRect/>
                </a:stretch>
              </a:blipFill>
            </p:spPr>
            <p:txBody>
              <a:bodyPr/>
              <a:lstStyle/>
              <a:p>
                <a:r>
                  <a:rPr lang="en-BE">
                    <a:noFill/>
                  </a:rPr>
                  <a:t> </a:t>
                </a:r>
              </a:p>
            </p:txBody>
          </p:sp>
        </mc:Fallback>
      </mc:AlternateContent>
      <p:sp>
        <p:nvSpPr>
          <p:cNvPr id="4" name="Footer Placeholder 3">
            <a:extLst>
              <a:ext uri="{FF2B5EF4-FFF2-40B4-BE49-F238E27FC236}">
                <a16:creationId xmlns:a16="http://schemas.microsoft.com/office/drawing/2014/main" id="{0D0E60EC-D179-4DEC-BF6C-2D4C57CA3629}"/>
              </a:ext>
            </a:extLst>
          </p:cNvPr>
          <p:cNvSpPr>
            <a:spLocks noGrp="1"/>
          </p:cNvSpPr>
          <p:nvPr>
            <p:ph type="ftr" sz="quarter" idx="11"/>
          </p:nvPr>
        </p:nvSpPr>
        <p:spPr/>
        <p:txBody>
          <a:bodyPr/>
          <a:lstStyle/>
          <a:p>
            <a:r>
              <a:rPr lang="en-US"/>
              <a:t>Elementary Combinatorics and Probability - March 2021</a:t>
            </a:r>
            <a:endParaRPr lang="en-BE"/>
          </a:p>
        </p:txBody>
      </p:sp>
      <p:sp>
        <p:nvSpPr>
          <p:cNvPr id="5" name="Slide Number Placeholder 4">
            <a:extLst>
              <a:ext uri="{FF2B5EF4-FFF2-40B4-BE49-F238E27FC236}">
                <a16:creationId xmlns:a16="http://schemas.microsoft.com/office/drawing/2014/main" id="{662FF4D5-6DF8-4022-A444-486265CF0AB1}"/>
              </a:ext>
            </a:extLst>
          </p:cNvPr>
          <p:cNvSpPr>
            <a:spLocks noGrp="1"/>
          </p:cNvSpPr>
          <p:nvPr>
            <p:ph type="sldNum" sz="quarter" idx="12"/>
          </p:nvPr>
        </p:nvSpPr>
        <p:spPr/>
        <p:txBody>
          <a:bodyPr/>
          <a:lstStyle/>
          <a:p>
            <a:fld id="{08CF7B41-8972-4B54-B2ED-1FFF63F18177}" type="slidenum">
              <a:rPr lang="en-BE" smtClean="0"/>
              <a:t>80</a:t>
            </a:fld>
            <a:endParaRPr lang="en-BE"/>
          </a:p>
        </p:txBody>
      </p:sp>
    </p:spTree>
    <p:extLst>
      <p:ext uri="{BB962C8B-B14F-4D97-AF65-F5344CB8AC3E}">
        <p14:creationId xmlns:p14="http://schemas.microsoft.com/office/powerpoint/2010/main" val="422100252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74549EC-6DD3-4705-BCAD-5FE508A53A93}"/>
              </a:ext>
            </a:extLst>
          </p:cNvPr>
          <p:cNvSpPr>
            <a:spLocks noGrp="1"/>
          </p:cNvSpPr>
          <p:nvPr>
            <p:ph type="title"/>
          </p:nvPr>
        </p:nvSpPr>
        <p:spPr/>
        <p:txBody>
          <a:bodyPr/>
          <a:lstStyle/>
          <a:p>
            <a:r>
              <a:rPr lang="en-US" b="1" dirty="0"/>
              <a:t>DRUGS</a:t>
            </a:r>
            <a:endParaRPr lang="en-BE" b="1" dirty="0"/>
          </a:p>
        </p:txBody>
      </p:sp>
      <p:sp>
        <p:nvSpPr>
          <p:cNvPr id="7" name="Content Placeholder 6">
            <a:extLst>
              <a:ext uri="{FF2B5EF4-FFF2-40B4-BE49-F238E27FC236}">
                <a16:creationId xmlns:a16="http://schemas.microsoft.com/office/drawing/2014/main" id="{0CC2ECDE-20AA-43D1-BB36-1EB15D18164E}"/>
              </a:ext>
            </a:extLst>
          </p:cNvPr>
          <p:cNvSpPr>
            <a:spLocks noGrp="1"/>
          </p:cNvSpPr>
          <p:nvPr>
            <p:ph sz="half" idx="1"/>
          </p:nvPr>
        </p:nvSpPr>
        <p:spPr>
          <a:xfrm>
            <a:off x="838200" y="1520792"/>
            <a:ext cx="6005362" cy="4835557"/>
          </a:xfrm>
        </p:spPr>
        <p:txBody>
          <a:bodyPr>
            <a:normAutofit/>
          </a:bodyPr>
          <a:lstStyle/>
          <a:p>
            <a:pPr algn="just">
              <a:lnSpc>
                <a:spcPct val="120000"/>
              </a:lnSpc>
            </a:pPr>
            <a:r>
              <a:rPr lang="en-US" dirty="0"/>
              <a:t>0.5% of the population are using drugs.</a:t>
            </a:r>
          </a:p>
          <a:p>
            <a:pPr algn="just">
              <a:lnSpc>
                <a:spcPct val="120000"/>
              </a:lnSpc>
            </a:pPr>
            <a:r>
              <a:rPr lang="en-US" dirty="0"/>
              <a:t>If a person uses drugs, the test will be positive with a 98% chance.</a:t>
            </a:r>
          </a:p>
          <a:p>
            <a:pPr algn="just">
              <a:lnSpc>
                <a:spcPct val="120000"/>
              </a:lnSpc>
            </a:pPr>
            <a:r>
              <a:rPr lang="en-US" dirty="0"/>
              <a:t>if they don’t use drugs, the test will be negative with a 98% probability.</a:t>
            </a:r>
          </a:p>
          <a:p>
            <a:pPr algn="just">
              <a:lnSpc>
                <a:spcPct val="120000"/>
              </a:lnSpc>
            </a:pPr>
            <a:r>
              <a:rPr lang="en-US" dirty="0"/>
              <a:t>What is the probability that this person has actually used drugs?</a:t>
            </a:r>
          </a:p>
          <a:p>
            <a:pPr algn="just"/>
            <a:endParaRPr lang="en-US" dirty="0"/>
          </a:p>
          <a:p>
            <a:pPr algn="just"/>
            <a:endParaRPr lang="en-BE" dirty="0"/>
          </a:p>
        </p:txBody>
      </p:sp>
      <mc:AlternateContent xmlns:mc="http://schemas.openxmlformats.org/markup-compatibility/2006" xmlns:a14="http://schemas.microsoft.com/office/drawing/2010/main">
        <mc:Choice Requires="a14">
          <p:sp>
            <p:nvSpPr>
              <p:cNvPr id="8" name="Content Placeholder 7">
                <a:extLst>
                  <a:ext uri="{FF2B5EF4-FFF2-40B4-BE49-F238E27FC236}">
                    <a16:creationId xmlns:a16="http://schemas.microsoft.com/office/drawing/2014/main" id="{B0DF1A74-F8BD-4363-A45E-42D9B52AA250}"/>
                  </a:ext>
                </a:extLst>
              </p:cNvPr>
              <p:cNvSpPr>
                <a:spLocks noGrp="1"/>
              </p:cNvSpPr>
              <p:nvPr>
                <p:ph sz="half" idx="2"/>
              </p:nvPr>
            </p:nvSpPr>
            <p:spPr>
              <a:xfrm>
                <a:off x="7382576" y="1520792"/>
                <a:ext cx="3971223" cy="4835557"/>
              </a:xfrm>
            </p:spPr>
            <p:txBody>
              <a:bodyPr>
                <a:normAutofit/>
              </a:bodyPr>
              <a:lstStyle/>
              <a:p>
                <a:pPr>
                  <a:lnSpc>
                    <a:spcPct val="120000"/>
                  </a:lnSpc>
                </a:pPr>
                <a14:m>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𝐷</m:t>
                        </m:r>
                      </m:e>
                    </m:d>
                    <m:r>
                      <a:rPr lang="en-US" b="0" i="1" smtClean="0">
                        <a:latin typeface="Cambria Math" panose="02040503050406030204" pitchFamily="18" charset="0"/>
                      </a:rPr>
                      <m:t>=0.005</m:t>
                    </m:r>
                  </m:oMath>
                </a14:m>
                <a:endParaRPr lang="en-US" dirty="0"/>
              </a:p>
              <a:p>
                <a:pPr>
                  <a:lnSpc>
                    <a:spcPct val="120000"/>
                  </a:lnSpc>
                </a:pPr>
                <a:endParaRPr lang="en-US" sz="2000" dirty="0"/>
              </a:p>
              <a:p>
                <a:pPr>
                  <a:lnSpc>
                    <a:spcPct val="120000"/>
                  </a:lnSpc>
                </a:pPr>
                <a14:m>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m:t>
                        </m:r>
                        <m:r>
                          <a:rPr lang="en-US" b="0" i="1" smtClean="0">
                            <a:latin typeface="Cambria Math" panose="02040503050406030204" pitchFamily="18" charset="0"/>
                          </a:rPr>
                          <m:t>𝑑𝑟𝑢𝑔𝑠</m:t>
                        </m:r>
                      </m:e>
                    </m:d>
                    <m:r>
                      <a:rPr lang="en-US" b="0" i="1" smtClean="0">
                        <a:latin typeface="Cambria Math" panose="02040503050406030204" pitchFamily="18" charset="0"/>
                      </a:rPr>
                      <m:t>=0.98</m:t>
                    </m:r>
                  </m:oMath>
                </a14:m>
                <a:endParaRPr lang="en-US" dirty="0"/>
              </a:p>
              <a:p>
                <a:pPr>
                  <a:lnSpc>
                    <a:spcPct val="120000"/>
                  </a:lnSpc>
                </a:pPr>
                <a:endParaRPr lang="en-US" sz="2000" dirty="0"/>
              </a:p>
              <a:p>
                <a:pPr>
                  <a:lnSpc>
                    <a:spcPct val="120000"/>
                  </a:lnSpc>
                </a:pPr>
                <a14:m>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m:t>
                        </m:r>
                        <m:r>
                          <a:rPr lang="en-US" b="0" i="1" smtClean="0">
                            <a:latin typeface="Cambria Math" panose="02040503050406030204" pitchFamily="18" charset="0"/>
                          </a:rPr>
                          <m:t>𝑛𝑜</m:t>
                        </m:r>
                        <m:r>
                          <a:rPr lang="en-US" b="0" i="1" smtClean="0">
                            <a:latin typeface="Cambria Math" panose="02040503050406030204" pitchFamily="18" charset="0"/>
                          </a:rPr>
                          <m:t> </m:t>
                        </m:r>
                        <m:r>
                          <a:rPr lang="en-US" b="0" i="1" smtClean="0">
                            <a:latin typeface="Cambria Math" panose="02040503050406030204" pitchFamily="18" charset="0"/>
                          </a:rPr>
                          <m:t>𝑑𝑟𝑢𝑔𝑠</m:t>
                        </m:r>
                      </m:e>
                    </m:d>
                    <m:r>
                      <a:rPr lang="en-US" b="0" i="1" smtClean="0">
                        <a:latin typeface="Cambria Math" panose="02040503050406030204" pitchFamily="18" charset="0"/>
                      </a:rPr>
                      <m:t>=0.98</m:t>
                    </m:r>
                  </m:oMath>
                </a14:m>
                <a:endParaRPr lang="en-US" dirty="0"/>
              </a:p>
              <a:p>
                <a:pPr>
                  <a:lnSpc>
                    <a:spcPct val="120000"/>
                  </a:lnSpc>
                </a:pPr>
                <a:endParaRPr lang="en-US" sz="2400" dirty="0"/>
              </a:p>
              <a:p>
                <a:pPr>
                  <a:lnSpc>
                    <a:spcPct val="120000"/>
                  </a:lnSpc>
                </a:pPr>
                <a14:m>
                  <m:oMath xmlns:m="http://schemas.openxmlformats.org/officeDocument/2006/math">
                    <m:r>
                      <a:rPr lang="en-US" b="0" i="1" smtClean="0">
                        <a:solidFill>
                          <a:schemeClr val="bg1"/>
                        </a:solidFill>
                        <a:latin typeface="Cambria Math" panose="02040503050406030204" pitchFamily="18" charset="0"/>
                      </a:rPr>
                      <m:t>𝑃</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𝑑𝑟𝑢𝑔𝑠</m:t>
                        </m:r>
                        <m:r>
                          <a:rPr lang="en-US" b="0" i="1" smtClean="0">
                            <a:solidFill>
                              <a:schemeClr val="bg1"/>
                            </a:solidFill>
                            <a:latin typeface="Cambria Math" panose="02040503050406030204" pitchFamily="18" charset="0"/>
                          </a:rPr>
                          <m:t>|+</m:t>
                        </m:r>
                      </m:e>
                    </m:d>
                    <m:r>
                      <a:rPr lang="en-US" b="0" i="1" smtClean="0">
                        <a:solidFill>
                          <a:schemeClr val="bg1"/>
                        </a:solidFill>
                        <a:latin typeface="Cambria Math" panose="02040503050406030204" pitchFamily="18" charset="0"/>
                      </a:rPr>
                      <m:t>=?</m:t>
                    </m:r>
                  </m:oMath>
                </a14:m>
                <a:endParaRPr lang="en-BE" dirty="0">
                  <a:solidFill>
                    <a:schemeClr val="bg1"/>
                  </a:solidFill>
                </a:endParaRPr>
              </a:p>
            </p:txBody>
          </p:sp>
        </mc:Choice>
        <mc:Fallback xmlns="">
          <p:sp>
            <p:nvSpPr>
              <p:cNvPr id="8" name="Content Placeholder 7">
                <a:extLst>
                  <a:ext uri="{FF2B5EF4-FFF2-40B4-BE49-F238E27FC236}">
                    <a16:creationId xmlns:a16="http://schemas.microsoft.com/office/drawing/2014/main" id="{B0DF1A74-F8BD-4363-A45E-42D9B52AA250}"/>
                  </a:ext>
                </a:extLst>
              </p:cNvPr>
              <p:cNvSpPr>
                <a:spLocks noGrp="1" noRot="1" noChangeAspect="1" noMove="1" noResize="1" noEditPoints="1" noAdjustHandles="1" noChangeArrowheads="1" noChangeShapeType="1" noTextEdit="1"/>
              </p:cNvSpPr>
              <p:nvPr>
                <p:ph sz="half" idx="2"/>
              </p:nvPr>
            </p:nvSpPr>
            <p:spPr>
              <a:xfrm>
                <a:off x="7382576" y="1520792"/>
                <a:ext cx="3971223" cy="4835557"/>
              </a:xfrm>
              <a:blipFill>
                <a:blip r:embed="rId2"/>
                <a:stretch>
                  <a:fillRect/>
                </a:stretch>
              </a:blipFill>
            </p:spPr>
            <p:txBody>
              <a:bodyPr/>
              <a:lstStyle/>
              <a:p>
                <a:r>
                  <a:rPr lang="en-BE">
                    <a:noFill/>
                  </a:rPr>
                  <a:t> </a:t>
                </a:r>
              </a:p>
            </p:txBody>
          </p:sp>
        </mc:Fallback>
      </mc:AlternateContent>
      <p:sp>
        <p:nvSpPr>
          <p:cNvPr id="4" name="Footer Placeholder 3">
            <a:extLst>
              <a:ext uri="{FF2B5EF4-FFF2-40B4-BE49-F238E27FC236}">
                <a16:creationId xmlns:a16="http://schemas.microsoft.com/office/drawing/2014/main" id="{0D0E60EC-D179-4DEC-BF6C-2D4C57CA3629}"/>
              </a:ext>
            </a:extLst>
          </p:cNvPr>
          <p:cNvSpPr>
            <a:spLocks noGrp="1"/>
          </p:cNvSpPr>
          <p:nvPr>
            <p:ph type="ftr" sz="quarter" idx="11"/>
          </p:nvPr>
        </p:nvSpPr>
        <p:spPr/>
        <p:txBody>
          <a:bodyPr/>
          <a:lstStyle/>
          <a:p>
            <a:r>
              <a:rPr lang="en-US"/>
              <a:t>Elementary Combinatorics and Probability - March 2021</a:t>
            </a:r>
            <a:endParaRPr lang="en-BE"/>
          </a:p>
        </p:txBody>
      </p:sp>
      <p:sp>
        <p:nvSpPr>
          <p:cNvPr id="5" name="Slide Number Placeholder 4">
            <a:extLst>
              <a:ext uri="{FF2B5EF4-FFF2-40B4-BE49-F238E27FC236}">
                <a16:creationId xmlns:a16="http://schemas.microsoft.com/office/drawing/2014/main" id="{662FF4D5-6DF8-4022-A444-486265CF0AB1}"/>
              </a:ext>
            </a:extLst>
          </p:cNvPr>
          <p:cNvSpPr>
            <a:spLocks noGrp="1"/>
          </p:cNvSpPr>
          <p:nvPr>
            <p:ph type="sldNum" sz="quarter" idx="12"/>
          </p:nvPr>
        </p:nvSpPr>
        <p:spPr/>
        <p:txBody>
          <a:bodyPr/>
          <a:lstStyle/>
          <a:p>
            <a:fld id="{08CF7B41-8972-4B54-B2ED-1FFF63F18177}" type="slidenum">
              <a:rPr lang="en-BE" smtClean="0"/>
              <a:t>81</a:t>
            </a:fld>
            <a:endParaRPr lang="en-BE"/>
          </a:p>
        </p:txBody>
      </p:sp>
    </p:spTree>
    <p:extLst>
      <p:ext uri="{BB962C8B-B14F-4D97-AF65-F5344CB8AC3E}">
        <p14:creationId xmlns:p14="http://schemas.microsoft.com/office/powerpoint/2010/main" val="49106886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74549EC-6DD3-4705-BCAD-5FE508A53A93}"/>
              </a:ext>
            </a:extLst>
          </p:cNvPr>
          <p:cNvSpPr>
            <a:spLocks noGrp="1"/>
          </p:cNvSpPr>
          <p:nvPr>
            <p:ph type="title"/>
          </p:nvPr>
        </p:nvSpPr>
        <p:spPr/>
        <p:txBody>
          <a:bodyPr/>
          <a:lstStyle/>
          <a:p>
            <a:r>
              <a:rPr lang="en-US" b="1" dirty="0"/>
              <a:t>DRUGS</a:t>
            </a:r>
            <a:endParaRPr lang="en-BE" b="1" dirty="0"/>
          </a:p>
        </p:txBody>
      </p:sp>
      <p:sp>
        <p:nvSpPr>
          <p:cNvPr id="7" name="Content Placeholder 6">
            <a:extLst>
              <a:ext uri="{FF2B5EF4-FFF2-40B4-BE49-F238E27FC236}">
                <a16:creationId xmlns:a16="http://schemas.microsoft.com/office/drawing/2014/main" id="{0CC2ECDE-20AA-43D1-BB36-1EB15D18164E}"/>
              </a:ext>
            </a:extLst>
          </p:cNvPr>
          <p:cNvSpPr>
            <a:spLocks noGrp="1"/>
          </p:cNvSpPr>
          <p:nvPr>
            <p:ph sz="half" idx="1"/>
          </p:nvPr>
        </p:nvSpPr>
        <p:spPr>
          <a:xfrm>
            <a:off x="838200" y="1520792"/>
            <a:ext cx="6005362" cy="4835557"/>
          </a:xfrm>
        </p:spPr>
        <p:txBody>
          <a:bodyPr>
            <a:normAutofit/>
          </a:bodyPr>
          <a:lstStyle/>
          <a:p>
            <a:pPr algn="just">
              <a:lnSpc>
                <a:spcPct val="120000"/>
              </a:lnSpc>
            </a:pPr>
            <a:r>
              <a:rPr lang="en-US" dirty="0"/>
              <a:t>0.5% of the population are using drugs.</a:t>
            </a:r>
          </a:p>
          <a:p>
            <a:pPr algn="just">
              <a:lnSpc>
                <a:spcPct val="120000"/>
              </a:lnSpc>
            </a:pPr>
            <a:r>
              <a:rPr lang="en-US" dirty="0"/>
              <a:t>If a person uses drugs, the test will be positive with a 98% chance.</a:t>
            </a:r>
          </a:p>
          <a:p>
            <a:pPr algn="just">
              <a:lnSpc>
                <a:spcPct val="120000"/>
              </a:lnSpc>
            </a:pPr>
            <a:r>
              <a:rPr lang="en-US" dirty="0"/>
              <a:t>if they don’t use drugs, the test will be negative with a 98% probability.</a:t>
            </a:r>
          </a:p>
          <a:p>
            <a:pPr algn="just">
              <a:lnSpc>
                <a:spcPct val="120000"/>
              </a:lnSpc>
            </a:pPr>
            <a:r>
              <a:rPr lang="en-US" dirty="0"/>
              <a:t>What is the probability that this person has actually used drugs?</a:t>
            </a:r>
          </a:p>
          <a:p>
            <a:pPr algn="just"/>
            <a:endParaRPr lang="en-US" dirty="0"/>
          </a:p>
          <a:p>
            <a:pPr algn="just"/>
            <a:endParaRPr lang="en-BE" dirty="0"/>
          </a:p>
        </p:txBody>
      </p:sp>
      <mc:AlternateContent xmlns:mc="http://schemas.openxmlformats.org/markup-compatibility/2006" xmlns:a14="http://schemas.microsoft.com/office/drawing/2010/main">
        <mc:Choice Requires="a14">
          <p:sp>
            <p:nvSpPr>
              <p:cNvPr id="8" name="Content Placeholder 7">
                <a:extLst>
                  <a:ext uri="{FF2B5EF4-FFF2-40B4-BE49-F238E27FC236}">
                    <a16:creationId xmlns:a16="http://schemas.microsoft.com/office/drawing/2014/main" id="{B0DF1A74-F8BD-4363-A45E-42D9B52AA250}"/>
                  </a:ext>
                </a:extLst>
              </p:cNvPr>
              <p:cNvSpPr>
                <a:spLocks noGrp="1"/>
              </p:cNvSpPr>
              <p:nvPr>
                <p:ph sz="half" idx="2"/>
              </p:nvPr>
            </p:nvSpPr>
            <p:spPr>
              <a:xfrm>
                <a:off x="7382576" y="1520792"/>
                <a:ext cx="3971223" cy="4835557"/>
              </a:xfrm>
            </p:spPr>
            <p:txBody>
              <a:bodyPr>
                <a:normAutofit/>
              </a:bodyPr>
              <a:lstStyle/>
              <a:p>
                <a:pPr>
                  <a:lnSpc>
                    <a:spcPct val="120000"/>
                  </a:lnSpc>
                </a:pPr>
                <a14:m>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𝐷</m:t>
                        </m:r>
                      </m:e>
                    </m:d>
                    <m:r>
                      <a:rPr lang="en-US" b="0" i="1" smtClean="0">
                        <a:latin typeface="Cambria Math" panose="02040503050406030204" pitchFamily="18" charset="0"/>
                      </a:rPr>
                      <m:t>=0.005</m:t>
                    </m:r>
                  </m:oMath>
                </a14:m>
                <a:endParaRPr lang="en-US" dirty="0"/>
              </a:p>
              <a:p>
                <a:pPr>
                  <a:lnSpc>
                    <a:spcPct val="120000"/>
                  </a:lnSpc>
                </a:pPr>
                <a:endParaRPr lang="en-US" sz="2000" dirty="0"/>
              </a:p>
              <a:p>
                <a:pPr>
                  <a:lnSpc>
                    <a:spcPct val="120000"/>
                  </a:lnSpc>
                </a:pPr>
                <a14:m>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m:t>
                        </m:r>
                        <m:r>
                          <a:rPr lang="en-US" b="0" i="1" smtClean="0">
                            <a:latin typeface="Cambria Math" panose="02040503050406030204" pitchFamily="18" charset="0"/>
                          </a:rPr>
                          <m:t>𝑑𝑟𝑢𝑔𝑠</m:t>
                        </m:r>
                      </m:e>
                    </m:d>
                    <m:r>
                      <a:rPr lang="en-US" b="0" i="1" smtClean="0">
                        <a:latin typeface="Cambria Math" panose="02040503050406030204" pitchFamily="18" charset="0"/>
                      </a:rPr>
                      <m:t>=0.98</m:t>
                    </m:r>
                  </m:oMath>
                </a14:m>
                <a:endParaRPr lang="en-US" dirty="0"/>
              </a:p>
              <a:p>
                <a:pPr>
                  <a:lnSpc>
                    <a:spcPct val="120000"/>
                  </a:lnSpc>
                </a:pPr>
                <a:endParaRPr lang="en-US" sz="2000" dirty="0"/>
              </a:p>
              <a:p>
                <a:pPr>
                  <a:lnSpc>
                    <a:spcPct val="120000"/>
                  </a:lnSpc>
                </a:pPr>
                <a14:m>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m:t>
                        </m:r>
                        <m:r>
                          <a:rPr lang="en-US" b="0" i="1" smtClean="0">
                            <a:latin typeface="Cambria Math" panose="02040503050406030204" pitchFamily="18" charset="0"/>
                          </a:rPr>
                          <m:t>𝑛𝑜</m:t>
                        </m:r>
                        <m:r>
                          <a:rPr lang="en-US" b="0" i="1" smtClean="0">
                            <a:latin typeface="Cambria Math" panose="02040503050406030204" pitchFamily="18" charset="0"/>
                          </a:rPr>
                          <m:t> </m:t>
                        </m:r>
                        <m:r>
                          <a:rPr lang="en-US" b="0" i="1" smtClean="0">
                            <a:latin typeface="Cambria Math" panose="02040503050406030204" pitchFamily="18" charset="0"/>
                          </a:rPr>
                          <m:t>𝑑𝑟𝑢𝑔𝑠</m:t>
                        </m:r>
                      </m:e>
                    </m:d>
                    <m:r>
                      <a:rPr lang="en-US" b="0" i="1" smtClean="0">
                        <a:latin typeface="Cambria Math" panose="02040503050406030204" pitchFamily="18" charset="0"/>
                      </a:rPr>
                      <m:t>=0.98</m:t>
                    </m:r>
                  </m:oMath>
                </a14:m>
                <a:endParaRPr lang="en-US" dirty="0"/>
              </a:p>
              <a:p>
                <a:pPr>
                  <a:lnSpc>
                    <a:spcPct val="120000"/>
                  </a:lnSpc>
                </a:pPr>
                <a:endParaRPr lang="en-US" sz="2400" dirty="0"/>
              </a:p>
              <a:p>
                <a:pPr>
                  <a:lnSpc>
                    <a:spcPct val="120000"/>
                  </a:lnSpc>
                </a:pPr>
                <a14:m>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𝑑𝑟𝑢𝑔𝑠</m:t>
                        </m:r>
                        <m:r>
                          <a:rPr lang="en-US" b="0" i="1" smtClean="0">
                            <a:latin typeface="Cambria Math" panose="02040503050406030204" pitchFamily="18" charset="0"/>
                          </a:rPr>
                          <m:t>|+</m:t>
                        </m:r>
                      </m:e>
                    </m:d>
                    <m:r>
                      <a:rPr lang="en-US" b="0" i="1" smtClean="0">
                        <a:latin typeface="Cambria Math" panose="02040503050406030204" pitchFamily="18" charset="0"/>
                      </a:rPr>
                      <m:t>=?</m:t>
                    </m:r>
                  </m:oMath>
                </a14:m>
                <a:endParaRPr lang="en-BE" dirty="0"/>
              </a:p>
            </p:txBody>
          </p:sp>
        </mc:Choice>
        <mc:Fallback xmlns="">
          <p:sp>
            <p:nvSpPr>
              <p:cNvPr id="8" name="Content Placeholder 7">
                <a:extLst>
                  <a:ext uri="{FF2B5EF4-FFF2-40B4-BE49-F238E27FC236}">
                    <a16:creationId xmlns:a16="http://schemas.microsoft.com/office/drawing/2014/main" id="{B0DF1A74-F8BD-4363-A45E-42D9B52AA250}"/>
                  </a:ext>
                </a:extLst>
              </p:cNvPr>
              <p:cNvSpPr>
                <a:spLocks noGrp="1" noRot="1" noChangeAspect="1" noMove="1" noResize="1" noEditPoints="1" noAdjustHandles="1" noChangeArrowheads="1" noChangeShapeType="1" noTextEdit="1"/>
              </p:cNvSpPr>
              <p:nvPr>
                <p:ph sz="half" idx="2"/>
              </p:nvPr>
            </p:nvSpPr>
            <p:spPr>
              <a:xfrm>
                <a:off x="7382576" y="1520792"/>
                <a:ext cx="3971223" cy="4835557"/>
              </a:xfrm>
              <a:blipFill>
                <a:blip r:embed="rId2"/>
                <a:stretch>
                  <a:fillRect/>
                </a:stretch>
              </a:blipFill>
            </p:spPr>
            <p:txBody>
              <a:bodyPr/>
              <a:lstStyle/>
              <a:p>
                <a:r>
                  <a:rPr lang="en-BE">
                    <a:noFill/>
                  </a:rPr>
                  <a:t> </a:t>
                </a:r>
              </a:p>
            </p:txBody>
          </p:sp>
        </mc:Fallback>
      </mc:AlternateContent>
      <p:sp>
        <p:nvSpPr>
          <p:cNvPr id="4" name="Footer Placeholder 3">
            <a:extLst>
              <a:ext uri="{FF2B5EF4-FFF2-40B4-BE49-F238E27FC236}">
                <a16:creationId xmlns:a16="http://schemas.microsoft.com/office/drawing/2014/main" id="{0D0E60EC-D179-4DEC-BF6C-2D4C57CA3629}"/>
              </a:ext>
            </a:extLst>
          </p:cNvPr>
          <p:cNvSpPr>
            <a:spLocks noGrp="1"/>
          </p:cNvSpPr>
          <p:nvPr>
            <p:ph type="ftr" sz="quarter" idx="11"/>
          </p:nvPr>
        </p:nvSpPr>
        <p:spPr/>
        <p:txBody>
          <a:bodyPr/>
          <a:lstStyle/>
          <a:p>
            <a:r>
              <a:rPr lang="en-US"/>
              <a:t>Elementary Combinatorics and Probability - March 2021</a:t>
            </a:r>
            <a:endParaRPr lang="en-BE"/>
          </a:p>
        </p:txBody>
      </p:sp>
      <p:sp>
        <p:nvSpPr>
          <p:cNvPr id="5" name="Slide Number Placeholder 4">
            <a:extLst>
              <a:ext uri="{FF2B5EF4-FFF2-40B4-BE49-F238E27FC236}">
                <a16:creationId xmlns:a16="http://schemas.microsoft.com/office/drawing/2014/main" id="{662FF4D5-6DF8-4022-A444-486265CF0AB1}"/>
              </a:ext>
            </a:extLst>
          </p:cNvPr>
          <p:cNvSpPr>
            <a:spLocks noGrp="1"/>
          </p:cNvSpPr>
          <p:nvPr>
            <p:ph type="sldNum" sz="quarter" idx="12"/>
          </p:nvPr>
        </p:nvSpPr>
        <p:spPr/>
        <p:txBody>
          <a:bodyPr/>
          <a:lstStyle/>
          <a:p>
            <a:fld id="{08CF7B41-8972-4B54-B2ED-1FFF63F18177}" type="slidenum">
              <a:rPr lang="en-BE" smtClean="0"/>
              <a:t>82</a:t>
            </a:fld>
            <a:endParaRPr lang="en-BE"/>
          </a:p>
        </p:txBody>
      </p:sp>
    </p:spTree>
    <p:extLst>
      <p:ext uri="{BB962C8B-B14F-4D97-AF65-F5344CB8AC3E}">
        <p14:creationId xmlns:p14="http://schemas.microsoft.com/office/powerpoint/2010/main" val="365049390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0D1BA7-DD0A-4F60-8A8F-4D30EBFA42FE}"/>
              </a:ext>
            </a:extLst>
          </p:cNvPr>
          <p:cNvSpPr>
            <a:spLocks noGrp="1"/>
          </p:cNvSpPr>
          <p:nvPr>
            <p:ph type="title"/>
          </p:nvPr>
        </p:nvSpPr>
        <p:spPr/>
        <p:txBody>
          <a:bodyPr/>
          <a:lstStyle/>
          <a:p>
            <a:r>
              <a:rPr lang="en-US" dirty="0"/>
              <a:t>Drug test</a:t>
            </a:r>
            <a:endParaRPr lang="en-B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A048B77-E321-43FA-A132-AF14E1483931}"/>
                  </a:ext>
                </a:extLst>
              </p:cNvPr>
              <p:cNvSpPr>
                <a:spLocks noGrp="1"/>
              </p:cNvSpPr>
              <p:nvPr>
                <p:ph idx="1"/>
              </p:nvPr>
            </p:nvSpPr>
            <p:spPr>
              <a:xfrm>
                <a:off x="838200" y="1366787"/>
                <a:ext cx="10515600" cy="4810176"/>
              </a:xfrm>
            </p:spPr>
            <p:txBody>
              <a:bodyPr/>
              <a:lstStyle/>
              <a:p>
                <a:pPr algn="just"/>
                <a:r>
                  <a:rPr lang="en-US" dirty="0"/>
                  <a:t>0.5% of the population are using drugs. If a person taking the test has used drugs, the test will show a positive result with a 98% chance, and if they haven’t used drugs, the test will be negative with a 98% probability. A random person tests positive. What is the probability that this person has actually used drugs? </a:t>
                </a:r>
              </a:p>
              <a:p>
                <a:pPr marL="0" indent="0" algn="just">
                  <a:buNone/>
                </a:pPr>
                <a:endParaRPr lang="en-US" dirty="0"/>
              </a:p>
              <a:p>
                <a:pPr marL="0" indent="0" algn="ctr">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𝑑𝑟𝑢𝑔𝑠</m:t>
                          </m:r>
                          <m:r>
                            <a:rPr lang="en-US" b="0" i="1" smtClean="0">
                              <a:latin typeface="Cambria Math" panose="02040503050406030204" pitchFamily="18" charset="0"/>
                            </a:rPr>
                            <m:t>|+</m:t>
                          </m:r>
                        </m:e>
                      </m:d>
                      <m:r>
                        <a:rPr lang="en-US" b="0" i="1" smtClean="0">
                          <a:latin typeface="Cambria Math" panose="02040503050406030204" pitchFamily="18" charset="0"/>
                        </a:rPr>
                        <m:t>=</m:t>
                      </m:r>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𝑃</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𝑑𝑟𝑢𝑔𝑠</m:t>
                              </m:r>
                              <m:r>
                                <a:rPr lang="en-US" b="0" i="1" smtClean="0">
                                  <a:solidFill>
                                    <a:schemeClr val="bg1"/>
                                  </a:solidFill>
                                  <a:latin typeface="Cambria Math" panose="02040503050406030204" pitchFamily="18" charset="0"/>
                                </a:rPr>
                                <m:t> </m:t>
                              </m:r>
                              <m:r>
                                <m:rPr>
                                  <m:sty m:val="p"/>
                                </m:rPr>
                                <a:rPr lang="en-US" b="0" i="0" smtClean="0">
                                  <a:solidFill>
                                    <a:schemeClr val="bg1"/>
                                  </a:solidFill>
                                  <a:latin typeface="Cambria Math" panose="02040503050406030204" pitchFamily="18" charset="0"/>
                                </a:rPr>
                                <m:t>and</m:t>
                              </m:r>
                              <m:r>
                                <a:rPr lang="en-US" b="0" i="1" smtClean="0">
                                  <a:solidFill>
                                    <a:schemeClr val="bg1"/>
                                  </a:solidFill>
                                  <a:latin typeface="Cambria Math" panose="02040503050406030204" pitchFamily="18" charset="0"/>
                                </a:rPr>
                                <m:t>+</m:t>
                              </m:r>
                            </m:e>
                          </m:d>
                        </m:num>
                        <m:den>
                          <m:r>
                            <a:rPr lang="en-US" b="0" i="1" smtClean="0">
                              <a:solidFill>
                                <a:schemeClr val="bg1"/>
                              </a:solidFill>
                              <a:latin typeface="Cambria Math" panose="02040503050406030204" pitchFamily="18" charset="0"/>
                            </a:rPr>
                            <m:t>𝑃</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m:t>
                              </m:r>
                            </m:e>
                          </m:d>
                        </m:den>
                      </m:f>
                      <m:r>
                        <a:rPr lang="en-US" b="0" i="1" smtClean="0">
                          <a:solidFill>
                            <a:schemeClr val="bg1"/>
                          </a:solidFill>
                          <a:latin typeface="Cambria Math" panose="02040503050406030204" pitchFamily="18" charset="0"/>
                        </a:rPr>
                        <m:t>=</m:t>
                      </m:r>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𝑃</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𝑑𝑟𝑢𝑔𝑠</m:t>
                              </m:r>
                            </m:e>
                          </m:d>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𝑃</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𝑑𝑟𝑢𝑔𝑠</m:t>
                              </m:r>
                            </m:e>
                          </m:d>
                        </m:num>
                        <m:den>
                          <m:r>
                            <a:rPr lang="en-US" b="0" i="1" smtClean="0">
                              <a:solidFill>
                                <a:schemeClr val="bg1"/>
                              </a:solidFill>
                              <a:latin typeface="Cambria Math" panose="02040503050406030204" pitchFamily="18" charset="0"/>
                            </a:rPr>
                            <m:t>𝑃</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m:t>
                              </m:r>
                            </m:e>
                          </m:d>
                        </m:den>
                      </m:f>
                      <m:r>
                        <a:rPr lang="en-US" b="0" i="1" smtClean="0">
                          <a:solidFill>
                            <a:schemeClr val="bg1"/>
                          </a:solidFill>
                          <a:latin typeface="Cambria Math" panose="02040503050406030204" pitchFamily="18" charset="0"/>
                        </a:rPr>
                        <m:t>=</m:t>
                      </m:r>
                    </m:oMath>
                  </m:oMathPara>
                </a14:m>
                <a:br>
                  <a:rPr lang="en-US" b="0" dirty="0"/>
                </a:br>
                <a:endParaRPr lang="en-US" b="0" i="1" dirty="0">
                  <a:latin typeface="Cambria Math" panose="02040503050406030204" pitchFamily="18" charset="0"/>
                </a:endParaRPr>
              </a:p>
              <a:p>
                <a:pPr marL="0" indent="0" algn="ctr">
                  <a:buNone/>
                </a:pPr>
                <a:endParaRPr lang="en-US" b="0" i="1" dirty="0">
                  <a:latin typeface="Cambria Math" panose="02040503050406030204" pitchFamily="18" charset="0"/>
                </a:endParaRPr>
              </a:p>
              <a:p>
                <a:pPr marL="0" indent="0" algn="ctr">
                  <a:buNone/>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rPr>
                        <m:t>=</m:t>
                      </m:r>
                      <m:f>
                        <m:fPr>
                          <m:ctrlPr>
                            <a:rPr lang="en-US" b="0" i="1" smtClean="0">
                              <a:solidFill>
                                <a:schemeClr val="bg1"/>
                              </a:solidFill>
                              <a:latin typeface="Cambria Math" panose="02040503050406030204" pitchFamily="18" charset="0"/>
                            </a:rPr>
                          </m:ctrlPr>
                        </m:fPr>
                        <m:num>
                          <m:r>
                            <a:rPr lang="en-US" i="1">
                              <a:solidFill>
                                <a:schemeClr val="bg1"/>
                              </a:solidFill>
                              <a:latin typeface="Cambria Math" panose="02040503050406030204" pitchFamily="18" charset="0"/>
                            </a:rPr>
                            <m:t>𝑃</m:t>
                          </m:r>
                          <m:d>
                            <m:dPr>
                              <m:ctrlPr>
                                <a:rPr lang="en-US" i="1">
                                  <a:solidFill>
                                    <a:schemeClr val="bg1"/>
                                  </a:solidFill>
                                  <a:latin typeface="Cambria Math" panose="02040503050406030204" pitchFamily="18" charset="0"/>
                                </a:rPr>
                              </m:ctrlPr>
                            </m:dPr>
                            <m:e>
                              <m:r>
                                <a:rPr lang="en-US" i="1">
                                  <a:solidFill>
                                    <a:schemeClr val="bg1"/>
                                  </a:solidFill>
                                  <a:latin typeface="Cambria Math" panose="02040503050406030204" pitchFamily="18" charset="0"/>
                                </a:rPr>
                                <m:t>+|</m:t>
                              </m:r>
                              <m:r>
                                <a:rPr lang="en-US" i="1">
                                  <a:solidFill>
                                    <a:schemeClr val="bg1"/>
                                  </a:solidFill>
                                  <a:latin typeface="Cambria Math" panose="02040503050406030204" pitchFamily="18" charset="0"/>
                                </a:rPr>
                                <m:t>𝑑𝑟𝑢𝑔𝑠</m:t>
                              </m:r>
                            </m:e>
                          </m:d>
                          <m:r>
                            <a:rPr lang="en-US" i="1">
                              <a:solidFill>
                                <a:schemeClr val="bg1"/>
                              </a:solidFill>
                              <a:latin typeface="Cambria Math" panose="02040503050406030204" pitchFamily="18" charset="0"/>
                            </a:rPr>
                            <m:t>⋅</m:t>
                          </m:r>
                          <m:r>
                            <a:rPr lang="en-US" i="1">
                              <a:solidFill>
                                <a:schemeClr val="bg1"/>
                              </a:solidFill>
                              <a:latin typeface="Cambria Math" panose="02040503050406030204" pitchFamily="18" charset="0"/>
                            </a:rPr>
                            <m:t>𝑃</m:t>
                          </m:r>
                          <m:d>
                            <m:dPr>
                              <m:ctrlPr>
                                <a:rPr lang="en-US" i="1">
                                  <a:solidFill>
                                    <a:schemeClr val="bg1"/>
                                  </a:solidFill>
                                  <a:latin typeface="Cambria Math" panose="02040503050406030204" pitchFamily="18" charset="0"/>
                                </a:rPr>
                              </m:ctrlPr>
                            </m:dPr>
                            <m:e>
                              <m:r>
                                <a:rPr lang="en-US" i="1">
                                  <a:solidFill>
                                    <a:schemeClr val="bg1"/>
                                  </a:solidFill>
                                  <a:latin typeface="Cambria Math" panose="02040503050406030204" pitchFamily="18" charset="0"/>
                                </a:rPr>
                                <m:t>𝑑𝑟𝑢𝑔𝑠</m:t>
                              </m:r>
                            </m:e>
                          </m:d>
                        </m:num>
                        <m:den>
                          <m:r>
                            <a:rPr lang="en-US" i="1">
                              <a:solidFill>
                                <a:schemeClr val="bg1"/>
                              </a:solidFill>
                              <a:latin typeface="Cambria Math" panose="02040503050406030204" pitchFamily="18" charset="0"/>
                            </a:rPr>
                            <m:t>𝑃</m:t>
                          </m:r>
                          <m:d>
                            <m:dPr>
                              <m:ctrlPr>
                                <a:rPr lang="en-US" i="1">
                                  <a:solidFill>
                                    <a:schemeClr val="bg1"/>
                                  </a:solidFill>
                                  <a:latin typeface="Cambria Math" panose="02040503050406030204" pitchFamily="18" charset="0"/>
                                </a:rPr>
                              </m:ctrlPr>
                            </m:dPr>
                            <m:e>
                              <m:r>
                                <a:rPr lang="en-US" i="1">
                                  <a:solidFill>
                                    <a:schemeClr val="bg1"/>
                                  </a:solidFill>
                                  <a:latin typeface="Cambria Math" panose="02040503050406030204" pitchFamily="18" charset="0"/>
                                </a:rPr>
                                <m:t>+|</m:t>
                              </m:r>
                              <m:r>
                                <a:rPr lang="en-US" i="1">
                                  <a:solidFill>
                                    <a:schemeClr val="bg1"/>
                                  </a:solidFill>
                                  <a:latin typeface="Cambria Math" panose="02040503050406030204" pitchFamily="18" charset="0"/>
                                </a:rPr>
                                <m:t>𝑑𝑟𝑢𝑔𝑠</m:t>
                              </m:r>
                            </m:e>
                          </m:d>
                          <m:r>
                            <a:rPr lang="en-US" i="1">
                              <a:solidFill>
                                <a:schemeClr val="bg1"/>
                              </a:solidFill>
                              <a:latin typeface="Cambria Math" panose="02040503050406030204" pitchFamily="18" charset="0"/>
                            </a:rPr>
                            <m:t>⋅</m:t>
                          </m:r>
                          <m:r>
                            <a:rPr lang="en-US" i="1">
                              <a:solidFill>
                                <a:schemeClr val="bg1"/>
                              </a:solidFill>
                              <a:latin typeface="Cambria Math" panose="02040503050406030204" pitchFamily="18" charset="0"/>
                            </a:rPr>
                            <m:t>𝑃</m:t>
                          </m:r>
                          <m:d>
                            <m:dPr>
                              <m:ctrlPr>
                                <a:rPr lang="en-US" i="1">
                                  <a:solidFill>
                                    <a:schemeClr val="bg1"/>
                                  </a:solidFill>
                                  <a:latin typeface="Cambria Math" panose="02040503050406030204" pitchFamily="18" charset="0"/>
                                </a:rPr>
                              </m:ctrlPr>
                            </m:dPr>
                            <m:e>
                              <m:r>
                                <a:rPr lang="en-US" i="1">
                                  <a:solidFill>
                                    <a:schemeClr val="bg1"/>
                                  </a:solidFill>
                                  <a:latin typeface="Cambria Math" panose="02040503050406030204" pitchFamily="18" charset="0"/>
                                </a:rPr>
                                <m:t>𝑑𝑟𝑢𝑔𝑠</m:t>
                              </m:r>
                            </m:e>
                          </m:d>
                          <m:r>
                            <a:rPr lang="en-US" b="0" i="1" smtClean="0">
                              <a:solidFill>
                                <a:schemeClr val="bg1"/>
                              </a:solidFill>
                              <a:latin typeface="Cambria Math" panose="02040503050406030204" pitchFamily="18" charset="0"/>
                            </a:rPr>
                            <m:t>+</m:t>
                          </m:r>
                          <m:r>
                            <a:rPr lang="en-US" i="1">
                              <a:solidFill>
                                <a:schemeClr val="bg1"/>
                              </a:solidFill>
                              <a:latin typeface="Cambria Math" panose="02040503050406030204" pitchFamily="18" charset="0"/>
                            </a:rPr>
                            <m:t>𝑃</m:t>
                          </m:r>
                          <m:d>
                            <m:dPr>
                              <m:ctrlPr>
                                <a:rPr lang="en-US" i="1">
                                  <a:solidFill>
                                    <a:schemeClr val="bg1"/>
                                  </a:solidFill>
                                  <a:latin typeface="Cambria Math" panose="02040503050406030204" pitchFamily="18" charset="0"/>
                                </a:rPr>
                              </m:ctrlPr>
                            </m:dPr>
                            <m:e>
                              <m:r>
                                <a:rPr lang="en-US" i="1">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𝑛𝑜</m:t>
                              </m:r>
                              <m:r>
                                <a:rPr lang="en-US" b="0" i="1" smtClean="0">
                                  <a:solidFill>
                                    <a:schemeClr val="bg1"/>
                                  </a:solidFill>
                                  <a:latin typeface="Cambria Math" panose="02040503050406030204" pitchFamily="18" charset="0"/>
                                </a:rPr>
                                <m:t> </m:t>
                              </m:r>
                              <m:r>
                                <a:rPr lang="en-US" i="1">
                                  <a:solidFill>
                                    <a:schemeClr val="bg1"/>
                                  </a:solidFill>
                                  <a:latin typeface="Cambria Math" panose="02040503050406030204" pitchFamily="18" charset="0"/>
                                </a:rPr>
                                <m:t>𝑑𝑟𝑢𝑔𝑠</m:t>
                              </m:r>
                            </m:e>
                          </m:d>
                          <m:r>
                            <a:rPr lang="en-US" i="1">
                              <a:solidFill>
                                <a:schemeClr val="bg1"/>
                              </a:solidFill>
                              <a:latin typeface="Cambria Math" panose="02040503050406030204" pitchFamily="18" charset="0"/>
                            </a:rPr>
                            <m:t>⋅</m:t>
                          </m:r>
                          <m:r>
                            <a:rPr lang="en-US" i="1">
                              <a:solidFill>
                                <a:schemeClr val="bg1"/>
                              </a:solidFill>
                              <a:latin typeface="Cambria Math" panose="02040503050406030204" pitchFamily="18" charset="0"/>
                            </a:rPr>
                            <m:t>𝑃</m:t>
                          </m:r>
                          <m:d>
                            <m:dPr>
                              <m:ctrlPr>
                                <a:rPr lang="en-US" i="1">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𝑛𝑜</m:t>
                              </m:r>
                              <m:r>
                                <a:rPr lang="en-US" b="0" i="1" smtClean="0">
                                  <a:solidFill>
                                    <a:schemeClr val="bg1"/>
                                  </a:solidFill>
                                  <a:latin typeface="Cambria Math" panose="02040503050406030204" pitchFamily="18" charset="0"/>
                                </a:rPr>
                                <m:t> </m:t>
                              </m:r>
                              <m:r>
                                <a:rPr lang="en-US" i="1">
                                  <a:solidFill>
                                    <a:schemeClr val="bg1"/>
                                  </a:solidFill>
                                  <a:latin typeface="Cambria Math" panose="02040503050406030204" pitchFamily="18" charset="0"/>
                                </a:rPr>
                                <m:t>𝑑𝑟𝑢𝑔𝑠</m:t>
                              </m:r>
                            </m:e>
                          </m:d>
                        </m:den>
                      </m:f>
                    </m:oMath>
                  </m:oMathPara>
                </a14:m>
                <a:endParaRPr lang="en-US" dirty="0"/>
              </a:p>
              <a:p>
                <a:endParaRPr lang="en-BE" dirty="0"/>
              </a:p>
            </p:txBody>
          </p:sp>
        </mc:Choice>
        <mc:Fallback xmlns="">
          <p:sp>
            <p:nvSpPr>
              <p:cNvPr id="3" name="Content Placeholder 2">
                <a:extLst>
                  <a:ext uri="{FF2B5EF4-FFF2-40B4-BE49-F238E27FC236}">
                    <a16:creationId xmlns:a16="http://schemas.microsoft.com/office/drawing/2014/main" id="{5A048B77-E321-43FA-A132-AF14E1483931}"/>
                  </a:ext>
                </a:extLst>
              </p:cNvPr>
              <p:cNvSpPr>
                <a:spLocks noGrp="1" noRot="1" noChangeAspect="1" noMove="1" noResize="1" noEditPoints="1" noAdjustHandles="1" noChangeArrowheads="1" noChangeShapeType="1" noTextEdit="1"/>
              </p:cNvSpPr>
              <p:nvPr>
                <p:ph idx="1"/>
              </p:nvPr>
            </p:nvSpPr>
            <p:spPr>
              <a:xfrm>
                <a:off x="838200" y="1366787"/>
                <a:ext cx="10515600" cy="4810176"/>
              </a:xfrm>
              <a:blipFill>
                <a:blip r:embed="rId2"/>
                <a:stretch>
                  <a:fillRect l="-1043" t="-2155" r="-1159"/>
                </a:stretch>
              </a:blipFill>
            </p:spPr>
            <p:txBody>
              <a:bodyPr/>
              <a:lstStyle/>
              <a:p>
                <a:r>
                  <a:rPr lang="en-BE">
                    <a:noFill/>
                  </a:rPr>
                  <a:t> </a:t>
                </a:r>
              </a:p>
            </p:txBody>
          </p:sp>
        </mc:Fallback>
      </mc:AlternateContent>
      <p:sp>
        <p:nvSpPr>
          <p:cNvPr id="4" name="Footer Placeholder 3">
            <a:extLst>
              <a:ext uri="{FF2B5EF4-FFF2-40B4-BE49-F238E27FC236}">
                <a16:creationId xmlns:a16="http://schemas.microsoft.com/office/drawing/2014/main" id="{5C7C505C-FC1D-46C9-A8EB-F35B18B3374F}"/>
              </a:ext>
            </a:extLst>
          </p:cNvPr>
          <p:cNvSpPr>
            <a:spLocks noGrp="1"/>
          </p:cNvSpPr>
          <p:nvPr>
            <p:ph type="ftr" sz="quarter" idx="11"/>
          </p:nvPr>
        </p:nvSpPr>
        <p:spPr/>
        <p:txBody>
          <a:bodyPr/>
          <a:lstStyle/>
          <a:p>
            <a:r>
              <a:rPr lang="en-US"/>
              <a:t>Elementary Combinatorics and Probability - March 2021</a:t>
            </a:r>
            <a:endParaRPr lang="en-BE"/>
          </a:p>
        </p:txBody>
      </p:sp>
      <p:sp>
        <p:nvSpPr>
          <p:cNvPr id="5" name="Slide Number Placeholder 4">
            <a:extLst>
              <a:ext uri="{FF2B5EF4-FFF2-40B4-BE49-F238E27FC236}">
                <a16:creationId xmlns:a16="http://schemas.microsoft.com/office/drawing/2014/main" id="{E7D733A9-4B94-43AF-9E3D-58C3E1C07805}"/>
              </a:ext>
            </a:extLst>
          </p:cNvPr>
          <p:cNvSpPr>
            <a:spLocks noGrp="1"/>
          </p:cNvSpPr>
          <p:nvPr>
            <p:ph type="sldNum" sz="quarter" idx="12"/>
          </p:nvPr>
        </p:nvSpPr>
        <p:spPr/>
        <p:txBody>
          <a:bodyPr/>
          <a:lstStyle/>
          <a:p>
            <a:fld id="{08CF7B41-8972-4B54-B2ED-1FFF63F18177}" type="slidenum">
              <a:rPr lang="en-BE" smtClean="0"/>
              <a:t>83</a:t>
            </a:fld>
            <a:endParaRPr lang="en-BE"/>
          </a:p>
        </p:txBody>
      </p:sp>
    </p:spTree>
    <p:extLst>
      <p:ext uri="{BB962C8B-B14F-4D97-AF65-F5344CB8AC3E}">
        <p14:creationId xmlns:p14="http://schemas.microsoft.com/office/powerpoint/2010/main" val="342487572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0D1BA7-DD0A-4F60-8A8F-4D30EBFA42FE}"/>
              </a:ext>
            </a:extLst>
          </p:cNvPr>
          <p:cNvSpPr>
            <a:spLocks noGrp="1"/>
          </p:cNvSpPr>
          <p:nvPr>
            <p:ph type="title"/>
          </p:nvPr>
        </p:nvSpPr>
        <p:spPr/>
        <p:txBody>
          <a:bodyPr/>
          <a:lstStyle/>
          <a:p>
            <a:r>
              <a:rPr lang="en-US" dirty="0"/>
              <a:t>Drug test</a:t>
            </a:r>
            <a:endParaRPr lang="en-B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A048B77-E321-43FA-A132-AF14E1483931}"/>
                  </a:ext>
                </a:extLst>
              </p:cNvPr>
              <p:cNvSpPr>
                <a:spLocks noGrp="1"/>
              </p:cNvSpPr>
              <p:nvPr>
                <p:ph idx="1"/>
              </p:nvPr>
            </p:nvSpPr>
            <p:spPr>
              <a:xfrm>
                <a:off x="838200" y="1366787"/>
                <a:ext cx="10515600" cy="4810176"/>
              </a:xfrm>
            </p:spPr>
            <p:txBody>
              <a:bodyPr/>
              <a:lstStyle/>
              <a:p>
                <a:pPr algn="just"/>
                <a:r>
                  <a:rPr lang="en-US" dirty="0"/>
                  <a:t>0.5% of the population are using drugs. If a person taking the test has used drugs, the test will show a positive result with a 98% chance, and if they haven’t used drugs, the test will be negative with a 98% probability. A random person tests positive. What is the probability that this person has actually used drugs? </a:t>
                </a:r>
              </a:p>
              <a:p>
                <a:pPr marL="0" indent="0" algn="just">
                  <a:buNone/>
                </a:pPr>
                <a:endParaRPr lang="en-US" dirty="0"/>
              </a:p>
              <a:p>
                <a:pPr marL="0" indent="0" algn="ctr">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𝑑𝑟𝑢𝑔𝑠</m:t>
                          </m:r>
                          <m:r>
                            <a:rPr lang="en-US" b="0" i="1" smtClean="0">
                              <a:latin typeface="Cambria Math" panose="02040503050406030204" pitchFamily="18" charset="0"/>
                            </a:rPr>
                            <m:t>|+</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solidFill>
                                <a:srgbClr val="C00000"/>
                              </a:solidFill>
                              <a:latin typeface="Cambria Math" panose="02040503050406030204" pitchFamily="18" charset="0"/>
                            </a:rPr>
                            <m:t>𝑃</m:t>
                          </m:r>
                          <m:d>
                            <m:dPr>
                              <m:ctrlPr>
                                <a:rPr lang="en-US" b="0" i="1" smtClean="0">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𝑑𝑟𝑢𝑔𝑠</m:t>
                              </m:r>
                              <m:r>
                                <a:rPr lang="en-US" b="0" i="1" smtClean="0">
                                  <a:solidFill>
                                    <a:srgbClr val="C00000"/>
                                  </a:solidFill>
                                  <a:latin typeface="Cambria Math" panose="02040503050406030204" pitchFamily="18" charset="0"/>
                                </a:rPr>
                                <m:t> </m:t>
                              </m:r>
                              <m:r>
                                <m:rPr>
                                  <m:sty m:val="p"/>
                                </m:rPr>
                                <a:rPr lang="en-US" b="0" i="0" smtClean="0">
                                  <a:solidFill>
                                    <a:srgbClr val="C00000"/>
                                  </a:solidFill>
                                  <a:latin typeface="Cambria Math" panose="02040503050406030204" pitchFamily="18" charset="0"/>
                                </a:rPr>
                                <m:t>and</m:t>
                              </m:r>
                              <m:r>
                                <a:rPr lang="en-US" b="0" i="1" smtClean="0">
                                  <a:solidFill>
                                    <a:srgbClr val="C00000"/>
                                  </a:solidFill>
                                  <a:latin typeface="Cambria Math" panose="02040503050406030204" pitchFamily="18" charset="0"/>
                                </a:rPr>
                                <m:t>+</m:t>
                              </m:r>
                            </m:e>
                          </m:d>
                        </m:num>
                        <m:den>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m:t>
                              </m:r>
                            </m:e>
                          </m:d>
                        </m:den>
                      </m:f>
                      <m:r>
                        <a:rPr lang="en-US" b="0" i="1" smtClean="0">
                          <a:latin typeface="Cambria Math" panose="02040503050406030204" pitchFamily="18" charset="0"/>
                        </a:rPr>
                        <m:t>=</m:t>
                      </m:r>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𝑃</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𝑑𝑟𝑢𝑔𝑠</m:t>
                              </m:r>
                            </m:e>
                          </m:d>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𝑃</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𝑑𝑟𝑢𝑔𝑠</m:t>
                              </m:r>
                            </m:e>
                          </m:d>
                        </m:num>
                        <m:den>
                          <m:r>
                            <a:rPr lang="en-US" b="0" i="1" smtClean="0">
                              <a:solidFill>
                                <a:schemeClr val="bg1"/>
                              </a:solidFill>
                              <a:latin typeface="Cambria Math" panose="02040503050406030204" pitchFamily="18" charset="0"/>
                            </a:rPr>
                            <m:t>𝑃</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m:t>
                              </m:r>
                            </m:e>
                          </m:d>
                        </m:den>
                      </m:f>
                      <m:r>
                        <a:rPr lang="en-US" b="0" i="1" smtClean="0">
                          <a:solidFill>
                            <a:schemeClr val="bg1"/>
                          </a:solidFill>
                          <a:latin typeface="Cambria Math" panose="02040503050406030204" pitchFamily="18" charset="0"/>
                        </a:rPr>
                        <m:t>=</m:t>
                      </m:r>
                    </m:oMath>
                  </m:oMathPara>
                </a14:m>
                <a:br>
                  <a:rPr lang="en-US" b="0" dirty="0"/>
                </a:br>
                <a:endParaRPr lang="en-US" b="0" i="1" dirty="0">
                  <a:latin typeface="Cambria Math" panose="02040503050406030204" pitchFamily="18" charset="0"/>
                </a:endParaRPr>
              </a:p>
              <a:p>
                <a:pPr marL="0" indent="0" algn="ctr">
                  <a:buNone/>
                </a:pPr>
                <a:endParaRPr lang="en-US" b="0" i="1" dirty="0">
                  <a:latin typeface="Cambria Math" panose="02040503050406030204" pitchFamily="18" charset="0"/>
                </a:endParaRPr>
              </a:p>
              <a:p>
                <a:pPr marL="0" indent="0" algn="ctr">
                  <a:buNone/>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rPr>
                        <m:t>=</m:t>
                      </m:r>
                      <m:f>
                        <m:fPr>
                          <m:ctrlPr>
                            <a:rPr lang="en-US" b="0" i="1" smtClean="0">
                              <a:solidFill>
                                <a:schemeClr val="bg1"/>
                              </a:solidFill>
                              <a:latin typeface="Cambria Math" panose="02040503050406030204" pitchFamily="18" charset="0"/>
                            </a:rPr>
                          </m:ctrlPr>
                        </m:fPr>
                        <m:num>
                          <m:r>
                            <a:rPr lang="en-US" i="1">
                              <a:solidFill>
                                <a:schemeClr val="bg1"/>
                              </a:solidFill>
                              <a:latin typeface="Cambria Math" panose="02040503050406030204" pitchFamily="18" charset="0"/>
                            </a:rPr>
                            <m:t>𝑃</m:t>
                          </m:r>
                          <m:d>
                            <m:dPr>
                              <m:ctrlPr>
                                <a:rPr lang="en-US" i="1">
                                  <a:solidFill>
                                    <a:schemeClr val="bg1"/>
                                  </a:solidFill>
                                  <a:latin typeface="Cambria Math" panose="02040503050406030204" pitchFamily="18" charset="0"/>
                                </a:rPr>
                              </m:ctrlPr>
                            </m:dPr>
                            <m:e>
                              <m:r>
                                <a:rPr lang="en-US" i="1">
                                  <a:solidFill>
                                    <a:schemeClr val="bg1"/>
                                  </a:solidFill>
                                  <a:latin typeface="Cambria Math" panose="02040503050406030204" pitchFamily="18" charset="0"/>
                                </a:rPr>
                                <m:t>+|</m:t>
                              </m:r>
                              <m:r>
                                <a:rPr lang="en-US" i="1">
                                  <a:solidFill>
                                    <a:schemeClr val="bg1"/>
                                  </a:solidFill>
                                  <a:latin typeface="Cambria Math" panose="02040503050406030204" pitchFamily="18" charset="0"/>
                                </a:rPr>
                                <m:t>𝑑𝑟𝑢𝑔𝑠</m:t>
                              </m:r>
                            </m:e>
                          </m:d>
                          <m:r>
                            <a:rPr lang="en-US" i="1">
                              <a:solidFill>
                                <a:schemeClr val="bg1"/>
                              </a:solidFill>
                              <a:latin typeface="Cambria Math" panose="02040503050406030204" pitchFamily="18" charset="0"/>
                            </a:rPr>
                            <m:t>⋅</m:t>
                          </m:r>
                          <m:r>
                            <a:rPr lang="en-US" i="1">
                              <a:solidFill>
                                <a:schemeClr val="bg1"/>
                              </a:solidFill>
                              <a:latin typeface="Cambria Math" panose="02040503050406030204" pitchFamily="18" charset="0"/>
                            </a:rPr>
                            <m:t>𝑃</m:t>
                          </m:r>
                          <m:d>
                            <m:dPr>
                              <m:ctrlPr>
                                <a:rPr lang="en-US" i="1">
                                  <a:solidFill>
                                    <a:schemeClr val="bg1"/>
                                  </a:solidFill>
                                  <a:latin typeface="Cambria Math" panose="02040503050406030204" pitchFamily="18" charset="0"/>
                                </a:rPr>
                              </m:ctrlPr>
                            </m:dPr>
                            <m:e>
                              <m:r>
                                <a:rPr lang="en-US" i="1">
                                  <a:solidFill>
                                    <a:schemeClr val="bg1"/>
                                  </a:solidFill>
                                  <a:latin typeface="Cambria Math" panose="02040503050406030204" pitchFamily="18" charset="0"/>
                                </a:rPr>
                                <m:t>𝑑𝑟𝑢𝑔𝑠</m:t>
                              </m:r>
                            </m:e>
                          </m:d>
                        </m:num>
                        <m:den>
                          <m:r>
                            <a:rPr lang="en-US" i="1">
                              <a:solidFill>
                                <a:schemeClr val="bg1"/>
                              </a:solidFill>
                              <a:latin typeface="Cambria Math" panose="02040503050406030204" pitchFamily="18" charset="0"/>
                            </a:rPr>
                            <m:t>𝑃</m:t>
                          </m:r>
                          <m:d>
                            <m:dPr>
                              <m:ctrlPr>
                                <a:rPr lang="en-US" i="1">
                                  <a:solidFill>
                                    <a:schemeClr val="bg1"/>
                                  </a:solidFill>
                                  <a:latin typeface="Cambria Math" panose="02040503050406030204" pitchFamily="18" charset="0"/>
                                </a:rPr>
                              </m:ctrlPr>
                            </m:dPr>
                            <m:e>
                              <m:r>
                                <a:rPr lang="en-US" i="1">
                                  <a:solidFill>
                                    <a:schemeClr val="bg1"/>
                                  </a:solidFill>
                                  <a:latin typeface="Cambria Math" panose="02040503050406030204" pitchFamily="18" charset="0"/>
                                </a:rPr>
                                <m:t>+|</m:t>
                              </m:r>
                              <m:r>
                                <a:rPr lang="en-US" i="1">
                                  <a:solidFill>
                                    <a:schemeClr val="bg1"/>
                                  </a:solidFill>
                                  <a:latin typeface="Cambria Math" panose="02040503050406030204" pitchFamily="18" charset="0"/>
                                </a:rPr>
                                <m:t>𝑑𝑟𝑢𝑔𝑠</m:t>
                              </m:r>
                            </m:e>
                          </m:d>
                          <m:r>
                            <a:rPr lang="en-US" i="1">
                              <a:solidFill>
                                <a:schemeClr val="bg1"/>
                              </a:solidFill>
                              <a:latin typeface="Cambria Math" panose="02040503050406030204" pitchFamily="18" charset="0"/>
                            </a:rPr>
                            <m:t>⋅</m:t>
                          </m:r>
                          <m:r>
                            <a:rPr lang="en-US" i="1">
                              <a:solidFill>
                                <a:schemeClr val="bg1"/>
                              </a:solidFill>
                              <a:latin typeface="Cambria Math" panose="02040503050406030204" pitchFamily="18" charset="0"/>
                            </a:rPr>
                            <m:t>𝑃</m:t>
                          </m:r>
                          <m:d>
                            <m:dPr>
                              <m:ctrlPr>
                                <a:rPr lang="en-US" i="1">
                                  <a:solidFill>
                                    <a:schemeClr val="bg1"/>
                                  </a:solidFill>
                                  <a:latin typeface="Cambria Math" panose="02040503050406030204" pitchFamily="18" charset="0"/>
                                </a:rPr>
                              </m:ctrlPr>
                            </m:dPr>
                            <m:e>
                              <m:r>
                                <a:rPr lang="en-US" i="1">
                                  <a:solidFill>
                                    <a:schemeClr val="bg1"/>
                                  </a:solidFill>
                                  <a:latin typeface="Cambria Math" panose="02040503050406030204" pitchFamily="18" charset="0"/>
                                </a:rPr>
                                <m:t>𝑑𝑟𝑢𝑔𝑠</m:t>
                              </m:r>
                            </m:e>
                          </m:d>
                          <m:r>
                            <a:rPr lang="en-US" b="0" i="1" smtClean="0">
                              <a:solidFill>
                                <a:schemeClr val="bg1"/>
                              </a:solidFill>
                              <a:latin typeface="Cambria Math" panose="02040503050406030204" pitchFamily="18" charset="0"/>
                            </a:rPr>
                            <m:t>+</m:t>
                          </m:r>
                          <m:r>
                            <a:rPr lang="en-US" i="1">
                              <a:solidFill>
                                <a:schemeClr val="bg1"/>
                              </a:solidFill>
                              <a:latin typeface="Cambria Math" panose="02040503050406030204" pitchFamily="18" charset="0"/>
                            </a:rPr>
                            <m:t>𝑃</m:t>
                          </m:r>
                          <m:d>
                            <m:dPr>
                              <m:ctrlPr>
                                <a:rPr lang="en-US" i="1">
                                  <a:solidFill>
                                    <a:schemeClr val="bg1"/>
                                  </a:solidFill>
                                  <a:latin typeface="Cambria Math" panose="02040503050406030204" pitchFamily="18" charset="0"/>
                                </a:rPr>
                              </m:ctrlPr>
                            </m:dPr>
                            <m:e>
                              <m:r>
                                <a:rPr lang="en-US" i="1">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𝑛𝑜</m:t>
                              </m:r>
                              <m:r>
                                <a:rPr lang="en-US" b="0" i="1" smtClean="0">
                                  <a:solidFill>
                                    <a:schemeClr val="bg1"/>
                                  </a:solidFill>
                                  <a:latin typeface="Cambria Math" panose="02040503050406030204" pitchFamily="18" charset="0"/>
                                </a:rPr>
                                <m:t> </m:t>
                              </m:r>
                              <m:r>
                                <a:rPr lang="en-US" i="1">
                                  <a:solidFill>
                                    <a:schemeClr val="bg1"/>
                                  </a:solidFill>
                                  <a:latin typeface="Cambria Math" panose="02040503050406030204" pitchFamily="18" charset="0"/>
                                </a:rPr>
                                <m:t>𝑑𝑟𝑢𝑔𝑠</m:t>
                              </m:r>
                            </m:e>
                          </m:d>
                          <m:r>
                            <a:rPr lang="en-US" i="1">
                              <a:solidFill>
                                <a:schemeClr val="bg1"/>
                              </a:solidFill>
                              <a:latin typeface="Cambria Math" panose="02040503050406030204" pitchFamily="18" charset="0"/>
                            </a:rPr>
                            <m:t>⋅</m:t>
                          </m:r>
                          <m:r>
                            <a:rPr lang="en-US" i="1">
                              <a:solidFill>
                                <a:schemeClr val="bg1"/>
                              </a:solidFill>
                              <a:latin typeface="Cambria Math" panose="02040503050406030204" pitchFamily="18" charset="0"/>
                            </a:rPr>
                            <m:t>𝑃</m:t>
                          </m:r>
                          <m:d>
                            <m:dPr>
                              <m:ctrlPr>
                                <a:rPr lang="en-US" i="1">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𝑛𝑜</m:t>
                              </m:r>
                              <m:r>
                                <a:rPr lang="en-US" b="0" i="1" smtClean="0">
                                  <a:solidFill>
                                    <a:schemeClr val="bg1"/>
                                  </a:solidFill>
                                  <a:latin typeface="Cambria Math" panose="02040503050406030204" pitchFamily="18" charset="0"/>
                                </a:rPr>
                                <m:t> </m:t>
                              </m:r>
                              <m:r>
                                <a:rPr lang="en-US" i="1">
                                  <a:solidFill>
                                    <a:schemeClr val="bg1"/>
                                  </a:solidFill>
                                  <a:latin typeface="Cambria Math" panose="02040503050406030204" pitchFamily="18" charset="0"/>
                                </a:rPr>
                                <m:t>𝑑𝑟𝑢𝑔𝑠</m:t>
                              </m:r>
                            </m:e>
                          </m:d>
                        </m:den>
                      </m:f>
                    </m:oMath>
                  </m:oMathPara>
                </a14:m>
                <a:endParaRPr lang="en-US" dirty="0"/>
              </a:p>
              <a:p>
                <a:endParaRPr lang="en-BE" dirty="0"/>
              </a:p>
            </p:txBody>
          </p:sp>
        </mc:Choice>
        <mc:Fallback xmlns="">
          <p:sp>
            <p:nvSpPr>
              <p:cNvPr id="3" name="Content Placeholder 2">
                <a:extLst>
                  <a:ext uri="{FF2B5EF4-FFF2-40B4-BE49-F238E27FC236}">
                    <a16:creationId xmlns:a16="http://schemas.microsoft.com/office/drawing/2014/main" id="{5A048B77-E321-43FA-A132-AF14E1483931}"/>
                  </a:ext>
                </a:extLst>
              </p:cNvPr>
              <p:cNvSpPr>
                <a:spLocks noGrp="1" noRot="1" noChangeAspect="1" noMove="1" noResize="1" noEditPoints="1" noAdjustHandles="1" noChangeArrowheads="1" noChangeShapeType="1" noTextEdit="1"/>
              </p:cNvSpPr>
              <p:nvPr>
                <p:ph idx="1"/>
              </p:nvPr>
            </p:nvSpPr>
            <p:spPr>
              <a:xfrm>
                <a:off x="838200" y="1366787"/>
                <a:ext cx="10515600" cy="4810176"/>
              </a:xfrm>
              <a:blipFill>
                <a:blip r:embed="rId2"/>
                <a:stretch>
                  <a:fillRect l="-1043" t="-2155" r="-1159"/>
                </a:stretch>
              </a:blipFill>
            </p:spPr>
            <p:txBody>
              <a:bodyPr/>
              <a:lstStyle/>
              <a:p>
                <a:r>
                  <a:rPr lang="en-BE">
                    <a:noFill/>
                  </a:rPr>
                  <a:t> </a:t>
                </a:r>
              </a:p>
            </p:txBody>
          </p:sp>
        </mc:Fallback>
      </mc:AlternateContent>
      <p:sp>
        <p:nvSpPr>
          <p:cNvPr id="4" name="Footer Placeholder 3">
            <a:extLst>
              <a:ext uri="{FF2B5EF4-FFF2-40B4-BE49-F238E27FC236}">
                <a16:creationId xmlns:a16="http://schemas.microsoft.com/office/drawing/2014/main" id="{5C7C505C-FC1D-46C9-A8EB-F35B18B3374F}"/>
              </a:ext>
            </a:extLst>
          </p:cNvPr>
          <p:cNvSpPr>
            <a:spLocks noGrp="1"/>
          </p:cNvSpPr>
          <p:nvPr>
            <p:ph type="ftr" sz="quarter" idx="11"/>
          </p:nvPr>
        </p:nvSpPr>
        <p:spPr/>
        <p:txBody>
          <a:bodyPr/>
          <a:lstStyle/>
          <a:p>
            <a:r>
              <a:rPr lang="en-US"/>
              <a:t>Elementary Combinatorics and Probability - March 2021</a:t>
            </a:r>
            <a:endParaRPr lang="en-BE"/>
          </a:p>
        </p:txBody>
      </p:sp>
      <p:sp>
        <p:nvSpPr>
          <p:cNvPr id="5" name="Slide Number Placeholder 4">
            <a:extLst>
              <a:ext uri="{FF2B5EF4-FFF2-40B4-BE49-F238E27FC236}">
                <a16:creationId xmlns:a16="http://schemas.microsoft.com/office/drawing/2014/main" id="{E7D733A9-4B94-43AF-9E3D-58C3E1C07805}"/>
              </a:ext>
            </a:extLst>
          </p:cNvPr>
          <p:cNvSpPr>
            <a:spLocks noGrp="1"/>
          </p:cNvSpPr>
          <p:nvPr>
            <p:ph type="sldNum" sz="quarter" idx="12"/>
          </p:nvPr>
        </p:nvSpPr>
        <p:spPr/>
        <p:txBody>
          <a:bodyPr/>
          <a:lstStyle/>
          <a:p>
            <a:fld id="{08CF7B41-8972-4B54-B2ED-1FFF63F18177}" type="slidenum">
              <a:rPr lang="en-BE" smtClean="0"/>
              <a:t>84</a:t>
            </a:fld>
            <a:endParaRPr lang="en-BE"/>
          </a:p>
        </p:txBody>
      </p:sp>
    </p:spTree>
    <p:extLst>
      <p:ext uri="{BB962C8B-B14F-4D97-AF65-F5344CB8AC3E}">
        <p14:creationId xmlns:p14="http://schemas.microsoft.com/office/powerpoint/2010/main" val="333104802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0D1BA7-DD0A-4F60-8A8F-4D30EBFA42FE}"/>
              </a:ext>
            </a:extLst>
          </p:cNvPr>
          <p:cNvSpPr>
            <a:spLocks noGrp="1"/>
          </p:cNvSpPr>
          <p:nvPr>
            <p:ph type="title"/>
          </p:nvPr>
        </p:nvSpPr>
        <p:spPr/>
        <p:txBody>
          <a:bodyPr/>
          <a:lstStyle/>
          <a:p>
            <a:r>
              <a:rPr lang="en-US" dirty="0"/>
              <a:t>Drug test</a:t>
            </a:r>
            <a:endParaRPr lang="en-B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A048B77-E321-43FA-A132-AF14E1483931}"/>
                  </a:ext>
                </a:extLst>
              </p:cNvPr>
              <p:cNvSpPr>
                <a:spLocks noGrp="1"/>
              </p:cNvSpPr>
              <p:nvPr>
                <p:ph idx="1"/>
              </p:nvPr>
            </p:nvSpPr>
            <p:spPr>
              <a:xfrm>
                <a:off x="838200" y="1366787"/>
                <a:ext cx="10515600" cy="4810176"/>
              </a:xfrm>
            </p:spPr>
            <p:txBody>
              <a:bodyPr/>
              <a:lstStyle/>
              <a:p>
                <a:pPr algn="just"/>
                <a:r>
                  <a:rPr lang="en-US" dirty="0"/>
                  <a:t>0.5% of the population are using drugs. If a person taking the test has used drugs, the test will show a positive result with a 98% chance, and if they haven’t used drugs, the test will be negative with a 98% probability. A random person tests positive. What is the probability that this person has actually used drugs? </a:t>
                </a:r>
              </a:p>
              <a:p>
                <a:pPr marL="0" indent="0" algn="just">
                  <a:buNone/>
                </a:pPr>
                <a:endParaRPr lang="en-US" dirty="0"/>
              </a:p>
              <a:p>
                <a:pPr marL="0" indent="0" algn="ctr">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𝑑𝑟𝑢𝑔𝑠</m:t>
                          </m:r>
                          <m:r>
                            <a:rPr lang="en-US" b="0" i="1" smtClean="0">
                              <a:latin typeface="Cambria Math" panose="02040503050406030204" pitchFamily="18" charset="0"/>
                            </a:rPr>
                            <m:t>|+</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solidFill>
                                <a:srgbClr val="C00000"/>
                              </a:solidFill>
                              <a:latin typeface="Cambria Math" panose="02040503050406030204" pitchFamily="18" charset="0"/>
                            </a:rPr>
                            <m:t>𝑃</m:t>
                          </m:r>
                          <m:d>
                            <m:dPr>
                              <m:ctrlPr>
                                <a:rPr lang="en-US" b="0" i="1" smtClean="0">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𝑑𝑟𝑢𝑔𝑠</m:t>
                              </m:r>
                              <m:r>
                                <a:rPr lang="en-US" b="0" i="1" smtClean="0">
                                  <a:solidFill>
                                    <a:srgbClr val="C00000"/>
                                  </a:solidFill>
                                  <a:latin typeface="Cambria Math" panose="02040503050406030204" pitchFamily="18" charset="0"/>
                                </a:rPr>
                                <m:t> </m:t>
                              </m:r>
                              <m:r>
                                <m:rPr>
                                  <m:sty m:val="p"/>
                                </m:rPr>
                                <a:rPr lang="en-US" b="0" i="0" smtClean="0">
                                  <a:solidFill>
                                    <a:srgbClr val="C00000"/>
                                  </a:solidFill>
                                  <a:latin typeface="Cambria Math" panose="02040503050406030204" pitchFamily="18" charset="0"/>
                                </a:rPr>
                                <m:t>and</m:t>
                              </m:r>
                              <m:r>
                                <a:rPr lang="en-US" b="0" i="1" smtClean="0">
                                  <a:solidFill>
                                    <a:srgbClr val="C00000"/>
                                  </a:solidFill>
                                  <a:latin typeface="Cambria Math" panose="02040503050406030204" pitchFamily="18" charset="0"/>
                                </a:rPr>
                                <m:t>+</m:t>
                              </m:r>
                            </m:e>
                          </m:d>
                        </m:num>
                        <m:den>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m:t>
                              </m:r>
                            </m:e>
                          </m:d>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m:t>
                              </m:r>
                              <m:r>
                                <a:rPr lang="en-US" b="0" i="1" smtClean="0">
                                  <a:latin typeface="Cambria Math" panose="02040503050406030204" pitchFamily="18" charset="0"/>
                                </a:rPr>
                                <m:t>𝑑𝑟𝑢𝑔𝑠</m:t>
                              </m:r>
                            </m:e>
                          </m:d>
                          <m:r>
                            <a:rPr lang="en-US" b="0" i="1" smtClean="0">
                              <a:latin typeface="Cambria Math" panose="02040503050406030204" pitchFamily="18" charset="0"/>
                            </a:rPr>
                            <m:t>⋅</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𝑑𝑟𝑢𝑔𝑠</m:t>
                              </m:r>
                            </m:e>
                          </m:d>
                        </m:num>
                        <m:den>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m:t>
                              </m:r>
                            </m:e>
                          </m:d>
                        </m:den>
                      </m:f>
                      <m:r>
                        <a:rPr lang="en-US" b="0" i="1" smtClean="0">
                          <a:latin typeface="Cambria Math" panose="02040503050406030204" pitchFamily="18" charset="0"/>
                        </a:rPr>
                        <m:t>=</m:t>
                      </m:r>
                    </m:oMath>
                  </m:oMathPara>
                </a14:m>
                <a:br>
                  <a:rPr lang="en-US" b="0" dirty="0"/>
                </a:br>
                <a:endParaRPr lang="en-US" b="0" i="1" dirty="0">
                  <a:latin typeface="Cambria Math" panose="02040503050406030204" pitchFamily="18" charset="0"/>
                </a:endParaRPr>
              </a:p>
              <a:p>
                <a:pPr marL="0" indent="0" algn="ctr">
                  <a:buNone/>
                </a:pPr>
                <a:endParaRPr lang="en-US" b="0" i="1" dirty="0">
                  <a:latin typeface="Cambria Math" panose="02040503050406030204" pitchFamily="18" charset="0"/>
                </a:endParaRPr>
              </a:p>
              <a:p>
                <a:pPr marL="0" indent="0" algn="ctr">
                  <a:buNone/>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rPr>
                        <m:t>=</m:t>
                      </m:r>
                      <m:f>
                        <m:fPr>
                          <m:ctrlPr>
                            <a:rPr lang="en-US" b="0" i="1" smtClean="0">
                              <a:solidFill>
                                <a:schemeClr val="bg1"/>
                              </a:solidFill>
                              <a:latin typeface="Cambria Math" panose="02040503050406030204" pitchFamily="18" charset="0"/>
                            </a:rPr>
                          </m:ctrlPr>
                        </m:fPr>
                        <m:num>
                          <m:r>
                            <a:rPr lang="en-US" i="1">
                              <a:solidFill>
                                <a:schemeClr val="bg1"/>
                              </a:solidFill>
                              <a:latin typeface="Cambria Math" panose="02040503050406030204" pitchFamily="18" charset="0"/>
                            </a:rPr>
                            <m:t>𝑃</m:t>
                          </m:r>
                          <m:d>
                            <m:dPr>
                              <m:ctrlPr>
                                <a:rPr lang="en-US" i="1">
                                  <a:solidFill>
                                    <a:schemeClr val="bg1"/>
                                  </a:solidFill>
                                  <a:latin typeface="Cambria Math" panose="02040503050406030204" pitchFamily="18" charset="0"/>
                                </a:rPr>
                              </m:ctrlPr>
                            </m:dPr>
                            <m:e>
                              <m:r>
                                <a:rPr lang="en-US" i="1">
                                  <a:solidFill>
                                    <a:schemeClr val="bg1"/>
                                  </a:solidFill>
                                  <a:latin typeface="Cambria Math" panose="02040503050406030204" pitchFamily="18" charset="0"/>
                                </a:rPr>
                                <m:t>+|</m:t>
                              </m:r>
                              <m:r>
                                <a:rPr lang="en-US" i="1">
                                  <a:solidFill>
                                    <a:schemeClr val="bg1"/>
                                  </a:solidFill>
                                  <a:latin typeface="Cambria Math" panose="02040503050406030204" pitchFamily="18" charset="0"/>
                                </a:rPr>
                                <m:t>𝑑𝑟𝑢𝑔𝑠</m:t>
                              </m:r>
                            </m:e>
                          </m:d>
                          <m:r>
                            <a:rPr lang="en-US" i="1">
                              <a:solidFill>
                                <a:schemeClr val="bg1"/>
                              </a:solidFill>
                              <a:latin typeface="Cambria Math" panose="02040503050406030204" pitchFamily="18" charset="0"/>
                            </a:rPr>
                            <m:t>⋅</m:t>
                          </m:r>
                          <m:r>
                            <a:rPr lang="en-US" i="1">
                              <a:solidFill>
                                <a:schemeClr val="bg1"/>
                              </a:solidFill>
                              <a:latin typeface="Cambria Math" panose="02040503050406030204" pitchFamily="18" charset="0"/>
                            </a:rPr>
                            <m:t>𝑃</m:t>
                          </m:r>
                          <m:d>
                            <m:dPr>
                              <m:ctrlPr>
                                <a:rPr lang="en-US" i="1">
                                  <a:solidFill>
                                    <a:schemeClr val="bg1"/>
                                  </a:solidFill>
                                  <a:latin typeface="Cambria Math" panose="02040503050406030204" pitchFamily="18" charset="0"/>
                                </a:rPr>
                              </m:ctrlPr>
                            </m:dPr>
                            <m:e>
                              <m:r>
                                <a:rPr lang="en-US" i="1">
                                  <a:solidFill>
                                    <a:schemeClr val="bg1"/>
                                  </a:solidFill>
                                  <a:latin typeface="Cambria Math" panose="02040503050406030204" pitchFamily="18" charset="0"/>
                                </a:rPr>
                                <m:t>𝑑𝑟𝑢𝑔𝑠</m:t>
                              </m:r>
                            </m:e>
                          </m:d>
                        </m:num>
                        <m:den>
                          <m:r>
                            <a:rPr lang="en-US" i="1">
                              <a:solidFill>
                                <a:schemeClr val="bg1"/>
                              </a:solidFill>
                              <a:latin typeface="Cambria Math" panose="02040503050406030204" pitchFamily="18" charset="0"/>
                            </a:rPr>
                            <m:t>𝑃</m:t>
                          </m:r>
                          <m:d>
                            <m:dPr>
                              <m:ctrlPr>
                                <a:rPr lang="en-US" i="1">
                                  <a:solidFill>
                                    <a:schemeClr val="bg1"/>
                                  </a:solidFill>
                                  <a:latin typeface="Cambria Math" panose="02040503050406030204" pitchFamily="18" charset="0"/>
                                </a:rPr>
                              </m:ctrlPr>
                            </m:dPr>
                            <m:e>
                              <m:r>
                                <a:rPr lang="en-US" i="1">
                                  <a:solidFill>
                                    <a:schemeClr val="bg1"/>
                                  </a:solidFill>
                                  <a:latin typeface="Cambria Math" panose="02040503050406030204" pitchFamily="18" charset="0"/>
                                </a:rPr>
                                <m:t>+|</m:t>
                              </m:r>
                              <m:r>
                                <a:rPr lang="en-US" i="1">
                                  <a:solidFill>
                                    <a:schemeClr val="bg1"/>
                                  </a:solidFill>
                                  <a:latin typeface="Cambria Math" panose="02040503050406030204" pitchFamily="18" charset="0"/>
                                </a:rPr>
                                <m:t>𝑑𝑟𝑢𝑔𝑠</m:t>
                              </m:r>
                            </m:e>
                          </m:d>
                          <m:r>
                            <a:rPr lang="en-US" i="1">
                              <a:solidFill>
                                <a:schemeClr val="bg1"/>
                              </a:solidFill>
                              <a:latin typeface="Cambria Math" panose="02040503050406030204" pitchFamily="18" charset="0"/>
                            </a:rPr>
                            <m:t>⋅</m:t>
                          </m:r>
                          <m:r>
                            <a:rPr lang="en-US" i="1">
                              <a:solidFill>
                                <a:schemeClr val="bg1"/>
                              </a:solidFill>
                              <a:latin typeface="Cambria Math" panose="02040503050406030204" pitchFamily="18" charset="0"/>
                            </a:rPr>
                            <m:t>𝑃</m:t>
                          </m:r>
                          <m:d>
                            <m:dPr>
                              <m:ctrlPr>
                                <a:rPr lang="en-US" i="1">
                                  <a:solidFill>
                                    <a:schemeClr val="bg1"/>
                                  </a:solidFill>
                                  <a:latin typeface="Cambria Math" panose="02040503050406030204" pitchFamily="18" charset="0"/>
                                </a:rPr>
                              </m:ctrlPr>
                            </m:dPr>
                            <m:e>
                              <m:r>
                                <a:rPr lang="en-US" i="1">
                                  <a:solidFill>
                                    <a:schemeClr val="bg1"/>
                                  </a:solidFill>
                                  <a:latin typeface="Cambria Math" panose="02040503050406030204" pitchFamily="18" charset="0"/>
                                </a:rPr>
                                <m:t>𝑑𝑟𝑢𝑔𝑠</m:t>
                              </m:r>
                            </m:e>
                          </m:d>
                          <m:r>
                            <a:rPr lang="en-US" b="0" i="1" smtClean="0">
                              <a:solidFill>
                                <a:schemeClr val="bg1"/>
                              </a:solidFill>
                              <a:latin typeface="Cambria Math" panose="02040503050406030204" pitchFamily="18" charset="0"/>
                            </a:rPr>
                            <m:t>+</m:t>
                          </m:r>
                          <m:r>
                            <a:rPr lang="en-US" i="1">
                              <a:solidFill>
                                <a:schemeClr val="bg1"/>
                              </a:solidFill>
                              <a:latin typeface="Cambria Math" panose="02040503050406030204" pitchFamily="18" charset="0"/>
                            </a:rPr>
                            <m:t>𝑃</m:t>
                          </m:r>
                          <m:d>
                            <m:dPr>
                              <m:ctrlPr>
                                <a:rPr lang="en-US" i="1">
                                  <a:solidFill>
                                    <a:schemeClr val="bg1"/>
                                  </a:solidFill>
                                  <a:latin typeface="Cambria Math" panose="02040503050406030204" pitchFamily="18" charset="0"/>
                                </a:rPr>
                              </m:ctrlPr>
                            </m:dPr>
                            <m:e>
                              <m:r>
                                <a:rPr lang="en-US" i="1">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𝑛𝑜</m:t>
                              </m:r>
                              <m:r>
                                <a:rPr lang="en-US" b="0" i="1" smtClean="0">
                                  <a:solidFill>
                                    <a:schemeClr val="bg1"/>
                                  </a:solidFill>
                                  <a:latin typeface="Cambria Math" panose="02040503050406030204" pitchFamily="18" charset="0"/>
                                </a:rPr>
                                <m:t> </m:t>
                              </m:r>
                              <m:r>
                                <a:rPr lang="en-US" i="1">
                                  <a:solidFill>
                                    <a:schemeClr val="bg1"/>
                                  </a:solidFill>
                                  <a:latin typeface="Cambria Math" panose="02040503050406030204" pitchFamily="18" charset="0"/>
                                </a:rPr>
                                <m:t>𝑑𝑟𝑢𝑔𝑠</m:t>
                              </m:r>
                            </m:e>
                          </m:d>
                          <m:r>
                            <a:rPr lang="en-US" i="1">
                              <a:solidFill>
                                <a:schemeClr val="bg1"/>
                              </a:solidFill>
                              <a:latin typeface="Cambria Math" panose="02040503050406030204" pitchFamily="18" charset="0"/>
                            </a:rPr>
                            <m:t>⋅</m:t>
                          </m:r>
                          <m:r>
                            <a:rPr lang="en-US" i="1">
                              <a:solidFill>
                                <a:schemeClr val="bg1"/>
                              </a:solidFill>
                              <a:latin typeface="Cambria Math" panose="02040503050406030204" pitchFamily="18" charset="0"/>
                            </a:rPr>
                            <m:t>𝑃</m:t>
                          </m:r>
                          <m:d>
                            <m:dPr>
                              <m:ctrlPr>
                                <a:rPr lang="en-US" i="1">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𝑛𝑜</m:t>
                              </m:r>
                              <m:r>
                                <a:rPr lang="en-US" b="0" i="1" smtClean="0">
                                  <a:solidFill>
                                    <a:schemeClr val="bg1"/>
                                  </a:solidFill>
                                  <a:latin typeface="Cambria Math" panose="02040503050406030204" pitchFamily="18" charset="0"/>
                                </a:rPr>
                                <m:t> </m:t>
                              </m:r>
                              <m:r>
                                <a:rPr lang="en-US" i="1">
                                  <a:solidFill>
                                    <a:schemeClr val="bg1"/>
                                  </a:solidFill>
                                  <a:latin typeface="Cambria Math" panose="02040503050406030204" pitchFamily="18" charset="0"/>
                                </a:rPr>
                                <m:t>𝑑𝑟𝑢𝑔𝑠</m:t>
                              </m:r>
                            </m:e>
                          </m:d>
                        </m:den>
                      </m:f>
                    </m:oMath>
                  </m:oMathPara>
                </a14:m>
                <a:endParaRPr lang="en-US" dirty="0"/>
              </a:p>
              <a:p>
                <a:endParaRPr lang="en-BE" dirty="0"/>
              </a:p>
            </p:txBody>
          </p:sp>
        </mc:Choice>
        <mc:Fallback xmlns="">
          <p:sp>
            <p:nvSpPr>
              <p:cNvPr id="3" name="Content Placeholder 2">
                <a:extLst>
                  <a:ext uri="{FF2B5EF4-FFF2-40B4-BE49-F238E27FC236}">
                    <a16:creationId xmlns:a16="http://schemas.microsoft.com/office/drawing/2014/main" id="{5A048B77-E321-43FA-A132-AF14E1483931}"/>
                  </a:ext>
                </a:extLst>
              </p:cNvPr>
              <p:cNvSpPr>
                <a:spLocks noGrp="1" noRot="1" noChangeAspect="1" noMove="1" noResize="1" noEditPoints="1" noAdjustHandles="1" noChangeArrowheads="1" noChangeShapeType="1" noTextEdit="1"/>
              </p:cNvSpPr>
              <p:nvPr>
                <p:ph idx="1"/>
              </p:nvPr>
            </p:nvSpPr>
            <p:spPr>
              <a:xfrm>
                <a:off x="838200" y="1366787"/>
                <a:ext cx="10515600" cy="4810176"/>
              </a:xfrm>
              <a:blipFill>
                <a:blip r:embed="rId2"/>
                <a:stretch>
                  <a:fillRect l="-1043" t="-2155" r="-1159"/>
                </a:stretch>
              </a:blipFill>
            </p:spPr>
            <p:txBody>
              <a:bodyPr/>
              <a:lstStyle/>
              <a:p>
                <a:r>
                  <a:rPr lang="en-BE">
                    <a:noFill/>
                  </a:rPr>
                  <a:t> </a:t>
                </a:r>
              </a:p>
            </p:txBody>
          </p:sp>
        </mc:Fallback>
      </mc:AlternateContent>
      <p:sp>
        <p:nvSpPr>
          <p:cNvPr id="4" name="Footer Placeholder 3">
            <a:extLst>
              <a:ext uri="{FF2B5EF4-FFF2-40B4-BE49-F238E27FC236}">
                <a16:creationId xmlns:a16="http://schemas.microsoft.com/office/drawing/2014/main" id="{5C7C505C-FC1D-46C9-A8EB-F35B18B3374F}"/>
              </a:ext>
            </a:extLst>
          </p:cNvPr>
          <p:cNvSpPr>
            <a:spLocks noGrp="1"/>
          </p:cNvSpPr>
          <p:nvPr>
            <p:ph type="ftr" sz="quarter" idx="11"/>
          </p:nvPr>
        </p:nvSpPr>
        <p:spPr/>
        <p:txBody>
          <a:bodyPr/>
          <a:lstStyle/>
          <a:p>
            <a:r>
              <a:rPr lang="en-US"/>
              <a:t>Elementary Combinatorics and Probability - March 2021</a:t>
            </a:r>
            <a:endParaRPr lang="en-BE"/>
          </a:p>
        </p:txBody>
      </p:sp>
      <p:sp>
        <p:nvSpPr>
          <p:cNvPr id="5" name="Slide Number Placeholder 4">
            <a:extLst>
              <a:ext uri="{FF2B5EF4-FFF2-40B4-BE49-F238E27FC236}">
                <a16:creationId xmlns:a16="http://schemas.microsoft.com/office/drawing/2014/main" id="{E7D733A9-4B94-43AF-9E3D-58C3E1C07805}"/>
              </a:ext>
            </a:extLst>
          </p:cNvPr>
          <p:cNvSpPr>
            <a:spLocks noGrp="1"/>
          </p:cNvSpPr>
          <p:nvPr>
            <p:ph type="sldNum" sz="quarter" idx="12"/>
          </p:nvPr>
        </p:nvSpPr>
        <p:spPr/>
        <p:txBody>
          <a:bodyPr/>
          <a:lstStyle/>
          <a:p>
            <a:fld id="{08CF7B41-8972-4B54-B2ED-1FFF63F18177}" type="slidenum">
              <a:rPr lang="en-BE" smtClean="0"/>
              <a:t>85</a:t>
            </a:fld>
            <a:endParaRPr lang="en-BE"/>
          </a:p>
        </p:txBody>
      </p:sp>
    </p:spTree>
    <p:extLst>
      <p:ext uri="{BB962C8B-B14F-4D97-AF65-F5344CB8AC3E}">
        <p14:creationId xmlns:p14="http://schemas.microsoft.com/office/powerpoint/2010/main" val="225819178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0D1BA7-DD0A-4F60-8A8F-4D30EBFA42FE}"/>
              </a:ext>
            </a:extLst>
          </p:cNvPr>
          <p:cNvSpPr>
            <a:spLocks noGrp="1"/>
          </p:cNvSpPr>
          <p:nvPr>
            <p:ph type="title"/>
          </p:nvPr>
        </p:nvSpPr>
        <p:spPr/>
        <p:txBody>
          <a:bodyPr/>
          <a:lstStyle/>
          <a:p>
            <a:r>
              <a:rPr lang="en-US" dirty="0"/>
              <a:t>Drug test</a:t>
            </a:r>
            <a:endParaRPr lang="en-B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A048B77-E321-43FA-A132-AF14E1483931}"/>
                  </a:ext>
                </a:extLst>
              </p:cNvPr>
              <p:cNvSpPr>
                <a:spLocks noGrp="1"/>
              </p:cNvSpPr>
              <p:nvPr>
                <p:ph idx="1"/>
              </p:nvPr>
            </p:nvSpPr>
            <p:spPr>
              <a:xfrm>
                <a:off x="838200" y="1366787"/>
                <a:ext cx="10515600" cy="4810176"/>
              </a:xfrm>
            </p:spPr>
            <p:txBody>
              <a:bodyPr/>
              <a:lstStyle/>
              <a:p>
                <a:pPr algn="just"/>
                <a:r>
                  <a:rPr lang="en-US" dirty="0"/>
                  <a:t>0.5% of the population are using drugs. If a person taking the test has used drugs, the test will show a positive result with a 98% chance, and if they haven’t used drugs, the test will be negative with a 98% probability. A random person tests positive. What is the probability that this person has actually used drugs? </a:t>
                </a:r>
              </a:p>
              <a:p>
                <a:pPr marL="0" indent="0" algn="just">
                  <a:buNone/>
                </a:pPr>
                <a:endParaRPr lang="en-US" dirty="0"/>
              </a:p>
              <a:p>
                <a:pPr marL="0" indent="0" algn="ctr">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𝑑𝑟𝑢𝑔𝑠</m:t>
                          </m:r>
                          <m:r>
                            <a:rPr lang="en-US" b="0" i="1" smtClean="0">
                              <a:latin typeface="Cambria Math" panose="02040503050406030204" pitchFamily="18" charset="0"/>
                            </a:rPr>
                            <m:t>|+</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solidFill>
                                <a:srgbClr val="C00000"/>
                              </a:solidFill>
                              <a:latin typeface="Cambria Math" panose="02040503050406030204" pitchFamily="18" charset="0"/>
                            </a:rPr>
                            <m:t>𝑃</m:t>
                          </m:r>
                          <m:d>
                            <m:dPr>
                              <m:ctrlPr>
                                <a:rPr lang="en-US" b="0" i="1" smtClean="0">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𝑑𝑟𝑢𝑔𝑠</m:t>
                              </m:r>
                              <m:r>
                                <a:rPr lang="en-US" b="0" i="1" smtClean="0">
                                  <a:solidFill>
                                    <a:srgbClr val="C00000"/>
                                  </a:solidFill>
                                  <a:latin typeface="Cambria Math" panose="02040503050406030204" pitchFamily="18" charset="0"/>
                                </a:rPr>
                                <m:t> </m:t>
                              </m:r>
                              <m:r>
                                <m:rPr>
                                  <m:sty m:val="p"/>
                                </m:rPr>
                                <a:rPr lang="en-US" b="0" i="0" smtClean="0">
                                  <a:solidFill>
                                    <a:srgbClr val="C00000"/>
                                  </a:solidFill>
                                  <a:latin typeface="Cambria Math" panose="02040503050406030204" pitchFamily="18" charset="0"/>
                                </a:rPr>
                                <m:t>and</m:t>
                              </m:r>
                              <m:r>
                                <a:rPr lang="en-US" b="0" i="1" smtClean="0">
                                  <a:solidFill>
                                    <a:srgbClr val="C00000"/>
                                  </a:solidFill>
                                  <a:latin typeface="Cambria Math" panose="02040503050406030204" pitchFamily="18" charset="0"/>
                                </a:rPr>
                                <m:t>+</m:t>
                              </m:r>
                            </m:e>
                          </m:d>
                        </m:num>
                        <m:den>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m:t>
                              </m:r>
                            </m:e>
                          </m:d>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m:t>
                              </m:r>
                              <m:r>
                                <a:rPr lang="en-US" b="0" i="1" smtClean="0">
                                  <a:latin typeface="Cambria Math" panose="02040503050406030204" pitchFamily="18" charset="0"/>
                                </a:rPr>
                                <m:t>𝑑𝑟𝑢𝑔𝑠</m:t>
                              </m:r>
                            </m:e>
                          </m:d>
                          <m:r>
                            <a:rPr lang="en-US" b="0" i="1" smtClean="0">
                              <a:latin typeface="Cambria Math" panose="02040503050406030204" pitchFamily="18" charset="0"/>
                            </a:rPr>
                            <m:t>⋅</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𝑑𝑟𝑢𝑔𝑠</m:t>
                              </m:r>
                            </m:e>
                          </m:d>
                        </m:num>
                        <m:den>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m:t>
                              </m:r>
                            </m:e>
                          </m:d>
                        </m:den>
                      </m:f>
                      <m:r>
                        <a:rPr lang="en-US" b="0" i="1" smtClean="0">
                          <a:latin typeface="Cambria Math" panose="02040503050406030204" pitchFamily="18" charset="0"/>
                        </a:rPr>
                        <m:t>=</m:t>
                      </m:r>
                    </m:oMath>
                  </m:oMathPara>
                </a14:m>
                <a:br>
                  <a:rPr lang="en-US" b="0" dirty="0"/>
                </a:br>
                <a:endParaRPr lang="en-US" b="0" i="1" dirty="0">
                  <a:latin typeface="Cambria Math" panose="02040503050406030204" pitchFamily="18" charset="0"/>
                </a:endParaRPr>
              </a:p>
              <a:p>
                <a:pPr marL="0" indent="0" algn="ctr">
                  <a:buNone/>
                </a:pPr>
                <a:endParaRPr lang="en-US" b="0" i="1" dirty="0">
                  <a:latin typeface="Cambria Math" panose="02040503050406030204" pitchFamily="18" charset="0"/>
                </a:endParaRPr>
              </a:p>
              <a:p>
                <a:pPr marL="0" indent="0" algn="ctr">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m:t>
                              </m:r>
                              <m:r>
                                <a:rPr lang="en-US" i="1">
                                  <a:latin typeface="Cambria Math" panose="02040503050406030204" pitchFamily="18" charset="0"/>
                                </a:rPr>
                                <m:t>𝑑𝑟𝑢𝑔𝑠</m:t>
                              </m:r>
                            </m:e>
                          </m:d>
                          <m:r>
                            <a:rPr lang="en-US" i="1">
                              <a:latin typeface="Cambria Math" panose="02040503050406030204" pitchFamily="18" charset="0"/>
                            </a:rPr>
                            <m:t>⋅</m:t>
                          </m:r>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𝑑𝑟𝑢𝑔𝑠</m:t>
                              </m:r>
                            </m:e>
                          </m:d>
                        </m:num>
                        <m:den>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m:t>
                              </m:r>
                              <m:r>
                                <a:rPr lang="en-US" i="1">
                                  <a:latin typeface="Cambria Math" panose="02040503050406030204" pitchFamily="18" charset="0"/>
                                </a:rPr>
                                <m:t>𝑑𝑟𝑢𝑔𝑠</m:t>
                              </m:r>
                            </m:e>
                          </m:d>
                          <m:r>
                            <a:rPr lang="en-US" i="1">
                              <a:latin typeface="Cambria Math" panose="02040503050406030204" pitchFamily="18" charset="0"/>
                            </a:rPr>
                            <m:t>⋅</m:t>
                          </m:r>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𝑑𝑟𝑢𝑔𝑠</m:t>
                              </m:r>
                            </m:e>
                          </m:d>
                          <m:r>
                            <a:rPr lang="en-US" b="0" i="1" smtClean="0">
                              <a:latin typeface="Cambria Math" panose="02040503050406030204" pitchFamily="18" charset="0"/>
                            </a:rPr>
                            <m:t>+</m:t>
                          </m:r>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m:t>
                              </m:r>
                              <m:r>
                                <a:rPr lang="en-US" b="0" i="1" smtClean="0">
                                  <a:latin typeface="Cambria Math" panose="02040503050406030204" pitchFamily="18" charset="0"/>
                                </a:rPr>
                                <m:t>𝑛𝑜</m:t>
                              </m:r>
                              <m:r>
                                <a:rPr lang="en-US" b="0" i="1" smtClean="0">
                                  <a:latin typeface="Cambria Math" panose="02040503050406030204" pitchFamily="18" charset="0"/>
                                </a:rPr>
                                <m:t> </m:t>
                              </m:r>
                              <m:r>
                                <a:rPr lang="en-US" i="1">
                                  <a:latin typeface="Cambria Math" panose="02040503050406030204" pitchFamily="18" charset="0"/>
                                </a:rPr>
                                <m:t>𝑑𝑟𝑢𝑔𝑠</m:t>
                              </m:r>
                            </m:e>
                          </m:d>
                          <m:r>
                            <a:rPr lang="en-US" i="1">
                              <a:latin typeface="Cambria Math" panose="02040503050406030204" pitchFamily="18" charset="0"/>
                            </a:rPr>
                            <m:t>⋅</m:t>
                          </m:r>
                          <m:r>
                            <a:rPr lang="en-US" i="1">
                              <a:latin typeface="Cambria Math" panose="02040503050406030204" pitchFamily="18" charset="0"/>
                            </a:rPr>
                            <m:t>𝑃</m:t>
                          </m:r>
                          <m:d>
                            <m:dPr>
                              <m:ctrlPr>
                                <a:rPr lang="en-US" i="1">
                                  <a:latin typeface="Cambria Math" panose="02040503050406030204" pitchFamily="18" charset="0"/>
                                </a:rPr>
                              </m:ctrlPr>
                            </m:dPr>
                            <m:e>
                              <m:r>
                                <a:rPr lang="en-US" b="0" i="1" smtClean="0">
                                  <a:latin typeface="Cambria Math" panose="02040503050406030204" pitchFamily="18" charset="0"/>
                                </a:rPr>
                                <m:t>𝑛𝑜</m:t>
                              </m:r>
                              <m:r>
                                <a:rPr lang="en-US" b="0" i="1" smtClean="0">
                                  <a:latin typeface="Cambria Math" panose="02040503050406030204" pitchFamily="18" charset="0"/>
                                </a:rPr>
                                <m:t> </m:t>
                              </m:r>
                              <m:r>
                                <a:rPr lang="en-US" i="1">
                                  <a:latin typeface="Cambria Math" panose="02040503050406030204" pitchFamily="18" charset="0"/>
                                </a:rPr>
                                <m:t>𝑑𝑟𝑢𝑔𝑠</m:t>
                              </m:r>
                            </m:e>
                          </m:d>
                        </m:den>
                      </m:f>
                    </m:oMath>
                  </m:oMathPara>
                </a14:m>
                <a:endParaRPr lang="en-US" dirty="0"/>
              </a:p>
              <a:p>
                <a:endParaRPr lang="en-BE" dirty="0"/>
              </a:p>
            </p:txBody>
          </p:sp>
        </mc:Choice>
        <mc:Fallback xmlns="">
          <p:sp>
            <p:nvSpPr>
              <p:cNvPr id="3" name="Content Placeholder 2">
                <a:extLst>
                  <a:ext uri="{FF2B5EF4-FFF2-40B4-BE49-F238E27FC236}">
                    <a16:creationId xmlns:a16="http://schemas.microsoft.com/office/drawing/2014/main" id="{5A048B77-E321-43FA-A132-AF14E1483931}"/>
                  </a:ext>
                </a:extLst>
              </p:cNvPr>
              <p:cNvSpPr>
                <a:spLocks noGrp="1" noRot="1" noChangeAspect="1" noMove="1" noResize="1" noEditPoints="1" noAdjustHandles="1" noChangeArrowheads="1" noChangeShapeType="1" noTextEdit="1"/>
              </p:cNvSpPr>
              <p:nvPr>
                <p:ph idx="1"/>
              </p:nvPr>
            </p:nvSpPr>
            <p:spPr>
              <a:xfrm>
                <a:off x="838200" y="1366787"/>
                <a:ext cx="10515600" cy="4810176"/>
              </a:xfrm>
              <a:blipFill>
                <a:blip r:embed="rId2"/>
                <a:stretch>
                  <a:fillRect l="-1043" t="-2155" r="-1159"/>
                </a:stretch>
              </a:blipFill>
            </p:spPr>
            <p:txBody>
              <a:bodyPr/>
              <a:lstStyle/>
              <a:p>
                <a:r>
                  <a:rPr lang="en-BE">
                    <a:noFill/>
                  </a:rPr>
                  <a:t> </a:t>
                </a:r>
              </a:p>
            </p:txBody>
          </p:sp>
        </mc:Fallback>
      </mc:AlternateContent>
      <p:sp>
        <p:nvSpPr>
          <p:cNvPr id="4" name="Footer Placeholder 3">
            <a:extLst>
              <a:ext uri="{FF2B5EF4-FFF2-40B4-BE49-F238E27FC236}">
                <a16:creationId xmlns:a16="http://schemas.microsoft.com/office/drawing/2014/main" id="{5C7C505C-FC1D-46C9-A8EB-F35B18B3374F}"/>
              </a:ext>
            </a:extLst>
          </p:cNvPr>
          <p:cNvSpPr>
            <a:spLocks noGrp="1"/>
          </p:cNvSpPr>
          <p:nvPr>
            <p:ph type="ftr" sz="quarter" idx="11"/>
          </p:nvPr>
        </p:nvSpPr>
        <p:spPr/>
        <p:txBody>
          <a:bodyPr/>
          <a:lstStyle/>
          <a:p>
            <a:r>
              <a:rPr lang="en-US"/>
              <a:t>Elementary Combinatorics and Probability - March 2021</a:t>
            </a:r>
            <a:endParaRPr lang="en-BE"/>
          </a:p>
        </p:txBody>
      </p:sp>
      <p:sp>
        <p:nvSpPr>
          <p:cNvPr id="5" name="Slide Number Placeholder 4">
            <a:extLst>
              <a:ext uri="{FF2B5EF4-FFF2-40B4-BE49-F238E27FC236}">
                <a16:creationId xmlns:a16="http://schemas.microsoft.com/office/drawing/2014/main" id="{E7D733A9-4B94-43AF-9E3D-58C3E1C07805}"/>
              </a:ext>
            </a:extLst>
          </p:cNvPr>
          <p:cNvSpPr>
            <a:spLocks noGrp="1"/>
          </p:cNvSpPr>
          <p:nvPr>
            <p:ph type="sldNum" sz="quarter" idx="12"/>
          </p:nvPr>
        </p:nvSpPr>
        <p:spPr/>
        <p:txBody>
          <a:bodyPr/>
          <a:lstStyle/>
          <a:p>
            <a:fld id="{08CF7B41-8972-4B54-B2ED-1FFF63F18177}" type="slidenum">
              <a:rPr lang="en-BE" smtClean="0"/>
              <a:t>86</a:t>
            </a:fld>
            <a:endParaRPr lang="en-BE"/>
          </a:p>
        </p:txBody>
      </p:sp>
    </p:spTree>
    <p:extLst>
      <p:ext uri="{BB962C8B-B14F-4D97-AF65-F5344CB8AC3E}">
        <p14:creationId xmlns:p14="http://schemas.microsoft.com/office/powerpoint/2010/main" val="191815804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0D1BA7-DD0A-4F60-8A8F-4D30EBFA42FE}"/>
              </a:ext>
            </a:extLst>
          </p:cNvPr>
          <p:cNvSpPr>
            <a:spLocks noGrp="1"/>
          </p:cNvSpPr>
          <p:nvPr>
            <p:ph type="title"/>
          </p:nvPr>
        </p:nvSpPr>
        <p:spPr/>
        <p:txBody>
          <a:bodyPr/>
          <a:lstStyle/>
          <a:p>
            <a:r>
              <a:rPr lang="en-US" dirty="0"/>
              <a:t>Drug test</a:t>
            </a:r>
            <a:endParaRPr lang="en-B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A048B77-E321-43FA-A132-AF14E1483931}"/>
                  </a:ext>
                </a:extLst>
              </p:cNvPr>
              <p:cNvSpPr>
                <a:spLocks noGrp="1"/>
              </p:cNvSpPr>
              <p:nvPr>
                <p:ph idx="1"/>
              </p:nvPr>
            </p:nvSpPr>
            <p:spPr>
              <a:xfrm>
                <a:off x="327259" y="1366787"/>
                <a:ext cx="11694695" cy="4810176"/>
              </a:xfrm>
            </p:spPr>
            <p:txBody>
              <a:bodyPr/>
              <a:lstStyle/>
              <a:p>
                <a:pPr algn="just"/>
                <a:r>
                  <a:rPr lang="en-US" dirty="0"/>
                  <a:t>0.5% of the population are using drugs. If a person taking the test has used drugs, the test will show a positive result with a 98% chance, and if they haven’t used drugs, the test will be negative with a 98% probability. A random person tests positive. What is the probability that this person has actually used drugs? </a:t>
                </a:r>
              </a:p>
              <a:p>
                <a:pPr marL="0" indent="0" algn="just">
                  <a:buNone/>
                </a:pPr>
                <a:endParaRPr lang="en-US" dirty="0"/>
              </a:p>
              <a:p>
                <a:pPr marL="0" indent="0" algn="ctr">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𝑑𝑟𝑢𝑔𝑠</m:t>
                          </m:r>
                          <m:r>
                            <a:rPr lang="en-US" b="0" i="1" smtClean="0">
                              <a:latin typeface="Cambria Math" panose="02040503050406030204" pitchFamily="18" charset="0"/>
                            </a:rPr>
                            <m:t>|+</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m:t>
                              </m:r>
                              <m:r>
                                <a:rPr lang="en-US" i="1">
                                  <a:latin typeface="Cambria Math" panose="02040503050406030204" pitchFamily="18" charset="0"/>
                                </a:rPr>
                                <m:t>𝑑𝑟𝑢𝑔𝑠</m:t>
                              </m:r>
                            </m:e>
                          </m:d>
                          <m:r>
                            <a:rPr lang="en-US" i="1">
                              <a:latin typeface="Cambria Math" panose="02040503050406030204" pitchFamily="18" charset="0"/>
                            </a:rPr>
                            <m:t>⋅</m:t>
                          </m:r>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𝑑𝑟𝑢𝑔𝑠</m:t>
                              </m:r>
                            </m:e>
                          </m:d>
                        </m:num>
                        <m:den>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m:t>
                              </m:r>
                              <m:r>
                                <a:rPr lang="en-US" i="1">
                                  <a:latin typeface="Cambria Math" panose="02040503050406030204" pitchFamily="18" charset="0"/>
                                </a:rPr>
                                <m:t>𝑑𝑟𝑢𝑔𝑠</m:t>
                              </m:r>
                            </m:e>
                          </m:d>
                          <m:r>
                            <a:rPr lang="en-US" i="1">
                              <a:latin typeface="Cambria Math" panose="02040503050406030204" pitchFamily="18" charset="0"/>
                            </a:rPr>
                            <m:t>⋅</m:t>
                          </m:r>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𝑑𝑟𝑢𝑔𝑠</m:t>
                              </m:r>
                            </m:e>
                          </m:d>
                          <m:r>
                            <a:rPr lang="en-US" b="0" i="1" smtClean="0">
                              <a:latin typeface="Cambria Math" panose="02040503050406030204" pitchFamily="18" charset="0"/>
                            </a:rPr>
                            <m:t>+</m:t>
                          </m:r>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m:t>
                              </m:r>
                              <m:r>
                                <a:rPr lang="en-US" b="0" i="1" smtClean="0">
                                  <a:latin typeface="Cambria Math" panose="02040503050406030204" pitchFamily="18" charset="0"/>
                                </a:rPr>
                                <m:t>𝑛𝑜</m:t>
                              </m:r>
                              <m:r>
                                <a:rPr lang="en-US" b="0" i="1" smtClean="0">
                                  <a:latin typeface="Cambria Math" panose="02040503050406030204" pitchFamily="18" charset="0"/>
                                </a:rPr>
                                <m:t> </m:t>
                              </m:r>
                              <m:r>
                                <a:rPr lang="en-US" i="1">
                                  <a:latin typeface="Cambria Math" panose="02040503050406030204" pitchFamily="18" charset="0"/>
                                </a:rPr>
                                <m:t>𝑑𝑟𝑢𝑔𝑠</m:t>
                              </m:r>
                            </m:e>
                          </m:d>
                          <m:r>
                            <a:rPr lang="en-US" i="1">
                              <a:latin typeface="Cambria Math" panose="02040503050406030204" pitchFamily="18" charset="0"/>
                            </a:rPr>
                            <m:t>⋅</m:t>
                          </m:r>
                          <m:r>
                            <a:rPr lang="en-US" i="1">
                              <a:latin typeface="Cambria Math" panose="02040503050406030204" pitchFamily="18" charset="0"/>
                            </a:rPr>
                            <m:t>𝑃</m:t>
                          </m:r>
                          <m:d>
                            <m:dPr>
                              <m:ctrlPr>
                                <a:rPr lang="en-US" i="1">
                                  <a:latin typeface="Cambria Math" panose="02040503050406030204" pitchFamily="18" charset="0"/>
                                </a:rPr>
                              </m:ctrlPr>
                            </m:dPr>
                            <m:e>
                              <m:r>
                                <a:rPr lang="en-US" b="0" i="1" smtClean="0">
                                  <a:latin typeface="Cambria Math" panose="02040503050406030204" pitchFamily="18" charset="0"/>
                                </a:rPr>
                                <m:t>𝑛𝑜</m:t>
                              </m:r>
                              <m:r>
                                <a:rPr lang="en-US" b="0" i="1" smtClean="0">
                                  <a:latin typeface="Cambria Math" panose="02040503050406030204" pitchFamily="18" charset="0"/>
                                </a:rPr>
                                <m:t> </m:t>
                              </m:r>
                              <m:r>
                                <a:rPr lang="en-US" i="1">
                                  <a:latin typeface="Cambria Math" panose="02040503050406030204" pitchFamily="18" charset="0"/>
                                </a:rPr>
                                <m:t>𝑑𝑟𝑢𝑔𝑠</m:t>
                              </m:r>
                            </m:e>
                          </m:d>
                        </m:den>
                      </m:f>
                      <m:r>
                        <a:rPr lang="en-US" b="0" i="1" smtClean="0">
                          <a:latin typeface="Cambria Math" panose="02040503050406030204" pitchFamily="18" charset="0"/>
                        </a:rPr>
                        <m:t>=</m:t>
                      </m:r>
                    </m:oMath>
                  </m:oMathPara>
                </a14:m>
                <a:br>
                  <a:rPr lang="en-US" b="0" dirty="0"/>
                </a:br>
                <a:endParaRPr lang="en-US" b="0" i="1" dirty="0">
                  <a:latin typeface="Cambria Math" panose="02040503050406030204" pitchFamily="18" charset="0"/>
                </a:endParaRPr>
              </a:p>
              <a:p>
                <a:pPr marL="0" indent="0" algn="ctr">
                  <a:buNone/>
                </a:pPr>
                <a:endParaRPr lang="en-US" b="0" i="1" dirty="0">
                  <a:latin typeface="Cambria Math" panose="02040503050406030204" pitchFamily="18" charset="0"/>
                </a:endParaRPr>
              </a:p>
              <a:p>
                <a:pPr marL="0" indent="0" algn="ctr">
                  <a:buNone/>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rPr>
                        <m:t>=</m:t>
                      </m:r>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0.98⋅0.005</m:t>
                          </m:r>
                        </m:num>
                        <m:den>
                          <m:r>
                            <a:rPr lang="en-US" i="1">
                              <a:solidFill>
                                <a:schemeClr val="bg1"/>
                              </a:solidFill>
                              <a:latin typeface="Cambria Math" panose="02040503050406030204" pitchFamily="18" charset="0"/>
                            </a:rPr>
                            <m:t>0.98⋅0.005</m:t>
                          </m:r>
                          <m:r>
                            <a:rPr lang="en-US" b="0" i="1" smtClean="0">
                              <a:solidFill>
                                <a:schemeClr val="bg1"/>
                              </a:solidFill>
                              <a:latin typeface="Cambria Math" panose="02040503050406030204" pitchFamily="18" charset="0"/>
                            </a:rPr>
                            <m:t>+</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1−0.98</m:t>
                              </m:r>
                            </m:e>
                          </m:d>
                          <m:r>
                            <a:rPr lang="en-US" b="0" i="1" smtClean="0">
                              <a:solidFill>
                                <a:schemeClr val="bg1"/>
                              </a:solidFill>
                              <a:latin typeface="Cambria Math" panose="02040503050406030204" pitchFamily="18" charset="0"/>
                            </a:rPr>
                            <m:t>⋅</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1−0.005</m:t>
                              </m:r>
                            </m:e>
                          </m:d>
                        </m:den>
                      </m:f>
                    </m:oMath>
                  </m:oMathPara>
                </a14:m>
                <a:endParaRPr lang="en-US" dirty="0">
                  <a:solidFill>
                    <a:schemeClr val="bg1"/>
                  </a:solidFill>
                </a:endParaRPr>
              </a:p>
              <a:p>
                <a:endParaRPr lang="en-BE" dirty="0"/>
              </a:p>
            </p:txBody>
          </p:sp>
        </mc:Choice>
        <mc:Fallback xmlns="">
          <p:sp>
            <p:nvSpPr>
              <p:cNvPr id="3" name="Content Placeholder 2">
                <a:extLst>
                  <a:ext uri="{FF2B5EF4-FFF2-40B4-BE49-F238E27FC236}">
                    <a16:creationId xmlns:a16="http://schemas.microsoft.com/office/drawing/2014/main" id="{5A048B77-E321-43FA-A132-AF14E1483931}"/>
                  </a:ext>
                </a:extLst>
              </p:cNvPr>
              <p:cNvSpPr>
                <a:spLocks noGrp="1" noRot="1" noChangeAspect="1" noMove="1" noResize="1" noEditPoints="1" noAdjustHandles="1" noChangeArrowheads="1" noChangeShapeType="1" noTextEdit="1"/>
              </p:cNvSpPr>
              <p:nvPr>
                <p:ph idx="1"/>
              </p:nvPr>
            </p:nvSpPr>
            <p:spPr>
              <a:xfrm>
                <a:off x="327259" y="1366787"/>
                <a:ext cx="11694695" cy="4810176"/>
              </a:xfrm>
              <a:blipFill>
                <a:blip r:embed="rId2"/>
                <a:stretch>
                  <a:fillRect l="-938" t="-2155" r="-1043"/>
                </a:stretch>
              </a:blipFill>
            </p:spPr>
            <p:txBody>
              <a:bodyPr/>
              <a:lstStyle/>
              <a:p>
                <a:r>
                  <a:rPr lang="en-BE">
                    <a:noFill/>
                  </a:rPr>
                  <a:t> </a:t>
                </a:r>
              </a:p>
            </p:txBody>
          </p:sp>
        </mc:Fallback>
      </mc:AlternateContent>
      <p:sp>
        <p:nvSpPr>
          <p:cNvPr id="4" name="Footer Placeholder 3">
            <a:extLst>
              <a:ext uri="{FF2B5EF4-FFF2-40B4-BE49-F238E27FC236}">
                <a16:creationId xmlns:a16="http://schemas.microsoft.com/office/drawing/2014/main" id="{5C7C505C-FC1D-46C9-A8EB-F35B18B3374F}"/>
              </a:ext>
            </a:extLst>
          </p:cNvPr>
          <p:cNvSpPr>
            <a:spLocks noGrp="1"/>
          </p:cNvSpPr>
          <p:nvPr>
            <p:ph type="ftr" sz="quarter" idx="11"/>
          </p:nvPr>
        </p:nvSpPr>
        <p:spPr/>
        <p:txBody>
          <a:bodyPr/>
          <a:lstStyle/>
          <a:p>
            <a:r>
              <a:rPr lang="en-US"/>
              <a:t>Elementary Combinatorics and Probability - March 2021</a:t>
            </a:r>
            <a:endParaRPr lang="en-BE"/>
          </a:p>
        </p:txBody>
      </p:sp>
      <p:sp>
        <p:nvSpPr>
          <p:cNvPr id="5" name="Slide Number Placeholder 4">
            <a:extLst>
              <a:ext uri="{FF2B5EF4-FFF2-40B4-BE49-F238E27FC236}">
                <a16:creationId xmlns:a16="http://schemas.microsoft.com/office/drawing/2014/main" id="{E7D733A9-4B94-43AF-9E3D-58C3E1C07805}"/>
              </a:ext>
            </a:extLst>
          </p:cNvPr>
          <p:cNvSpPr>
            <a:spLocks noGrp="1"/>
          </p:cNvSpPr>
          <p:nvPr>
            <p:ph type="sldNum" sz="quarter" idx="12"/>
          </p:nvPr>
        </p:nvSpPr>
        <p:spPr/>
        <p:txBody>
          <a:bodyPr/>
          <a:lstStyle/>
          <a:p>
            <a:fld id="{08CF7B41-8972-4B54-B2ED-1FFF63F18177}" type="slidenum">
              <a:rPr lang="en-BE" smtClean="0"/>
              <a:t>87</a:t>
            </a:fld>
            <a:endParaRPr lang="en-BE"/>
          </a:p>
        </p:txBody>
      </p:sp>
    </p:spTree>
    <p:extLst>
      <p:ext uri="{BB962C8B-B14F-4D97-AF65-F5344CB8AC3E}">
        <p14:creationId xmlns:p14="http://schemas.microsoft.com/office/powerpoint/2010/main" val="132510741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0D1BA7-DD0A-4F60-8A8F-4D30EBFA42FE}"/>
              </a:ext>
            </a:extLst>
          </p:cNvPr>
          <p:cNvSpPr>
            <a:spLocks noGrp="1"/>
          </p:cNvSpPr>
          <p:nvPr>
            <p:ph type="title"/>
          </p:nvPr>
        </p:nvSpPr>
        <p:spPr/>
        <p:txBody>
          <a:bodyPr/>
          <a:lstStyle/>
          <a:p>
            <a:r>
              <a:rPr lang="en-US" dirty="0"/>
              <a:t>Drug test</a:t>
            </a:r>
            <a:endParaRPr lang="en-B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A048B77-E321-43FA-A132-AF14E1483931}"/>
                  </a:ext>
                </a:extLst>
              </p:cNvPr>
              <p:cNvSpPr>
                <a:spLocks noGrp="1"/>
              </p:cNvSpPr>
              <p:nvPr>
                <p:ph idx="1"/>
              </p:nvPr>
            </p:nvSpPr>
            <p:spPr>
              <a:xfrm>
                <a:off x="327259" y="1366787"/>
                <a:ext cx="11694695" cy="4810176"/>
              </a:xfrm>
            </p:spPr>
            <p:txBody>
              <a:bodyPr/>
              <a:lstStyle/>
              <a:p>
                <a:pPr algn="just"/>
                <a:r>
                  <a:rPr lang="en-US" dirty="0"/>
                  <a:t>0.5% of the population are using drugs. If a person taking the test has used drugs, the test will show a positive result with a 98% chance, and if they haven’t used drugs, the test will be negative with a 98% probability. A random person tests positive. What is the probability that this person has actually used drugs? </a:t>
                </a:r>
              </a:p>
              <a:p>
                <a:pPr marL="0" indent="0" algn="just">
                  <a:buNone/>
                </a:pPr>
                <a:endParaRPr lang="en-US" dirty="0"/>
              </a:p>
              <a:p>
                <a:pPr marL="0" indent="0" algn="ctr">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𝑑𝑟𝑢𝑔𝑠</m:t>
                          </m:r>
                          <m:r>
                            <a:rPr lang="en-US" b="0" i="1" smtClean="0">
                              <a:latin typeface="Cambria Math" panose="02040503050406030204" pitchFamily="18" charset="0"/>
                            </a:rPr>
                            <m:t>|+</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m:t>
                              </m:r>
                              <m:r>
                                <a:rPr lang="en-US" i="1">
                                  <a:latin typeface="Cambria Math" panose="02040503050406030204" pitchFamily="18" charset="0"/>
                                </a:rPr>
                                <m:t>𝑑𝑟𝑢𝑔𝑠</m:t>
                              </m:r>
                            </m:e>
                          </m:d>
                          <m:r>
                            <a:rPr lang="en-US" i="1">
                              <a:latin typeface="Cambria Math" panose="02040503050406030204" pitchFamily="18" charset="0"/>
                            </a:rPr>
                            <m:t>⋅</m:t>
                          </m:r>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𝑑𝑟𝑢𝑔𝑠</m:t>
                              </m:r>
                            </m:e>
                          </m:d>
                        </m:num>
                        <m:den>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m:t>
                              </m:r>
                              <m:r>
                                <a:rPr lang="en-US" i="1">
                                  <a:latin typeface="Cambria Math" panose="02040503050406030204" pitchFamily="18" charset="0"/>
                                </a:rPr>
                                <m:t>𝑑𝑟𝑢𝑔𝑠</m:t>
                              </m:r>
                            </m:e>
                          </m:d>
                          <m:r>
                            <a:rPr lang="en-US" i="1">
                              <a:latin typeface="Cambria Math" panose="02040503050406030204" pitchFamily="18" charset="0"/>
                            </a:rPr>
                            <m:t>⋅</m:t>
                          </m:r>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𝑑𝑟𝑢𝑔𝑠</m:t>
                              </m:r>
                            </m:e>
                          </m:d>
                          <m:r>
                            <a:rPr lang="en-US" b="0" i="1" smtClean="0">
                              <a:latin typeface="Cambria Math" panose="02040503050406030204" pitchFamily="18" charset="0"/>
                            </a:rPr>
                            <m:t>+</m:t>
                          </m:r>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m:t>
                              </m:r>
                              <m:r>
                                <a:rPr lang="en-US" b="0" i="1" smtClean="0">
                                  <a:latin typeface="Cambria Math" panose="02040503050406030204" pitchFamily="18" charset="0"/>
                                </a:rPr>
                                <m:t>𝑛𝑜</m:t>
                              </m:r>
                              <m:r>
                                <a:rPr lang="en-US" b="0" i="1" smtClean="0">
                                  <a:latin typeface="Cambria Math" panose="02040503050406030204" pitchFamily="18" charset="0"/>
                                </a:rPr>
                                <m:t> </m:t>
                              </m:r>
                              <m:r>
                                <a:rPr lang="en-US" i="1">
                                  <a:latin typeface="Cambria Math" panose="02040503050406030204" pitchFamily="18" charset="0"/>
                                </a:rPr>
                                <m:t>𝑑𝑟𝑢𝑔𝑠</m:t>
                              </m:r>
                            </m:e>
                          </m:d>
                          <m:r>
                            <a:rPr lang="en-US" i="1">
                              <a:latin typeface="Cambria Math" panose="02040503050406030204" pitchFamily="18" charset="0"/>
                            </a:rPr>
                            <m:t>⋅</m:t>
                          </m:r>
                          <m:r>
                            <a:rPr lang="en-US" i="1">
                              <a:latin typeface="Cambria Math" panose="02040503050406030204" pitchFamily="18" charset="0"/>
                            </a:rPr>
                            <m:t>𝑃</m:t>
                          </m:r>
                          <m:d>
                            <m:dPr>
                              <m:ctrlPr>
                                <a:rPr lang="en-US" i="1">
                                  <a:latin typeface="Cambria Math" panose="02040503050406030204" pitchFamily="18" charset="0"/>
                                </a:rPr>
                              </m:ctrlPr>
                            </m:dPr>
                            <m:e>
                              <m:r>
                                <a:rPr lang="en-US" b="0" i="1" smtClean="0">
                                  <a:latin typeface="Cambria Math" panose="02040503050406030204" pitchFamily="18" charset="0"/>
                                </a:rPr>
                                <m:t>𝑛𝑜</m:t>
                              </m:r>
                              <m:r>
                                <a:rPr lang="en-US" b="0" i="1" smtClean="0">
                                  <a:latin typeface="Cambria Math" panose="02040503050406030204" pitchFamily="18" charset="0"/>
                                </a:rPr>
                                <m:t> </m:t>
                              </m:r>
                              <m:r>
                                <a:rPr lang="en-US" i="1">
                                  <a:latin typeface="Cambria Math" panose="02040503050406030204" pitchFamily="18" charset="0"/>
                                </a:rPr>
                                <m:t>𝑑𝑟𝑢𝑔𝑠</m:t>
                              </m:r>
                            </m:e>
                          </m:d>
                        </m:den>
                      </m:f>
                      <m:r>
                        <a:rPr lang="en-US" b="0" i="1" smtClean="0">
                          <a:latin typeface="Cambria Math" panose="02040503050406030204" pitchFamily="18" charset="0"/>
                        </a:rPr>
                        <m:t>=</m:t>
                      </m:r>
                    </m:oMath>
                  </m:oMathPara>
                </a14:m>
                <a:br>
                  <a:rPr lang="en-US" b="0" dirty="0"/>
                </a:br>
                <a:endParaRPr lang="en-US" b="0" i="1" dirty="0">
                  <a:latin typeface="Cambria Math" panose="02040503050406030204" pitchFamily="18" charset="0"/>
                </a:endParaRPr>
              </a:p>
              <a:p>
                <a:pPr marL="0" indent="0" algn="ctr">
                  <a:buNone/>
                </a:pPr>
                <a:endParaRPr lang="en-US" b="0" i="1" dirty="0">
                  <a:latin typeface="Cambria Math" panose="02040503050406030204" pitchFamily="18" charset="0"/>
                </a:endParaRPr>
              </a:p>
              <a:p>
                <a:pPr marL="0" indent="0" algn="ctr">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0.98⋅0.005</m:t>
                          </m:r>
                        </m:num>
                        <m:den>
                          <m:r>
                            <a:rPr lang="en-US" i="1">
                              <a:latin typeface="Cambria Math" panose="02040503050406030204" pitchFamily="18" charset="0"/>
                            </a:rPr>
                            <m:t>0.98⋅0.005</m:t>
                          </m:r>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1−0.98</m:t>
                              </m:r>
                            </m:e>
                          </m:d>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1−0.005</m:t>
                              </m:r>
                            </m:e>
                          </m:d>
                        </m:den>
                      </m:f>
                      <m:r>
                        <a:rPr lang="en-US" b="0" i="1" smtClean="0">
                          <a:latin typeface="Cambria Math" panose="02040503050406030204" pitchFamily="18" charset="0"/>
                          <a:ea typeface="Cambria Math" panose="02040503050406030204" pitchFamily="18" charset="0"/>
                        </a:rPr>
                        <m:t>≈0.2</m:t>
                      </m:r>
                    </m:oMath>
                  </m:oMathPara>
                </a14:m>
                <a:endParaRPr lang="en-US" dirty="0"/>
              </a:p>
              <a:p>
                <a:endParaRPr lang="en-BE" dirty="0"/>
              </a:p>
            </p:txBody>
          </p:sp>
        </mc:Choice>
        <mc:Fallback xmlns="">
          <p:sp>
            <p:nvSpPr>
              <p:cNvPr id="3" name="Content Placeholder 2">
                <a:extLst>
                  <a:ext uri="{FF2B5EF4-FFF2-40B4-BE49-F238E27FC236}">
                    <a16:creationId xmlns:a16="http://schemas.microsoft.com/office/drawing/2014/main" id="{5A048B77-E321-43FA-A132-AF14E1483931}"/>
                  </a:ext>
                </a:extLst>
              </p:cNvPr>
              <p:cNvSpPr>
                <a:spLocks noGrp="1" noRot="1" noChangeAspect="1" noMove="1" noResize="1" noEditPoints="1" noAdjustHandles="1" noChangeArrowheads="1" noChangeShapeType="1" noTextEdit="1"/>
              </p:cNvSpPr>
              <p:nvPr>
                <p:ph idx="1"/>
              </p:nvPr>
            </p:nvSpPr>
            <p:spPr>
              <a:xfrm>
                <a:off x="327259" y="1366787"/>
                <a:ext cx="11694695" cy="4810176"/>
              </a:xfrm>
              <a:blipFill>
                <a:blip r:embed="rId2"/>
                <a:stretch>
                  <a:fillRect l="-938" t="-2155" r="-1043"/>
                </a:stretch>
              </a:blipFill>
            </p:spPr>
            <p:txBody>
              <a:bodyPr/>
              <a:lstStyle/>
              <a:p>
                <a:r>
                  <a:rPr lang="en-BE">
                    <a:noFill/>
                  </a:rPr>
                  <a:t> </a:t>
                </a:r>
              </a:p>
            </p:txBody>
          </p:sp>
        </mc:Fallback>
      </mc:AlternateContent>
      <p:sp>
        <p:nvSpPr>
          <p:cNvPr id="4" name="Footer Placeholder 3">
            <a:extLst>
              <a:ext uri="{FF2B5EF4-FFF2-40B4-BE49-F238E27FC236}">
                <a16:creationId xmlns:a16="http://schemas.microsoft.com/office/drawing/2014/main" id="{5C7C505C-FC1D-46C9-A8EB-F35B18B3374F}"/>
              </a:ext>
            </a:extLst>
          </p:cNvPr>
          <p:cNvSpPr>
            <a:spLocks noGrp="1"/>
          </p:cNvSpPr>
          <p:nvPr>
            <p:ph type="ftr" sz="quarter" idx="11"/>
          </p:nvPr>
        </p:nvSpPr>
        <p:spPr/>
        <p:txBody>
          <a:bodyPr/>
          <a:lstStyle/>
          <a:p>
            <a:r>
              <a:rPr lang="en-US"/>
              <a:t>Elementary Combinatorics and Probability - March 2021</a:t>
            </a:r>
            <a:endParaRPr lang="en-BE"/>
          </a:p>
        </p:txBody>
      </p:sp>
      <p:sp>
        <p:nvSpPr>
          <p:cNvPr id="5" name="Slide Number Placeholder 4">
            <a:extLst>
              <a:ext uri="{FF2B5EF4-FFF2-40B4-BE49-F238E27FC236}">
                <a16:creationId xmlns:a16="http://schemas.microsoft.com/office/drawing/2014/main" id="{E7D733A9-4B94-43AF-9E3D-58C3E1C07805}"/>
              </a:ext>
            </a:extLst>
          </p:cNvPr>
          <p:cNvSpPr>
            <a:spLocks noGrp="1"/>
          </p:cNvSpPr>
          <p:nvPr>
            <p:ph type="sldNum" sz="quarter" idx="12"/>
          </p:nvPr>
        </p:nvSpPr>
        <p:spPr/>
        <p:txBody>
          <a:bodyPr/>
          <a:lstStyle/>
          <a:p>
            <a:fld id="{08CF7B41-8972-4B54-B2ED-1FFF63F18177}" type="slidenum">
              <a:rPr lang="en-BE" smtClean="0"/>
              <a:t>88</a:t>
            </a:fld>
            <a:endParaRPr lang="en-BE"/>
          </a:p>
        </p:txBody>
      </p:sp>
    </p:spTree>
    <p:extLst>
      <p:ext uri="{BB962C8B-B14F-4D97-AF65-F5344CB8AC3E}">
        <p14:creationId xmlns:p14="http://schemas.microsoft.com/office/powerpoint/2010/main" val="143636015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93376E-01A2-40AB-9D7F-E644F3B48135}"/>
              </a:ext>
            </a:extLst>
          </p:cNvPr>
          <p:cNvSpPr>
            <a:spLocks noGrp="1"/>
          </p:cNvSpPr>
          <p:nvPr>
            <p:ph type="title"/>
          </p:nvPr>
        </p:nvSpPr>
        <p:spPr/>
        <p:txBody>
          <a:bodyPr/>
          <a:lstStyle/>
          <a:p>
            <a:r>
              <a:rPr lang="en-US" dirty="0"/>
              <a:t>Random variables</a:t>
            </a:r>
            <a:endParaRPr lang="en-BE" dirty="0"/>
          </a:p>
        </p:txBody>
      </p:sp>
      <p:sp>
        <p:nvSpPr>
          <p:cNvPr id="3" name="Text Placeholder 2">
            <a:extLst>
              <a:ext uri="{FF2B5EF4-FFF2-40B4-BE49-F238E27FC236}">
                <a16:creationId xmlns:a16="http://schemas.microsoft.com/office/drawing/2014/main" id="{20199015-CC07-483E-BAD4-A1ED6706F8A3}"/>
              </a:ext>
            </a:extLst>
          </p:cNvPr>
          <p:cNvSpPr>
            <a:spLocks noGrp="1"/>
          </p:cNvSpPr>
          <p:nvPr>
            <p:ph type="body" idx="1"/>
          </p:nvPr>
        </p:nvSpPr>
        <p:spPr/>
        <p:txBody>
          <a:bodyPr/>
          <a:lstStyle/>
          <a:p>
            <a:r>
              <a:rPr lang="nl-BE" dirty="0">
                <a:hlinkClick r:id="rId2"/>
              </a:rPr>
              <a:t>https://youtu.be/S_obHZJZ5EM</a:t>
            </a:r>
            <a:r>
              <a:rPr lang="nl-BE" dirty="0"/>
              <a:t> </a:t>
            </a:r>
            <a:endParaRPr lang="en-BE" dirty="0"/>
          </a:p>
        </p:txBody>
      </p:sp>
      <p:sp>
        <p:nvSpPr>
          <p:cNvPr id="4" name="Footer Placeholder 3">
            <a:extLst>
              <a:ext uri="{FF2B5EF4-FFF2-40B4-BE49-F238E27FC236}">
                <a16:creationId xmlns:a16="http://schemas.microsoft.com/office/drawing/2014/main" id="{1A495DFF-6F45-4289-BEB1-B3338D9C8E8D}"/>
              </a:ext>
            </a:extLst>
          </p:cNvPr>
          <p:cNvSpPr>
            <a:spLocks noGrp="1"/>
          </p:cNvSpPr>
          <p:nvPr>
            <p:ph type="ftr" sz="quarter" idx="11"/>
          </p:nvPr>
        </p:nvSpPr>
        <p:spPr/>
        <p:txBody>
          <a:bodyPr/>
          <a:lstStyle/>
          <a:p>
            <a:r>
              <a:rPr lang="en-US"/>
              <a:t>Elementary Combinatorics and Probability - March 2021</a:t>
            </a:r>
            <a:endParaRPr lang="en-BE"/>
          </a:p>
        </p:txBody>
      </p:sp>
      <p:sp>
        <p:nvSpPr>
          <p:cNvPr id="5" name="Slide Number Placeholder 4">
            <a:extLst>
              <a:ext uri="{FF2B5EF4-FFF2-40B4-BE49-F238E27FC236}">
                <a16:creationId xmlns:a16="http://schemas.microsoft.com/office/drawing/2014/main" id="{F4BBDAA7-BA45-4F83-876E-A0A3BB013D53}"/>
              </a:ext>
            </a:extLst>
          </p:cNvPr>
          <p:cNvSpPr>
            <a:spLocks noGrp="1"/>
          </p:cNvSpPr>
          <p:nvPr>
            <p:ph type="sldNum" sz="quarter" idx="12"/>
          </p:nvPr>
        </p:nvSpPr>
        <p:spPr/>
        <p:txBody>
          <a:bodyPr/>
          <a:lstStyle/>
          <a:p>
            <a:fld id="{08CF7B41-8972-4B54-B2ED-1FFF63F18177}" type="slidenum">
              <a:rPr lang="en-BE" smtClean="0"/>
              <a:t>89</a:t>
            </a:fld>
            <a:endParaRPr lang="en-BE"/>
          </a:p>
        </p:txBody>
      </p:sp>
    </p:spTree>
    <p:extLst>
      <p:ext uri="{BB962C8B-B14F-4D97-AF65-F5344CB8AC3E}">
        <p14:creationId xmlns:p14="http://schemas.microsoft.com/office/powerpoint/2010/main" val="22044809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26D5BC78-A84F-4D27-9D5F-63AB340DC44A}"/>
              </a:ext>
            </a:extLst>
          </p:cNvPr>
          <p:cNvSpPr>
            <a:spLocks noGrp="1"/>
          </p:cNvSpPr>
          <p:nvPr>
            <p:ph type="title"/>
          </p:nvPr>
        </p:nvSpPr>
        <p:spPr/>
        <p:txBody>
          <a:bodyPr/>
          <a:lstStyle/>
          <a:p>
            <a:r>
              <a:rPr lang="en-US" dirty="0"/>
              <a:t>Drug study</a:t>
            </a:r>
            <a:endParaRPr lang="en-BE" dirty="0"/>
          </a:p>
        </p:txBody>
      </p:sp>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79B20CA3-31C1-4770-A36B-CD9D1549E7F7}"/>
                  </a:ext>
                </a:extLst>
              </p:cNvPr>
              <p:cNvSpPr>
                <a:spLocks noGrp="1"/>
              </p:cNvSpPr>
              <p:nvPr>
                <p:ph idx="1"/>
              </p:nvPr>
            </p:nvSpPr>
            <p:spPr>
              <a:xfrm>
                <a:off x="413887" y="1337912"/>
                <a:ext cx="11492564" cy="5018438"/>
              </a:xfrm>
            </p:spPr>
            <p:txBody>
              <a:bodyPr>
                <a:normAutofit lnSpcReduction="10000"/>
              </a:bodyPr>
              <a:lstStyle/>
              <a:p>
                <a:pPr>
                  <a:lnSpc>
                    <a:spcPct val="120000"/>
                  </a:lnSpc>
                </a:pPr>
                <a:r>
                  <a:rPr lang="en-US" dirty="0"/>
                  <a:t>In a group of 500 people, </a:t>
                </a:r>
              </a:p>
              <a:p>
                <a:pPr>
                  <a:lnSpc>
                    <a:spcPct val="120000"/>
                  </a:lnSpc>
                </a:pPr>
                <a:r>
                  <a:rPr lang="en-US" dirty="0"/>
                  <a:t>150 patients responded positively to drug A 		</a:t>
                </a:r>
                <a14:m>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𝐴</m:t>
                        </m:r>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150</m:t>
                        </m:r>
                      </m:num>
                      <m:den>
                        <m:r>
                          <a:rPr lang="en-US" i="1">
                            <a:latin typeface="Cambria Math" panose="02040503050406030204" pitchFamily="18" charset="0"/>
                          </a:rPr>
                          <m:t>500</m:t>
                        </m:r>
                      </m:den>
                    </m:f>
                    <m:r>
                      <a:rPr lang="en-US" i="1">
                        <a:latin typeface="Cambria Math" panose="02040503050406030204" pitchFamily="18" charset="0"/>
                      </a:rPr>
                      <m:t>=0.3</m:t>
                    </m:r>
                  </m:oMath>
                </a14:m>
                <a:endParaRPr lang="en-US" dirty="0"/>
              </a:p>
              <a:p>
                <a:pPr>
                  <a:lnSpc>
                    <a:spcPct val="120000"/>
                  </a:lnSpc>
                </a:pPr>
                <a:r>
                  <a:rPr lang="en-US" dirty="0"/>
                  <a:t>200 patients responded positively to drug B 		</a:t>
                </a:r>
                <a14:m>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200</m:t>
                        </m:r>
                      </m:num>
                      <m:den>
                        <m:r>
                          <a:rPr lang="en-US" i="1">
                            <a:latin typeface="Cambria Math" panose="02040503050406030204" pitchFamily="18" charset="0"/>
                          </a:rPr>
                          <m:t>500</m:t>
                        </m:r>
                      </m:den>
                    </m:f>
                    <m:r>
                      <a:rPr lang="en-US" i="1">
                        <a:latin typeface="Cambria Math" panose="02040503050406030204" pitchFamily="18" charset="0"/>
                      </a:rPr>
                      <m:t>=0.4</m:t>
                    </m:r>
                  </m:oMath>
                </a14:m>
                <a:endParaRPr lang="en-US" dirty="0"/>
              </a:p>
              <a:p>
                <a:pPr>
                  <a:lnSpc>
                    <a:spcPct val="120000"/>
                  </a:lnSpc>
                </a:pPr>
                <a:r>
                  <a:rPr lang="en-US" dirty="0">
                    <a:solidFill>
                      <a:schemeClr val="bg1"/>
                    </a:solidFill>
                  </a:rPr>
                  <a:t>and 90 patients responded positively to both drug A and drug B</a:t>
                </a:r>
              </a:p>
              <a:p>
                <a:pPr marL="0" indent="0">
                  <a:lnSpc>
                    <a:spcPct val="120000"/>
                  </a:lnSpc>
                  <a:buNone/>
                </a:pPr>
                <a14:m>
                  <m:oMathPara xmlns:m="http://schemas.openxmlformats.org/officeDocument/2006/math">
                    <m:oMathParaPr>
                      <m:jc m:val="centerGroup"/>
                    </m:oMathParaPr>
                    <m:oMath xmlns:m="http://schemas.openxmlformats.org/officeDocument/2006/math">
                      <m:r>
                        <a:rPr lang="en-US" i="1" smtClean="0">
                          <a:solidFill>
                            <a:schemeClr val="bg1"/>
                          </a:solidFill>
                          <a:latin typeface="Cambria Math" panose="02040503050406030204" pitchFamily="18" charset="0"/>
                        </a:rPr>
                        <m:t>𝑃</m:t>
                      </m:r>
                      <m:d>
                        <m:dPr>
                          <m:ctrlPr>
                            <a:rPr lang="en-US" i="1">
                              <a:solidFill>
                                <a:schemeClr val="bg1"/>
                              </a:solidFill>
                              <a:latin typeface="Cambria Math" panose="02040503050406030204" pitchFamily="18" charset="0"/>
                            </a:rPr>
                          </m:ctrlPr>
                        </m:dPr>
                        <m:e>
                          <m:r>
                            <a:rPr lang="en-US" i="1">
                              <a:solidFill>
                                <a:schemeClr val="bg1"/>
                              </a:solidFill>
                              <a:latin typeface="Cambria Math" panose="02040503050406030204" pitchFamily="18" charset="0"/>
                            </a:rPr>
                            <m:t>𝐴</m:t>
                          </m:r>
                          <m:r>
                            <a:rPr lang="en-US" i="1">
                              <a:solidFill>
                                <a:schemeClr val="bg1"/>
                              </a:solidFill>
                              <a:latin typeface="Cambria Math" panose="02040503050406030204" pitchFamily="18" charset="0"/>
                            </a:rPr>
                            <m:t> </m:t>
                          </m:r>
                          <m:r>
                            <a:rPr lang="en-US" i="1">
                              <a:solidFill>
                                <a:schemeClr val="bg1"/>
                              </a:solidFill>
                              <a:latin typeface="Cambria Math" panose="02040503050406030204" pitchFamily="18" charset="0"/>
                            </a:rPr>
                            <m:t>𝑎𝑛𝑑</m:t>
                          </m:r>
                          <m:r>
                            <a:rPr lang="en-US" i="1">
                              <a:solidFill>
                                <a:schemeClr val="bg1"/>
                              </a:solidFill>
                              <a:latin typeface="Cambria Math" panose="02040503050406030204" pitchFamily="18" charset="0"/>
                            </a:rPr>
                            <m:t> </m:t>
                          </m:r>
                          <m:r>
                            <a:rPr lang="en-US" i="1">
                              <a:solidFill>
                                <a:schemeClr val="bg1"/>
                              </a:solidFill>
                              <a:latin typeface="Cambria Math" panose="02040503050406030204" pitchFamily="18" charset="0"/>
                            </a:rPr>
                            <m:t>𝐵</m:t>
                          </m:r>
                        </m:e>
                      </m:d>
                      <m:r>
                        <a:rPr lang="en-US" i="1">
                          <a:solidFill>
                            <a:schemeClr val="bg1"/>
                          </a:solidFill>
                          <a:latin typeface="Cambria Math" panose="02040503050406030204" pitchFamily="18" charset="0"/>
                        </a:rPr>
                        <m:t>=</m:t>
                      </m:r>
                      <m:f>
                        <m:fPr>
                          <m:ctrlPr>
                            <a:rPr lang="en-US" i="1">
                              <a:solidFill>
                                <a:schemeClr val="bg1"/>
                              </a:solidFill>
                              <a:latin typeface="Cambria Math" panose="02040503050406030204" pitchFamily="18" charset="0"/>
                            </a:rPr>
                          </m:ctrlPr>
                        </m:fPr>
                        <m:num>
                          <m:r>
                            <a:rPr lang="en-US" i="1">
                              <a:solidFill>
                                <a:schemeClr val="bg1"/>
                              </a:solidFill>
                              <a:latin typeface="Cambria Math" panose="02040503050406030204" pitchFamily="18" charset="0"/>
                            </a:rPr>
                            <m:t>90</m:t>
                          </m:r>
                        </m:num>
                        <m:den>
                          <m:r>
                            <a:rPr lang="en-US" i="1">
                              <a:solidFill>
                                <a:schemeClr val="bg1"/>
                              </a:solidFill>
                              <a:latin typeface="Cambria Math" panose="02040503050406030204" pitchFamily="18" charset="0"/>
                            </a:rPr>
                            <m:t>500</m:t>
                          </m:r>
                        </m:den>
                      </m:f>
                      <m:r>
                        <a:rPr lang="en-US" i="1">
                          <a:solidFill>
                            <a:schemeClr val="bg1"/>
                          </a:solidFill>
                          <a:latin typeface="Cambria Math" panose="02040503050406030204" pitchFamily="18" charset="0"/>
                        </a:rPr>
                        <m:t>=0.18</m:t>
                      </m:r>
                    </m:oMath>
                  </m:oMathPara>
                </a14:m>
                <a:endParaRPr lang="en-US" dirty="0">
                  <a:solidFill>
                    <a:schemeClr val="bg1"/>
                  </a:solidFill>
                </a:endParaRPr>
              </a:p>
              <a:p>
                <a:pPr>
                  <a:lnSpc>
                    <a:spcPct val="120000"/>
                  </a:lnSpc>
                </a:pPr>
                <a:r>
                  <a:rPr lang="en-US" dirty="0">
                    <a:solidFill>
                      <a:schemeClr val="bg1"/>
                    </a:solidFill>
                  </a:rPr>
                  <a:t>What is the probability that a patient responds positively to drug A given that this patient responded positively to drug B	</a:t>
                </a:r>
                <a:r>
                  <a:rPr lang="en-US" dirty="0"/>
                  <a:t>	</a:t>
                </a:r>
                <a14:m>
                  <m:oMath xmlns:m="http://schemas.openxmlformats.org/officeDocument/2006/math">
                    <m:r>
                      <a:rPr lang="en-US" i="1" smtClean="0">
                        <a:solidFill>
                          <a:schemeClr val="bg1"/>
                        </a:solidFill>
                        <a:latin typeface="Cambria Math" panose="02040503050406030204" pitchFamily="18" charset="0"/>
                      </a:rPr>
                      <m:t>𝑃</m:t>
                    </m:r>
                    <m:d>
                      <m:dPr>
                        <m:ctrlPr>
                          <a:rPr lang="en-US" i="1">
                            <a:solidFill>
                              <a:schemeClr val="bg1"/>
                            </a:solidFill>
                            <a:latin typeface="Cambria Math" panose="02040503050406030204" pitchFamily="18" charset="0"/>
                          </a:rPr>
                        </m:ctrlPr>
                      </m:dPr>
                      <m:e>
                        <m:r>
                          <a:rPr lang="en-US" i="1">
                            <a:solidFill>
                              <a:schemeClr val="bg1"/>
                            </a:solidFill>
                            <a:latin typeface="Cambria Math" panose="02040503050406030204" pitchFamily="18" charset="0"/>
                          </a:rPr>
                          <m:t>𝐴</m:t>
                        </m:r>
                        <m:r>
                          <a:rPr lang="en-US" i="1">
                            <a:solidFill>
                              <a:schemeClr val="bg1"/>
                            </a:solidFill>
                            <a:latin typeface="Cambria Math" panose="02040503050406030204" pitchFamily="18" charset="0"/>
                          </a:rPr>
                          <m:t>|</m:t>
                        </m:r>
                        <m:r>
                          <a:rPr lang="en-US" i="1">
                            <a:solidFill>
                              <a:schemeClr val="bg1"/>
                            </a:solidFill>
                            <a:latin typeface="Cambria Math" panose="02040503050406030204" pitchFamily="18" charset="0"/>
                          </a:rPr>
                          <m:t>𝐵</m:t>
                        </m:r>
                      </m:e>
                    </m:d>
                    <m:r>
                      <a:rPr lang="en-US" i="1">
                        <a:solidFill>
                          <a:schemeClr val="bg1"/>
                        </a:solidFill>
                        <a:latin typeface="Cambria Math" panose="02040503050406030204" pitchFamily="18" charset="0"/>
                      </a:rPr>
                      <m:t>=?</m:t>
                    </m:r>
                  </m:oMath>
                </a14:m>
                <a:endParaRPr lang="en-BE" dirty="0">
                  <a:solidFill>
                    <a:schemeClr val="bg1"/>
                  </a:solidFill>
                </a:endParaRPr>
              </a:p>
              <a:p>
                <a:pPr>
                  <a:lnSpc>
                    <a:spcPct val="120000"/>
                  </a:lnSpc>
                </a:pPr>
                <a:endParaRPr lang="en-BE" dirty="0"/>
              </a:p>
            </p:txBody>
          </p:sp>
        </mc:Choice>
        <mc:Fallback xmlns="">
          <p:sp>
            <p:nvSpPr>
              <p:cNvPr id="7" name="Content Placeholder 6">
                <a:extLst>
                  <a:ext uri="{FF2B5EF4-FFF2-40B4-BE49-F238E27FC236}">
                    <a16:creationId xmlns:a16="http://schemas.microsoft.com/office/drawing/2014/main" id="{79B20CA3-31C1-4770-A36B-CD9D1549E7F7}"/>
                  </a:ext>
                </a:extLst>
              </p:cNvPr>
              <p:cNvSpPr>
                <a:spLocks noGrp="1" noRot="1" noChangeAspect="1" noMove="1" noResize="1" noEditPoints="1" noAdjustHandles="1" noChangeArrowheads="1" noChangeShapeType="1" noTextEdit="1"/>
              </p:cNvSpPr>
              <p:nvPr>
                <p:ph idx="1"/>
              </p:nvPr>
            </p:nvSpPr>
            <p:spPr>
              <a:xfrm>
                <a:off x="413887" y="1337912"/>
                <a:ext cx="11492564" cy="5018438"/>
              </a:xfrm>
              <a:blipFill>
                <a:blip r:embed="rId2"/>
                <a:stretch>
                  <a:fillRect l="-955" t="-728"/>
                </a:stretch>
              </a:blipFill>
            </p:spPr>
            <p:txBody>
              <a:bodyPr/>
              <a:lstStyle/>
              <a:p>
                <a:r>
                  <a:rPr lang="en-BE">
                    <a:noFill/>
                  </a:rPr>
                  <a:t> </a:t>
                </a:r>
              </a:p>
            </p:txBody>
          </p:sp>
        </mc:Fallback>
      </mc:AlternateContent>
      <p:sp>
        <p:nvSpPr>
          <p:cNvPr id="4" name="Footer Placeholder 3">
            <a:extLst>
              <a:ext uri="{FF2B5EF4-FFF2-40B4-BE49-F238E27FC236}">
                <a16:creationId xmlns:a16="http://schemas.microsoft.com/office/drawing/2014/main" id="{F454CEE7-F1D4-4A2E-AE6B-9B25CBC1972C}"/>
              </a:ext>
            </a:extLst>
          </p:cNvPr>
          <p:cNvSpPr>
            <a:spLocks noGrp="1"/>
          </p:cNvSpPr>
          <p:nvPr>
            <p:ph type="ftr" sz="quarter" idx="11"/>
          </p:nvPr>
        </p:nvSpPr>
        <p:spPr/>
        <p:txBody>
          <a:bodyPr/>
          <a:lstStyle/>
          <a:p>
            <a:r>
              <a:rPr lang="en-US"/>
              <a:t>Elementary Combinatorics and Probability - March 2021</a:t>
            </a:r>
            <a:endParaRPr lang="en-BE"/>
          </a:p>
        </p:txBody>
      </p:sp>
      <p:sp>
        <p:nvSpPr>
          <p:cNvPr id="5" name="Slide Number Placeholder 4">
            <a:extLst>
              <a:ext uri="{FF2B5EF4-FFF2-40B4-BE49-F238E27FC236}">
                <a16:creationId xmlns:a16="http://schemas.microsoft.com/office/drawing/2014/main" id="{4852D98C-7E7A-47B0-AA3E-68E2B0C868EE}"/>
              </a:ext>
            </a:extLst>
          </p:cNvPr>
          <p:cNvSpPr>
            <a:spLocks noGrp="1"/>
          </p:cNvSpPr>
          <p:nvPr>
            <p:ph type="sldNum" sz="quarter" idx="12"/>
          </p:nvPr>
        </p:nvSpPr>
        <p:spPr/>
        <p:txBody>
          <a:bodyPr/>
          <a:lstStyle/>
          <a:p>
            <a:fld id="{08CF7B41-8972-4B54-B2ED-1FFF63F18177}" type="slidenum">
              <a:rPr lang="en-BE" smtClean="0"/>
              <a:t>9</a:t>
            </a:fld>
            <a:endParaRPr lang="en-BE"/>
          </a:p>
        </p:txBody>
      </p:sp>
    </p:spTree>
    <p:extLst>
      <p:ext uri="{BB962C8B-B14F-4D97-AF65-F5344CB8AC3E}">
        <p14:creationId xmlns:p14="http://schemas.microsoft.com/office/powerpoint/2010/main" val="113190582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4279794-729A-4A4D-AF06-2A5BD7970879}"/>
              </a:ext>
            </a:extLst>
          </p:cNvPr>
          <p:cNvSpPr>
            <a:spLocks noGrp="1"/>
          </p:cNvSpPr>
          <p:nvPr>
            <p:ph type="title"/>
          </p:nvPr>
        </p:nvSpPr>
        <p:spPr/>
        <p:txBody>
          <a:bodyPr/>
          <a:lstStyle/>
          <a:p>
            <a:r>
              <a:rPr lang="en-US" dirty="0"/>
              <a:t>motivation</a:t>
            </a:r>
            <a:endParaRPr lang="en-BE" dirty="0"/>
          </a:p>
        </p:txBody>
      </p:sp>
      <p:sp>
        <p:nvSpPr>
          <p:cNvPr id="7" name="Content Placeholder 6">
            <a:extLst>
              <a:ext uri="{FF2B5EF4-FFF2-40B4-BE49-F238E27FC236}">
                <a16:creationId xmlns:a16="http://schemas.microsoft.com/office/drawing/2014/main" id="{280BD71E-294D-4039-A04E-A47E856B456F}"/>
              </a:ext>
            </a:extLst>
          </p:cNvPr>
          <p:cNvSpPr>
            <a:spLocks noGrp="1"/>
          </p:cNvSpPr>
          <p:nvPr>
            <p:ph idx="1"/>
          </p:nvPr>
        </p:nvSpPr>
        <p:spPr>
          <a:xfrm>
            <a:off x="838200" y="1540042"/>
            <a:ext cx="10515600" cy="4816308"/>
          </a:xfrm>
        </p:spPr>
        <p:txBody>
          <a:bodyPr>
            <a:normAutofit lnSpcReduction="10000"/>
          </a:bodyPr>
          <a:lstStyle/>
          <a:p>
            <a:r>
              <a:rPr lang="en-US" sz="3200" dirty="0"/>
              <a:t>We usually focus on some numerical aspects of the experiment</a:t>
            </a:r>
          </a:p>
          <a:p>
            <a:pPr lvl="1"/>
            <a:r>
              <a:rPr lang="en-US" sz="3200" dirty="0"/>
              <a:t>number of heads in 100 coin tosses;</a:t>
            </a:r>
          </a:p>
          <a:p>
            <a:pPr lvl="1"/>
            <a:r>
              <a:rPr lang="en-US" sz="3200" dirty="0"/>
              <a:t>number of boys among 4 kids;</a:t>
            </a:r>
          </a:p>
          <a:p>
            <a:pPr lvl="1"/>
            <a:r>
              <a:rPr lang="en-US" sz="3200" dirty="0"/>
              <a:t>sum on the two dice;</a:t>
            </a:r>
          </a:p>
          <a:p>
            <a:pPr lvl="1"/>
            <a:r>
              <a:rPr lang="en-US" sz="3200" dirty="0"/>
              <a:t>etc.</a:t>
            </a:r>
          </a:p>
          <a:p>
            <a:pPr lvl="1"/>
            <a:endParaRPr lang="en-US" sz="2000" dirty="0"/>
          </a:p>
          <a:p>
            <a:r>
              <a:rPr lang="en-US" sz="3200" dirty="0">
                <a:solidFill>
                  <a:schemeClr val="bg1"/>
                </a:solidFill>
              </a:rPr>
              <a:t>These are </a:t>
            </a:r>
            <a:r>
              <a:rPr lang="en-US" sz="3200" i="1" dirty="0">
                <a:solidFill>
                  <a:schemeClr val="bg1"/>
                </a:solidFill>
              </a:rPr>
              <a:t>random variables</a:t>
            </a:r>
            <a:endParaRPr lang="en-US" sz="3200" dirty="0">
              <a:solidFill>
                <a:schemeClr val="bg1"/>
              </a:solidFill>
            </a:endParaRPr>
          </a:p>
          <a:p>
            <a:pPr lvl="1"/>
            <a:r>
              <a:rPr lang="en-US" sz="3200" dirty="0">
                <a:solidFill>
                  <a:schemeClr val="bg1"/>
                </a:solidFill>
              </a:rPr>
              <a:t>A real-valued variable whose value is determined by an underlying random experiment.</a:t>
            </a:r>
            <a:endParaRPr lang="en-BE" sz="3200" dirty="0">
              <a:solidFill>
                <a:schemeClr val="bg1"/>
              </a:solidFill>
            </a:endParaRPr>
          </a:p>
        </p:txBody>
      </p:sp>
      <p:sp>
        <p:nvSpPr>
          <p:cNvPr id="4" name="Footer Placeholder 3">
            <a:extLst>
              <a:ext uri="{FF2B5EF4-FFF2-40B4-BE49-F238E27FC236}">
                <a16:creationId xmlns:a16="http://schemas.microsoft.com/office/drawing/2014/main" id="{41E66A36-FC25-4E5F-ABD3-7E7E888725CF}"/>
              </a:ext>
            </a:extLst>
          </p:cNvPr>
          <p:cNvSpPr>
            <a:spLocks noGrp="1"/>
          </p:cNvSpPr>
          <p:nvPr>
            <p:ph type="ftr" sz="quarter" idx="11"/>
          </p:nvPr>
        </p:nvSpPr>
        <p:spPr/>
        <p:txBody>
          <a:bodyPr/>
          <a:lstStyle/>
          <a:p>
            <a:r>
              <a:rPr lang="en-US"/>
              <a:t>Elementary Combinatorics and Probability - March 2021</a:t>
            </a:r>
            <a:endParaRPr lang="en-BE"/>
          </a:p>
        </p:txBody>
      </p:sp>
      <p:sp>
        <p:nvSpPr>
          <p:cNvPr id="5" name="Slide Number Placeholder 4">
            <a:extLst>
              <a:ext uri="{FF2B5EF4-FFF2-40B4-BE49-F238E27FC236}">
                <a16:creationId xmlns:a16="http://schemas.microsoft.com/office/drawing/2014/main" id="{C4E3D4E3-9FC0-40ED-A330-2170A769A587}"/>
              </a:ext>
            </a:extLst>
          </p:cNvPr>
          <p:cNvSpPr>
            <a:spLocks noGrp="1"/>
          </p:cNvSpPr>
          <p:nvPr>
            <p:ph type="sldNum" sz="quarter" idx="12"/>
          </p:nvPr>
        </p:nvSpPr>
        <p:spPr/>
        <p:txBody>
          <a:bodyPr/>
          <a:lstStyle/>
          <a:p>
            <a:fld id="{08CF7B41-8972-4B54-B2ED-1FFF63F18177}" type="slidenum">
              <a:rPr lang="en-BE" smtClean="0"/>
              <a:t>90</a:t>
            </a:fld>
            <a:endParaRPr lang="en-BE"/>
          </a:p>
        </p:txBody>
      </p:sp>
    </p:spTree>
    <p:extLst>
      <p:ext uri="{BB962C8B-B14F-4D97-AF65-F5344CB8AC3E}">
        <p14:creationId xmlns:p14="http://schemas.microsoft.com/office/powerpoint/2010/main" val="220484843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4279794-729A-4A4D-AF06-2A5BD7970879}"/>
              </a:ext>
            </a:extLst>
          </p:cNvPr>
          <p:cNvSpPr>
            <a:spLocks noGrp="1"/>
          </p:cNvSpPr>
          <p:nvPr>
            <p:ph type="title"/>
          </p:nvPr>
        </p:nvSpPr>
        <p:spPr/>
        <p:txBody>
          <a:bodyPr/>
          <a:lstStyle/>
          <a:p>
            <a:r>
              <a:rPr lang="en-US" dirty="0"/>
              <a:t>motivation</a:t>
            </a:r>
            <a:endParaRPr lang="en-BE" dirty="0"/>
          </a:p>
        </p:txBody>
      </p:sp>
      <p:sp>
        <p:nvSpPr>
          <p:cNvPr id="7" name="Content Placeholder 6">
            <a:extLst>
              <a:ext uri="{FF2B5EF4-FFF2-40B4-BE49-F238E27FC236}">
                <a16:creationId xmlns:a16="http://schemas.microsoft.com/office/drawing/2014/main" id="{280BD71E-294D-4039-A04E-A47E856B456F}"/>
              </a:ext>
            </a:extLst>
          </p:cNvPr>
          <p:cNvSpPr>
            <a:spLocks noGrp="1"/>
          </p:cNvSpPr>
          <p:nvPr>
            <p:ph idx="1"/>
          </p:nvPr>
        </p:nvSpPr>
        <p:spPr>
          <a:xfrm>
            <a:off x="838200" y="1540042"/>
            <a:ext cx="10515600" cy="4816308"/>
          </a:xfrm>
        </p:spPr>
        <p:txBody>
          <a:bodyPr>
            <a:normAutofit lnSpcReduction="10000"/>
          </a:bodyPr>
          <a:lstStyle/>
          <a:p>
            <a:r>
              <a:rPr lang="en-US" sz="3200" dirty="0"/>
              <a:t>We usually focus on some numerical aspects of the experiment</a:t>
            </a:r>
          </a:p>
          <a:p>
            <a:pPr lvl="1"/>
            <a:r>
              <a:rPr lang="en-US" sz="3200" dirty="0"/>
              <a:t>number of heads in 100 coin tosses;</a:t>
            </a:r>
          </a:p>
          <a:p>
            <a:pPr lvl="1"/>
            <a:r>
              <a:rPr lang="en-US" sz="3200" dirty="0"/>
              <a:t>number of boys among 4 kids;</a:t>
            </a:r>
          </a:p>
          <a:p>
            <a:pPr lvl="1"/>
            <a:r>
              <a:rPr lang="en-US" sz="3200" dirty="0"/>
              <a:t>sum on the two dice;</a:t>
            </a:r>
          </a:p>
          <a:p>
            <a:pPr lvl="1"/>
            <a:r>
              <a:rPr lang="en-US" sz="3200" dirty="0"/>
              <a:t>etc.</a:t>
            </a:r>
          </a:p>
          <a:p>
            <a:pPr lvl="1"/>
            <a:endParaRPr lang="en-US" sz="2000" dirty="0"/>
          </a:p>
          <a:p>
            <a:r>
              <a:rPr lang="en-US" sz="3200" dirty="0"/>
              <a:t>These are </a:t>
            </a:r>
            <a:r>
              <a:rPr lang="en-US" sz="3200" i="1" dirty="0"/>
              <a:t>random variables</a:t>
            </a:r>
            <a:endParaRPr lang="en-US" sz="3200" dirty="0"/>
          </a:p>
          <a:p>
            <a:pPr lvl="1"/>
            <a:r>
              <a:rPr lang="en-US" sz="3200" dirty="0"/>
              <a:t>A real-valued variable whose value is determined by an underlying random experiment.</a:t>
            </a:r>
            <a:endParaRPr lang="en-BE" sz="3200" dirty="0"/>
          </a:p>
        </p:txBody>
      </p:sp>
      <p:sp>
        <p:nvSpPr>
          <p:cNvPr id="4" name="Footer Placeholder 3">
            <a:extLst>
              <a:ext uri="{FF2B5EF4-FFF2-40B4-BE49-F238E27FC236}">
                <a16:creationId xmlns:a16="http://schemas.microsoft.com/office/drawing/2014/main" id="{41E66A36-FC25-4E5F-ABD3-7E7E888725CF}"/>
              </a:ext>
            </a:extLst>
          </p:cNvPr>
          <p:cNvSpPr>
            <a:spLocks noGrp="1"/>
          </p:cNvSpPr>
          <p:nvPr>
            <p:ph type="ftr" sz="quarter" idx="11"/>
          </p:nvPr>
        </p:nvSpPr>
        <p:spPr/>
        <p:txBody>
          <a:bodyPr/>
          <a:lstStyle/>
          <a:p>
            <a:r>
              <a:rPr lang="en-US"/>
              <a:t>Elementary Combinatorics and Probability - March 2021</a:t>
            </a:r>
            <a:endParaRPr lang="en-BE"/>
          </a:p>
        </p:txBody>
      </p:sp>
      <p:sp>
        <p:nvSpPr>
          <p:cNvPr id="5" name="Slide Number Placeholder 4">
            <a:extLst>
              <a:ext uri="{FF2B5EF4-FFF2-40B4-BE49-F238E27FC236}">
                <a16:creationId xmlns:a16="http://schemas.microsoft.com/office/drawing/2014/main" id="{C4E3D4E3-9FC0-40ED-A330-2170A769A587}"/>
              </a:ext>
            </a:extLst>
          </p:cNvPr>
          <p:cNvSpPr>
            <a:spLocks noGrp="1"/>
          </p:cNvSpPr>
          <p:nvPr>
            <p:ph type="sldNum" sz="quarter" idx="12"/>
          </p:nvPr>
        </p:nvSpPr>
        <p:spPr/>
        <p:txBody>
          <a:bodyPr/>
          <a:lstStyle/>
          <a:p>
            <a:fld id="{08CF7B41-8972-4B54-B2ED-1FFF63F18177}" type="slidenum">
              <a:rPr lang="en-BE" smtClean="0"/>
              <a:t>91</a:t>
            </a:fld>
            <a:endParaRPr lang="en-BE"/>
          </a:p>
        </p:txBody>
      </p:sp>
    </p:spTree>
    <p:extLst>
      <p:ext uri="{BB962C8B-B14F-4D97-AF65-F5344CB8AC3E}">
        <p14:creationId xmlns:p14="http://schemas.microsoft.com/office/powerpoint/2010/main" val="130043436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964BD-7E37-4E01-A3C0-F7B9C3142581}"/>
              </a:ext>
            </a:extLst>
          </p:cNvPr>
          <p:cNvSpPr>
            <a:spLocks noGrp="1"/>
          </p:cNvSpPr>
          <p:nvPr>
            <p:ph type="title"/>
          </p:nvPr>
        </p:nvSpPr>
        <p:spPr>
          <a:xfrm>
            <a:off x="838200" y="259748"/>
            <a:ext cx="10515600" cy="1325563"/>
          </a:xfrm>
        </p:spPr>
        <p:txBody>
          <a:bodyPr/>
          <a:lstStyle/>
          <a:p>
            <a:r>
              <a:rPr lang="en-US" dirty="0"/>
              <a:t>Random variables: example</a:t>
            </a:r>
            <a:endParaRPr lang="en-B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8E6E08F-5C0C-4595-A218-916A300DBAA8}"/>
                  </a:ext>
                </a:extLst>
              </p:cNvPr>
              <p:cNvSpPr>
                <a:spLocks noGrp="1"/>
              </p:cNvSpPr>
              <p:nvPr>
                <p:ph idx="1"/>
              </p:nvPr>
            </p:nvSpPr>
            <p:spPr>
              <a:xfrm>
                <a:off x="838200" y="1585311"/>
                <a:ext cx="10515600" cy="4771038"/>
              </a:xfrm>
            </p:spPr>
            <p:txBody>
              <a:bodyPr>
                <a:normAutofit/>
              </a:bodyPr>
              <a:lstStyle/>
              <a:p>
                <a:r>
                  <a:rPr lang="en-US" sz="3200" dirty="0"/>
                  <a:t>We toss a coin 5 times:</a:t>
                </a:r>
              </a:p>
              <a:p>
                <a:endParaRPr lang="en-US" sz="1050" dirty="0"/>
              </a:p>
              <a:p>
                <a:pPr marL="0" indent="0" algn="ctr">
                  <a:buNone/>
                </a:pPr>
                <a14:m>
                  <m:oMathPara xmlns:m="http://schemas.openxmlformats.org/officeDocument/2006/math">
                    <m:oMathParaPr>
                      <m:jc m:val="centerGroup"/>
                    </m:oMathParaPr>
                    <m:oMath xmlns:m="http://schemas.openxmlformats.org/officeDocument/2006/math">
                      <m:r>
                        <a:rPr lang="en-US" sz="3200" b="0" i="1" smtClean="0">
                          <a:solidFill>
                            <a:schemeClr val="bg1"/>
                          </a:solidFill>
                          <a:latin typeface="Cambria Math" panose="02040503050406030204" pitchFamily="18" charset="0"/>
                        </a:rPr>
                        <m:t>𝑆</m:t>
                      </m:r>
                      <m:r>
                        <a:rPr lang="en-US" sz="3200" b="0" i="1" smtClean="0">
                          <a:solidFill>
                            <a:schemeClr val="bg1"/>
                          </a:solidFill>
                          <a:latin typeface="Cambria Math" panose="02040503050406030204" pitchFamily="18" charset="0"/>
                        </a:rPr>
                        <m:t>=</m:t>
                      </m:r>
                      <m:d>
                        <m:dPr>
                          <m:begChr m:val="{"/>
                          <m:endChr m:val="}"/>
                          <m:ctrlPr>
                            <a:rPr lang="en-US" sz="3200" b="0" i="1" smtClean="0">
                              <a:solidFill>
                                <a:schemeClr val="bg1"/>
                              </a:solidFill>
                              <a:latin typeface="Cambria Math" panose="02040503050406030204" pitchFamily="18" charset="0"/>
                            </a:rPr>
                          </m:ctrlPr>
                        </m:dPr>
                        <m:e>
                          <m:r>
                            <a:rPr lang="en-US" sz="3200" b="0" i="1" smtClean="0">
                              <a:solidFill>
                                <a:schemeClr val="bg1"/>
                              </a:solidFill>
                              <a:latin typeface="Cambria Math" panose="02040503050406030204" pitchFamily="18" charset="0"/>
                            </a:rPr>
                            <m:t>𝐻𝐻𝐻𝐻𝐻</m:t>
                          </m:r>
                          <m:r>
                            <a:rPr lang="en-US" sz="3200" b="0" i="1" smtClean="0">
                              <a:solidFill>
                                <a:schemeClr val="bg1"/>
                              </a:solidFill>
                              <a:latin typeface="Cambria Math" panose="02040503050406030204" pitchFamily="18" charset="0"/>
                            </a:rPr>
                            <m:t>, </m:t>
                          </m:r>
                          <m:r>
                            <a:rPr lang="en-US" sz="3200" b="0" i="1" smtClean="0">
                              <a:solidFill>
                                <a:schemeClr val="bg1"/>
                              </a:solidFill>
                              <a:latin typeface="Cambria Math" panose="02040503050406030204" pitchFamily="18" charset="0"/>
                            </a:rPr>
                            <m:t>𝐻𝐻𝐻𝐻𝑇</m:t>
                          </m:r>
                          <m:r>
                            <a:rPr lang="en-US" sz="3200" b="0" i="1" smtClean="0">
                              <a:solidFill>
                                <a:schemeClr val="bg1"/>
                              </a:solidFill>
                              <a:latin typeface="Cambria Math" panose="02040503050406030204" pitchFamily="18" charset="0"/>
                            </a:rPr>
                            <m:t>,…,</m:t>
                          </m:r>
                          <m:r>
                            <a:rPr lang="en-US" sz="3200" b="0" i="1" smtClean="0">
                              <a:solidFill>
                                <a:schemeClr val="bg1"/>
                              </a:solidFill>
                              <a:latin typeface="Cambria Math" panose="02040503050406030204" pitchFamily="18" charset="0"/>
                            </a:rPr>
                            <m:t>𝑇𝑇𝑇𝑇𝑇</m:t>
                          </m:r>
                        </m:e>
                      </m:d>
                      <m:r>
                        <a:rPr lang="en-US" sz="3200" b="0" i="1" smtClean="0">
                          <a:solidFill>
                            <a:schemeClr val="bg1"/>
                          </a:solidFill>
                          <a:latin typeface="Cambria Math" panose="02040503050406030204" pitchFamily="18" charset="0"/>
                        </a:rPr>
                        <m:t>,  </m:t>
                      </m:r>
                      <m:d>
                        <m:dPr>
                          <m:begChr m:val="|"/>
                          <m:endChr m:val="|"/>
                          <m:ctrlPr>
                            <a:rPr lang="en-US" sz="3200" b="0" i="1" smtClean="0">
                              <a:solidFill>
                                <a:schemeClr val="bg1"/>
                              </a:solidFill>
                              <a:latin typeface="Cambria Math" panose="02040503050406030204" pitchFamily="18" charset="0"/>
                            </a:rPr>
                          </m:ctrlPr>
                        </m:dPr>
                        <m:e>
                          <m:r>
                            <a:rPr lang="en-US" sz="3200" b="0" i="1" smtClean="0">
                              <a:solidFill>
                                <a:schemeClr val="bg1"/>
                              </a:solidFill>
                              <a:latin typeface="Cambria Math" panose="02040503050406030204" pitchFamily="18" charset="0"/>
                            </a:rPr>
                            <m:t>𝑆</m:t>
                          </m:r>
                        </m:e>
                      </m:d>
                      <m:r>
                        <a:rPr lang="en-US" sz="3200" b="0" i="1" smtClean="0">
                          <a:solidFill>
                            <a:schemeClr val="bg1"/>
                          </a:solidFill>
                          <a:latin typeface="Cambria Math" panose="02040503050406030204" pitchFamily="18" charset="0"/>
                        </a:rPr>
                        <m:t>=</m:t>
                      </m:r>
                      <m:sSup>
                        <m:sSupPr>
                          <m:ctrlPr>
                            <a:rPr lang="en-US" sz="3200" b="0" i="1" smtClean="0">
                              <a:solidFill>
                                <a:schemeClr val="bg1"/>
                              </a:solidFill>
                              <a:latin typeface="Cambria Math" panose="02040503050406030204" pitchFamily="18" charset="0"/>
                            </a:rPr>
                          </m:ctrlPr>
                        </m:sSupPr>
                        <m:e>
                          <m:r>
                            <a:rPr lang="en-US" sz="3200" b="0" i="1" smtClean="0">
                              <a:solidFill>
                                <a:schemeClr val="bg1"/>
                              </a:solidFill>
                              <a:latin typeface="Cambria Math" panose="02040503050406030204" pitchFamily="18" charset="0"/>
                            </a:rPr>
                            <m:t>2</m:t>
                          </m:r>
                        </m:e>
                        <m:sup>
                          <m:r>
                            <a:rPr lang="en-US" sz="3200" b="0" i="1" smtClean="0">
                              <a:solidFill>
                                <a:schemeClr val="bg1"/>
                              </a:solidFill>
                              <a:latin typeface="Cambria Math" panose="02040503050406030204" pitchFamily="18" charset="0"/>
                            </a:rPr>
                            <m:t>5</m:t>
                          </m:r>
                        </m:sup>
                      </m:sSup>
                    </m:oMath>
                  </m:oMathPara>
                </a14:m>
                <a:endParaRPr lang="en-US" sz="3200" dirty="0"/>
              </a:p>
              <a:p>
                <a:endParaRPr lang="en-US" dirty="0"/>
              </a:p>
              <a:p>
                <a:r>
                  <a:rPr lang="en-US" sz="3200" dirty="0">
                    <a:solidFill>
                      <a:schemeClr val="bg1"/>
                    </a:solidFill>
                  </a:rPr>
                  <a:t>Let </a:t>
                </a:r>
                <a14:m>
                  <m:oMath xmlns:m="http://schemas.openxmlformats.org/officeDocument/2006/math">
                    <m:r>
                      <a:rPr lang="en-US" sz="3200" i="1" dirty="0" smtClean="0">
                        <a:solidFill>
                          <a:schemeClr val="bg1"/>
                        </a:solidFill>
                        <a:latin typeface="Cambria Math" panose="02040503050406030204" pitchFamily="18" charset="0"/>
                      </a:rPr>
                      <m:t>𝑋</m:t>
                    </m:r>
                  </m:oMath>
                </a14:m>
                <a:r>
                  <a:rPr lang="en-US" sz="3200" dirty="0">
                    <a:solidFill>
                      <a:schemeClr val="bg1"/>
                    </a:solidFill>
                  </a:rPr>
                  <a:t> be the number of heads in this experiment. </a:t>
                </a:r>
              </a:p>
              <a:p>
                <a14:m>
                  <m:oMath xmlns:m="http://schemas.openxmlformats.org/officeDocument/2006/math">
                    <m:r>
                      <a:rPr lang="en-US" sz="3200" i="1" dirty="0" smtClean="0">
                        <a:solidFill>
                          <a:schemeClr val="bg1"/>
                        </a:solidFill>
                        <a:latin typeface="Cambria Math" panose="02040503050406030204" pitchFamily="18" charset="0"/>
                      </a:rPr>
                      <m:t>𝑋</m:t>
                    </m:r>
                  </m:oMath>
                </a14:m>
                <a:r>
                  <a:rPr lang="en-US" sz="3200" dirty="0">
                    <a:solidFill>
                      <a:schemeClr val="bg1"/>
                    </a:solidFill>
                  </a:rPr>
                  <a:t> is a </a:t>
                </a:r>
                <a:r>
                  <a:rPr lang="en-US" sz="3200" b="1" dirty="0">
                    <a:solidFill>
                      <a:schemeClr val="bg1"/>
                    </a:solidFill>
                  </a:rPr>
                  <a:t>random variable</a:t>
                </a:r>
                <a:r>
                  <a:rPr lang="en-US" sz="3200" dirty="0">
                    <a:solidFill>
                      <a:schemeClr val="bg1"/>
                    </a:solidFill>
                  </a:rPr>
                  <a:t>.</a:t>
                </a:r>
              </a:p>
              <a:p>
                <a:pPr lvl="1"/>
                <a:r>
                  <a:rPr lang="en-US" sz="3200" dirty="0">
                    <a:solidFill>
                      <a:schemeClr val="bg1"/>
                    </a:solidFill>
                  </a:rPr>
                  <a:t>The value of </a:t>
                </a:r>
                <a14:m>
                  <m:oMath xmlns:m="http://schemas.openxmlformats.org/officeDocument/2006/math">
                    <m:r>
                      <a:rPr lang="en-US" sz="3200" i="1" dirty="0" smtClean="0">
                        <a:solidFill>
                          <a:schemeClr val="bg1"/>
                        </a:solidFill>
                        <a:latin typeface="Cambria Math" panose="02040503050406030204" pitchFamily="18" charset="0"/>
                      </a:rPr>
                      <m:t>𝑋</m:t>
                    </m:r>
                  </m:oMath>
                </a14:m>
                <a:r>
                  <a:rPr lang="en-US" sz="3200" dirty="0">
                    <a:solidFill>
                      <a:schemeClr val="bg1"/>
                    </a:solidFill>
                  </a:rPr>
                  <a:t> depends on the outcome of the random experiment</a:t>
                </a:r>
              </a:p>
              <a:p>
                <a:pPr lvl="1"/>
                <a:r>
                  <a:rPr lang="en-US" sz="3200" dirty="0">
                    <a:solidFill>
                      <a:schemeClr val="bg1"/>
                    </a:solidFill>
                  </a:rPr>
                  <a:t>Possible values: </a:t>
                </a:r>
                <a14:m>
                  <m:oMath xmlns:m="http://schemas.openxmlformats.org/officeDocument/2006/math">
                    <m:r>
                      <a:rPr lang="en-US" sz="3200" i="1" dirty="0" smtClean="0">
                        <a:solidFill>
                          <a:schemeClr val="bg1"/>
                        </a:solidFill>
                        <a:latin typeface="Cambria Math" panose="02040503050406030204" pitchFamily="18" charset="0"/>
                      </a:rPr>
                      <m:t>0, 1,</m:t>
                    </m:r>
                    <m:r>
                      <a:rPr lang="en-US" sz="3200" i="1" dirty="0">
                        <a:solidFill>
                          <a:schemeClr val="bg1"/>
                        </a:solidFill>
                        <a:latin typeface="Cambria Math" panose="02040503050406030204" pitchFamily="18" charset="0"/>
                      </a:rPr>
                      <m:t> </m:t>
                    </m:r>
                    <m:r>
                      <a:rPr lang="en-US" sz="3200" i="1" dirty="0" smtClean="0">
                        <a:solidFill>
                          <a:schemeClr val="bg1"/>
                        </a:solidFill>
                        <a:latin typeface="Cambria Math" panose="02040503050406030204" pitchFamily="18" charset="0"/>
                      </a:rPr>
                      <m:t>2,</m:t>
                    </m:r>
                    <m:r>
                      <a:rPr lang="en-US" sz="3200" i="1" dirty="0">
                        <a:solidFill>
                          <a:schemeClr val="bg1"/>
                        </a:solidFill>
                        <a:latin typeface="Cambria Math" panose="02040503050406030204" pitchFamily="18" charset="0"/>
                      </a:rPr>
                      <m:t> </m:t>
                    </m:r>
                    <m:r>
                      <a:rPr lang="en-US" sz="3200" i="1" dirty="0" smtClean="0">
                        <a:solidFill>
                          <a:schemeClr val="bg1"/>
                        </a:solidFill>
                        <a:latin typeface="Cambria Math" panose="02040503050406030204" pitchFamily="18" charset="0"/>
                      </a:rPr>
                      <m:t>3,</m:t>
                    </m:r>
                    <m:r>
                      <a:rPr lang="en-US" sz="3200" i="1" dirty="0">
                        <a:solidFill>
                          <a:schemeClr val="bg1"/>
                        </a:solidFill>
                        <a:latin typeface="Cambria Math" panose="02040503050406030204" pitchFamily="18" charset="0"/>
                      </a:rPr>
                      <m:t> </m:t>
                    </m:r>
                    <m:r>
                      <a:rPr lang="en-US" sz="3200" i="1" dirty="0" smtClean="0">
                        <a:solidFill>
                          <a:schemeClr val="bg1"/>
                        </a:solidFill>
                        <a:latin typeface="Cambria Math" panose="02040503050406030204" pitchFamily="18" charset="0"/>
                      </a:rPr>
                      <m:t>4,</m:t>
                    </m:r>
                    <m:r>
                      <a:rPr lang="en-US" sz="3200" i="1" dirty="0">
                        <a:solidFill>
                          <a:schemeClr val="bg1"/>
                        </a:solidFill>
                        <a:latin typeface="Cambria Math" panose="02040503050406030204" pitchFamily="18" charset="0"/>
                      </a:rPr>
                      <m:t> 5</m:t>
                    </m:r>
                  </m:oMath>
                </a14:m>
                <a:endParaRPr lang="en-BE" sz="3200" dirty="0"/>
              </a:p>
            </p:txBody>
          </p:sp>
        </mc:Choice>
        <mc:Fallback xmlns="">
          <p:sp>
            <p:nvSpPr>
              <p:cNvPr id="3" name="Content Placeholder 2">
                <a:extLst>
                  <a:ext uri="{FF2B5EF4-FFF2-40B4-BE49-F238E27FC236}">
                    <a16:creationId xmlns:a16="http://schemas.microsoft.com/office/drawing/2014/main" id="{58E6E08F-5C0C-4595-A218-916A300DBAA8}"/>
                  </a:ext>
                </a:extLst>
              </p:cNvPr>
              <p:cNvSpPr>
                <a:spLocks noGrp="1" noRot="1" noChangeAspect="1" noMove="1" noResize="1" noEditPoints="1" noAdjustHandles="1" noChangeArrowheads="1" noChangeShapeType="1" noTextEdit="1"/>
              </p:cNvSpPr>
              <p:nvPr>
                <p:ph idx="1"/>
              </p:nvPr>
            </p:nvSpPr>
            <p:spPr>
              <a:xfrm>
                <a:off x="838200" y="1585311"/>
                <a:ext cx="10515600" cy="4771038"/>
              </a:xfrm>
              <a:blipFill>
                <a:blip r:embed="rId2"/>
                <a:stretch>
                  <a:fillRect l="-1333" t="-2682"/>
                </a:stretch>
              </a:blipFill>
            </p:spPr>
            <p:txBody>
              <a:bodyPr/>
              <a:lstStyle/>
              <a:p>
                <a:r>
                  <a:rPr lang="en-BE">
                    <a:noFill/>
                  </a:rPr>
                  <a:t> </a:t>
                </a:r>
              </a:p>
            </p:txBody>
          </p:sp>
        </mc:Fallback>
      </mc:AlternateContent>
      <p:sp>
        <p:nvSpPr>
          <p:cNvPr id="4" name="Footer Placeholder 3">
            <a:extLst>
              <a:ext uri="{FF2B5EF4-FFF2-40B4-BE49-F238E27FC236}">
                <a16:creationId xmlns:a16="http://schemas.microsoft.com/office/drawing/2014/main" id="{9915D1BC-F0EB-4F62-8FEB-F5486B678CEF}"/>
              </a:ext>
            </a:extLst>
          </p:cNvPr>
          <p:cNvSpPr>
            <a:spLocks noGrp="1"/>
          </p:cNvSpPr>
          <p:nvPr>
            <p:ph type="ftr" sz="quarter" idx="11"/>
          </p:nvPr>
        </p:nvSpPr>
        <p:spPr/>
        <p:txBody>
          <a:bodyPr/>
          <a:lstStyle/>
          <a:p>
            <a:r>
              <a:rPr lang="en-US"/>
              <a:t>Elementary Combinatorics and Probability - March 2021</a:t>
            </a:r>
            <a:endParaRPr lang="en-BE"/>
          </a:p>
        </p:txBody>
      </p:sp>
      <p:sp>
        <p:nvSpPr>
          <p:cNvPr id="5" name="Slide Number Placeholder 4">
            <a:extLst>
              <a:ext uri="{FF2B5EF4-FFF2-40B4-BE49-F238E27FC236}">
                <a16:creationId xmlns:a16="http://schemas.microsoft.com/office/drawing/2014/main" id="{1EDECB32-22BE-41A9-B084-0A16CDC78D11}"/>
              </a:ext>
            </a:extLst>
          </p:cNvPr>
          <p:cNvSpPr>
            <a:spLocks noGrp="1"/>
          </p:cNvSpPr>
          <p:nvPr>
            <p:ph type="sldNum" sz="quarter" idx="12"/>
          </p:nvPr>
        </p:nvSpPr>
        <p:spPr/>
        <p:txBody>
          <a:bodyPr/>
          <a:lstStyle/>
          <a:p>
            <a:fld id="{08CF7B41-8972-4B54-B2ED-1FFF63F18177}" type="slidenum">
              <a:rPr lang="en-BE" smtClean="0"/>
              <a:t>92</a:t>
            </a:fld>
            <a:endParaRPr lang="en-BE"/>
          </a:p>
        </p:txBody>
      </p:sp>
    </p:spTree>
    <p:extLst>
      <p:ext uri="{BB962C8B-B14F-4D97-AF65-F5344CB8AC3E}">
        <p14:creationId xmlns:p14="http://schemas.microsoft.com/office/powerpoint/2010/main" val="202659613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964BD-7E37-4E01-A3C0-F7B9C3142581}"/>
              </a:ext>
            </a:extLst>
          </p:cNvPr>
          <p:cNvSpPr>
            <a:spLocks noGrp="1"/>
          </p:cNvSpPr>
          <p:nvPr>
            <p:ph type="title"/>
          </p:nvPr>
        </p:nvSpPr>
        <p:spPr>
          <a:xfrm>
            <a:off x="838200" y="259748"/>
            <a:ext cx="10515600" cy="1325563"/>
          </a:xfrm>
        </p:spPr>
        <p:txBody>
          <a:bodyPr/>
          <a:lstStyle/>
          <a:p>
            <a:r>
              <a:rPr lang="en-US" dirty="0"/>
              <a:t>Random variables: example</a:t>
            </a:r>
            <a:endParaRPr lang="en-B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8E6E08F-5C0C-4595-A218-916A300DBAA8}"/>
                  </a:ext>
                </a:extLst>
              </p:cNvPr>
              <p:cNvSpPr>
                <a:spLocks noGrp="1"/>
              </p:cNvSpPr>
              <p:nvPr>
                <p:ph idx="1"/>
              </p:nvPr>
            </p:nvSpPr>
            <p:spPr>
              <a:xfrm>
                <a:off x="838200" y="1585311"/>
                <a:ext cx="10515600" cy="4771038"/>
              </a:xfrm>
            </p:spPr>
            <p:txBody>
              <a:bodyPr>
                <a:normAutofit/>
              </a:bodyPr>
              <a:lstStyle/>
              <a:p>
                <a:r>
                  <a:rPr lang="en-US" sz="3200" dirty="0"/>
                  <a:t>We toss a coin 5 times:</a:t>
                </a:r>
              </a:p>
              <a:p>
                <a:endParaRPr lang="en-US" sz="1050" dirty="0"/>
              </a:p>
              <a:p>
                <a:pPr marL="0" indent="0" algn="ctr">
                  <a:buNone/>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𝑆</m:t>
                      </m:r>
                      <m:r>
                        <a:rPr lang="en-US" sz="3200" b="0" i="1" smtClean="0">
                          <a:latin typeface="Cambria Math" panose="02040503050406030204" pitchFamily="18" charset="0"/>
                        </a:rPr>
                        <m:t>=</m:t>
                      </m:r>
                      <m:d>
                        <m:dPr>
                          <m:begChr m:val="{"/>
                          <m:endChr m:val="}"/>
                          <m:ctrlPr>
                            <a:rPr lang="en-US" sz="3200" b="0" i="1" smtClean="0">
                              <a:latin typeface="Cambria Math" panose="02040503050406030204" pitchFamily="18" charset="0"/>
                            </a:rPr>
                          </m:ctrlPr>
                        </m:dPr>
                        <m:e>
                          <m:r>
                            <a:rPr lang="en-US" sz="3200" b="0" i="1" smtClean="0">
                              <a:latin typeface="Cambria Math" panose="02040503050406030204" pitchFamily="18" charset="0"/>
                            </a:rPr>
                            <m:t>𝐻𝐻𝐻𝐻𝐻</m:t>
                          </m:r>
                          <m:r>
                            <a:rPr lang="en-US" sz="3200" b="0" i="1" smtClean="0">
                              <a:latin typeface="Cambria Math" panose="02040503050406030204" pitchFamily="18" charset="0"/>
                            </a:rPr>
                            <m:t>, </m:t>
                          </m:r>
                          <m:r>
                            <a:rPr lang="en-US" sz="3200" b="0" i="1" smtClean="0">
                              <a:latin typeface="Cambria Math" panose="02040503050406030204" pitchFamily="18" charset="0"/>
                            </a:rPr>
                            <m:t>𝐻𝐻𝐻𝐻𝑇</m:t>
                          </m:r>
                          <m:r>
                            <a:rPr lang="en-US" sz="3200" b="0" i="1" smtClean="0">
                              <a:latin typeface="Cambria Math" panose="02040503050406030204" pitchFamily="18" charset="0"/>
                            </a:rPr>
                            <m:t>,…,</m:t>
                          </m:r>
                          <m:r>
                            <a:rPr lang="en-US" sz="3200" b="0" i="1" smtClean="0">
                              <a:latin typeface="Cambria Math" panose="02040503050406030204" pitchFamily="18" charset="0"/>
                            </a:rPr>
                            <m:t>𝑇𝑇𝑇𝑇𝑇</m:t>
                          </m:r>
                        </m:e>
                      </m:d>
                      <m:r>
                        <a:rPr lang="en-US" sz="3200" b="0" i="1" smtClean="0">
                          <a:latin typeface="Cambria Math" panose="02040503050406030204" pitchFamily="18" charset="0"/>
                        </a:rPr>
                        <m:t>,  </m:t>
                      </m:r>
                      <m:d>
                        <m:dPr>
                          <m:begChr m:val="|"/>
                          <m:endChr m:val="|"/>
                          <m:ctrlPr>
                            <a:rPr lang="en-US" sz="3200" b="0" i="1" smtClean="0">
                              <a:solidFill>
                                <a:schemeClr val="bg1"/>
                              </a:solidFill>
                              <a:latin typeface="Cambria Math" panose="02040503050406030204" pitchFamily="18" charset="0"/>
                            </a:rPr>
                          </m:ctrlPr>
                        </m:dPr>
                        <m:e>
                          <m:r>
                            <a:rPr lang="en-US" sz="3200" b="0" i="1" smtClean="0">
                              <a:solidFill>
                                <a:schemeClr val="bg1"/>
                              </a:solidFill>
                              <a:latin typeface="Cambria Math" panose="02040503050406030204" pitchFamily="18" charset="0"/>
                            </a:rPr>
                            <m:t>𝑆</m:t>
                          </m:r>
                        </m:e>
                      </m:d>
                      <m:r>
                        <a:rPr lang="en-US" sz="3200" b="0" i="1" smtClean="0">
                          <a:solidFill>
                            <a:schemeClr val="bg1"/>
                          </a:solidFill>
                          <a:latin typeface="Cambria Math" panose="02040503050406030204" pitchFamily="18" charset="0"/>
                        </a:rPr>
                        <m:t>=</m:t>
                      </m:r>
                      <m:sSup>
                        <m:sSupPr>
                          <m:ctrlPr>
                            <a:rPr lang="en-US" sz="3200" b="0" i="1" smtClean="0">
                              <a:solidFill>
                                <a:schemeClr val="bg1"/>
                              </a:solidFill>
                              <a:latin typeface="Cambria Math" panose="02040503050406030204" pitchFamily="18" charset="0"/>
                            </a:rPr>
                          </m:ctrlPr>
                        </m:sSupPr>
                        <m:e>
                          <m:r>
                            <a:rPr lang="en-US" sz="3200" b="0" i="1" smtClean="0">
                              <a:solidFill>
                                <a:schemeClr val="bg1"/>
                              </a:solidFill>
                              <a:latin typeface="Cambria Math" panose="02040503050406030204" pitchFamily="18" charset="0"/>
                            </a:rPr>
                            <m:t>2</m:t>
                          </m:r>
                        </m:e>
                        <m:sup>
                          <m:r>
                            <a:rPr lang="en-US" sz="3200" b="0" i="1" smtClean="0">
                              <a:solidFill>
                                <a:schemeClr val="bg1"/>
                              </a:solidFill>
                              <a:latin typeface="Cambria Math" panose="02040503050406030204" pitchFamily="18" charset="0"/>
                            </a:rPr>
                            <m:t>5</m:t>
                          </m:r>
                        </m:sup>
                      </m:sSup>
                    </m:oMath>
                  </m:oMathPara>
                </a14:m>
                <a:endParaRPr lang="en-US" sz="3200" dirty="0"/>
              </a:p>
              <a:p>
                <a:endParaRPr lang="en-US" dirty="0"/>
              </a:p>
              <a:p>
                <a:r>
                  <a:rPr lang="en-US" sz="3200" dirty="0">
                    <a:solidFill>
                      <a:schemeClr val="bg1"/>
                    </a:solidFill>
                  </a:rPr>
                  <a:t>Let </a:t>
                </a:r>
                <a14:m>
                  <m:oMath xmlns:m="http://schemas.openxmlformats.org/officeDocument/2006/math">
                    <m:r>
                      <a:rPr lang="en-US" sz="3200" i="1" dirty="0" smtClean="0">
                        <a:solidFill>
                          <a:schemeClr val="bg1"/>
                        </a:solidFill>
                        <a:latin typeface="Cambria Math" panose="02040503050406030204" pitchFamily="18" charset="0"/>
                      </a:rPr>
                      <m:t>𝑋</m:t>
                    </m:r>
                  </m:oMath>
                </a14:m>
                <a:r>
                  <a:rPr lang="en-US" sz="3200" dirty="0">
                    <a:solidFill>
                      <a:schemeClr val="bg1"/>
                    </a:solidFill>
                  </a:rPr>
                  <a:t> be the number of heads in this experiment. </a:t>
                </a:r>
              </a:p>
              <a:p>
                <a14:m>
                  <m:oMath xmlns:m="http://schemas.openxmlformats.org/officeDocument/2006/math">
                    <m:r>
                      <a:rPr lang="en-US" sz="3200" i="1" dirty="0" smtClean="0">
                        <a:solidFill>
                          <a:schemeClr val="bg1"/>
                        </a:solidFill>
                        <a:latin typeface="Cambria Math" panose="02040503050406030204" pitchFamily="18" charset="0"/>
                      </a:rPr>
                      <m:t>𝑋</m:t>
                    </m:r>
                  </m:oMath>
                </a14:m>
                <a:r>
                  <a:rPr lang="en-US" sz="3200" dirty="0">
                    <a:solidFill>
                      <a:schemeClr val="bg1"/>
                    </a:solidFill>
                  </a:rPr>
                  <a:t> is a </a:t>
                </a:r>
                <a:r>
                  <a:rPr lang="en-US" sz="3200" b="1" dirty="0">
                    <a:solidFill>
                      <a:schemeClr val="bg1"/>
                    </a:solidFill>
                  </a:rPr>
                  <a:t>random variable</a:t>
                </a:r>
                <a:r>
                  <a:rPr lang="en-US" sz="3200" dirty="0">
                    <a:solidFill>
                      <a:schemeClr val="bg1"/>
                    </a:solidFill>
                  </a:rPr>
                  <a:t>.</a:t>
                </a:r>
              </a:p>
              <a:p>
                <a:pPr lvl="1"/>
                <a:r>
                  <a:rPr lang="en-US" sz="3200" dirty="0">
                    <a:solidFill>
                      <a:schemeClr val="bg1"/>
                    </a:solidFill>
                  </a:rPr>
                  <a:t>The value of </a:t>
                </a:r>
                <a14:m>
                  <m:oMath xmlns:m="http://schemas.openxmlformats.org/officeDocument/2006/math">
                    <m:r>
                      <a:rPr lang="en-US" sz="3200" i="1" dirty="0" smtClean="0">
                        <a:solidFill>
                          <a:schemeClr val="bg1"/>
                        </a:solidFill>
                        <a:latin typeface="Cambria Math" panose="02040503050406030204" pitchFamily="18" charset="0"/>
                      </a:rPr>
                      <m:t>𝑋</m:t>
                    </m:r>
                  </m:oMath>
                </a14:m>
                <a:r>
                  <a:rPr lang="en-US" sz="3200" dirty="0">
                    <a:solidFill>
                      <a:schemeClr val="bg1"/>
                    </a:solidFill>
                  </a:rPr>
                  <a:t> depends on the outcome of the random experiment</a:t>
                </a:r>
              </a:p>
              <a:p>
                <a:pPr lvl="1"/>
                <a:r>
                  <a:rPr lang="en-US" sz="3200" dirty="0">
                    <a:solidFill>
                      <a:schemeClr val="bg1"/>
                    </a:solidFill>
                  </a:rPr>
                  <a:t>Possible values: </a:t>
                </a:r>
                <a14:m>
                  <m:oMath xmlns:m="http://schemas.openxmlformats.org/officeDocument/2006/math">
                    <m:r>
                      <a:rPr lang="en-US" sz="3200" i="1" dirty="0" smtClean="0">
                        <a:solidFill>
                          <a:schemeClr val="bg1"/>
                        </a:solidFill>
                        <a:latin typeface="Cambria Math" panose="02040503050406030204" pitchFamily="18" charset="0"/>
                      </a:rPr>
                      <m:t>0, 1,</m:t>
                    </m:r>
                    <m:r>
                      <a:rPr lang="en-US" sz="3200" i="1" dirty="0">
                        <a:solidFill>
                          <a:schemeClr val="bg1"/>
                        </a:solidFill>
                        <a:latin typeface="Cambria Math" panose="02040503050406030204" pitchFamily="18" charset="0"/>
                      </a:rPr>
                      <m:t> </m:t>
                    </m:r>
                    <m:r>
                      <a:rPr lang="en-US" sz="3200" i="1" dirty="0" smtClean="0">
                        <a:solidFill>
                          <a:schemeClr val="bg1"/>
                        </a:solidFill>
                        <a:latin typeface="Cambria Math" panose="02040503050406030204" pitchFamily="18" charset="0"/>
                      </a:rPr>
                      <m:t>2,</m:t>
                    </m:r>
                    <m:r>
                      <a:rPr lang="en-US" sz="3200" i="1" dirty="0">
                        <a:solidFill>
                          <a:schemeClr val="bg1"/>
                        </a:solidFill>
                        <a:latin typeface="Cambria Math" panose="02040503050406030204" pitchFamily="18" charset="0"/>
                      </a:rPr>
                      <m:t> </m:t>
                    </m:r>
                    <m:r>
                      <a:rPr lang="en-US" sz="3200" i="1" dirty="0" smtClean="0">
                        <a:solidFill>
                          <a:schemeClr val="bg1"/>
                        </a:solidFill>
                        <a:latin typeface="Cambria Math" panose="02040503050406030204" pitchFamily="18" charset="0"/>
                      </a:rPr>
                      <m:t>3,</m:t>
                    </m:r>
                    <m:r>
                      <a:rPr lang="en-US" sz="3200" i="1" dirty="0">
                        <a:solidFill>
                          <a:schemeClr val="bg1"/>
                        </a:solidFill>
                        <a:latin typeface="Cambria Math" panose="02040503050406030204" pitchFamily="18" charset="0"/>
                      </a:rPr>
                      <m:t> </m:t>
                    </m:r>
                    <m:r>
                      <a:rPr lang="en-US" sz="3200" i="1" dirty="0" smtClean="0">
                        <a:solidFill>
                          <a:schemeClr val="bg1"/>
                        </a:solidFill>
                        <a:latin typeface="Cambria Math" panose="02040503050406030204" pitchFamily="18" charset="0"/>
                      </a:rPr>
                      <m:t>4,</m:t>
                    </m:r>
                    <m:r>
                      <a:rPr lang="en-US" sz="3200" i="1" dirty="0">
                        <a:solidFill>
                          <a:schemeClr val="bg1"/>
                        </a:solidFill>
                        <a:latin typeface="Cambria Math" panose="02040503050406030204" pitchFamily="18" charset="0"/>
                      </a:rPr>
                      <m:t> 5</m:t>
                    </m:r>
                  </m:oMath>
                </a14:m>
                <a:endParaRPr lang="en-BE" sz="3200" dirty="0"/>
              </a:p>
            </p:txBody>
          </p:sp>
        </mc:Choice>
        <mc:Fallback xmlns="">
          <p:sp>
            <p:nvSpPr>
              <p:cNvPr id="3" name="Content Placeholder 2">
                <a:extLst>
                  <a:ext uri="{FF2B5EF4-FFF2-40B4-BE49-F238E27FC236}">
                    <a16:creationId xmlns:a16="http://schemas.microsoft.com/office/drawing/2014/main" id="{58E6E08F-5C0C-4595-A218-916A300DBAA8}"/>
                  </a:ext>
                </a:extLst>
              </p:cNvPr>
              <p:cNvSpPr>
                <a:spLocks noGrp="1" noRot="1" noChangeAspect="1" noMove="1" noResize="1" noEditPoints="1" noAdjustHandles="1" noChangeArrowheads="1" noChangeShapeType="1" noTextEdit="1"/>
              </p:cNvSpPr>
              <p:nvPr>
                <p:ph idx="1"/>
              </p:nvPr>
            </p:nvSpPr>
            <p:spPr>
              <a:xfrm>
                <a:off x="838200" y="1585311"/>
                <a:ext cx="10515600" cy="4771038"/>
              </a:xfrm>
              <a:blipFill>
                <a:blip r:embed="rId2"/>
                <a:stretch>
                  <a:fillRect l="-1333" t="-2682"/>
                </a:stretch>
              </a:blipFill>
            </p:spPr>
            <p:txBody>
              <a:bodyPr/>
              <a:lstStyle/>
              <a:p>
                <a:r>
                  <a:rPr lang="en-BE">
                    <a:noFill/>
                  </a:rPr>
                  <a:t> </a:t>
                </a:r>
              </a:p>
            </p:txBody>
          </p:sp>
        </mc:Fallback>
      </mc:AlternateContent>
      <p:sp>
        <p:nvSpPr>
          <p:cNvPr id="4" name="Footer Placeholder 3">
            <a:extLst>
              <a:ext uri="{FF2B5EF4-FFF2-40B4-BE49-F238E27FC236}">
                <a16:creationId xmlns:a16="http://schemas.microsoft.com/office/drawing/2014/main" id="{9915D1BC-F0EB-4F62-8FEB-F5486B678CEF}"/>
              </a:ext>
            </a:extLst>
          </p:cNvPr>
          <p:cNvSpPr>
            <a:spLocks noGrp="1"/>
          </p:cNvSpPr>
          <p:nvPr>
            <p:ph type="ftr" sz="quarter" idx="11"/>
          </p:nvPr>
        </p:nvSpPr>
        <p:spPr/>
        <p:txBody>
          <a:bodyPr/>
          <a:lstStyle/>
          <a:p>
            <a:r>
              <a:rPr lang="en-US"/>
              <a:t>Elementary Combinatorics and Probability - March 2021</a:t>
            </a:r>
            <a:endParaRPr lang="en-BE"/>
          </a:p>
        </p:txBody>
      </p:sp>
      <p:sp>
        <p:nvSpPr>
          <p:cNvPr id="5" name="Slide Number Placeholder 4">
            <a:extLst>
              <a:ext uri="{FF2B5EF4-FFF2-40B4-BE49-F238E27FC236}">
                <a16:creationId xmlns:a16="http://schemas.microsoft.com/office/drawing/2014/main" id="{1EDECB32-22BE-41A9-B084-0A16CDC78D11}"/>
              </a:ext>
            </a:extLst>
          </p:cNvPr>
          <p:cNvSpPr>
            <a:spLocks noGrp="1"/>
          </p:cNvSpPr>
          <p:nvPr>
            <p:ph type="sldNum" sz="quarter" idx="12"/>
          </p:nvPr>
        </p:nvSpPr>
        <p:spPr/>
        <p:txBody>
          <a:bodyPr/>
          <a:lstStyle/>
          <a:p>
            <a:fld id="{08CF7B41-8972-4B54-B2ED-1FFF63F18177}" type="slidenum">
              <a:rPr lang="en-BE" smtClean="0"/>
              <a:t>93</a:t>
            </a:fld>
            <a:endParaRPr lang="en-BE"/>
          </a:p>
        </p:txBody>
      </p:sp>
    </p:spTree>
    <p:extLst>
      <p:ext uri="{BB962C8B-B14F-4D97-AF65-F5344CB8AC3E}">
        <p14:creationId xmlns:p14="http://schemas.microsoft.com/office/powerpoint/2010/main" val="3813800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964BD-7E37-4E01-A3C0-F7B9C3142581}"/>
              </a:ext>
            </a:extLst>
          </p:cNvPr>
          <p:cNvSpPr>
            <a:spLocks noGrp="1"/>
          </p:cNvSpPr>
          <p:nvPr>
            <p:ph type="title"/>
          </p:nvPr>
        </p:nvSpPr>
        <p:spPr>
          <a:xfrm>
            <a:off x="838200" y="259748"/>
            <a:ext cx="10515600" cy="1325563"/>
          </a:xfrm>
        </p:spPr>
        <p:txBody>
          <a:bodyPr/>
          <a:lstStyle/>
          <a:p>
            <a:r>
              <a:rPr lang="en-US" dirty="0"/>
              <a:t>Random variables: example</a:t>
            </a:r>
            <a:endParaRPr lang="en-B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8E6E08F-5C0C-4595-A218-916A300DBAA8}"/>
                  </a:ext>
                </a:extLst>
              </p:cNvPr>
              <p:cNvSpPr>
                <a:spLocks noGrp="1"/>
              </p:cNvSpPr>
              <p:nvPr>
                <p:ph idx="1"/>
              </p:nvPr>
            </p:nvSpPr>
            <p:spPr>
              <a:xfrm>
                <a:off x="838200" y="1585311"/>
                <a:ext cx="10515600" cy="4771038"/>
              </a:xfrm>
            </p:spPr>
            <p:txBody>
              <a:bodyPr>
                <a:normAutofit/>
              </a:bodyPr>
              <a:lstStyle/>
              <a:p>
                <a:r>
                  <a:rPr lang="en-US" sz="3200" dirty="0"/>
                  <a:t>We toss a coin 5 times:</a:t>
                </a:r>
              </a:p>
              <a:p>
                <a:endParaRPr lang="en-US" sz="1050" dirty="0"/>
              </a:p>
              <a:p>
                <a:pPr marL="0" indent="0" algn="ctr">
                  <a:buNone/>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𝑆</m:t>
                      </m:r>
                      <m:r>
                        <a:rPr lang="en-US" sz="3200" b="0" i="1" smtClean="0">
                          <a:latin typeface="Cambria Math" panose="02040503050406030204" pitchFamily="18" charset="0"/>
                        </a:rPr>
                        <m:t>=</m:t>
                      </m:r>
                      <m:d>
                        <m:dPr>
                          <m:begChr m:val="{"/>
                          <m:endChr m:val="}"/>
                          <m:ctrlPr>
                            <a:rPr lang="en-US" sz="3200" b="0" i="1" smtClean="0">
                              <a:latin typeface="Cambria Math" panose="02040503050406030204" pitchFamily="18" charset="0"/>
                            </a:rPr>
                          </m:ctrlPr>
                        </m:dPr>
                        <m:e>
                          <m:r>
                            <a:rPr lang="en-US" sz="3200" b="0" i="1" smtClean="0">
                              <a:latin typeface="Cambria Math" panose="02040503050406030204" pitchFamily="18" charset="0"/>
                            </a:rPr>
                            <m:t>𝐻𝐻𝐻𝐻𝐻</m:t>
                          </m:r>
                          <m:r>
                            <a:rPr lang="en-US" sz="3200" b="0" i="1" smtClean="0">
                              <a:latin typeface="Cambria Math" panose="02040503050406030204" pitchFamily="18" charset="0"/>
                            </a:rPr>
                            <m:t>, </m:t>
                          </m:r>
                          <m:r>
                            <a:rPr lang="en-US" sz="3200" b="0" i="1" smtClean="0">
                              <a:latin typeface="Cambria Math" panose="02040503050406030204" pitchFamily="18" charset="0"/>
                            </a:rPr>
                            <m:t>𝐻𝐻𝐻𝐻𝑇</m:t>
                          </m:r>
                          <m:r>
                            <a:rPr lang="en-US" sz="3200" b="0" i="1" smtClean="0">
                              <a:latin typeface="Cambria Math" panose="02040503050406030204" pitchFamily="18" charset="0"/>
                            </a:rPr>
                            <m:t>,…,</m:t>
                          </m:r>
                          <m:r>
                            <a:rPr lang="en-US" sz="3200" b="0" i="1" smtClean="0">
                              <a:latin typeface="Cambria Math" panose="02040503050406030204" pitchFamily="18" charset="0"/>
                            </a:rPr>
                            <m:t>𝑇𝑇𝑇𝑇𝑇</m:t>
                          </m:r>
                        </m:e>
                      </m:d>
                      <m:r>
                        <a:rPr lang="en-US" sz="3200" b="0" i="1" smtClean="0">
                          <a:latin typeface="Cambria Math" panose="02040503050406030204" pitchFamily="18" charset="0"/>
                        </a:rPr>
                        <m:t>,  </m:t>
                      </m:r>
                      <m:d>
                        <m:dPr>
                          <m:begChr m:val="|"/>
                          <m:endChr m:val="|"/>
                          <m:ctrlPr>
                            <a:rPr lang="en-US" sz="3200" b="0" i="1" smtClean="0">
                              <a:latin typeface="Cambria Math" panose="02040503050406030204" pitchFamily="18" charset="0"/>
                            </a:rPr>
                          </m:ctrlPr>
                        </m:dPr>
                        <m:e>
                          <m:r>
                            <a:rPr lang="en-US" sz="3200" b="0" i="1" smtClean="0">
                              <a:latin typeface="Cambria Math" panose="02040503050406030204" pitchFamily="18" charset="0"/>
                            </a:rPr>
                            <m:t>𝑆</m:t>
                          </m:r>
                        </m:e>
                      </m:d>
                      <m:r>
                        <a:rPr lang="en-US" sz="3200" b="0" i="1" smtClean="0">
                          <a:latin typeface="Cambria Math" panose="02040503050406030204" pitchFamily="18" charset="0"/>
                        </a:rPr>
                        <m:t>=</m:t>
                      </m:r>
                      <m:sSup>
                        <m:sSupPr>
                          <m:ctrlPr>
                            <a:rPr lang="en-US" sz="3200" b="0" i="1" smtClean="0">
                              <a:solidFill>
                                <a:schemeClr val="bg1"/>
                              </a:solidFill>
                              <a:latin typeface="Cambria Math" panose="02040503050406030204" pitchFamily="18" charset="0"/>
                            </a:rPr>
                          </m:ctrlPr>
                        </m:sSupPr>
                        <m:e>
                          <m:r>
                            <a:rPr lang="en-US" sz="3200" b="0" i="1" smtClean="0">
                              <a:solidFill>
                                <a:schemeClr val="bg1"/>
                              </a:solidFill>
                              <a:latin typeface="Cambria Math" panose="02040503050406030204" pitchFamily="18" charset="0"/>
                            </a:rPr>
                            <m:t>2</m:t>
                          </m:r>
                        </m:e>
                        <m:sup>
                          <m:r>
                            <a:rPr lang="en-US" sz="3200" b="0" i="1" smtClean="0">
                              <a:solidFill>
                                <a:schemeClr val="bg1"/>
                              </a:solidFill>
                              <a:latin typeface="Cambria Math" panose="02040503050406030204" pitchFamily="18" charset="0"/>
                            </a:rPr>
                            <m:t>5</m:t>
                          </m:r>
                        </m:sup>
                      </m:sSup>
                    </m:oMath>
                  </m:oMathPara>
                </a14:m>
                <a:endParaRPr lang="en-US" sz="3200" dirty="0"/>
              </a:p>
              <a:p>
                <a:endParaRPr lang="en-US" dirty="0"/>
              </a:p>
              <a:p>
                <a:r>
                  <a:rPr lang="en-US" sz="3200" dirty="0">
                    <a:solidFill>
                      <a:schemeClr val="bg1"/>
                    </a:solidFill>
                  </a:rPr>
                  <a:t>Let </a:t>
                </a:r>
                <a14:m>
                  <m:oMath xmlns:m="http://schemas.openxmlformats.org/officeDocument/2006/math">
                    <m:r>
                      <a:rPr lang="en-US" sz="3200" i="1" dirty="0" smtClean="0">
                        <a:solidFill>
                          <a:schemeClr val="bg1"/>
                        </a:solidFill>
                        <a:latin typeface="Cambria Math" panose="02040503050406030204" pitchFamily="18" charset="0"/>
                      </a:rPr>
                      <m:t>𝑋</m:t>
                    </m:r>
                  </m:oMath>
                </a14:m>
                <a:r>
                  <a:rPr lang="en-US" sz="3200" dirty="0">
                    <a:solidFill>
                      <a:schemeClr val="bg1"/>
                    </a:solidFill>
                  </a:rPr>
                  <a:t> be the number of heads in this experiment. </a:t>
                </a:r>
              </a:p>
              <a:p>
                <a14:m>
                  <m:oMath xmlns:m="http://schemas.openxmlformats.org/officeDocument/2006/math">
                    <m:r>
                      <a:rPr lang="en-US" sz="3200" i="1" dirty="0" smtClean="0">
                        <a:solidFill>
                          <a:schemeClr val="bg1"/>
                        </a:solidFill>
                        <a:latin typeface="Cambria Math" panose="02040503050406030204" pitchFamily="18" charset="0"/>
                      </a:rPr>
                      <m:t>𝑋</m:t>
                    </m:r>
                  </m:oMath>
                </a14:m>
                <a:r>
                  <a:rPr lang="en-US" sz="3200" dirty="0">
                    <a:solidFill>
                      <a:schemeClr val="bg1"/>
                    </a:solidFill>
                  </a:rPr>
                  <a:t> is a </a:t>
                </a:r>
                <a:r>
                  <a:rPr lang="en-US" sz="3200" b="1" dirty="0">
                    <a:solidFill>
                      <a:schemeClr val="bg1"/>
                    </a:solidFill>
                  </a:rPr>
                  <a:t>random variable</a:t>
                </a:r>
                <a:r>
                  <a:rPr lang="en-US" sz="3200" dirty="0">
                    <a:solidFill>
                      <a:schemeClr val="bg1"/>
                    </a:solidFill>
                  </a:rPr>
                  <a:t>.</a:t>
                </a:r>
              </a:p>
              <a:p>
                <a:pPr lvl="1"/>
                <a:r>
                  <a:rPr lang="en-US" sz="3200" dirty="0">
                    <a:solidFill>
                      <a:schemeClr val="bg1"/>
                    </a:solidFill>
                  </a:rPr>
                  <a:t>The value of </a:t>
                </a:r>
                <a14:m>
                  <m:oMath xmlns:m="http://schemas.openxmlformats.org/officeDocument/2006/math">
                    <m:r>
                      <a:rPr lang="en-US" sz="3200" i="1" dirty="0" smtClean="0">
                        <a:solidFill>
                          <a:schemeClr val="bg1"/>
                        </a:solidFill>
                        <a:latin typeface="Cambria Math" panose="02040503050406030204" pitchFamily="18" charset="0"/>
                      </a:rPr>
                      <m:t>𝑋</m:t>
                    </m:r>
                  </m:oMath>
                </a14:m>
                <a:r>
                  <a:rPr lang="en-US" sz="3200" dirty="0">
                    <a:solidFill>
                      <a:schemeClr val="bg1"/>
                    </a:solidFill>
                  </a:rPr>
                  <a:t> depends on the outcome of the random experiment</a:t>
                </a:r>
              </a:p>
              <a:p>
                <a:pPr lvl="1"/>
                <a:r>
                  <a:rPr lang="en-US" sz="3200" dirty="0">
                    <a:solidFill>
                      <a:schemeClr val="bg1"/>
                    </a:solidFill>
                  </a:rPr>
                  <a:t>Possible values: </a:t>
                </a:r>
                <a14:m>
                  <m:oMath xmlns:m="http://schemas.openxmlformats.org/officeDocument/2006/math">
                    <m:r>
                      <a:rPr lang="en-US" sz="3200" i="1" dirty="0" smtClean="0">
                        <a:solidFill>
                          <a:schemeClr val="bg1"/>
                        </a:solidFill>
                        <a:latin typeface="Cambria Math" panose="02040503050406030204" pitchFamily="18" charset="0"/>
                      </a:rPr>
                      <m:t>0, 1,</m:t>
                    </m:r>
                    <m:r>
                      <a:rPr lang="en-US" sz="3200" i="1" dirty="0">
                        <a:solidFill>
                          <a:schemeClr val="bg1"/>
                        </a:solidFill>
                        <a:latin typeface="Cambria Math" panose="02040503050406030204" pitchFamily="18" charset="0"/>
                      </a:rPr>
                      <m:t> </m:t>
                    </m:r>
                    <m:r>
                      <a:rPr lang="en-US" sz="3200" i="1" dirty="0" smtClean="0">
                        <a:solidFill>
                          <a:schemeClr val="bg1"/>
                        </a:solidFill>
                        <a:latin typeface="Cambria Math" panose="02040503050406030204" pitchFamily="18" charset="0"/>
                      </a:rPr>
                      <m:t>2,</m:t>
                    </m:r>
                    <m:r>
                      <a:rPr lang="en-US" sz="3200" i="1" dirty="0">
                        <a:solidFill>
                          <a:schemeClr val="bg1"/>
                        </a:solidFill>
                        <a:latin typeface="Cambria Math" panose="02040503050406030204" pitchFamily="18" charset="0"/>
                      </a:rPr>
                      <m:t> </m:t>
                    </m:r>
                    <m:r>
                      <a:rPr lang="en-US" sz="3200" i="1" dirty="0" smtClean="0">
                        <a:solidFill>
                          <a:schemeClr val="bg1"/>
                        </a:solidFill>
                        <a:latin typeface="Cambria Math" panose="02040503050406030204" pitchFamily="18" charset="0"/>
                      </a:rPr>
                      <m:t>3,</m:t>
                    </m:r>
                    <m:r>
                      <a:rPr lang="en-US" sz="3200" i="1" dirty="0">
                        <a:solidFill>
                          <a:schemeClr val="bg1"/>
                        </a:solidFill>
                        <a:latin typeface="Cambria Math" panose="02040503050406030204" pitchFamily="18" charset="0"/>
                      </a:rPr>
                      <m:t> </m:t>
                    </m:r>
                    <m:r>
                      <a:rPr lang="en-US" sz="3200" i="1" dirty="0" smtClean="0">
                        <a:solidFill>
                          <a:schemeClr val="bg1"/>
                        </a:solidFill>
                        <a:latin typeface="Cambria Math" panose="02040503050406030204" pitchFamily="18" charset="0"/>
                      </a:rPr>
                      <m:t>4,</m:t>
                    </m:r>
                    <m:r>
                      <a:rPr lang="en-US" sz="3200" i="1" dirty="0">
                        <a:solidFill>
                          <a:schemeClr val="bg1"/>
                        </a:solidFill>
                        <a:latin typeface="Cambria Math" panose="02040503050406030204" pitchFamily="18" charset="0"/>
                      </a:rPr>
                      <m:t> 5</m:t>
                    </m:r>
                  </m:oMath>
                </a14:m>
                <a:endParaRPr lang="en-BE" sz="3200" dirty="0"/>
              </a:p>
            </p:txBody>
          </p:sp>
        </mc:Choice>
        <mc:Fallback xmlns="">
          <p:sp>
            <p:nvSpPr>
              <p:cNvPr id="3" name="Content Placeholder 2">
                <a:extLst>
                  <a:ext uri="{FF2B5EF4-FFF2-40B4-BE49-F238E27FC236}">
                    <a16:creationId xmlns:a16="http://schemas.microsoft.com/office/drawing/2014/main" id="{58E6E08F-5C0C-4595-A218-916A300DBAA8}"/>
                  </a:ext>
                </a:extLst>
              </p:cNvPr>
              <p:cNvSpPr>
                <a:spLocks noGrp="1" noRot="1" noChangeAspect="1" noMove="1" noResize="1" noEditPoints="1" noAdjustHandles="1" noChangeArrowheads="1" noChangeShapeType="1" noTextEdit="1"/>
              </p:cNvSpPr>
              <p:nvPr>
                <p:ph idx="1"/>
              </p:nvPr>
            </p:nvSpPr>
            <p:spPr>
              <a:xfrm>
                <a:off x="838200" y="1585311"/>
                <a:ext cx="10515600" cy="4771038"/>
              </a:xfrm>
              <a:blipFill>
                <a:blip r:embed="rId2"/>
                <a:stretch>
                  <a:fillRect l="-1333" t="-2682"/>
                </a:stretch>
              </a:blipFill>
            </p:spPr>
            <p:txBody>
              <a:bodyPr/>
              <a:lstStyle/>
              <a:p>
                <a:r>
                  <a:rPr lang="en-BE">
                    <a:noFill/>
                  </a:rPr>
                  <a:t> </a:t>
                </a:r>
              </a:p>
            </p:txBody>
          </p:sp>
        </mc:Fallback>
      </mc:AlternateContent>
      <p:sp>
        <p:nvSpPr>
          <p:cNvPr id="4" name="Footer Placeholder 3">
            <a:extLst>
              <a:ext uri="{FF2B5EF4-FFF2-40B4-BE49-F238E27FC236}">
                <a16:creationId xmlns:a16="http://schemas.microsoft.com/office/drawing/2014/main" id="{9915D1BC-F0EB-4F62-8FEB-F5486B678CEF}"/>
              </a:ext>
            </a:extLst>
          </p:cNvPr>
          <p:cNvSpPr>
            <a:spLocks noGrp="1"/>
          </p:cNvSpPr>
          <p:nvPr>
            <p:ph type="ftr" sz="quarter" idx="11"/>
          </p:nvPr>
        </p:nvSpPr>
        <p:spPr/>
        <p:txBody>
          <a:bodyPr/>
          <a:lstStyle/>
          <a:p>
            <a:r>
              <a:rPr lang="en-US"/>
              <a:t>Elementary Combinatorics and Probability - March 2021</a:t>
            </a:r>
            <a:endParaRPr lang="en-BE"/>
          </a:p>
        </p:txBody>
      </p:sp>
      <p:sp>
        <p:nvSpPr>
          <p:cNvPr id="5" name="Slide Number Placeholder 4">
            <a:extLst>
              <a:ext uri="{FF2B5EF4-FFF2-40B4-BE49-F238E27FC236}">
                <a16:creationId xmlns:a16="http://schemas.microsoft.com/office/drawing/2014/main" id="{1EDECB32-22BE-41A9-B084-0A16CDC78D11}"/>
              </a:ext>
            </a:extLst>
          </p:cNvPr>
          <p:cNvSpPr>
            <a:spLocks noGrp="1"/>
          </p:cNvSpPr>
          <p:nvPr>
            <p:ph type="sldNum" sz="quarter" idx="12"/>
          </p:nvPr>
        </p:nvSpPr>
        <p:spPr/>
        <p:txBody>
          <a:bodyPr/>
          <a:lstStyle/>
          <a:p>
            <a:fld id="{08CF7B41-8972-4B54-B2ED-1FFF63F18177}" type="slidenum">
              <a:rPr lang="en-BE" smtClean="0"/>
              <a:t>94</a:t>
            </a:fld>
            <a:endParaRPr lang="en-BE"/>
          </a:p>
        </p:txBody>
      </p:sp>
    </p:spTree>
    <p:extLst>
      <p:ext uri="{BB962C8B-B14F-4D97-AF65-F5344CB8AC3E}">
        <p14:creationId xmlns:p14="http://schemas.microsoft.com/office/powerpoint/2010/main" val="42586436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964BD-7E37-4E01-A3C0-F7B9C3142581}"/>
              </a:ext>
            </a:extLst>
          </p:cNvPr>
          <p:cNvSpPr>
            <a:spLocks noGrp="1"/>
          </p:cNvSpPr>
          <p:nvPr>
            <p:ph type="title"/>
          </p:nvPr>
        </p:nvSpPr>
        <p:spPr>
          <a:xfrm>
            <a:off x="838200" y="259748"/>
            <a:ext cx="10515600" cy="1325563"/>
          </a:xfrm>
        </p:spPr>
        <p:txBody>
          <a:bodyPr/>
          <a:lstStyle/>
          <a:p>
            <a:r>
              <a:rPr lang="en-US" dirty="0"/>
              <a:t>Random variables: example</a:t>
            </a:r>
            <a:endParaRPr lang="en-B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8E6E08F-5C0C-4595-A218-916A300DBAA8}"/>
                  </a:ext>
                </a:extLst>
              </p:cNvPr>
              <p:cNvSpPr>
                <a:spLocks noGrp="1"/>
              </p:cNvSpPr>
              <p:nvPr>
                <p:ph idx="1"/>
              </p:nvPr>
            </p:nvSpPr>
            <p:spPr>
              <a:xfrm>
                <a:off x="838200" y="1585311"/>
                <a:ext cx="10515600" cy="4771038"/>
              </a:xfrm>
            </p:spPr>
            <p:txBody>
              <a:bodyPr>
                <a:normAutofit/>
              </a:bodyPr>
              <a:lstStyle/>
              <a:p>
                <a:r>
                  <a:rPr lang="en-US" sz="3200" dirty="0"/>
                  <a:t>We toss a coin 5 times:</a:t>
                </a:r>
              </a:p>
              <a:p>
                <a:endParaRPr lang="en-US" sz="1050" dirty="0"/>
              </a:p>
              <a:p>
                <a:pPr marL="0" indent="0" algn="ctr">
                  <a:buNone/>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𝑆</m:t>
                      </m:r>
                      <m:r>
                        <a:rPr lang="en-US" sz="3200" b="0" i="1" smtClean="0">
                          <a:latin typeface="Cambria Math" panose="02040503050406030204" pitchFamily="18" charset="0"/>
                        </a:rPr>
                        <m:t>=</m:t>
                      </m:r>
                      <m:d>
                        <m:dPr>
                          <m:begChr m:val="{"/>
                          <m:endChr m:val="}"/>
                          <m:ctrlPr>
                            <a:rPr lang="en-US" sz="3200" b="0" i="1" smtClean="0">
                              <a:latin typeface="Cambria Math" panose="02040503050406030204" pitchFamily="18" charset="0"/>
                            </a:rPr>
                          </m:ctrlPr>
                        </m:dPr>
                        <m:e>
                          <m:r>
                            <a:rPr lang="en-US" sz="3200" b="0" i="1" smtClean="0">
                              <a:latin typeface="Cambria Math" panose="02040503050406030204" pitchFamily="18" charset="0"/>
                            </a:rPr>
                            <m:t>𝐻𝐻𝐻𝐻𝐻</m:t>
                          </m:r>
                          <m:r>
                            <a:rPr lang="en-US" sz="3200" b="0" i="1" smtClean="0">
                              <a:latin typeface="Cambria Math" panose="02040503050406030204" pitchFamily="18" charset="0"/>
                            </a:rPr>
                            <m:t>, </m:t>
                          </m:r>
                          <m:r>
                            <a:rPr lang="en-US" sz="3200" b="0" i="1" smtClean="0">
                              <a:latin typeface="Cambria Math" panose="02040503050406030204" pitchFamily="18" charset="0"/>
                            </a:rPr>
                            <m:t>𝐻𝐻𝐻𝐻𝑇</m:t>
                          </m:r>
                          <m:r>
                            <a:rPr lang="en-US" sz="3200" b="0" i="1" smtClean="0">
                              <a:latin typeface="Cambria Math" panose="02040503050406030204" pitchFamily="18" charset="0"/>
                            </a:rPr>
                            <m:t>,…,</m:t>
                          </m:r>
                          <m:r>
                            <a:rPr lang="en-US" sz="3200" b="0" i="1" smtClean="0">
                              <a:latin typeface="Cambria Math" panose="02040503050406030204" pitchFamily="18" charset="0"/>
                            </a:rPr>
                            <m:t>𝑇𝑇𝑇𝑇𝑇</m:t>
                          </m:r>
                        </m:e>
                      </m:d>
                      <m:r>
                        <a:rPr lang="en-US" sz="3200" b="0" i="1" smtClean="0">
                          <a:latin typeface="Cambria Math" panose="02040503050406030204" pitchFamily="18" charset="0"/>
                        </a:rPr>
                        <m:t>,  </m:t>
                      </m:r>
                      <m:d>
                        <m:dPr>
                          <m:begChr m:val="|"/>
                          <m:endChr m:val="|"/>
                          <m:ctrlPr>
                            <a:rPr lang="en-US" sz="3200" b="0" i="1" smtClean="0">
                              <a:latin typeface="Cambria Math" panose="02040503050406030204" pitchFamily="18" charset="0"/>
                            </a:rPr>
                          </m:ctrlPr>
                        </m:dPr>
                        <m:e>
                          <m:r>
                            <a:rPr lang="en-US" sz="3200" b="0" i="1" smtClean="0">
                              <a:latin typeface="Cambria Math" panose="02040503050406030204" pitchFamily="18" charset="0"/>
                            </a:rPr>
                            <m:t>𝑆</m:t>
                          </m:r>
                        </m:e>
                      </m:d>
                      <m:r>
                        <a:rPr lang="en-US" sz="3200" b="0" i="1" smtClean="0">
                          <a:latin typeface="Cambria Math" panose="02040503050406030204" pitchFamily="18" charset="0"/>
                        </a:rPr>
                        <m:t>=</m:t>
                      </m:r>
                      <m:sSup>
                        <m:sSupPr>
                          <m:ctrlPr>
                            <a:rPr lang="en-US" sz="3200" b="0" i="1" smtClean="0">
                              <a:latin typeface="Cambria Math" panose="02040503050406030204" pitchFamily="18" charset="0"/>
                            </a:rPr>
                          </m:ctrlPr>
                        </m:sSupPr>
                        <m:e>
                          <m:r>
                            <a:rPr lang="en-US" sz="3200" b="0" i="1" smtClean="0">
                              <a:latin typeface="Cambria Math" panose="02040503050406030204" pitchFamily="18" charset="0"/>
                            </a:rPr>
                            <m:t>2</m:t>
                          </m:r>
                        </m:e>
                        <m:sup>
                          <m:r>
                            <a:rPr lang="en-US" sz="3200" b="0" i="1" smtClean="0">
                              <a:latin typeface="Cambria Math" panose="02040503050406030204" pitchFamily="18" charset="0"/>
                            </a:rPr>
                            <m:t>5</m:t>
                          </m:r>
                        </m:sup>
                      </m:sSup>
                    </m:oMath>
                  </m:oMathPara>
                </a14:m>
                <a:endParaRPr lang="en-US" sz="3200" dirty="0"/>
              </a:p>
              <a:p>
                <a:endParaRPr lang="en-US" dirty="0"/>
              </a:p>
              <a:p>
                <a:r>
                  <a:rPr lang="en-US" sz="3200" dirty="0">
                    <a:solidFill>
                      <a:schemeClr val="bg1"/>
                    </a:solidFill>
                  </a:rPr>
                  <a:t>Let </a:t>
                </a:r>
                <a14:m>
                  <m:oMath xmlns:m="http://schemas.openxmlformats.org/officeDocument/2006/math">
                    <m:r>
                      <a:rPr lang="en-US" sz="3200" i="1" dirty="0" smtClean="0">
                        <a:solidFill>
                          <a:schemeClr val="bg1"/>
                        </a:solidFill>
                        <a:latin typeface="Cambria Math" panose="02040503050406030204" pitchFamily="18" charset="0"/>
                      </a:rPr>
                      <m:t>𝑋</m:t>
                    </m:r>
                  </m:oMath>
                </a14:m>
                <a:r>
                  <a:rPr lang="en-US" sz="3200" dirty="0">
                    <a:solidFill>
                      <a:schemeClr val="bg1"/>
                    </a:solidFill>
                  </a:rPr>
                  <a:t> be the number of heads in this experiment. </a:t>
                </a:r>
              </a:p>
              <a:p>
                <a14:m>
                  <m:oMath xmlns:m="http://schemas.openxmlformats.org/officeDocument/2006/math">
                    <m:r>
                      <a:rPr lang="en-US" sz="3200" i="1" dirty="0" smtClean="0">
                        <a:solidFill>
                          <a:schemeClr val="bg1"/>
                        </a:solidFill>
                        <a:latin typeface="Cambria Math" panose="02040503050406030204" pitchFamily="18" charset="0"/>
                      </a:rPr>
                      <m:t>𝑋</m:t>
                    </m:r>
                  </m:oMath>
                </a14:m>
                <a:r>
                  <a:rPr lang="en-US" sz="3200" dirty="0">
                    <a:solidFill>
                      <a:schemeClr val="bg1"/>
                    </a:solidFill>
                  </a:rPr>
                  <a:t> is a </a:t>
                </a:r>
                <a:r>
                  <a:rPr lang="en-US" sz="3200" b="1" dirty="0">
                    <a:solidFill>
                      <a:schemeClr val="bg1"/>
                    </a:solidFill>
                  </a:rPr>
                  <a:t>random variable</a:t>
                </a:r>
                <a:r>
                  <a:rPr lang="en-US" sz="3200" dirty="0">
                    <a:solidFill>
                      <a:schemeClr val="bg1"/>
                    </a:solidFill>
                  </a:rPr>
                  <a:t>.</a:t>
                </a:r>
              </a:p>
              <a:p>
                <a:pPr lvl="1"/>
                <a:r>
                  <a:rPr lang="en-US" sz="3200" dirty="0">
                    <a:solidFill>
                      <a:schemeClr val="bg1"/>
                    </a:solidFill>
                  </a:rPr>
                  <a:t>The value of </a:t>
                </a:r>
                <a14:m>
                  <m:oMath xmlns:m="http://schemas.openxmlformats.org/officeDocument/2006/math">
                    <m:r>
                      <a:rPr lang="en-US" sz="3200" i="1" dirty="0" smtClean="0">
                        <a:solidFill>
                          <a:schemeClr val="bg1"/>
                        </a:solidFill>
                        <a:latin typeface="Cambria Math" panose="02040503050406030204" pitchFamily="18" charset="0"/>
                      </a:rPr>
                      <m:t>𝑋</m:t>
                    </m:r>
                  </m:oMath>
                </a14:m>
                <a:r>
                  <a:rPr lang="en-US" sz="3200" dirty="0">
                    <a:solidFill>
                      <a:schemeClr val="bg1"/>
                    </a:solidFill>
                  </a:rPr>
                  <a:t> depends on the outcome of the random experiment</a:t>
                </a:r>
              </a:p>
              <a:p>
                <a:pPr lvl="1"/>
                <a:r>
                  <a:rPr lang="en-US" sz="3200" dirty="0">
                    <a:solidFill>
                      <a:schemeClr val="bg1"/>
                    </a:solidFill>
                  </a:rPr>
                  <a:t>Possible values: </a:t>
                </a:r>
                <a14:m>
                  <m:oMath xmlns:m="http://schemas.openxmlformats.org/officeDocument/2006/math">
                    <m:r>
                      <a:rPr lang="en-US" sz="3200" i="1" dirty="0" smtClean="0">
                        <a:solidFill>
                          <a:schemeClr val="bg1"/>
                        </a:solidFill>
                        <a:latin typeface="Cambria Math" panose="02040503050406030204" pitchFamily="18" charset="0"/>
                      </a:rPr>
                      <m:t>0, 1,</m:t>
                    </m:r>
                    <m:r>
                      <a:rPr lang="en-US" sz="3200" i="1" dirty="0">
                        <a:solidFill>
                          <a:schemeClr val="bg1"/>
                        </a:solidFill>
                        <a:latin typeface="Cambria Math" panose="02040503050406030204" pitchFamily="18" charset="0"/>
                      </a:rPr>
                      <m:t> </m:t>
                    </m:r>
                    <m:r>
                      <a:rPr lang="en-US" sz="3200" i="1" dirty="0" smtClean="0">
                        <a:solidFill>
                          <a:schemeClr val="bg1"/>
                        </a:solidFill>
                        <a:latin typeface="Cambria Math" panose="02040503050406030204" pitchFamily="18" charset="0"/>
                      </a:rPr>
                      <m:t>2,</m:t>
                    </m:r>
                    <m:r>
                      <a:rPr lang="en-US" sz="3200" i="1" dirty="0">
                        <a:solidFill>
                          <a:schemeClr val="bg1"/>
                        </a:solidFill>
                        <a:latin typeface="Cambria Math" panose="02040503050406030204" pitchFamily="18" charset="0"/>
                      </a:rPr>
                      <m:t> </m:t>
                    </m:r>
                    <m:r>
                      <a:rPr lang="en-US" sz="3200" i="1" dirty="0" smtClean="0">
                        <a:solidFill>
                          <a:schemeClr val="bg1"/>
                        </a:solidFill>
                        <a:latin typeface="Cambria Math" panose="02040503050406030204" pitchFamily="18" charset="0"/>
                      </a:rPr>
                      <m:t>3,</m:t>
                    </m:r>
                    <m:r>
                      <a:rPr lang="en-US" sz="3200" i="1" dirty="0">
                        <a:solidFill>
                          <a:schemeClr val="bg1"/>
                        </a:solidFill>
                        <a:latin typeface="Cambria Math" panose="02040503050406030204" pitchFamily="18" charset="0"/>
                      </a:rPr>
                      <m:t> </m:t>
                    </m:r>
                    <m:r>
                      <a:rPr lang="en-US" sz="3200" i="1" dirty="0" smtClean="0">
                        <a:solidFill>
                          <a:schemeClr val="bg1"/>
                        </a:solidFill>
                        <a:latin typeface="Cambria Math" panose="02040503050406030204" pitchFamily="18" charset="0"/>
                      </a:rPr>
                      <m:t>4,</m:t>
                    </m:r>
                    <m:r>
                      <a:rPr lang="en-US" sz="3200" i="1" dirty="0">
                        <a:solidFill>
                          <a:schemeClr val="bg1"/>
                        </a:solidFill>
                        <a:latin typeface="Cambria Math" panose="02040503050406030204" pitchFamily="18" charset="0"/>
                      </a:rPr>
                      <m:t> 5</m:t>
                    </m:r>
                  </m:oMath>
                </a14:m>
                <a:endParaRPr lang="en-BE" sz="3200" dirty="0"/>
              </a:p>
            </p:txBody>
          </p:sp>
        </mc:Choice>
        <mc:Fallback xmlns="">
          <p:sp>
            <p:nvSpPr>
              <p:cNvPr id="3" name="Content Placeholder 2">
                <a:extLst>
                  <a:ext uri="{FF2B5EF4-FFF2-40B4-BE49-F238E27FC236}">
                    <a16:creationId xmlns:a16="http://schemas.microsoft.com/office/drawing/2014/main" id="{58E6E08F-5C0C-4595-A218-916A300DBAA8}"/>
                  </a:ext>
                </a:extLst>
              </p:cNvPr>
              <p:cNvSpPr>
                <a:spLocks noGrp="1" noRot="1" noChangeAspect="1" noMove="1" noResize="1" noEditPoints="1" noAdjustHandles="1" noChangeArrowheads="1" noChangeShapeType="1" noTextEdit="1"/>
              </p:cNvSpPr>
              <p:nvPr>
                <p:ph idx="1"/>
              </p:nvPr>
            </p:nvSpPr>
            <p:spPr>
              <a:xfrm>
                <a:off x="838200" y="1585311"/>
                <a:ext cx="10515600" cy="4771038"/>
              </a:xfrm>
              <a:blipFill>
                <a:blip r:embed="rId2"/>
                <a:stretch>
                  <a:fillRect l="-1333" t="-2682"/>
                </a:stretch>
              </a:blipFill>
            </p:spPr>
            <p:txBody>
              <a:bodyPr/>
              <a:lstStyle/>
              <a:p>
                <a:r>
                  <a:rPr lang="en-BE">
                    <a:noFill/>
                  </a:rPr>
                  <a:t> </a:t>
                </a:r>
              </a:p>
            </p:txBody>
          </p:sp>
        </mc:Fallback>
      </mc:AlternateContent>
      <p:sp>
        <p:nvSpPr>
          <p:cNvPr id="4" name="Footer Placeholder 3">
            <a:extLst>
              <a:ext uri="{FF2B5EF4-FFF2-40B4-BE49-F238E27FC236}">
                <a16:creationId xmlns:a16="http://schemas.microsoft.com/office/drawing/2014/main" id="{9915D1BC-F0EB-4F62-8FEB-F5486B678CEF}"/>
              </a:ext>
            </a:extLst>
          </p:cNvPr>
          <p:cNvSpPr>
            <a:spLocks noGrp="1"/>
          </p:cNvSpPr>
          <p:nvPr>
            <p:ph type="ftr" sz="quarter" idx="11"/>
          </p:nvPr>
        </p:nvSpPr>
        <p:spPr/>
        <p:txBody>
          <a:bodyPr/>
          <a:lstStyle/>
          <a:p>
            <a:r>
              <a:rPr lang="en-US"/>
              <a:t>Elementary Combinatorics and Probability - March 2021</a:t>
            </a:r>
            <a:endParaRPr lang="en-BE"/>
          </a:p>
        </p:txBody>
      </p:sp>
      <p:sp>
        <p:nvSpPr>
          <p:cNvPr id="5" name="Slide Number Placeholder 4">
            <a:extLst>
              <a:ext uri="{FF2B5EF4-FFF2-40B4-BE49-F238E27FC236}">
                <a16:creationId xmlns:a16="http://schemas.microsoft.com/office/drawing/2014/main" id="{1EDECB32-22BE-41A9-B084-0A16CDC78D11}"/>
              </a:ext>
            </a:extLst>
          </p:cNvPr>
          <p:cNvSpPr>
            <a:spLocks noGrp="1"/>
          </p:cNvSpPr>
          <p:nvPr>
            <p:ph type="sldNum" sz="quarter" idx="12"/>
          </p:nvPr>
        </p:nvSpPr>
        <p:spPr/>
        <p:txBody>
          <a:bodyPr/>
          <a:lstStyle/>
          <a:p>
            <a:fld id="{08CF7B41-8972-4B54-B2ED-1FFF63F18177}" type="slidenum">
              <a:rPr lang="en-BE" smtClean="0"/>
              <a:t>95</a:t>
            </a:fld>
            <a:endParaRPr lang="en-BE"/>
          </a:p>
        </p:txBody>
      </p:sp>
    </p:spTree>
    <p:extLst>
      <p:ext uri="{BB962C8B-B14F-4D97-AF65-F5344CB8AC3E}">
        <p14:creationId xmlns:p14="http://schemas.microsoft.com/office/powerpoint/2010/main" val="191044687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964BD-7E37-4E01-A3C0-F7B9C3142581}"/>
              </a:ext>
            </a:extLst>
          </p:cNvPr>
          <p:cNvSpPr>
            <a:spLocks noGrp="1"/>
          </p:cNvSpPr>
          <p:nvPr>
            <p:ph type="title"/>
          </p:nvPr>
        </p:nvSpPr>
        <p:spPr>
          <a:xfrm>
            <a:off x="838200" y="259748"/>
            <a:ext cx="10515600" cy="1325563"/>
          </a:xfrm>
        </p:spPr>
        <p:txBody>
          <a:bodyPr/>
          <a:lstStyle/>
          <a:p>
            <a:r>
              <a:rPr lang="en-US" dirty="0"/>
              <a:t>Random variables: example</a:t>
            </a:r>
            <a:endParaRPr lang="en-B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8E6E08F-5C0C-4595-A218-916A300DBAA8}"/>
                  </a:ext>
                </a:extLst>
              </p:cNvPr>
              <p:cNvSpPr>
                <a:spLocks noGrp="1"/>
              </p:cNvSpPr>
              <p:nvPr>
                <p:ph idx="1"/>
              </p:nvPr>
            </p:nvSpPr>
            <p:spPr>
              <a:xfrm>
                <a:off x="838200" y="1585311"/>
                <a:ext cx="10515600" cy="4771038"/>
              </a:xfrm>
            </p:spPr>
            <p:txBody>
              <a:bodyPr>
                <a:normAutofit/>
              </a:bodyPr>
              <a:lstStyle/>
              <a:p>
                <a:r>
                  <a:rPr lang="en-US" sz="3200" dirty="0"/>
                  <a:t>We toss a coin 5 times:</a:t>
                </a:r>
              </a:p>
              <a:p>
                <a:endParaRPr lang="en-US" sz="1050" dirty="0"/>
              </a:p>
              <a:p>
                <a:pPr marL="0" indent="0" algn="ctr">
                  <a:buNone/>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𝑆</m:t>
                      </m:r>
                      <m:r>
                        <a:rPr lang="en-US" sz="3200" b="0" i="1" smtClean="0">
                          <a:latin typeface="Cambria Math" panose="02040503050406030204" pitchFamily="18" charset="0"/>
                        </a:rPr>
                        <m:t>=</m:t>
                      </m:r>
                      <m:d>
                        <m:dPr>
                          <m:begChr m:val="{"/>
                          <m:endChr m:val="}"/>
                          <m:ctrlPr>
                            <a:rPr lang="en-US" sz="3200" b="0" i="1" smtClean="0">
                              <a:latin typeface="Cambria Math" panose="02040503050406030204" pitchFamily="18" charset="0"/>
                            </a:rPr>
                          </m:ctrlPr>
                        </m:dPr>
                        <m:e>
                          <m:r>
                            <a:rPr lang="en-US" sz="3200" b="0" i="1" smtClean="0">
                              <a:latin typeface="Cambria Math" panose="02040503050406030204" pitchFamily="18" charset="0"/>
                            </a:rPr>
                            <m:t>𝐻𝐻𝐻𝐻𝐻</m:t>
                          </m:r>
                          <m:r>
                            <a:rPr lang="en-US" sz="3200" b="0" i="1" smtClean="0">
                              <a:latin typeface="Cambria Math" panose="02040503050406030204" pitchFamily="18" charset="0"/>
                            </a:rPr>
                            <m:t>, </m:t>
                          </m:r>
                          <m:r>
                            <a:rPr lang="en-US" sz="3200" b="0" i="1" smtClean="0">
                              <a:latin typeface="Cambria Math" panose="02040503050406030204" pitchFamily="18" charset="0"/>
                            </a:rPr>
                            <m:t>𝐻𝐻𝐻𝐻𝑇</m:t>
                          </m:r>
                          <m:r>
                            <a:rPr lang="en-US" sz="3200" b="0" i="1" smtClean="0">
                              <a:latin typeface="Cambria Math" panose="02040503050406030204" pitchFamily="18" charset="0"/>
                            </a:rPr>
                            <m:t>,…,</m:t>
                          </m:r>
                          <m:r>
                            <a:rPr lang="en-US" sz="3200" b="0" i="1" smtClean="0">
                              <a:latin typeface="Cambria Math" panose="02040503050406030204" pitchFamily="18" charset="0"/>
                            </a:rPr>
                            <m:t>𝑇𝑇𝑇𝑇𝑇</m:t>
                          </m:r>
                        </m:e>
                      </m:d>
                      <m:r>
                        <a:rPr lang="en-US" sz="3200" b="0" i="1" smtClean="0">
                          <a:latin typeface="Cambria Math" panose="02040503050406030204" pitchFamily="18" charset="0"/>
                        </a:rPr>
                        <m:t>,  </m:t>
                      </m:r>
                      <m:d>
                        <m:dPr>
                          <m:begChr m:val="|"/>
                          <m:endChr m:val="|"/>
                          <m:ctrlPr>
                            <a:rPr lang="en-US" sz="3200" b="0" i="1" smtClean="0">
                              <a:latin typeface="Cambria Math" panose="02040503050406030204" pitchFamily="18" charset="0"/>
                            </a:rPr>
                          </m:ctrlPr>
                        </m:dPr>
                        <m:e>
                          <m:r>
                            <a:rPr lang="en-US" sz="3200" b="0" i="1" smtClean="0">
                              <a:latin typeface="Cambria Math" panose="02040503050406030204" pitchFamily="18" charset="0"/>
                            </a:rPr>
                            <m:t>𝑆</m:t>
                          </m:r>
                        </m:e>
                      </m:d>
                      <m:r>
                        <a:rPr lang="en-US" sz="3200" b="0" i="1" smtClean="0">
                          <a:latin typeface="Cambria Math" panose="02040503050406030204" pitchFamily="18" charset="0"/>
                        </a:rPr>
                        <m:t>=</m:t>
                      </m:r>
                      <m:sSup>
                        <m:sSupPr>
                          <m:ctrlPr>
                            <a:rPr lang="en-US" sz="3200" b="0" i="1" smtClean="0">
                              <a:latin typeface="Cambria Math" panose="02040503050406030204" pitchFamily="18" charset="0"/>
                            </a:rPr>
                          </m:ctrlPr>
                        </m:sSupPr>
                        <m:e>
                          <m:r>
                            <a:rPr lang="en-US" sz="3200" b="0" i="1" smtClean="0">
                              <a:latin typeface="Cambria Math" panose="02040503050406030204" pitchFamily="18" charset="0"/>
                            </a:rPr>
                            <m:t>2</m:t>
                          </m:r>
                        </m:e>
                        <m:sup>
                          <m:r>
                            <a:rPr lang="en-US" sz="3200" b="0" i="1" smtClean="0">
                              <a:latin typeface="Cambria Math" panose="02040503050406030204" pitchFamily="18" charset="0"/>
                            </a:rPr>
                            <m:t>5</m:t>
                          </m:r>
                        </m:sup>
                      </m:sSup>
                    </m:oMath>
                  </m:oMathPara>
                </a14:m>
                <a:endParaRPr lang="en-US" sz="3200" dirty="0"/>
              </a:p>
              <a:p>
                <a:endParaRPr lang="en-US" dirty="0"/>
              </a:p>
              <a:p>
                <a:r>
                  <a:rPr lang="en-US" sz="3200" dirty="0"/>
                  <a:t>Let </a:t>
                </a:r>
                <a14:m>
                  <m:oMath xmlns:m="http://schemas.openxmlformats.org/officeDocument/2006/math">
                    <m:r>
                      <a:rPr lang="en-US" sz="3200" i="1" dirty="0" smtClean="0">
                        <a:latin typeface="Cambria Math" panose="02040503050406030204" pitchFamily="18" charset="0"/>
                      </a:rPr>
                      <m:t>𝑋</m:t>
                    </m:r>
                  </m:oMath>
                </a14:m>
                <a:r>
                  <a:rPr lang="en-US" sz="3200" dirty="0"/>
                  <a:t> be the number of heads in this experiment. </a:t>
                </a:r>
              </a:p>
              <a:p>
                <a14:m>
                  <m:oMath xmlns:m="http://schemas.openxmlformats.org/officeDocument/2006/math">
                    <m:r>
                      <a:rPr lang="en-US" sz="3200" i="1" dirty="0" smtClean="0">
                        <a:solidFill>
                          <a:schemeClr val="bg1"/>
                        </a:solidFill>
                        <a:latin typeface="Cambria Math" panose="02040503050406030204" pitchFamily="18" charset="0"/>
                      </a:rPr>
                      <m:t>𝑋</m:t>
                    </m:r>
                  </m:oMath>
                </a14:m>
                <a:r>
                  <a:rPr lang="en-US" sz="3200" dirty="0">
                    <a:solidFill>
                      <a:schemeClr val="bg1"/>
                    </a:solidFill>
                  </a:rPr>
                  <a:t> is a </a:t>
                </a:r>
                <a:r>
                  <a:rPr lang="en-US" sz="3200" b="1" dirty="0">
                    <a:solidFill>
                      <a:schemeClr val="bg1"/>
                    </a:solidFill>
                  </a:rPr>
                  <a:t>random variable</a:t>
                </a:r>
                <a:r>
                  <a:rPr lang="en-US" sz="3200" dirty="0">
                    <a:solidFill>
                      <a:schemeClr val="bg1"/>
                    </a:solidFill>
                  </a:rPr>
                  <a:t>.</a:t>
                </a:r>
              </a:p>
              <a:p>
                <a:pPr lvl="1"/>
                <a:r>
                  <a:rPr lang="en-US" sz="3200" dirty="0">
                    <a:solidFill>
                      <a:schemeClr val="bg1"/>
                    </a:solidFill>
                  </a:rPr>
                  <a:t>The value of </a:t>
                </a:r>
                <a14:m>
                  <m:oMath xmlns:m="http://schemas.openxmlformats.org/officeDocument/2006/math">
                    <m:r>
                      <a:rPr lang="en-US" sz="3200" i="1" dirty="0" smtClean="0">
                        <a:solidFill>
                          <a:schemeClr val="bg1"/>
                        </a:solidFill>
                        <a:latin typeface="Cambria Math" panose="02040503050406030204" pitchFamily="18" charset="0"/>
                      </a:rPr>
                      <m:t>𝑋</m:t>
                    </m:r>
                  </m:oMath>
                </a14:m>
                <a:r>
                  <a:rPr lang="en-US" sz="3200" dirty="0">
                    <a:solidFill>
                      <a:schemeClr val="bg1"/>
                    </a:solidFill>
                  </a:rPr>
                  <a:t> depends on the outcome of the random experiment</a:t>
                </a:r>
              </a:p>
              <a:p>
                <a:pPr lvl="1"/>
                <a:r>
                  <a:rPr lang="en-US" sz="3200" dirty="0">
                    <a:solidFill>
                      <a:schemeClr val="bg1"/>
                    </a:solidFill>
                  </a:rPr>
                  <a:t>Possible values: </a:t>
                </a:r>
                <a14:m>
                  <m:oMath xmlns:m="http://schemas.openxmlformats.org/officeDocument/2006/math">
                    <m:r>
                      <a:rPr lang="en-US" sz="3200" i="1" dirty="0" smtClean="0">
                        <a:solidFill>
                          <a:schemeClr val="bg1"/>
                        </a:solidFill>
                        <a:latin typeface="Cambria Math" panose="02040503050406030204" pitchFamily="18" charset="0"/>
                      </a:rPr>
                      <m:t>0, 1,</m:t>
                    </m:r>
                    <m:r>
                      <a:rPr lang="en-US" sz="3200" i="1" dirty="0">
                        <a:solidFill>
                          <a:schemeClr val="bg1"/>
                        </a:solidFill>
                        <a:latin typeface="Cambria Math" panose="02040503050406030204" pitchFamily="18" charset="0"/>
                      </a:rPr>
                      <m:t> </m:t>
                    </m:r>
                    <m:r>
                      <a:rPr lang="en-US" sz="3200" i="1" dirty="0" smtClean="0">
                        <a:solidFill>
                          <a:schemeClr val="bg1"/>
                        </a:solidFill>
                        <a:latin typeface="Cambria Math" panose="02040503050406030204" pitchFamily="18" charset="0"/>
                      </a:rPr>
                      <m:t>2,</m:t>
                    </m:r>
                    <m:r>
                      <a:rPr lang="en-US" sz="3200" i="1" dirty="0">
                        <a:solidFill>
                          <a:schemeClr val="bg1"/>
                        </a:solidFill>
                        <a:latin typeface="Cambria Math" panose="02040503050406030204" pitchFamily="18" charset="0"/>
                      </a:rPr>
                      <m:t> </m:t>
                    </m:r>
                    <m:r>
                      <a:rPr lang="en-US" sz="3200" i="1" dirty="0" smtClean="0">
                        <a:solidFill>
                          <a:schemeClr val="bg1"/>
                        </a:solidFill>
                        <a:latin typeface="Cambria Math" panose="02040503050406030204" pitchFamily="18" charset="0"/>
                      </a:rPr>
                      <m:t>3,</m:t>
                    </m:r>
                    <m:r>
                      <a:rPr lang="en-US" sz="3200" i="1" dirty="0">
                        <a:solidFill>
                          <a:schemeClr val="bg1"/>
                        </a:solidFill>
                        <a:latin typeface="Cambria Math" panose="02040503050406030204" pitchFamily="18" charset="0"/>
                      </a:rPr>
                      <m:t> </m:t>
                    </m:r>
                    <m:r>
                      <a:rPr lang="en-US" sz="3200" i="1" dirty="0" smtClean="0">
                        <a:solidFill>
                          <a:schemeClr val="bg1"/>
                        </a:solidFill>
                        <a:latin typeface="Cambria Math" panose="02040503050406030204" pitchFamily="18" charset="0"/>
                      </a:rPr>
                      <m:t>4,</m:t>
                    </m:r>
                    <m:r>
                      <a:rPr lang="en-US" sz="3200" i="1" dirty="0">
                        <a:solidFill>
                          <a:schemeClr val="bg1"/>
                        </a:solidFill>
                        <a:latin typeface="Cambria Math" panose="02040503050406030204" pitchFamily="18" charset="0"/>
                      </a:rPr>
                      <m:t> 5</m:t>
                    </m:r>
                  </m:oMath>
                </a14:m>
                <a:endParaRPr lang="en-BE" sz="3200" dirty="0"/>
              </a:p>
            </p:txBody>
          </p:sp>
        </mc:Choice>
        <mc:Fallback xmlns="">
          <p:sp>
            <p:nvSpPr>
              <p:cNvPr id="3" name="Content Placeholder 2">
                <a:extLst>
                  <a:ext uri="{FF2B5EF4-FFF2-40B4-BE49-F238E27FC236}">
                    <a16:creationId xmlns:a16="http://schemas.microsoft.com/office/drawing/2014/main" id="{58E6E08F-5C0C-4595-A218-916A300DBAA8}"/>
                  </a:ext>
                </a:extLst>
              </p:cNvPr>
              <p:cNvSpPr>
                <a:spLocks noGrp="1" noRot="1" noChangeAspect="1" noMove="1" noResize="1" noEditPoints="1" noAdjustHandles="1" noChangeArrowheads="1" noChangeShapeType="1" noTextEdit="1"/>
              </p:cNvSpPr>
              <p:nvPr>
                <p:ph idx="1"/>
              </p:nvPr>
            </p:nvSpPr>
            <p:spPr>
              <a:xfrm>
                <a:off x="838200" y="1585311"/>
                <a:ext cx="10515600" cy="4771038"/>
              </a:xfrm>
              <a:blipFill>
                <a:blip r:embed="rId2"/>
                <a:stretch>
                  <a:fillRect l="-1333" t="-2682"/>
                </a:stretch>
              </a:blipFill>
            </p:spPr>
            <p:txBody>
              <a:bodyPr/>
              <a:lstStyle/>
              <a:p>
                <a:r>
                  <a:rPr lang="en-BE">
                    <a:noFill/>
                  </a:rPr>
                  <a:t> </a:t>
                </a:r>
              </a:p>
            </p:txBody>
          </p:sp>
        </mc:Fallback>
      </mc:AlternateContent>
      <p:sp>
        <p:nvSpPr>
          <p:cNvPr id="4" name="Footer Placeholder 3">
            <a:extLst>
              <a:ext uri="{FF2B5EF4-FFF2-40B4-BE49-F238E27FC236}">
                <a16:creationId xmlns:a16="http://schemas.microsoft.com/office/drawing/2014/main" id="{9915D1BC-F0EB-4F62-8FEB-F5486B678CEF}"/>
              </a:ext>
            </a:extLst>
          </p:cNvPr>
          <p:cNvSpPr>
            <a:spLocks noGrp="1"/>
          </p:cNvSpPr>
          <p:nvPr>
            <p:ph type="ftr" sz="quarter" idx="11"/>
          </p:nvPr>
        </p:nvSpPr>
        <p:spPr/>
        <p:txBody>
          <a:bodyPr/>
          <a:lstStyle/>
          <a:p>
            <a:r>
              <a:rPr lang="en-US"/>
              <a:t>Elementary Combinatorics and Probability - March 2021</a:t>
            </a:r>
            <a:endParaRPr lang="en-BE"/>
          </a:p>
        </p:txBody>
      </p:sp>
      <p:sp>
        <p:nvSpPr>
          <p:cNvPr id="5" name="Slide Number Placeholder 4">
            <a:extLst>
              <a:ext uri="{FF2B5EF4-FFF2-40B4-BE49-F238E27FC236}">
                <a16:creationId xmlns:a16="http://schemas.microsoft.com/office/drawing/2014/main" id="{1EDECB32-22BE-41A9-B084-0A16CDC78D11}"/>
              </a:ext>
            </a:extLst>
          </p:cNvPr>
          <p:cNvSpPr>
            <a:spLocks noGrp="1"/>
          </p:cNvSpPr>
          <p:nvPr>
            <p:ph type="sldNum" sz="quarter" idx="12"/>
          </p:nvPr>
        </p:nvSpPr>
        <p:spPr/>
        <p:txBody>
          <a:bodyPr/>
          <a:lstStyle/>
          <a:p>
            <a:fld id="{08CF7B41-8972-4B54-B2ED-1FFF63F18177}" type="slidenum">
              <a:rPr lang="en-BE" smtClean="0"/>
              <a:t>96</a:t>
            </a:fld>
            <a:endParaRPr lang="en-BE"/>
          </a:p>
        </p:txBody>
      </p:sp>
    </p:spTree>
    <p:extLst>
      <p:ext uri="{BB962C8B-B14F-4D97-AF65-F5344CB8AC3E}">
        <p14:creationId xmlns:p14="http://schemas.microsoft.com/office/powerpoint/2010/main" val="29978753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964BD-7E37-4E01-A3C0-F7B9C3142581}"/>
              </a:ext>
            </a:extLst>
          </p:cNvPr>
          <p:cNvSpPr>
            <a:spLocks noGrp="1"/>
          </p:cNvSpPr>
          <p:nvPr>
            <p:ph type="title"/>
          </p:nvPr>
        </p:nvSpPr>
        <p:spPr>
          <a:xfrm>
            <a:off x="838200" y="259748"/>
            <a:ext cx="10515600" cy="1325563"/>
          </a:xfrm>
        </p:spPr>
        <p:txBody>
          <a:bodyPr/>
          <a:lstStyle/>
          <a:p>
            <a:r>
              <a:rPr lang="en-US" dirty="0"/>
              <a:t>Random variables: example</a:t>
            </a:r>
            <a:endParaRPr lang="en-B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8E6E08F-5C0C-4595-A218-916A300DBAA8}"/>
                  </a:ext>
                </a:extLst>
              </p:cNvPr>
              <p:cNvSpPr>
                <a:spLocks noGrp="1"/>
              </p:cNvSpPr>
              <p:nvPr>
                <p:ph idx="1"/>
              </p:nvPr>
            </p:nvSpPr>
            <p:spPr>
              <a:xfrm>
                <a:off x="838200" y="1585311"/>
                <a:ext cx="10515600" cy="4771038"/>
              </a:xfrm>
            </p:spPr>
            <p:txBody>
              <a:bodyPr>
                <a:normAutofit/>
              </a:bodyPr>
              <a:lstStyle/>
              <a:p>
                <a:r>
                  <a:rPr lang="en-US" sz="3200" dirty="0"/>
                  <a:t>We toss a coin 5 times:</a:t>
                </a:r>
              </a:p>
              <a:p>
                <a:endParaRPr lang="en-US" sz="1050" dirty="0"/>
              </a:p>
              <a:p>
                <a:pPr marL="0" indent="0" algn="ctr">
                  <a:buNone/>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𝑆</m:t>
                      </m:r>
                      <m:r>
                        <a:rPr lang="en-US" sz="3200" b="0" i="1" smtClean="0">
                          <a:latin typeface="Cambria Math" panose="02040503050406030204" pitchFamily="18" charset="0"/>
                        </a:rPr>
                        <m:t>=</m:t>
                      </m:r>
                      <m:d>
                        <m:dPr>
                          <m:begChr m:val="{"/>
                          <m:endChr m:val="}"/>
                          <m:ctrlPr>
                            <a:rPr lang="en-US" sz="3200" b="0" i="1" smtClean="0">
                              <a:latin typeface="Cambria Math" panose="02040503050406030204" pitchFamily="18" charset="0"/>
                            </a:rPr>
                          </m:ctrlPr>
                        </m:dPr>
                        <m:e>
                          <m:r>
                            <a:rPr lang="en-US" sz="3200" b="0" i="1" smtClean="0">
                              <a:latin typeface="Cambria Math" panose="02040503050406030204" pitchFamily="18" charset="0"/>
                            </a:rPr>
                            <m:t>𝐻𝐻𝐻𝐻𝐻</m:t>
                          </m:r>
                          <m:r>
                            <a:rPr lang="en-US" sz="3200" b="0" i="1" smtClean="0">
                              <a:latin typeface="Cambria Math" panose="02040503050406030204" pitchFamily="18" charset="0"/>
                            </a:rPr>
                            <m:t>, </m:t>
                          </m:r>
                          <m:r>
                            <a:rPr lang="en-US" sz="3200" b="0" i="1" smtClean="0">
                              <a:latin typeface="Cambria Math" panose="02040503050406030204" pitchFamily="18" charset="0"/>
                            </a:rPr>
                            <m:t>𝐻𝐻𝐻𝐻𝑇</m:t>
                          </m:r>
                          <m:r>
                            <a:rPr lang="en-US" sz="3200" b="0" i="1" smtClean="0">
                              <a:latin typeface="Cambria Math" panose="02040503050406030204" pitchFamily="18" charset="0"/>
                            </a:rPr>
                            <m:t>,…,</m:t>
                          </m:r>
                          <m:r>
                            <a:rPr lang="en-US" sz="3200" b="0" i="1" smtClean="0">
                              <a:latin typeface="Cambria Math" panose="02040503050406030204" pitchFamily="18" charset="0"/>
                            </a:rPr>
                            <m:t>𝑇𝑇𝑇𝑇𝑇</m:t>
                          </m:r>
                        </m:e>
                      </m:d>
                      <m:r>
                        <a:rPr lang="en-US" sz="3200" b="0" i="1" smtClean="0">
                          <a:latin typeface="Cambria Math" panose="02040503050406030204" pitchFamily="18" charset="0"/>
                        </a:rPr>
                        <m:t>,  </m:t>
                      </m:r>
                      <m:d>
                        <m:dPr>
                          <m:begChr m:val="|"/>
                          <m:endChr m:val="|"/>
                          <m:ctrlPr>
                            <a:rPr lang="en-US" sz="3200" b="0" i="1" smtClean="0">
                              <a:latin typeface="Cambria Math" panose="02040503050406030204" pitchFamily="18" charset="0"/>
                            </a:rPr>
                          </m:ctrlPr>
                        </m:dPr>
                        <m:e>
                          <m:r>
                            <a:rPr lang="en-US" sz="3200" b="0" i="1" smtClean="0">
                              <a:latin typeface="Cambria Math" panose="02040503050406030204" pitchFamily="18" charset="0"/>
                            </a:rPr>
                            <m:t>𝑆</m:t>
                          </m:r>
                        </m:e>
                      </m:d>
                      <m:r>
                        <a:rPr lang="en-US" sz="3200" b="0" i="1" smtClean="0">
                          <a:latin typeface="Cambria Math" panose="02040503050406030204" pitchFamily="18" charset="0"/>
                        </a:rPr>
                        <m:t>=</m:t>
                      </m:r>
                      <m:sSup>
                        <m:sSupPr>
                          <m:ctrlPr>
                            <a:rPr lang="en-US" sz="3200" b="0" i="1" smtClean="0">
                              <a:latin typeface="Cambria Math" panose="02040503050406030204" pitchFamily="18" charset="0"/>
                            </a:rPr>
                          </m:ctrlPr>
                        </m:sSupPr>
                        <m:e>
                          <m:r>
                            <a:rPr lang="en-US" sz="3200" b="0" i="1" smtClean="0">
                              <a:latin typeface="Cambria Math" panose="02040503050406030204" pitchFamily="18" charset="0"/>
                            </a:rPr>
                            <m:t>2</m:t>
                          </m:r>
                        </m:e>
                        <m:sup>
                          <m:r>
                            <a:rPr lang="en-US" sz="3200" b="0" i="1" smtClean="0">
                              <a:latin typeface="Cambria Math" panose="02040503050406030204" pitchFamily="18" charset="0"/>
                            </a:rPr>
                            <m:t>5</m:t>
                          </m:r>
                        </m:sup>
                      </m:sSup>
                    </m:oMath>
                  </m:oMathPara>
                </a14:m>
                <a:endParaRPr lang="en-US" sz="3200" dirty="0"/>
              </a:p>
              <a:p>
                <a:endParaRPr lang="en-US" dirty="0"/>
              </a:p>
              <a:p>
                <a:r>
                  <a:rPr lang="en-US" sz="3200" dirty="0"/>
                  <a:t>Let </a:t>
                </a:r>
                <a14:m>
                  <m:oMath xmlns:m="http://schemas.openxmlformats.org/officeDocument/2006/math">
                    <m:r>
                      <a:rPr lang="en-US" sz="3200" i="1" dirty="0" smtClean="0">
                        <a:latin typeface="Cambria Math" panose="02040503050406030204" pitchFamily="18" charset="0"/>
                      </a:rPr>
                      <m:t>𝑋</m:t>
                    </m:r>
                  </m:oMath>
                </a14:m>
                <a:r>
                  <a:rPr lang="en-US" sz="3200" dirty="0"/>
                  <a:t> be the number of heads in this experiment. </a:t>
                </a:r>
              </a:p>
              <a:p>
                <a14:m>
                  <m:oMath xmlns:m="http://schemas.openxmlformats.org/officeDocument/2006/math">
                    <m:r>
                      <a:rPr lang="en-US" sz="3200" i="1" dirty="0" smtClean="0">
                        <a:latin typeface="Cambria Math" panose="02040503050406030204" pitchFamily="18" charset="0"/>
                      </a:rPr>
                      <m:t>𝑋</m:t>
                    </m:r>
                  </m:oMath>
                </a14:m>
                <a:r>
                  <a:rPr lang="en-US" sz="3200" dirty="0"/>
                  <a:t> is a </a:t>
                </a:r>
                <a:r>
                  <a:rPr lang="en-US" sz="3200" b="1" dirty="0"/>
                  <a:t>random variable</a:t>
                </a:r>
                <a:r>
                  <a:rPr lang="en-US" sz="3200" dirty="0"/>
                  <a:t>.</a:t>
                </a:r>
              </a:p>
              <a:p>
                <a:pPr lvl="1"/>
                <a:r>
                  <a:rPr lang="en-US" sz="3200" dirty="0"/>
                  <a:t>The value of </a:t>
                </a:r>
                <a14:m>
                  <m:oMath xmlns:m="http://schemas.openxmlformats.org/officeDocument/2006/math">
                    <m:r>
                      <a:rPr lang="en-US" sz="3200" i="1" dirty="0" smtClean="0">
                        <a:latin typeface="Cambria Math" panose="02040503050406030204" pitchFamily="18" charset="0"/>
                      </a:rPr>
                      <m:t>𝑋</m:t>
                    </m:r>
                  </m:oMath>
                </a14:m>
                <a:r>
                  <a:rPr lang="en-US" sz="3200" dirty="0"/>
                  <a:t> depends on the outcome of the random experiment</a:t>
                </a:r>
              </a:p>
              <a:p>
                <a:pPr lvl="1"/>
                <a:r>
                  <a:rPr lang="en-US" sz="3200" dirty="0">
                    <a:solidFill>
                      <a:schemeClr val="bg1"/>
                    </a:solidFill>
                  </a:rPr>
                  <a:t>Possible values: </a:t>
                </a:r>
                <a14:m>
                  <m:oMath xmlns:m="http://schemas.openxmlformats.org/officeDocument/2006/math">
                    <m:r>
                      <a:rPr lang="en-US" sz="3200" i="1" dirty="0" smtClean="0">
                        <a:solidFill>
                          <a:schemeClr val="bg1"/>
                        </a:solidFill>
                        <a:latin typeface="Cambria Math" panose="02040503050406030204" pitchFamily="18" charset="0"/>
                      </a:rPr>
                      <m:t>0, 1,</m:t>
                    </m:r>
                    <m:r>
                      <a:rPr lang="en-US" sz="3200" i="1" dirty="0">
                        <a:solidFill>
                          <a:schemeClr val="bg1"/>
                        </a:solidFill>
                        <a:latin typeface="Cambria Math" panose="02040503050406030204" pitchFamily="18" charset="0"/>
                      </a:rPr>
                      <m:t> </m:t>
                    </m:r>
                    <m:r>
                      <a:rPr lang="en-US" sz="3200" i="1" dirty="0" smtClean="0">
                        <a:solidFill>
                          <a:schemeClr val="bg1"/>
                        </a:solidFill>
                        <a:latin typeface="Cambria Math" panose="02040503050406030204" pitchFamily="18" charset="0"/>
                      </a:rPr>
                      <m:t>2,</m:t>
                    </m:r>
                    <m:r>
                      <a:rPr lang="en-US" sz="3200" i="1" dirty="0">
                        <a:solidFill>
                          <a:schemeClr val="bg1"/>
                        </a:solidFill>
                        <a:latin typeface="Cambria Math" panose="02040503050406030204" pitchFamily="18" charset="0"/>
                      </a:rPr>
                      <m:t> </m:t>
                    </m:r>
                    <m:r>
                      <a:rPr lang="en-US" sz="3200" i="1" dirty="0" smtClean="0">
                        <a:solidFill>
                          <a:schemeClr val="bg1"/>
                        </a:solidFill>
                        <a:latin typeface="Cambria Math" panose="02040503050406030204" pitchFamily="18" charset="0"/>
                      </a:rPr>
                      <m:t>3,</m:t>
                    </m:r>
                    <m:r>
                      <a:rPr lang="en-US" sz="3200" i="1" dirty="0">
                        <a:solidFill>
                          <a:schemeClr val="bg1"/>
                        </a:solidFill>
                        <a:latin typeface="Cambria Math" panose="02040503050406030204" pitchFamily="18" charset="0"/>
                      </a:rPr>
                      <m:t> </m:t>
                    </m:r>
                    <m:r>
                      <a:rPr lang="en-US" sz="3200" i="1" dirty="0" smtClean="0">
                        <a:solidFill>
                          <a:schemeClr val="bg1"/>
                        </a:solidFill>
                        <a:latin typeface="Cambria Math" panose="02040503050406030204" pitchFamily="18" charset="0"/>
                      </a:rPr>
                      <m:t>4,</m:t>
                    </m:r>
                    <m:r>
                      <a:rPr lang="en-US" sz="3200" i="1" dirty="0">
                        <a:solidFill>
                          <a:schemeClr val="bg1"/>
                        </a:solidFill>
                        <a:latin typeface="Cambria Math" panose="02040503050406030204" pitchFamily="18" charset="0"/>
                      </a:rPr>
                      <m:t> 5</m:t>
                    </m:r>
                  </m:oMath>
                </a14:m>
                <a:endParaRPr lang="en-BE" sz="3200" dirty="0"/>
              </a:p>
            </p:txBody>
          </p:sp>
        </mc:Choice>
        <mc:Fallback xmlns="">
          <p:sp>
            <p:nvSpPr>
              <p:cNvPr id="3" name="Content Placeholder 2">
                <a:extLst>
                  <a:ext uri="{FF2B5EF4-FFF2-40B4-BE49-F238E27FC236}">
                    <a16:creationId xmlns:a16="http://schemas.microsoft.com/office/drawing/2014/main" id="{58E6E08F-5C0C-4595-A218-916A300DBAA8}"/>
                  </a:ext>
                </a:extLst>
              </p:cNvPr>
              <p:cNvSpPr>
                <a:spLocks noGrp="1" noRot="1" noChangeAspect="1" noMove="1" noResize="1" noEditPoints="1" noAdjustHandles="1" noChangeArrowheads="1" noChangeShapeType="1" noTextEdit="1"/>
              </p:cNvSpPr>
              <p:nvPr>
                <p:ph idx="1"/>
              </p:nvPr>
            </p:nvSpPr>
            <p:spPr>
              <a:xfrm>
                <a:off x="838200" y="1585311"/>
                <a:ext cx="10515600" cy="4771038"/>
              </a:xfrm>
              <a:blipFill>
                <a:blip r:embed="rId2"/>
                <a:stretch>
                  <a:fillRect l="-1333" t="-2682"/>
                </a:stretch>
              </a:blipFill>
            </p:spPr>
            <p:txBody>
              <a:bodyPr/>
              <a:lstStyle/>
              <a:p>
                <a:r>
                  <a:rPr lang="en-BE">
                    <a:noFill/>
                  </a:rPr>
                  <a:t> </a:t>
                </a:r>
              </a:p>
            </p:txBody>
          </p:sp>
        </mc:Fallback>
      </mc:AlternateContent>
      <p:sp>
        <p:nvSpPr>
          <p:cNvPr id="4" name="Footer Placeholder 3">
            <a:extLst>
              <a:ext uri="{FF2B5EF4-FFF2-40B4-BE49-F238E27FC236}">
                <a16:creationId xmlns:a16="http://schemas.microsoft.com/office/drawing/2014/main" id="{9915D1BC-F0EB-4F62-8FEB-F5486B678CEF}"/>
              </a:ext>
            </a:extLst>
          </p:cNvPr>
          <p:cNvSpPr>
            <a:spLocks noGrp="1"/>
          </p:cNvSpPr>
          <p:nvPr>
            <p:ph type="ftr" sz="quarter" idx="11"/>
          </p:nvPr>
        </p:nvSpPr>
        <p:spPr/>
        <p:txBody>
          <a:bodyPr/>
          <a:lstStyle/>
          <a:p>
            <a:r>
              <a:rPr lang="en-US"/>
              <a:t>Elementary Combinatorics and Probability - March 2021</a:t>
            </a:r>
            <a:endParaRPr lang="en-BE"/>
          </a:p>
        </p:txBody>
      </p:sp>
      <p:sp>
        <p:nvSpPr>
          <p:cNvPr id="5" name="Slide Number Placeholder 4">
            <a:extLst>
              <a:ext uri="{FF2B5EF4-FFF2-40B4-BE49-F238E27FC236}">
                <a16:creationId xmlns:a16="http://schemas.microsoft.com/office/drawing/2014/main" id="{1EDECB32-22BE-41A9-B084-0A16CDC78D11}"/>
              </a:ext>
            </a:extLst>
          </p:cNvPr>
          <p:cNvSpPr>
            <a:spLocks noGrp="1"/>
          </p:cNvSpPr>
          <p:nvPr>
            <p:ph type="sldNum" sz="quarter" idx="12"/>
          </p:nvPr>
        </p:nvSpPr>
        <p:spPr/>
        <p:txBody>
          <a:bodyPr/>
          <a:lstStyle/>
          <a:p>
            <a:fld id="{08CF7B41-8972-4B54-B2ED-1FFF63F18177}" type="slidenum">
              <a:rPr lang="en-BE" smtClean="0"/>
              <a:t>97</a:t>
            </a:fld>
            <a:endParaRPr lang="en-BE"/>
          </a:p>
        </p:txBody>
      </p:sp>
    </p:spTree>
    <p:extLst>
      <p:ext uri="{BB962C8B-B14F-4D97-AF65-F5344CB8AC3E}">
        <p14:creationId xmlns:p14="http://schemas.microsoft.com/office/powerpoint/2010/main" val="123811097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964BD-7E37-4E01-A3C0-F7B9C3142581}"/>
              </a:ext>
            </a:extLst>
          </p:cNvPr>
          <p:cNvSpPr>
            <a:spLocks noGrp="1"/>
          </p:cNvSpPr>
          <p:nvPr>
            <p:ph type="title"/>
          </p:nvPr>
        </p:nvSpPr>
        <p:spPr>
          <a:xfrm>
            <a:off x="838200" y="259748"/>
            <a:ext cx="10515600" cy="1325563"/>
          </a:xfrm>
        </p:spPr>
        <p:txBody>
          <a:bodyPr/>
          <a:lstStyle/>
          <a:p>
            <a:r>
              <a:rPr lang="en-US" dirty="0"/>
              <a:t>Random variables: example</a:t>
            </a:r>
            <a:endParaRPr lang="en-B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8E6E08F-5C0C-4595-A218-916A300DBAA8}"/>
                  </a:ext>
                </a:extLst>
              </p:cNvPr>
              <p:cNvSpPr>
                <a:spLocks noGrp="1"/>
              </p:cNvSpPr>
              <p:nvPr>
                <p:ph idx="1"/>
              </p:nvPr>
            </p:nvSpPr>
            <p:spPr>
              <a:xfrm>
                <a:off x="838200" y="1585311"/>
                <a:ext cx="10515600" cy="4771038"/>
              </a:xfrm>
            </p:spPr>
            <p:txBody>
              <a:bodyPr>
                <a:normAutofit/>
              </a:bodyPr>
              <a:lstStyle/>
              <a:p>
                <a:r>
                  <a:rPr lang="en-US" sz="3200" dirty="0"/>
                  <a:t>We toss a coin 5 times:</a:t>
                </a:r>
              </a:p>
              <a:p>
                <a:endParaRPr lang="en-US" sz="1050" dirty="0"/>
              </a:p>
              <a:p>
                <a:pPr marL="0" indent="0" algn="ctr">
                  <a:buNone/>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𝑆</m:t>
                      </m:r>
                      <m:r>
                        <a:rPr lang="en-US" sz="3200" b="0" i="1" smtClean="0">
                          <a:latin typeface="Cambria Math" panose="02040503050406030204" pitchFamily="18" charset="0"/>
                        </a:rPr>
                        <m:t>=</m:t>
                      </m:r>
                      <m:d>
                        <m:dPr>
                          <m:begChr m:val="{"/>
                          <m:endChr m:val="}"/>
                          <m:ctrlPr>
                            <a:rPr lang="en-US" sz="3200" b="0" i="1" smtClean="0">
                              <a:latin typeface="Cambria Math" panose="02040503050406030204" pitchFamily="18" charset="0"/>
                            </a:rPr>
                          </m:ctrlPr>
                        </m:dPr>
                        <m:e>
                          <m:r>
                            <a:rPr lang="en-US" sz="3200" b="0" i="1" smtClean="0">
                              <a:latin typeface="Cambria Math" panose="02040503050406030204" pitchFamily="18" charset="0"/>
                            </a:rPr>
                            <m:t>𝐻𝐻𝐻𝐻𝐻</m:t>
                          </m:r>
                          <m:r>
                            <a:rPr lang="en-US" sz="3200" b="0" i="1" smtClean="0">
                              <a:latin typeface="Cambria Math" panose="02040503050406030204" pitchFamily="18" charset="0"/>
                            </a:rPr>
                            <m:t>, </m:t>
                          </m:r>
                          <m:r>
                            <a:rPr lang="en-US" sz="3200" b="0" i="1" smtClean="0">
                              <a:latin typeface="Cambria Math" panose="02040503050406030204" pitchFamily="18" charset="0"/>
                            </a:rPr>
                            <m:t>𝐻𝐻𝐻𝐻𝑇</m:t>
                          </m:r>
                          <m:r>
                            <a:rPr lang="en-US" sz="3200" b="0" i="1" smtClean="0">
                              <a:latin typeface="Cambria Math" panose="02040503050406030204" pitchFamily="18" charset="0"/>
                            </a:rPr>
                            <m:t>,…,</m:t>
                          </m:r>
                          <m:r>
                            <a:rPr lang="en-US" sz="3200" b="0" i="1" smtClean="0">
                              <a:latin typeface="Cambria Math" panose="02040503050406030204" pitchFamily="18" charset="0"/>
                            </a:rPr>
                            <m:t>𝑇𝑇𝑇𝑇𝑇</m:t>
                          </m:r>
                        </m:e>
                      </m:d>
                      <m:r>
                        <a:rPr lang="en-US" sz="3200" b="0" i="1" smtClean="0">
                          <a:latin typeface="Cambria Math" panose="02040503050406030204" pitchFamily="18" charset="0"/>
                        </a:rPr>
                        <m:t>,  </m:t>
                      </m:r>
                      <m:d>
                        <m:dPr>
                          <m:begChr m:val="|"/>
                          <m:endChr m:val="|"/>
                          <m:ctrlPr>
                            <a:rPr lang="en-US" sz="3200" b="0" i="1" smtClean="0">
                              <a:latin typeface="Cambria Math" panose="02040503050406030204" pitchFamily="18" charset="0"/>
                            </a:rPr>
                          </m:ctrlPr>
                        </m:dPr>
                        <m:e>
                          <m:r>
                            <a:rPr lang="en-US" sz="3200" b="0" i="1" smtClean="0">
                              <a:latin typeface="Cambria Math" panose="02040503050406030204" pitchFamily="18" charset="0"/>
                            </a:rPr>
                            <m:t>𝑆</m:t>
                          </m:r>
                        </m:e>
                      </m:d>
                      <m:r>
                        <a:rPr lang="en-US" sz="3200" b="0" i="1" smtClean="0">
                          <a:latin typeface="Cambria Math" panose="02040503050406030204" pitchFamily="18" charset="0"/>
                        </a:rPr>
                        <m:t>=</m:t>
                      </m:r>
                      <m:sSup>
                        <m:sSupPr>
                          <m:ctrlPr>
                            <a:rPr lang="en-US" sz="3200" b="0" i="1" smtClean="0">
                              <a:latin typeface="Cambria Math" panose="02040503050406030204" pitchFamily="18" charset="0"/>
                            </a:rPr>
                          </m:ctrlPr>
                        </m:sSupPr>
                        <m:e>
                          <m:r>
                            <a:rPr lang="en-US" sz="3200" b="0" i="1" smtClean="0">
                              <a:latin typeface="Cambria Math" panose="02040503050406030204" pitchFamily="18" charset="0"/>
                            </a:rPr>
                            <m:t>2</m:t>
                          </m:r>
                        </m:e>
                        <m:sup>
                          <m:r>
                            <a:rPr lang="en-US" sz="3200" b="0" i="1" smtClean="0">
                              <a:latin typeface="Cambria Math" panose="02040503050406030204" pitchFamily="18" charset="0"/>
                            </a:rPr>
                            <m:t>5</m:t>
                          </m:r>
                        </m:sup>
                      </m:sSup>
                    </m:oMath>
                  </m:oMathPara>
                </a14:m>
                <a:endParaRPr lang="en-US" sz="3200" dirty="0"/>
              </a:p>
              <a:p>
                <a:endParaRPr lang="en-US" dirty="0"/>
              </a:p>
              <a:p>
                <a:r>
                  <a:rPr lang="en-US" sz="3200" dirty="0"/>
                  <a:t>Let </a:t>
                </a:r>
                <a14:m>
                  <m:oMath xmlns:m="http://schemas.openxmlformats.org/officeDocument/2006/math">
                    <m:r>
                      <a:rPr lang="en-US" sz="3200" i="1" dirty="0" smtClean="0">
                        <a:latin typeface="Cambria Math" panose="02040503050406030204" pitchFamily="18" charset="0"/>
                      </a:rPr>
                      <m:t>𝑋</m:t>
                    </m:r>
                  </m:oMath>
                </a14:m>
                <a:r>
                  <a:rPr lang="en-US" sz="3200" dirty="0"/>
                  <a:t> be the number of heads in this experiment. </a:t>
                </a:r>
              </a:p>
              <a:p>
                <a14:m>
                  <m:oMath xmlns:m="http://schemas.openxmlformats.org/officeDocument/2006/math">
                    <m:r>
                      <a:rPr lang="en-US" sz="3200" i="1" dirty="0" smtClean="0">
                        <a:latin typeface="Cambria Math" panose="02040503050406030204" pitchFamily="18" charset="0"/>
                      </a:rPr>
                      <m:t>𝑋</m:t>
                    </m:r>
                  </m:oMath>
                </a14:m>
                <a:r>
                  <a:rPr lang="en-US" sz="3200" dirty="0"/>
                  <a:t> is a </a:t>
                </a:r>
                <a:r>
                  <a:rPr lang="en-US" sz="3200" b="1" dirty="0"/>
                  <a:t>random variable</a:t>
                </a:r>
                <a:r>
                  <a:rPr lang="en-US" sz="3200" dirty="0"/>
                  <a:t>.</a:t>
                </a:r>
              </a:p>
              <a:p>
                <a:pPr lvl="1"/>
                <a:r>
                  <a:rPr lang="en-US" sz="3200" dirty="0"/>
                  <a:t>The value of </a:t>
                </a:r>
                <a14:m>
                  <m:oMath xmlns:m="http://schemas.openxmlformats.org/officeDocument/2006/math">
                    <m:r>
                      <a:rPr lang="en-US" sz="3200" i="1" dirty="0" smtClean="0">
                        <a:latin typeface="Cambria Math" panose="02040503050406030204" pitchFamily="18" charset="0"/>
                      </a:rPr>
                      <m:t>𝑋</m:t>
                    </m:r>
                  </m:oMath>
                </a14:m>
                <a:r>
                  <a:rPr lang="en-US" sz="3200" dirty="0"/>
                  <a:t> depends on the outcome of the random experiment</a:t>
                </a:r>
              </a:p>
              <a:p>
                <a:pPr lvl="1"/>
                <a:r>
                  <a:rPr lang="en-US" sz="3200" dirty="0"/>
                  <a:t>Possible values: </a:t>
                </a:r>
                <a14:m>
                  <m:oMath xmlns:m="http://schemas.openxmlformats.org/officeDocument/2006/math">
                    <m:r>
                      <a:rPr lang="en-US" sz="3200" i="1" dirty="0" smtClean="0">
                        <a:solidFill>
                          <a:schemeClr val="bg1"/>
                        </a:solidFill>
                        <a:latin typeface="Cambria Math" panose="02040503050406030204" pitchFamily="18" charset="0"/>
                      </a:rPr>
                      <m:t>0, 1,</m:t>
                    </m:r>
                    <m:r>
                      <a:rPr lang="en-US" sz="3200" i="1" dirty="0">
                        <a:solidFill>
                          <a:schemeClr val="bg1"/>
                        </a:solidFill>
                        <a:latin typeface="Cambria Math" panose="02040503050406030204" pitchFamily="18" charset="0"/>
                      </a:rPr>
                      <m:t> </m:t>
                    </m:r>
                    <m:r>
                      <a:rPr lang="en-US" sz="3200" i="1" dirty="0" smtClean="0">
                        <a:solidFill>
                          <a:schemeClr val="bg1"/>
                        </a:solidFill>
                        <a:latin typeface="Cambria Math" panose="02040503050406030204" pitchFamily="18" charset="0"/>
                      </a:rPr>
                      <m:t>2,</m:t>
                    </m:r>
                    <m:r>
                      <a:rPr lang="en-US" sz="3200" i="1" dirty="0">
                        <a:solidFill>
                          <a:schemeClr val="bg1"/>
                        </a:solidFill>
                        <a:latin typeface="Cambria Math" panose="02040503050406030204" pitchFamily="18" charset="0"/>
                      </a:rPr>
                      <m:t> </m:t>
                    </m:r>
                    <m:r>
                      <a:rPr lang="en-US" sz="3200" i="1" dirty="0" smtClean="0">
                        <a:solidFill>
                          <a:schemeClr val="bg1"/>
                        </a:solidFill>
                        <a:latin typeface="Cambria Math" panose="02040503050406030204" pitchFamily="18" charset="0"/>
                      </a:rPr>
                      <m:t>3,</m:t>
                    </m:r>
                    <m:r>
                      <a:rPr lang="en-US" sz="3200" i="1" dirty="0">
                        <a:solidFill>
                          <a:schemeClr val="bg1"/>
                        </a:solidFill>
                        <a:latin typeface="Cambria Math" panose="02040503050406030204" pitchFamily="18" charset="0"/>
                      </a:rPr>
                      <m:t> </m:t>
                    </m:r>
                    <m:r>
                      <a:rPr lang="en-US" sz="3200" i="1" dirty="0" smtClean="0">
                        <a:solidFill>
                          <a:schemeClr val="bg1"/>
                        </a:solidFill>
                        <a:latin typeface="Cambria Math" panose="02040503050406030204" pitchFamily="18" charset="0"/>
                      </a:rPr>
                      <m:t>4,</m:t>
                    </m:r>
                    <m:r>
                      <a:rPr lang="en-US" sz="3200" i="1" dirty="0">
                        <a:solidFill>
                          <a:schemeClr val="bg1"/>
                        </a:solidFill>
                        <a:latin typeface="Cambria Math" panose="02040503050406030204" pitchFamily="18" charset="0"/>
                      </a:rPr>
                      <m:t> 5</m:t>
                    </m:r>
                  </m:oMath>
                </a14:m>
                <a:endParaRPr lang="en-BE" sz="3200" dirty="0"/>
              </a:p>
            </p:txBody>
          </p:sp>
        </mc:Choice>
        <mc:Fallback xmlns="">
          <p:sp>
            <p:nvSpPr>
              <p:cNvPr id="3" name="Content Placeholder 2">
                <a:extLst>
                  <a:ext uri="{FF2B5EF4-FFF2-40B4-BE49-F238E27FC236}">
                    <a16:creationId xmlns:a16="http://schemas.microsoft.com/office/drawing/2014/main" id="{58E6E08F-5C0C-4595-A218-916A300DBAA8}"/>
                  </a:ext>
                </a:extLst>
              </p:cNvPr>
              <p:cNvSpPr>
                <a:spLocks noGrp="1" noRot="1" noChangeAspect="1" noMove="1" noResize="1" noEditPoints="1" noAdjustHandles="1" noChangeArrowheads="1" noChangeShapeType="1" noTextEdit="1"/>
              </p:cNvSpPr>
              <p:nvPr>
                <p:ph idx="1"/>
              </p:nvPr>
            </p:nvSpPr>
            <p:spPr>
              <a:xfrm>
                <a:off x="838200" y="1585311"/>
                <a:ext cx="10515600" cy="4771038"/>
              </a:xfrm>
              <a:blipFill>
                <a:blip r:embed="rId2"/>
                <a:stretch>
                  <a:fillRect l="-1333" t="-2682"/>
                </a:stretch>
              </a:blipFill>
            </p:spPr>
            <p:txBody>
              <a:bodyPr/>
              <a:lstStyle/>
              <a:p>
                <a:r>
                  <a:rPr lang="en-BE">
                    <a:noFill/>
                  </a:rPr>
                  <a:t> </a:t>
                </a:r>
              </a:p>
            </p:txBody>
          </p:sp>
        </mc:Fallback>
      </mc:AlternateContent>
      <p:sp>
        <p:nvSpPr>
          <p:cNvPr id="4" name="Footer Placeholder 3">
            <a:extLst>
              <a:ext uri="{FF2B5EF4-FFF2-40B4-BE49-F238E27FC236}">
                <a16:creationId xmlns:a16="http://schemas.microsoft.com/office/drawing/2014/main" id="{9915D1BC-F0EB-4F62-8FEB-F5486B678CEF}"/>
              </a:ext>
            </a:extLst>
          </p:cNvPr>
          <p:cNvSpPr>
            <a:spLocks noGrp="1"/>
          </p:cNvSpPr>
          <p:nvPr>
            <p:ph type="ftr" sz="quarter" idx="11"/>
          </p:nvPr>
        </p:nvSpPr>
        <p:spPr/>
        <p:txBody>
          <a:bodyPr/>
          <a:lstStyle/>
          <a:p>
            <a:r>
              <a:rPr lang="en-US"/>
              <a:t>Elementary Combinatorics and Probability - March 2021</a:t>
            </a:r>
            <a:endParaRPr lang="en-BE"/>
          </a:p>
        </p:txBody>
      </p:sp>
      <p:sp>
        <p:nvSpPr>
          <p:cNvPr id="5" name="Slide Number Placeholder 4">
            <a:extLst>
              <a:ext uri="{FF2B5EF4-FFF2-40B4-BE49-F238E27FC236}">
                <a16:creationId xmlns:a16="http://schemas.microsoft.com/office/drawing/2014/main" id="{1EDECB32-22BE-41A9-B084-0A16CDC78D11}"/>
              </a:ext>
            </a:extLst>
          </p:cNvPr>
          <p:cNvSpPr>
            <a:spLocks noGrp="1"/>
          </p:cNvSpPr>
          <p:nvPr>
            <p:ph type="sldNum" sz="quarter" idx="12"/>
          </p:nvPr>
        </p:nvSpPr>
        <p:spPr/>
        <p:txBody>
          <a:bodyPr/>
          <a:lstStyle/>
          <a:p>
            <a:fld id="{08CF7B41-8972-4B54-B2ED-1FFF63F18177}" type="slidenum">
              <a:rPr lang="en-BE" smtClean="0"/>
              <a:t>98</a:t>
            </a:fld>
            <a:endParaRPr lang="en-BE"/>
          </a:p>
        </p:txBody>
      </p:sp>
    </p:spTree>
    <p:extLst>
      <p:ext uri="{BB962C8B-B14F-4D97-AF65-F5344CB8AC3E}">
        <p14:creationId xmlns:p14="http://schemas.microsoft.com/office/powerpoint/2010/main" val="50890655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964BD-7E37-4E01-A3C0-F7B9C3142581}"/>
              </a:ext>
            </a:extLst>
          </p:cNvPr>
          <p:cNvSpPr>
            <a:spLocks noGrp="1"/>
          </p:cNvSpPr>
          <p:nvPr>
            <p:ph type="title"/>
          </p:nvPr>
        </p:nvSpPr>
        <p:spPr>
          <a:xfrm>
            <a:off x="838200" y="259748"/>
            <a:ext cx="10515600" cy="1325563"/>
          </a:xfrm>
        </p:spPr>
        <p:txBody>
          <a:bodyPr/>
          <a:lstStyle/>
          <a:p>
            <a:r>
              <a:rPr lang="en-US" dirty="0"/>
              <a:t>Random variables: example</a:t>
            </a:r>
            <a:endParaRPr lang="en-B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8E6E08F-5C0C-4595-A218-916A300DBAA8}"/>
                  </a:ext>
                </a:extLst>
              </p:cNvPr>
              <p:cNvSpPr>
                <a:spLocks noGrp="1"/>
              </p:cNvSpPr>
              <p:nvPr>
                <p:ph idx="1"/>
              </p:nvPr>
            </p:nvSpPr>
            <p:spPr>
              <a:xfrm>
                <a:off x="838200" y="1585311"/>
                <a:ext cx="10515600" cy="4771038"/>
              </a:xfrm>
            </p:spPr>
            <p:txBody>
              <a:bodyPr>
                <a:normAutofit/>
              </a:bodyPr>
              <a:lstStyle/>
              <a:p>
                <a:r>
                  <a:rPr lang="en-US" sz="3200" dirty="0"/>
                  <a:t>We toss a coin 5 times:</a:t>
                </a:r>
              </a:p>
              <a:p>
                <a:endParaRPr lang="en-US" sz="1050" dirty="0"/>
              </a:p>
              <a:p>
                <a:pPr marL="0" indent="0" algn="ctr">
                  <a:buNone/>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𝑆</m:t>
                      </m:r>
                      <m:r>
                        <a:rPr lang="en-US" sz="3200" b="0" i="1" smtClean="0">
                          <a:latin typeface="Cambria Math" panose="02040503050406030204" pitchFamily="18" charset="0"/>
                        </a:rPr>
                        <m:t>=</m:t>
                      </m:r>
                      <m:d>
                        <m:dPr>
                          <m:begChr m:val="{"/>
                          <m:endChr m:val="}"/>
                          <m:ctrlPr>
                            <a:rPr lang="en-US" sz="3200" b="0" i="1" smtClean="0">
                              <a:latin typeface="Cambria Math" panose="02040503050406030204" pitchFamily="18" charset="0"/>
                            </a:rPr>
                          </m:ctrlPr>
                        </m:dPr>
                        <m:e>
                          <m:r>
                            <a:rPr lang="en-US" sz="3200" b="0" i="1" smtClean="0">
                              <a:latin typeface="Cambria Math" panose="02040503050406030204" pitchFamily="18" charset="0"/>
                            </a:rPr>
                            <m:t>𝐻𝐻𝐻𝐻𝐻</m:t>
                          </m:r>
                          <m:r>
                            <a:rPr lang="en-US" sz="3200" b="0" i="1" smtClean="0">
                              <a:latin typeface="Cambria Math" panose="02040503050406030204" pitchFamily="18" charset="0"/>
                            </a:rPr>
                            <m:t>, </m:t>
                          </m:r>
                          <m:r>
                            <a:rPr lang="en-US" sz="3200" b="0" i="1" smtClean="0">
                              <a:latin typeface="Cambria Math" panose="02040503050406030204" pitchFamily="18" charset="0"/>
                            </a:rPr>
                            <m:t>𝐻𝐻𝐻𝐻𝑇</m:t>
                          </m:r>
                          <m:r>
                            <a:rPr lang="en-US" sz="3200" b="0" i="1" smtClean="0">
                              <a:latin typeface="Cambria Math" panose="02040503050406030204" pitchFamily="18" charset="0"/>
                            </a:rPr>
                            <m:t>,…,</m:t>
                          </m:r>
                          <m:r>
                            <a:rPr lang="en-US" sz="3200" b="0" i="1" smtClean="0">
                              <a:latin typeface="Cambria Math" panose="02040503050406030204" pitchFamily="18" charset="0"/>
                            </a:rPr>
                            <m:t>𝑇𝑇𝑇𝑇𝑇</m:t>
                          </m:r>
                        </m:e>
                      </m:d>
                      <m:r>
                        <a:rPr lang="en-US" sz="3200" b="0" i="1" smtClean="0">
                          <a:latin typeface="Cambria Math" panose="02040503050406030204" pitchFamily="18" charset="0"/>
                        </a:rPr>
                        <m:t>,  </m:t>
                      </m:r>
                      <m:d>
                        <m:dPr>
                          <m:begChr m:val="|"/>
                          <m:endChr m:val="|"/>
                          <m:ctrlPr>
                            <a:rPr lang="en-US" sz="3200" b="0" i="1" smtClean="0">
                              <a:latin typeface="Cambria Math" panose="02040503050406030204" pitchFamily="18" charset="0"/>
                            </a:rPr>
                          </m:ctrlPr>
                        </m:dPr>
                        <m:e>
                          <m:r>
                            <a:rPr lang="en-US" sz="3200" b="0" i="1" smtClean="0">
                              <a:latin typeface="Cambria Math" panose="02040503050406030204" pitchFamily="18" charset="0"/>
                            </a:rPr>
                            <m:t>𝑆</m:t>
                          </m:r>
                        </m:e>
                      </m:d>
                      <m:r>
                        <a:rPr lang="en-US" sz="3200" b="0" i="1" smtClean="0">
                          <a:latin typeface="Cambria Math" panose="02040503050406030204" pitchFamily="18" charset="0"/>
                        </a:rPr>
                        <m:t>=</m:t>
                      </m:r>
                      <m:sSup>
                        <m:sSupPr>
                          <m:ctrlPr>
                            <a:rPr lang="en-US" sz="3200" b="0" i="1" smtClean="0">
                              <a:latin typeface="Cambria Math" panose="02040503050406030204" pitchFamily="18" charset="0"/>
                            </a:rPr>
                          </m:ctrlPr>
                        </m:sSupPr>
                        <m:e>
                          <m:r>
                            <a:rPr lang="en-US" sz="3200" b="0" i="1" smtClean="0">
                              <a:latin typeface="Cambria Math" panose="02040503050406030204" pitchFamily="18" charset="0"/>
                            </a:rPr>
                            <m:t>2</m:t>
                          </m:r>
                        </m:e>
                        <m:sup>
                          <m:r>
                            <a:rPr lang="en-US" sz="3200" b="0" i="1" smtClean="0">
                              <a:latin typeface="Cambria Math" panose="02040503050406030204" pitchFamily="18" charset="0"/>
                            </a:rPr>
                            <m:t>5</m:t>
                          </m:r>
                        </m:sup>
                      </m:sSup>
                    </m:oMath>
                  </m:oMathPara>
                </a14:m>
                <a:endParaRPr lang="en-US" sz="3200" dirty="0"/>
              </a:p>
              <a:p>
                <a:endParaRPr lang="en-US" dirty="0"/>
              </a:p>
              <a:p>
                <a:r>
                  <a:rPr lang="en-US" sz="3200" dirty="0"/>
                  <a:t>Let </a:t>
                </a:r>
                <a14:m>
                  <m:oMath xmlns:m="http://schemas.openxmlformats.org/officeDocument/2006/math">
                    <m:r>
                      <a:rPr lang="en-US" sz="3200" i="1" dirty="0" smtClean="0">
                        <a:latin typeface="Cambria Math" panose="02040503050406030204" pitchFamily="18" charset="0"/>
                      </a:rPr>
                      <m:t>𝑋</m:t>
                    </m:r>
                  </m:oMath>
                </a14:m>
                <a:r>
                  <a:rPr lang="en-US" sz="3200" dirty="0"/>
                  <a:t> be the number of heads in this experiment. </a:t>
                </a:r>
              </a:p>
              <a:p>
                <a14:m>
                  <m:oMath xmlns:m="http://schemas.openxmlformats.org/officeDocument/2006/math">
                    <m:r>
                      <a:rPr lang="en-US" sz="3200" i="1" dirty="0" smtClean="0">
                        <a:latin typeface="Cambria Math" panose="02040503050406030204" pitchFamily="18" charset="0"/>
                      </a:rPr>
                      <m:t>𝑋</m:t>
                    </m:r>
                  </m:oMath>
                </a14:m>
                <a:r>
                  <a:rPr lang="en-US" sz="3200" dirty="0"/>
                  <a:t> is a </a:t>
                </a:r>
                <a:r>
                  <a:rPr lang="en-US" sz="3200" b="1" dirty="0"/>
                  <a:t>random variable</a:t>
                </a:r>
                <a:r>
                  <a:rPr lang="en-US" sz="3200" dirty="0"/>
                  <a:t>.</a:t>
                </a:r>
              </a:p>
              <a:p>
                <a:pPr lvl="1"/>
                <a:r>
                  <a:rPr lang="en-US" sz="3200" dirty="0"/>
                  <a:t>The value of </a:t>
                </a:r>
                <a14:m>
                  <m:oMath xmlns:m="http://schemas.openxmlformats.org/officeDocument/2006/math">
                    <m:r>
                      <a:rPr lang="en-US" sz="3200" i="1" dirty="0" smtClean="0">
                        <a:latin typeface="Cambria Math" panose="02040503050406030204" pitchFamily="18" charset="0"/>
                      </a:rPr>
                      <m:t>𝑋</m:t>
                    </m:r>
                  </m:oMath>
                </a14:m>
                <a:r>
                  <a:rPr lang="en-US" sz="3200" dirty="0"/>
                  <a:t> depends on the outcome of the random experiment</a:t>
                </a:r>
              </a:p>
              <a:p>
                <a:pPr lvl="1"/>
                <a:r>
                  <a:rPr lang="en-US" sz="3200" dirty="0"/>
                  <a:t>Possible values: </a:t>
                </a:r>
                <a14:m>
                  <m:oMath xmlns:m="http://schemas.openxmlformats.org/officeDocument/2006/math">
                    <m:r>
                      <a:rPr lang="en-US" sz="3200" i="1" dirty="0" smtClean="0">
                        <a:latin typeface="Cambria Math" panose="02040503050406030204" pitchFamily="18" charset="0"/>
                      </a:rPr>
                      <m:t>0, 1,</m:t>
                    </m:r>
                    <m:r>
                      <a:rPr lang="en-US" sz="3200" i="1" dirty="0">
                        <a:latin typeface="Cambria Math" panose="02040503050406030204" pitchFamily="18" charset="0"/>
                      </a:rPr>
                      <m:t> </m:t>
                    </m:r>
                    <m:r>
                      <a:rPr lang="en-US" sz="3200" i="1" dirty="0" smtClean="0">
                        <a:latin typeface="Cambria Math" panose="02040503050406030204" pitchFamily="18" charset="0"/>
                      </a:rPr>
                      <m:t>2,</m:t>
                    </m:r>
                    <m:r>
                      <a:rPr lang="en-US" sz="3200" i="1" dirty="0">
                        <a:latin typeface="Cambria Math" panose="02040503050406030204" pitchFamily="18" charset="0"/>
                      </a:rPr>
                      <m:t> </m:t>
                    </m:r>
                    <m:r>
                      <a:rPr lang="en-US" sz="3200" i="1" dirty="0" smtClean="0">
                        <a:latin typeface="Cambria Math" panose="02040503050406030204" pitchFamily="18" charset="0"/>
                      </a:rPr>
                      <m:t>3,</m:t>
                    </m:r>
                    <m:r>
                      <a:rPr lang="en-US" sz="3200" i="1" dirty="0">
                        <a:latin typeface="Cambria Math" panose="02040503050406030204" pitchFamily="18" charset="0"/>
                      </a:rPr>
                      <m:t> </m:t>
                    </m:r>
                    <m:r>
                      <a:rPr lang="en-US" sz="3200" i="1" dirty="0" smtClean="0">
                        <a:latin typeface="Cambria Math" panose="02040503050406030204" pitchFamily="18" charset="0"/>
                      </a:rPr>
                      <m:t>4,</m:t>
                    </m:r>
                    <m:r>
                      <a:rPr lang="en-US" sz="3200" i="1" dirty="0">
                        <a:latin typeface="Cambria Math" panose="02040503050406030204" pitchFamily="18" charset="0"/>
                      </a:rPr>
                      <m:t> 5</m:t>
                    </m:r>
                  </m:oMath>
                </a14:m>
                <a:endParaRPr lang="en-BE" sz="3200" dirty="0"/>
              </a:p>
            </p:txBody>
          </p:sp>
        </mc:Choice>
        <mc:Fallback xmlns="">
          <p:sp>
            <p:nvSpPr>
              <p:cNvPr id="3" name="Content Placeholder 2">
                <a:extLst>
                  <a:ext uri="{FF2B5EF4-FFF2-40B4-BE49-F238E27FC236}">
                    <a16:creationId xmlns:a16="http://schemas.microsoft.com/office/drawing/2014/main" id="{58E6E08F-5C0C-4595-A218-916A300DBAA8}"/>
                  </a:ext>
                </a:extLst>
              </p:cNvPr>
              <p:cNvSpPr>
                <a:spLocks noGrp="1" noRot="1" noChangeAspect="1" noMove="1" noResize="1" noEditPoints="1" noAdjustHandles="1" noChangeArrowheads="1" noChangeShapeType="1" noTextEdit="1"/>
              </p:cNvSpPr>
              <p:nvPr>
                <p:ph idx="1"/>
              </p:nvPr>
            </p:nvSpPr>
            <p:spPr>
              <a:xfrm>
                <a:off x="838200" y="1585311"/>
                <a:ext cx="10515600" cy="4771038"/>
              </a:xfrm>
              <a:blipFill>
                <a:blip r:embed="rId2"/>
                <a:stretch>
                  <a:fillRect l="-1333" t="-2682"/>
                </a:stretch>
              </a:blipFill>
            </p:spPr>
            <p:txBody>
              <a:bodyPr/>
              <a:lstStyle/>
              <a:p>
                <a:r>
                  <a:rPr lang="en-BE">
                    <a:noFill/>
                  </a:rPr>
                  <a:t> </a:t>
                </a:r>
              </a:p>
            </p:txBody>
          </p:sp>
        </mc:Fallback>
      </mc:AlternateContent>
      <p:sp>
        <p:nvSpPr>
          <p:cNvPr id="4" name="Footer Placeholder 3">
            <a:extLst>
              <a:ext uri="{FF2B5EF4-FFF2-40B4-BE49-F238E27FC236}">
                <a16:creationId xmlns:a16="http://schemas.microsoft.com/office/drawing/2014/main" id="{9915D1BC-F0EB-4F62-8FEB-F5486B678CEF}"/>
              </a:ext>
            </a:extLst>
          </p:cNvPr>
          <p:cNvSpPr>
            <a:spLocks noGrp="1"/>
          </p:cNvSpPr>
          <p:nvPr>
            <p:ph type="ftr" sz="quarter" idx="11"/>
          </p:nvPr>
        </p:nvSpPr>
        <p:spPr/>
        <p:txBody>
          <a:bodyPr/>
          <a:lstStyle/>
          <a:p>
            <a:r>
              <a:rPr lang="en-US"/>
              <a:t>Elementary Combinatorics and Probability - March 2021</a:t>
            </a:r>
            <a:endParaRPr lang="en-BE"/>
          </a:p>
        </p:txBody>
      </p:sp>
      <p:sp>
        <p:nvSpPr>
          <p:cNvPr id="5" name="Slide Number Placeholder 4">
            <a:extLst>
              <a:ext uri="{FF2B5EF4-FFF2-40B4-BE49-F238E27FC236}">
                <a16:creationId xmlns:a16="http://schemas.microsoft.com/office/drawing/2014/main" id="{1EDECB32-22BE-41A9-B084-0A16CDC78D11}"/>
              </a:ext>
            </a:extLst>
          </p:cNvPr>
          <p:cNvSpPr>
            <a:spLocks noGrp="1"/>
          </p:cNvSpPr>
          <p:nvPr>
            <p:ph type="sldNum" sz="quarter" idx="12"/>
          </p:nvPr>
        </p:nvSpPr>
        <p:spPr/>
        <p:txBody>
          <a:bodyPr/>
          <a:lstStyle/>
          <a:p>
            <a:fld id="{08CF7B41-8972-4B54-B2ED-1FFF63F18177}" type="slidenum">
              <a:rPr lang="en-BE" smtClean="0"/>
              <a:t>99</a:t>
            </a:fld>
            <a:endParaRPr lang="en-BE"/>
          </a:p>
        </p:txBody>
      </p:sp>
    </p:spTree>
    <p:extLst>
      <p:ext uri="{BB962C8B-B14F-4D97-AF65-F5344CB8AC3E}">
        <p14:creationId xmlns:p14="http://schemas.microsoft.com/office/powerpoint/2010/main" val="273191098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HarbourSpace">
      <a:majorFont>
        <a:latin typeface="Gill Sans Nova"/>
        <a:ea typeface=""/>
        <a:cs typeface=""/>
      </a:majorFont>
      <a:minorFont>
        <a:latin typeface="Gill Sans Nov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16528</TotalTime>
  <Words>12429</Words>
  <Application>Microsoft Office PowerPoint</Application>
  <PresentationFormat>Widescreen</PresentationFormat>
  <Paragraphs>1841</Paragraphs>
  <Slides>180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180</vt:i4>
      </vt:variant>
    </vt:vector>
  </HeadingPairs>
  <TitlesOfParts>
    <vt:vector size="185" baseType="lpstr">
      <vt:lpstr>Arial</vt:lpstr>
      <vt:lpstr>Calibri</vt:lpstr>
      <vt:lpstr>Cambria Math</vt:lpstr>
      <vt:lpstr>Gill Sans Nova</vt:lpstr>
      <vt:lpstr>Office Theme</vt:lpstr>
      <vt:lpstr>ELEMENTARY COMBINATORICS &amp; PROBABILITY</vt:lpstr>
      <vt:lpstr>today</vt:lpstr>
      <vt:lpstr>Review interim exam 2</vt:lpstr>
      <vt:lpstr>Drug study</vt:lpstr>
      <vt:lpstr>Drug study</vt:lpstr>
      <vt:lpstr>Drug study</vt:lpstr>
      <vt:lpstr>Drug study</vt:lpstr>
      <vt:lpstr>Drug study</vt:lpstr>
      <vt:lpstr>Drug study</vt:lpstr>
      <vt:lpstr>Drug study</vt:lpstr>
      <vt:lpstr>Drug study</vt:lpstr>
      <vt:lpstr>Drug study</vt:lpstr>
      <vt:lpstr>Drug study</vt:lpstr>
      <vt:lpstr>Drug study</vt:lpstr>
      <vt:lpstr>Drug study</vt:lpstr>
      <vt:lpstr>Drug study</vt:lpstr>
      <vt:lpstr>Independence </vt:lpstr>
      <vt:lpstr>Independence </vt:lpstr>
      <vt:lpstr>Independence </vt:lpstr>
      <vt:lpstr>Independence </vt:lpstr>
      <vt:lpstr>Independence </vt:lpstr>
      <vt:lpstr>Independence </vt:lpstr>
      <vt:lpstr>Independence </vt:lpstr>
      <vt:lpstr>Independence </vt:lpstr>
      <vt:lpstr>Independence </vt:lpstr>
      <vt:lpstr>Independence </vt:lpstr>
      <vt:lpstr>Independence </vt:lpstr>
      <vt:lpstr>Independence </vt:lpstr>
      <vt:lpstr>Independence </vt:lpstr>
      <vt:lpstr>fruits</vt:lpstr>
      <vt:lpstr>fruits</vt:lpstr>
      <vt:lpstr>fruits</vt:lpstr>
      <vt:lpstr>fruits</vt:lpstr>
      <vt:lpstr>fruits</vt:lpstr>
      <vt:lpstr>fruits</vt:lpstr>
      <vt:lpstr>fruits</vt:lpstr>
      <vt:lpstr>fruits</vt:lpstr>
      <vt:lpstr>fruits</vt:lpstr>
      <vt:lpstr>fruits</vt:lpstr>
      <vt:lpstr>fruits</vt:lpstr>
      <vt:lpstr>fruits</vt:lpstr>
      <vt:lpstr>fruits</vt:lpstr>
      <vt:lpstr>fruits</vt:lpstr>
      <vt:lpstr>fruits</vt:lpstr>
      <vt:lpstr>fruits</vt:lpstr>
      <vt:lpstr>fruits</vt:lpstr>
      <vt:lpstr>fruits</vt:lpstr>
      <vt:lpstr>fruits</vt:lpstr>
      <vt:lpstr>fruits</vt:lpstr>
      <vt:lpstr>fruits</vt:lpstr>
      <vt:lpstr>fruits</vt:lpstr>
      <vt:lpstr>fruits</vt:lpstr>
      <vt:lpstr>fruits</vt:lpstr>
      <vt:lpstr>fruits</vt:lpstr>
      <vt:lpstr>fruits</vt:lpstr>
      <vt:lpstr>fruits</vt:lpstr>
      <vt:lpstr>fruits</vt:lpstr>
      <vt:lpstr>fruits</vt:lpstr>
      <vt:lpstr>fruits</vt:lpstr>
      <vt:lpstr>fruits</vt:lpstr>
      <vt:lpstr>Jar of beans</vt:lpstr>
      <vt:lpstr>Jar of beans</vt:lpstr>
      <vt:lpstr>Jar of beans</vt:lpstr>
      <vt:lpstr>Jar of beans</vt:lpstr>
      <vt:lpstr>alarm</vt:lpstr>
      <vt:lpstr>alarm</vt:lpstr>
      <vt:lpstr>alarm</vt:lpstr>
      <vt:lpstr>alarm</vt:lpstr>
      <vt:lpstr>alarm</vt:lpstr>
      <vt:lpstr>alarm</vt:lpstr>
      <vt:lpstr>alarm</vt:lpstr>
      <vt:lpstr>alarm</vt:lpstr>
      <vt:lpstr>alarm</vt:lpstr>
      <vt:lpstr>Drug test</vt:lpstr>
      <vt:lpstr>DRUGS</vt:lpstr>
      <vt:lpstr>DRUGS</vt:lpstr>
      <vt:lpstr>DRUGS</vt:lpstr>
      <vt:lpstr>DRUGS</vt:lpstr>
      <vt:lpstr>DRUGS</vt:lpstr>
      <vt:lpstr>DRUGS</vt:lpstr>
      <vt:lpstr>DRUGS</vt:lpstr>
      <vt:lpstr>DRUGS</vt:lpstr>
      <vt:lpstr>Drug test</vt:lpstr>
      <vt:lpstr>Drug test</vt:lpstr>
      <vt:lpstr>Drug test</vt:lpstr>
      <vt:lpstr>Drug test</vt:lpstr>
      <vt:lpstr>Drug test</vt:lpstr>
      <vt:lpstr>Drug test</vt:lpstr>
      <vt:lpstr>Random variables</vt:lpstr>
      <vt:lpstr>motivation</vt:lpstr>
      <vt:lpstr>motivation</vt:lpstr>
      <vt:lpstr>Random variables: example</vt:lpstr>
      <vt:lpstr>Random variables: example</vt:lpstr>
      <vt:lpstr>Random variables: example</vt:lpstr>
      <vt:lpstr>Random variables: example</vt:lpstr>
      <vt:lpstr>Random variables: example</vt:lpstr>
      <vt:lpstr>Random variables: example</vt:lpstr>
      <vt:lpstr>Random variables: example</vt:lpstr>
      <vt:lpstr>Random variables: example</vt:lpstr>
      <vt:lpstr>Random variables</vt:lpstr>
      <vt:lpstr>Random variables</vt:lpstr>
      <vt:lpstr>Random variables</vt:lpstr>
      <vt:lpstr>Random variables</vt:lpstr>
      <vt:lpstr>Random variables</vt:lpstr>
      <vt:lpstr>Random variables</vt:lpstr>
      <vt:lpstr>Random variables</vt:lpstr>
      <vt:lpstr>Random variables</vt:lpstr>
      <vt:lpstr>Range of a random variable</vt:lpstr>
      <vt:lpstr>Range of a random variable</vt:lpstr>
      <vt:lpstr>Range of a random variable</vt:lpstr>
      <vt:lpstr>Range of a random variable</vt:lpstr>
      <vt:lpstr>Range of a random variable</vt:lpstr>
      <vt:lpstr>Range of a random variable</vt:lpstr>
      <vt:lpstr>(UN)Countable sets</vt:lpstr>
      <vt:lpstr>(UN)Countable sets</vt:lpstr>
      <vt:lpstr>(UN)Countable sets</vt:lpstr>
      <vt:lpstr>(UN)Countable sets</vt:lpstr>
      <vt:lpstr>(UN)Countable sets</vt:lpstr>
      <vt:lpstr>(UN)Countable sets</vt:lpstr>
      <vt:lpstr>(UN)Countable sets</vt:lpstr>
      <vt:lpstr>Discrete random variables</vt:lpstr>
      <vt:lpstr>Discrete random variables</vt:lpstr>
      <vt:lpstr>Discrete random variables</vt:lpstr>
      <vt:lpstr>Discrete random variables</vt:lpstr>
      <vt:lpstr>Discrete random variables</vt:lpstr>
      <vt:lpstr>Discrete random variables</vt:lpstr>
      <vt:lpstr>Discrete random variables</vt:lpstr>
      <vt:lpstr>Continuous random variables</vt:lpstr>
      <vt:lpstr>Continuous random variables</vt:lpstr>
      <vt:lpstr>Continuous random variables</vt:lpstr>
      <vt:lpstr>Continuous random variables</vt:lpstr>
      <vt:lpstr>Continuous random variables</vt:lpstr>
      <vt:lpstr>Tossing a coin twice</vt:lpstr>
      <vt:lpstr>Tossing a coin twice</vt:lpstr>
      <vt:lpstr>Tossing a coin twice</vt:lpstr>
      <vt:lpstr>Tossing a coin twice</vt:lpstr>
      <vt:lpstr>Tossing a coin twice</vt:lpstr>
      <vt:lpstr>Tossing a coin twice</vt:lpstr>
      <vt:lpstr>Tossing a coin twice</vt:lpstr>
      <vt:lpstr>Tossing a coin twice</vt:lpstr>
      <vt:lpstr>Probability mass function</vt:lpstr>
      <vt:lpstr>Probability mass function</vt:lpstr>
      <vt:lpstr>Probability mass function</vt:lpstr>
      <vt:lpstr>Probability mass function</vt:lpstr>
      <vt:lpstr>Probability mass function</vt:lpstr>
      <vt:lpstr>Probability mass function</vt:lpstr>
      <vt:lpstr>Probability mass function</vt:lpstr>
      <vt:lpstr>Probability mass function</vt:lpstr>
      <vt:lpstr>Properties of pmf</vt:lpstr>
      <vt:lpstr>Properties of pmf</vt:lpstr>
      <vt:lpstr>Properties of pmf</vt:lpstr>
      <vt:lpstr>Properties of pmf</vt:lpstr>
      <vt:lpstr>Properties of pmf</vt:lpstr>
      <vt:lpstr>Properties of pmf</vt:lpstr>
      <vt:lpstr>Unfair coin</vt:lpstr>
      <vt:lpstr>Unfair coin</vt:lpstr>
      <vt:lpstr>Unfair coin</vt:lpstr>
      <vt:lpstr>Unfair coin</vt:lpstr>
      <vt:lpstr>Unfair coin</vt:lpstr>
      <vt:lpstr>Unfair coin</vt:lpstr>
      <vt:lpstr>Unfair coin</vt:lpstr>
      <vt:lpstr>Unfair coin</vt:lpstr>
      <vt:lpstr>Unfair coin</vt:lpstr>
      <vt:lpstr>Unfair coin</vt:lpstr>
      <vt:lpstr>Unfair coin</vt:lpstr>
      <vt:lpstr>Unfair coin</vt:lpstr>
      <vt:lpstr>Unfair coin</vt:lpstr>
      <vt:lpstr>Another example</vt:lpstr>
      <vt:lpstr>Another example</vt:lpstr>
      <vt:lpstr>Another example</vt:lpstr>
      <vt:lpstr>Another example</vt:lpstr>
      <vt:lpstr>Another example</vt:lpstr>
      <vt:lpstr>Another example</vt:lpstr>
      <vt:lpstr>Cumulative distribution function</vt:lpstr>
      <vt:lpstr>Cumulative distribution function</vt:lpstr>
      <vt:lpstr>Cumulative distribution function</vt:lpstr>
      <vt:lpstr>PMF and CDF: example</vt:lpstr>
      <vt:lpstr>PMF and CDF: example</vt:lpstr>
      <vt:lpstr>PMF and CDF: example</vt:lpstr>
      <vt:lpstr>PMF and CDF: example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ELEMENTARY COMBINATORICS &amp; PROBABILITY</dc:title>
  <dc:creator>Evgenia Korneva</dc:creator>
  <cp:lastModifiedBy>Evgenia Korneva</cp:lastModifiedBy>
  <cp:revision>8</cp:revision>
  <dcterms:created xsi:type="dcterms:W3CDTF">2021-03-12T15:09:59Z</dcterms:created>
  <dcterms:modified xsi:type="dcterms:W3CDTF">2021-03-30T11:48:47Z</dcterms:modified>
</cp:coreProperties>
</file>